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605" r:id="rId9"/>
    <p:sldId id="591" r:id="rId10"/>
    <p:sldId id="606" r:id="rId11"/>
    <p:sldId id="608" r:id="rId12"/>
    <p:sldId id="607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41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546" r:id="rId34"/>
    <p:sldId id="664" r:id="rId35"/>
    <p:sldId id="652" r:id="rId36"/>
    <p:sldId id="653" r:id="rId37"/>
    <p:sldId id="602" r:id="rId38"/>
    <p:sldId id="654" r:id="rId39"/>
    <p:sldId id="526" r:id="rId40"/>
  </p:sldIdLst>
  <p:sldSz cx="9144000" cy="6858000" type="screen4x3"/>
  <p:notesSz cx="7010400" cy="9296400"/>
  <p:embeddedFontLst>
    <p:embeddedFont>
      <p:font typeface="Roboto Mono" panose="00000009000000000000" pitchFamily="49" charset="0"/>
      <p:regular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0000FF"/>
    <a:srgbClr val="660033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F8122-2A99-46AF-84FE-759F79AED839}" v="199" dt="2025-03-11T01:45:44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EF0F8122-2A99-46AF-84FE-759F79AED839}"/>
    <pc:docChg chg="modSld">
      <pc:chgData name="Zhao Jin" userId="cd05a825-544c-438a-9ba1-08e63db50b47" providerId="ADAL" clId="{EF0F8122-2A99-46AF-84FE-759F79AED839}" dt="2025-03-11T03:45:14.890" v="1" actId="207"/>
      <pc:docMkLst>
        <pc:docMk/>
      </pc:docMkLst>
      <pc:sldChg chg="modSp mod">
        <pc:chgData name="Zhao Jin" userId="cd05a825-544c-438a-9ba1-08e63db50b47" providerId="ADAL" clId="{EF0F8122-2A99-46AF-84FE-759F79AED839}" dt="2025-03-11T03:45:14.890" v="1" actId="207"/>
        <pc:sldMkLst>
          <pc:docMk/>
          <pc:sldMk cId="2302386698" sldId="664"/>
        </pc:sldMkLst>
        <pc:spChg chg="mod">
          <ac:chgData name="Zhao Jin" userId="cd05a825-544c-438a-9ba1-08e63db50b47" providerId="ADAL" clId="{EF0F8122-2A99-46AF-84FE-759F79AED839}" dt="2025-03-11T03:45:14.890" v="1" actId="207"/>
          <ac:spMkLst>
            <pc:docMk/>
            <pc:sldMk cId="2302386698" sldId="664"/>
            <ac:spMk id="24" creationId="{B4BDD4AD-A136-42CF-A595-B7C410B325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04CD-653A-0A89-72F3-939B1B98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D27077-D6B4-56CE-1C7C-A38CF4CC5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8D7CF-47D8-75A4-BE6C-B59190234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81B988-064F-8F1C-1A60-C1A65CE0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3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BE74A-EF58-B4B6-1CB9-AF9FCA94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EC5AB90-9309-114F-F636-C63127F87C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9228A37-1D0D-D880-3CE7-FDEBB577A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58CFF2-8921-CF37-C6FB-CDBB0AEF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6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7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unhanlee.hashnode.dev/decimal-ascii-tab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*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is equivalent to x, so *</a:t>
            </a:r>
            <a:r>
              <a:rPr lang="en-US" dirty="0" err="1"/>
              <a:t>ptr</a:t>
            </a:r>
            <a:r>
              <a:rPr lang="en-US" dirty="0"/>
              <a:t> + 1 is 2!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But how about </a:t>
            </a:r>
            <a:r>
              <a:rPr lang="en-US" dirty="0" err="1"/>
              <a:t>ptr</a:t>
            </a:r>
            <a:r>
              <a:rPr lang="en-US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3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</a:t>
            </a:r>
            <a:r>
              <a:rPr lang="en-GB" sz="3600" dirty="0" err="1">
                <a:solidFill>
                  <a:srgbClr val="0000FF"/>
                </a:solidFill>
              </a:rPr>
              <a:t>Arithmetics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Adding 1 to a pointer itself skips to the address of </a:t>
            </a:r>
            <a:r>
              <a:rPr lang="en-US" b="1" dirty="0"/>
              <a:t>the next item in the memory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x is at location 256855</a:t>
            </a:r>
            <a:r>
              <a:rPr lang="en-US" b="1" dirty="0"/>
              <a:t>28</a:t>
            </a:r>
            <a:r>
              <a:rPr lang="en-US" dirty="0"/>
              <a:t> and a long variable takes up </a:t>
            </a:r>
            <a:r>
              <a:rPr lang="en-US" b="1" dirty="0"/>
              <a:t>4</a:t>
            </a:r>
            <a:r>
              <a:rPr lang="en-US" dirty="0"/>
              <a:t> bytes…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</a:t>
            </a:r>
            <a:r>
              <a:rPr lang="en-US" dirty="0">
                <a:solidFill>
                  <a:srgbClr val="36464E"/>
                </a:solidFill>
              </a:rPr>
              <a:t>256855</a:t>
            </a:r>
            <a:r>
              <a:rPr lang="en-US" b="1" dirty="0">
                <a:solidFill>
                  <a:srgbClr val="36464E"/>
                </a:solidFill>
              </a:rPr>
              <a:t>32</a:t>
            </a:r>
            <a:endParaRPr lang="en-US" b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336F654C-C994-4DD4-5E28-A7082EA45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4271381" y="5569847"/>
            <a:ext cx="3391357" cy="4447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2A855-4223-E810-0A20-B15C307EAA75}"/>
              </a:ext>
            </a:extLst>
          </p:cNvPr>
          <p:cNvCxnSpPr>
            <a:cxnSpLocks/>
          </p:cNvCxnSpPr>
          <p:nvPr/>
        </p:nvCxnSpPr>
        <p:spPr>
          <a:xfrm flipV="1">
            <a:off x="3703631" y="5789364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BBD169-819F-8148-242C-B02A7E727B58}"/>
              </a:ext>
            </a:extLst>
          </p:cNvPr>
          <p:cNvCxnSpPr>
            <a:cxnSpLocks/>
          </p:cNvCxnSpPr>
          <p:nvPr/>
        </p:nvCxnSpPr>
        <p:spPr>
          <a:xfrm flipV="1">
            <a:off x="5324883" y="5806288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82FD41-94D7-8EDA-B44E-6A0A396BDEAC}"/>
              </a:ext>
            </a:extLst>
          </p:cNvPr>
          <p:cNvSpPr txBox="1"/>
          <p:nvPr/>
        </p:nvSpPr>
        <p:spPr>
          <a:xfrm>
            <a:off x="2754775" y="6389528"/>
            <a:ext cx="173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3515B-D42E-F316-8552-CEAB2D22C30D}"/>
              </a:ext>
            </a:extLst>
          </p:cNvPr>
          <p:cNvSpPr txBox="1"/>
          <p:nvPr/>
        </p:nvSpPr>
        <p:spPr>
          <a:xfrm>
            <a:off x="4825291" y="6410401"/>
            <a:ext cx="2100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dirty="0">
                <a:solidFill>
                  <a:srgbClr val="36464E"/>
                </a:solidFill>
                <a:latin typeface="+mj-lt"/>
              </a:rPr>
              <a:t> + 1)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AB353-DA0C-F40F-07F8-FF15B60B59F7}"/>
              </a:ext>
            </a:extLst>
          </p:cNvPr>
          <p:cNvSpPr txBox="1"/>
          <p:nvPr/>
        </p:nvSpPr>
        <p:spPr>
          <a:xfrm>
            <a:off x="3856111" y="555362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234B5-84FB-6495-7610-BBF77AAF6B3A}"/>
              </a:ext>
            </a:extLst>
          </p:cNvPr>
          <p:cNvSpPr txBox="1"/>
          <p:nvPr/>
        </p:nvSpPr>
        <p:spPr>
          <a:xfrm>
            <a:off x="7623028" y="556232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F48D8D-2E57-295D-73E8-4A8BF0C9C6BA}"/>
              </a:ext>
            </a:extLst>
          </p:cNvPr>
          <p:cNvSpPr/>
          <p:nvPr/>
        </p:nvSpPr>
        <p:spPr>
          <a:xfrm rot="5400000">
            <a:off x="5145544" y="4647652"/>
            <a:ext cx="199233" cy="1532697"/>
          </a:xfrm>
          <a:prstGeom prst="leftBrace">
            <a:avLst>
              <a:gd name="adj1" fmla="val 8333"/>
              <a:gd name="adj2" fmla="val 54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A83A8-68AB-9A83-D2FE-2E4D1677F9CC}"/>
              </a:ext>
            </a:extLst>
          </p:cNvPr>
          <p:cNvSpPr txBox="1"/>
          <p:nvPr/>
        </p:nvSpPr>
        <p:spPr>
          <a:xfrm>
            <a:off x="4095457" y="4908585"/>
            <a:ext cx="33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 allocated for 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401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BCE7-3040-2D40-9A75-1F43CFD0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96C5FA-E94B-03AE-A6A0-66C6D4EC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and 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E0A7A2-7048-3046-510D-F4506CAD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Remember: When the array name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 appears in an expression, it </a:t>
            </a:r>
            <a:r>
              <a:rPr lang="en-GB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dirty="0"/>
              <a:t>(i.e.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dirty="0"/>
              <a:t>) of that array (a.k.a., Array Decay).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a (i.e., &amp;a[0]) is </a:t>
            </a:r>
            <a:r>
              <a:rPr lang="en-US" sz="24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4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dirty="0"/>
              <a:t> (i.e., &amp;a[1])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b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 err="1"/>
              <a:t>ptr</a:t>
            </a:r>
            <a:r>
              <a:rPr lang="en-US" b="1" dirty="0"/>
              <a:t> + </a:t>
            </a:r>
            <a:r>
              <a:rPr lang="en-US" b="1" dirty="0" err="1"/>
              <a:t>i</a:t>
            </a:r>
            <a:r>
              <a:rPr lang="en-US" b="1" dirty="0"/>
              <a:t> is 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88F10-A549-7DBF-0EA9-5CB59FC8E3FA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B2292-AA3C-F748-1D75-597858C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62A9-66FB-BA9E-E495-7C7BF79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281A4FD2-E4F1-724D-CF79-C79F01B719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5122471" y="5549887"/>
            <a:ext cx="3391357" cy="4447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D6F7F-4CC8-AB06-D390-91110966AB98}"/>
              </a:ext>
            </a:extLst>
          </p:cNvPr>
          <p:cNvCxnSpPr>
            <a:cxnSpLocks/>
          </p:cNvCxnSpPr>
          <p:nvPr/>
        </p:nvCxnSpPr>
        <p:spPr>
          <a:xfrm flipV="1">
            <a:off x="4554721" y="5769404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A0946-6084-2F1F-4193-8A73209E63DA}"/>
              </a:ext>
            </a:extLst>
          </p:cNvPr>
          <p:cNvCxnSpPr>
            <a:cxnSpLocks/>
          </p:cNvCxnSpPr>
          <p:nvPr/>
        </p:nvCxnSpPr>
        <p:spPr>
          <a:xfrm flipV="1">
            <a:off x="6175973" y="5786328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56054E-DA22-A52C-0CF2-5A1432E2837D}"/>
              </a:ext>
            </a:extLst>
          </p:cNvPr>
          <p:cNvSpPr txBox="1"/>
          <p:nvPr/>
        </p:nvSpPr>
        <p:spPr>
          <a:xfrm>
            <a:off x="2489703" y="6369568"/>
            <a:ext cx="2846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(&amp;a[0], 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94227-8FEE-E8C9-57AC-1AFDCA8DC7CA}"/>
              </a:ext>
            </a:extLst>
          </p:cNvPr>
          <p:cNvSpPr txBox="1"/>
          <p:nvPr/>
        </p:nvSpPr>
        <p:spPr>
          <a:xfrm>
            <a:off x="5676381" y="6390441"/>
            <a:ext cx="3010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(&amp;a[1], 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+ 1</a:t>
            </a:r>
            <a:r>
              <a:rPr lang="en-US" dirty="0">
                <a:solidFill>
                  <a:srgbClr val="36464E"/>
                </a:solidFill>
                <a:latin typeface="+mj-lt"/>
              </a:rPr>
              <a:t>)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908BD-4F2C-E1B4-0FB2-B2F0E5A12B86}"/>
              </a:ext>
            </a:extLst>
          </p:cNvPr>
          <p:cNvSpPr txBox="1"/>
          <p:nvPr/>
        </p:nvSpPr>
        <p:spPr>
          <a:xfrm>
            <a:off x="4707201" y="553366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8951-983D-1AA5-1613-48A5A3F051EA}"/>
              </a:ext>
            </a:extLst>
          </p:cNvPr>
          <p:cNvSpPr txBox="1"/>
          <p:nvPr/>
        </p:nvSpPr>
        <p:spPr>
          <a:xfrm>
            <a:off x="8474118" y="554236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7E47A8-8BCD-3DB3-55FE-F88BB2573BC2}"/>
              </a:ext>
            </a:extLst>
          </p:cNvPr>
          <p:cNvSpPr/>
          <p:nvPr/>
        </p:nvSpPr>
        <p:spPr>
          <a:xfrm rot="5400000">
            <a:off x="5996634" y="4627692"/>
            <a:ext cx="199233" cy="1532697"/>
          </a:xfrm>
          <a:prstGeom prst="leftBrace">
            <a:avLst>
              <a:gd name="adj1" fmla="val 8333"/>
              <a:gd name="adj2" fmla="val 54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C3C61-AA56-CCBD-5E4B-2353A3E3B9B5}"/>
              </a:ext>
            </a:extLst>
          </p:cNvPr>
          <p:cNvSpPr txBox="1"/>
          <p:nvPr/>
        </p:nvSpPr>
        <p:spPr>
          <a:xfrm>
            <a:off x="4946547" y="4888625"/>
            <a:ext cx="33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 allocated for a[0]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8546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ACCAE21-A2C4-1CD9-A4AD-62483D44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A2D72-D890-870E-12B3-73A6E672D70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(Call by Reference)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62099-D21B-5241-AD16-7A6B7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947030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FE512C-D11B-5129-593B-14ACEE9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198835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D9AE1-2A65-BA01-28CF-BD67E54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9755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DBB8-381D-A223-6842-507D8A5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72712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Affects the variables in other functions due to </a:t>
            </a:r>
            <a:r>
              <a:rPr lang="en-US" dirty="0">
                <a:highlight>
                  <a:srgbClr val="FFFF00"/>
                </a:highlight>
              </a:rPr>
              <a:t>Call-by-Reference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41E03-693E-A9BC-B3DA-CCCBB04A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B9C86-0E9B-C2CD-4112-FCF50C88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2" y="2487335"/>
            <a:ext cx="6238314" cy="4158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403686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28476044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70B5-E899-9C33-E0BF-8C53A6E7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83540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</a:t>
            </a:r>
            <a:r>
              <a:rPr lang="en-GB" sz="2800" dirty="0" err="1"/>
              <a:t>Arithmetics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and Array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2A10-5B53-8A23-16C5-4FA7EAD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5638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59DF-E85B-F301-6D07-FD34DE6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07656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760335C-28F2-1A7D-60BF-F6720276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F4A-1E7F-59BF-D646-79501E8CBE9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EAC7A-9386-AC4C-8CA7-0BAEC8F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96711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C668E-88F3-8561-5F06-B228A0D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14435-A7EA-FD6C-EE4A-8BF64CF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410956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789296-2197-0397-C280-B8B8471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B9791-971D-E11E-3966-7D221AB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060223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used to store 1 byte (i.e., 8 bits) of data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222474" y="4664447"/>
            <a:ext cx="2413314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address of this location?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1E9E07-1D55-4A41-B7A0-8986D405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2263367" y="3612340"/>
            <a:ext cx="3391357" cy="4447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cxnSpLocks/>
          </p:cNvCxnSpPr>
          <p:nvPr/>
        </p:nvCxnSpPr>
        <p:spPr>
          <a:xfrm flipH="1" flipV="1">
            <a:off x="5018907" y="3851092"/>
            <a:ext cx="1203567" cy="1275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030B-119D-C4FE-5BAF-5E7F9DEEBDC4}"/>
              </a:ext>
            </a:extLst>
          </p:cNvPr>
          <p:cNvCxnSpPr>
            <a:cxnSpLocks/>
          </p:cNvCxnSpPr>
          <p:nvPr/>
        </p:nvCxnSpPr>
        <p:spPr>
          <a:xfrm flipV="1">
            <a:off x="1695617" y="3831857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D34E4-CA8B-F9E3-3BFB-26173D020C6D}"/>
              </a:ext>
            </a:extLst>
          </p:cNvPr>
          <p:cNvCxnSpPr>
            <a:cxnSpLocks/>
          </p:cNvCxnSpPr>
          <p:nvPr/>
        </p:nvCxnSpPr>
        <p:spPr>
          <a:xfrm flipV="1">
            <a:off x="3316869" y="3848781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D3B4E-E894-9FD1-88CC-68E0DF3EF8A8}"/>
              </a:ext>
            </a:extLst>
          </p:cNvPr>
          <p:cNvSpPr txBox="1"/>
          <p:nvPr/>
        </p:nvSpPr>
        <p:spPr>
          <a:xfrm>
            <a:off x="1158266" y="4432021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93F6F-C5D9-44A9-11F4-C1B758F689B6}"/>
              </a:ext>
            </a:extLst>
          </p:cNvPr>
          <p:cNvSpPr txBox="1"/>
          <p:nvPr/>
        </p:nvSpPr>
        <p:spPr>
          <a:xfrm>
            <a:off x="2817278" y="4452894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2A09B-3B82-9183-B5B3-9B367BA56BC7}"/>
              </a:ext>
            </a:extLst>
          </p:cNvPr>
          <p:cNvSpPr txBox="1"/>
          <p:nvPr/>
        </p:nvSpPr>
        <p:spPr>
          <a:xfrm>
            <a:off x="1848097" y="3596118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52B20-C3CA-042A-69D4-595A34665326}"/>
              </a:ext>
            </a:extLst>
          </p:cNvPr>
          <p:cNvSpPr txBox="1"/>
          <p:nvPr/>
        </p:nvSpPr>
        <p:spPr>
          <a:xfrm>
            <a:off x="5615014" y="3604819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3" name="Picture 2" descr="A close-up of several computer chips&#10;&#10;Description automatically generated">
            <a:extLst>
              <a:ext uri="{FF2B5EF4-FFF2-40B4-BE49-F238E27FC236}">
                <a16:creationId xmlns:a16="http://schemas.microsoft.com/office/drawing/2014/main" id="{AE5F8B66-A536-5EF0-E189-60C87A7FD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85" y="1236878"/>
            <a:ext cx="1905000" cy="1819275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C077A5E-41FC-9410-4B41-47E92F472305}"/>
              </a:ext>
            </a:extLst>
          </p:cNvPr>
          <p:cNvSpPr/>
          <p:nvPr/>
        </p:nvSpPr>
        <p:spPr>
          <a:xfrm>
            <a:off x="2536409" y="2906162"/>
            <a:ext cx="1712967" cy="587957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10001011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71CA0-E872-B04C-CE2B-E57520779E28}"/>
              </a:ext>
            </a:extLst>
          </p:cNvPr>
          <p:cNvSpPr txBox="1"/>
          <p:nvPr/>
        </p:nvSpPr>
        <p:spPr>
          <a:xfrm>
            <a:off x="6507866" y="312478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GB ~= 1 billion byte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89119-0C2C-886E-5733-2F4F6F2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25576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8E48105-8220-3696-7E89-AE0B490D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353B6-8C82-C10B-F3A7-B749F8B1627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String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Characters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String Copy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Common Mistake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486F6E-62A5-0591-BCF0-1A82ED84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1325718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type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can be used to store single characters (e.g.,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'4'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Special characters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'\0'</a:t>
            </a:r>
            <a:r>
              <a:rPr lang="en-US" sz="2400" dirty="0"/>
              <a:t>: null character 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'\t'</a:t>
            </a:r>
            <a:r>
              <a:rPr lang="en-US" sz="2400" dirty="0"/>
              <a:t>: tab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'\n'</a:t>
            </a:r>
            <a:r>
              <a:rPr lang="en-US" sz="2400" dirty="0"/>
              <a:t>: newline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0C62-B59D-4944-9872-A56DF6FDE7BF}"/>
              </a:ext>
            </a:extLst>
          </p:cNvPr>
          <p:cNvSpPr txBox="1"/>
          <p:nvPr/>
        </p:nvSpPr>
        <p:spPr>
          <a:xfrm>
            <a:off x="1078823" y="2318309"/>
            <a:ext cx="265069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401A5-3160-42FF-9AD4-DF6554026F18}"/>
              </a:ext>
            </a:extLst>
          </p:cNvPr>
          <p:cNvSpPr txBox="1"/>
          <p:nvPr/>
        </p:nvSpPr>
        <p:spPr>
          <a:xfrm>
            <a:off x="1078823" y="3543980"/>
            <a:ext cx="26506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c3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B87F3-107E-4154-BFB1-9F4F9A73432F}"/>
              </a:ext>
            </a:extLst>
          </p:cNvPr>
          <p:cNvSpPr txBox="1"/>
          <p:nvPr/>
        </p:nvSpPr>
        <p:spPr>
          <a:xfrm>
            <a:off x="4337407" y="2626041"/>
            <a:ext cx="265069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the same as c2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47B94-F106-49A9-B65C-BD033A00B269}"/>
              </a:ext>
            </a:extLst>
          </p:cNvPr>
          <p:cNvSpPr txBox="1"/>
          <p:nvPr/>
        </p:nvSpPr>
        <p:spPr>
          <a:xfrm>
            <a:off x="4387066" y="3528591"/>
            <a:ext cx="396582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single characters can be stored.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90871-040F-4170-8E8E-EC56CFFB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94" y="3468241"/>
            <a:ext cx="362361" cy="49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7682E-AAB4-E5C3-B559-ABF67A4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7D85F-1F93-B7D7-E72F-C20DDF1C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07BAA8-58C3-5E09-E992-EBE9C1C6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ASCII 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1CCC-5973-2012-6AF5-69A9953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BFB70A8D-0BE2-1C15-45F0-71129D5B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CC6021-BB59-5FEF-17CE-68342A4E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939B-285E-0E06-DC7C-8E3203F48CF2}"/>
              </a:ext>
            </a:extLst>
          </p:cNvPr>
          <p:cNvSpPr txBox="1"/>
          <p:nvPr/>
        </p:nvSpPr>
        <p:spPr>
          <a:xfrm>
            <a:off x="4572000" y="4769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https://eunhanlee.hashnode.dev/decimal-ascii-table</a:t>
            </a:r>
            <a:endParaRPr lang="en-SG" dirty="0"/>
          </a:p>
        </p:txBody>
      </p:sp>
      <p:pic>
        <p:nvPicPr>
          <p:cNvPr id="23" name="Content Placeholder 2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53D0DB47-DC49-EB85-D76E-7126DCCB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4" y="1372629"/>
            <a:ext cx="5429232" cy="5104371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BDD4AD-A136-42CF-A595-B7C410B32541}"/>
              </a:ext>
            </a:extLst>
          </p:cNvPr>
          <p:cNvSpPr txBox="1"/>
          <p:nvPr/>
        </p:nvSpPr>
        <p:spPr>
          <a:xfrm>
            <a:off x="6493303" y="2571806"/>
            <a:ext cx="2422097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'4'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23866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array terminated by a null character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(which has the numeric value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'o', 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'o', 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'o', 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6D88E-D21E-F735-040B-E701202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929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If the string does not need to be modified…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70071" y="1779937"/>
            <a:ext cx="388960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*hello4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E0A-4E20-4CEA-8F03-97F6A2A532A0}"/>
              </a:ext>
            </a:extLst>
          </p:cNvPr>
          <p:cNvSpPr txBox="1"/>
          <p:nvPr/>
        </p:nvSpPr>
        <p:spPr>
          <a:xfrm>
            <a:off x="970071" y="3384625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hello4[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6D1B-3BF5-4CE3-9EC5-BA19D8E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6" y="331004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DA0C-19A7-410C-8103-5115F757EF63}"/>
              </a:ext>
            </a:extLst>
          </p:cNvPr>
          <p:cNvSpPr txBox="1"/>
          <p:nvPr/>
        </p:nvSpPr>
        <p:spPr>
          <a:xfrm>
            <a:off x="4929920" y="3337680"/>
            <a:ext cx="26900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but CANNOT be modified.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8F201-C496-4C53-8ED8-A3E8332502FC}"/>
              </a:ext>
            </a:extLst>
          </p:cNvPr>
          <p:cNvSpPr txBox="1"/>
          <p:nvPr/>
        </p:nvSpPr>
        <p:spPr>
          <a:xfrm>
            <a:off x="5242372" y="1755552"/>
            <a:ext cx="237762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pointer points to the string which is stored in a protected part of the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EEF86-9D13-73DB-3170-D55F404F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or the string function </a:t>
            </a:r>
            <a:r>
              <a:rPr lang="en-US" sz="2800" dirty="0" err="1">
                <a:solidFill>
                  <a:srgbClr val="0000FF"/>
                </a:solidFill>
              </a:rPr>
              <a:t>strcpy</a:t>
            </a:r>
            <a:r>
              <a:rPr lang="en-US" sz="2800" dirty="0"/>
              <a:t> (requires </a:t>
            </a:r>
            <a:r>
              <a:rPr lang="en-US" sz="2800" dirty="0" err="1"/>
              <a:t>string.h</a:t>
            </a:r>
            <a:r>
              <a:rPr lang="en-US" sz="2800" dirty="0"/>
              <a:t>) string can be used to make a copy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4466090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1011168" y="2311910"/>
            <a:ext cx="537386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939A9-503C-45DD-A086-CFC94710F2EC}"/>
              </a:ext>
            </a:extLst>
          </p:cNvPr>
          <p:cNvSpPr txBox="1"/>
          <p:nvPr/>
        </p:nvSpPr>
        <p:spPr>
          <a:xfrm>
            <a:off x="4453915" y="3332148"/>
            <a:ext cx="316608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rewrite the condition using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instead?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88D8F8-9342-A343-88E6-48CC6E7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the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character!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741747" y="2393536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741747" y="1781232"/>
            <a:ext cx="3889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0F1BD-56C9-9518-077C-30B8657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3053532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</a:t>
            </a:r>
            <a:r>
              <a:rPr lang="en-US" sz="2800"/>
              <a:t>Set 15-17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PE1 Preparation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22E12-952D-377A-7070-890C296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293054" y="2856185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B6188-CF48-1C24-56B4-6E6474F5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4" y="3064111"/>
            <a:ext cx="449314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printed using </a:t>
            </a:r>
            <a:r>
              <a:rPr lang="en-US" dirty="0">
                <a:solidFill>
                  <a:srgbClr val="0000FF"/>
                </a:solidFill>
              </a:rPr>
              <a:t>cs1010_println_pointer()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503299"/>
            <a:ext cx="5390428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cs1010_println_pointer(&amp;x);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cs1010_println_pointer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735778" y="3016044"/>
            <a:ext cx="2130796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Sample 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52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023465" y="500971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two addresses are always different from each other.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68487-9DAF-B44D-382D-9F0282262118}"/>
              </a:ext>
            </a:extLst>
          </p:cNvPr>
          <p:cNvCxnSpPr>
            <a:cxnSpLocks/>
          </p:cNvCxnSpPr>
          <p:nvPr/>
        </p:nvCxnSpPr>
        <p:spPr>
          <a:xfrm>
            <a:off x="5115208" y="3508640"/>
            <a:ext cx="15028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93AEB-40F6-A8FF-DF7E-0C4284960037}"/>
              </a:ext>
            </a:extLst>
          </p:cNvPr>
          <p:cNvCxnSpPr>
            <a:cxnSpLocks/>
          </p:cNvCxnSpPr>
          <p:nvPr/>
        </p:nvCxnSpPr>
        <p:spPr>
          <a:xfrm flipV="1">
            <a:off x="4906978" y="3829618"/>
            <a:ext cx="1828800" cy="171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59785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Null pointer exception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Exception since </a:t>
            </a:r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14296</TotalTime>
  <Words>2887</Words>
  <Application>Microsoft Office PowerPoint</Application>
  <PresentationFormat>On-screen Show (4:3)</PresentationFormat>
  <Paragraphs>706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Wingdings</vt:lpstr>
      <vt:lpstr>Arial</vt:lpstr>
      <vt:lpstr>Times New Roman</vt:lpstr>
      <vt:lpstr>Roboto Mono</vt:lpstr>
      <vt:lpstr>Calibri</vt:lpstr>
      <vt:lpstr>Courier New</vt:lpstr>
      <vt:lpstr>Clarity</vt:lpstr>
      <vt:lpstr>PowerPoint Presentation</vt:lpstr>
      <vt:lpstr>Unit 15: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NULL pointer</vt:lpstr>
      <vt:lpstr>Common Mistakes</vt:lpstr>
      <vt:lpstr>Pop Quiz</vt:lpstr>
      <vt:lpstr>Pointer Arithmetics</vt:lpstr>
      <vt:lpstr>Pointer and Array</vt:lpstr>
      <vt:lpstr>PowerPoint Presentation</vt:lpstr>
      <vt:lpstr>Unit 16: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Ex02</vt:lpstr>
      <vt:lpstr>Example: Collatz from Ex02</vt:lpstr>
      <vt:lpstr>PowerPoint Presentation</vt:lpstr>
      <vt:lpstr>Unit 17: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Dynamically allocated array</vt:lpstr>
      <vt:lpstr>Common Mistakes</vt:lpstr>
      <vt:lpstr>PowerPoint Presentation</vt:lpstr>
      <vt:lpstr>Unit 18: String</vt:lpstr>
      <vt:lpstr>Recap: Characters</vt:lpstr>
      <vt:lpstr>The ASCII Table</vt:lpstr>
      <vt:lpstr>String</vt:lpstr>
      <vt:lpstr>String</vt:lpstr>
      <vt:lpstr>String Copy</vt:lpstr>
      <vt:lpstr>Common Mistake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1546</cp:revision>
  <cp:lastPrinted>2014-06-20T04:24:53Z</cp:lastPrinted>
  <dcterms:created xsi:type="dcterms:W3CDTF">1998-09-05T15:03:32Z</dcterms:created>
  <dcterms:modified xsi:type="dcterms:W3CDTF">2025-03-18T03:55:42Z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