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468" r:id="rId3"/>
    <p:sldId id="582" r:id="rId4"/>
    <p:sldId id="644" r:id="rId5"/>
    <p:sldId id="546" r:id="rId6"/>
    <p:sldId id="645" r:id="rId7"/>
    <p:sldId id="646" r:id="rId8"/>
    <p:sldId id="647" r:id="rId9"/>
    <p:sldId id="648" r:id="rId10"/>
    <p:sldId id="649" r:id="rId11"/>
    <p:sldId id="650" r:id="rId12"/>
    <p:sldId id="651" r:id="rId13"/>
    <p:sldId id="652" r:id="rId14"/>
    <p:sldId id="617" r:id="rId15"/>
    <p:sldId id="653" r:id="rId16"/>
    <p:sldId id="654" r:id="rId17"/>
    <p:sldId id="636" r:id="rId18"/>
    <p:sldId id="655" r:id="rId19"/>
    <p:sldId id="656" r:id="rId20"/>
    <p:sldId id="657" r:id="rId21"/>
    <p:sldId id="575" r:id="rId22"/>
    <p:sldId id="592" r:id="rId23"/>
    <p:sldId id="526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510A2-62EC-40DC-AB2C-65C341A967ED}" v="2" dt="2025-01-07T07:39:25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86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DB6E2C17-2DA2-4EB7-9C82-77E34FD3BBEF}"/>
    <pc:docChg chg="modSld">
      <pc:chgData name="Zhao Jin" userId="cd05a825-544c-438a-9ba1-08e63db50b47" providerId="ADAL" clId="{DB6E2C17-2DA2-4EB7-9C82-77E34FD3BBEF}" dt="2024-04-09T01:35:18.359" v="127" actId="692"/>
      <pc:docMkLst>
        <pc:docMk/>
      </pc:docMkLst>
      <pc:sldChg chg="modSp mod">
        <pc:chgData name="Zhao Jin" userId="cd05a825-544c-438a-9ba1-08e63db50b47" providerId="ADAL" clId="{DB6E2C17-2DA2-4EB7-9C82-77E34FD3BBEF}" dt="2024-04-09T01:33:22.194" v="117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DB6E2C17-2DA2-4EB7-9C82-77E34FD3BBEF}" dt="2024-04-09T01:33:33.843" v="119"/>
        <pc:sldMkLst>
          <pc:docMk/>
          <pc:sldMk cId="2438607696" sldId="468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573090601" sldId="546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047881934" sldId="582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635849530" sldId="644"/>
        </pc:sldMkLst>
      </pc:sldChg>
      <pc:sldChg chg="modSp mod">
        <pc:chgData name="Zhao Jin" userId="cd05a825-544c-438a-9ba1-08e63db50b47" providerId="ADAL" clId="{DB6E2C17-2DA2-4EB7-9C82-77E34FD3BBEF}" dt="2024-04-09T01:33:33.843" v="119"/>
        <pc:sldMkLst>
          <pc:docMk/>
          <pc:sldMk cId="1716205057" sldId="645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1832708629" sldId="646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2677643591" sldId="647"/>
        </pc:sldMkLst>
      </pc:sldChg>
      <pc:sldChg chg="addSp modSp mod">
        <pc:chgData name="Zhao Jin" userId="cd05a825-544c-438a-9ba1-08e63db50b47" providerId="ADAL" clId="{DB6E2C17-2DA2-4EB7-9C82-77E34FD3BBEF}" dt="2024-04-09T01:35:18.359" v="127" actId="692"/>
        <pc:sldMkLst>
          <pc:docMk/>
          <pc:sldMk cId="2524073575" sldId="648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846190340" sldId="649"/>
        </pc:sldMkLst>
      </pc:sldChg>
      <pc:sldChg chg="modSp">
        <pc:chgData name="Zhao Jin" userId="cd05a825-544c-438a-9ba1-08e63db50b47" providerId="ADAL" clId="{DB6E2C17-2DA2-4EB7-9C82-77E34FD3BBEF}" dt="2024-04-09T01:33:33.843" v="119"/>
        <pc:sldMkLst>
          <pc:docMk/>
          <pc:sldMk cId="997017972" sldId="650"/>
        </pc:sldMkLst>
      </pc:sldChg>
    </pc:docChg>
  </pc:docChgLst>
  <pc:docChgLst>
    <pc:chgData name="Zhao Jin" userId="cd05a825-544c-438a-9ba1-08e63db50b47" providerId="ADAL" clId="{D53322D6-2819-4222-8003-AC9A10AD4F27}"/>
    <pc:docChg chg="modSld">
      <pc:chgData name="Zhao Jin" userId="cd05a825-544c-438a-9ba1-08e63db50b47" providerId="ADAL" clId="{D53322D6-2819-4222-8003-AC9A10AD4F27}" dt="2024-01-31T05:42:59.813" v="0"/>
      <pc:docMkLst>
        <pc:docMk/>
      </pc:docMkLst>
      <pc:sldChg chg="addSp modSp">
        <pc:chgData name="Zhao Jin" userId="cd05a825-544c-438a-9ba1-08e63db50b47" providerId="ADAL" clId="{D53322D6-2819-4222-8003-AC9A10AD4F27}" dt="2024-01-31T05:42:59.813" v="0"/>
        <pc:sldMkLst>
          <pc:docMk/>
          <pc:sldMk cId="0" sldId="256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A30510A2-62EC-40DC-AB2C-65C341A967ED}"/>
    <pc:docChg chg="addSld modSld modMainMaster">
      <pc:chgData name="Zhao Jin" userId="cd05a825-544c-438a-9ba1-08e63db50b47" providerId="ADAL" clId="{A30510A2-62EC-40DC-AB2C-65C341A967ED}" dt="2025-01-07T07:39:25.332" v="1"/>
      <pc:docMkLst>
        <pc:docMk/>
      </pc:docMkLst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0" sldId="25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0" sldId="256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1067695719" sldId="52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1067695719" sldId="526"/>
            <ac:spMk id="2" creationId="{253EA51F-77C2-4162-50FF-BC396B4AFC07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2573090601" sldId="54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573090601" sldId="546"/>
            <ac:spMk id="2" creationId="{D84F3DBF-5956-33CA-DD1A-1C86A1054CEF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1565163798" sldId="575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1565163798" sldId="575"/>
            <ac:spMk id="2" creationId="{2EAEB2E9-FA6C-2497-26FD-3B29CA04AE65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2047881934" sldId="582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047881934" sldId="582"/>
            <ac:spMk id="2" creationId="{7EF544DA-860D-4803-543C-B6661FA29782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2550500962" sldId="592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550500962" sldId="592"/>
            <ac:spMk id="2" creationId="{510BC9E4-0487-962E-E2A3-7A2BBE924318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1813128722" sldId="617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1813128722" sldId="617"/>
            <ac:spMk id="2" creationId="{280DB94D-481E-B622-8B43-29F4D579F010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3454948446" sldId="63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3454948446" sldId="636"/>
            <ac:spMk id="2" creationId="{78E39781-5218-FFA6-DBD6-7713D966BD6A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635849530" sldId="644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635849530" sldId="644"/>
            <ac:spMk id="2" creationId="{3A0904DA-C7EF-5E00-0D15-380C7182CA85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1716205057" sldId="645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1716205057" sldId="645"/>
            <ac:spMk id="2" creationId="{CA1F0DDA-3B54-7E7A-7873-638FA1F0D692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1832708629" sldId="64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1832708629" sldId="646"/>
            <ac:spMk id="2" creationId="{DF9D478A-7CFE-17DB-6DF6-0574C13B1F05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2677643591" sldId="647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677643591" sldId="647"/>
            <ac:spMk id="2" creationId="{464E4ACD-827E-1BD3-82BA-A2BD5825E5C7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2524073575" sldId="648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524073575" sldId="648"/>
            <ac:spMk id="2" creationId="{B1C21EEF-0612-42E1-1DA1-114C2283D682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846190340" sldId="649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846190340" sldId="649"/>
            <ac:spMk id="2" creationId="{7EBA9232-FB87-0083-A6B4-5C40E820287E}"/>
          </ac:spMkLst>
        </pc:spChg>
      </pc:sldChg>
      <pc:sldChg chg="modSp">
        <pc:chgData name="Zhao Jin" userId="cd05a825-544c-438a-9ba1-08e63db50b47" providerId="ADAL" clId="{A30510A2-62EC-40DC-AB2C-65C341A967ED}" dt="2025-01-07T07:39:25.332" v="1"/>
        <pc:sldMkLst>
          <pc:docMk/>
          <pc:sldMk cId="997017972" sldId="650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997017972" sldId="650"/>
            <ac:spMk id="3" creationId="{72111BEF-3BD0-586B-335B-193F6799524D}"/>
          </ac:spMkLst>
        </pc:spChg>
      </pc:sldChg>
      <pc:sldChg chg="add">
        <pc:chgData name="Zhao Jin" userId="cd05a825-544c-438a-9ba1-08e63db50b47" providerId="ADAL" clId="{A30510A2-62EC-40DC-AB2C-65C341A967ED}" dt="2024-12-27T08:49:18.404" v="0"/>
        <pc:sldMkLst>
          <pc:docMk/>
          <pc:sldMk cId="0" sldId="651"/>
        </pc:sldMkLst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3747341290" sldId="652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3747341290" sldId="652"/>
            <ac:spMk id="2" creationId="{75F83332-680A-6410-A874-44CF08855EB5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234197343" sldId="653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34197343" sldId="653"/>
            <ac:spMk id="2" creationId="{DD0A4FE6-337B-0F09-4DEE-AAFD1CDB4796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81373691" sldId="654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81373691" sldId="654"/>
            <ac:spMk id="2" creationId="{0353E578-9E84-5143-F775-051F799625CB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2051865563" sldId="655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051865563" sldId="655"/>
            <ac:spMk id="2" creationId="{D1EA9DA8-A471-1213-33D0-78950DBFAD7D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2015606488" sldId="656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2015606488" sldId="656"/>
            <ac:spMk id="2" creationId="{75AB102D-DF30-7E04-2541-89827B902540}"/>
          </ac:spMkLst>
        </pc:spChg>
      </pc:sldChg>
      <pc:sldChg chg="modSp add">
        <pc:chgData name="Zhao Jin" userId="cd05a825-544c-438a-9ba1-08e63db50b47" providerId="ADAL" clId="{A30510A2-62EC-40DC-AB2C-65C341A967ED}" dt="2025-01-07T07:39:25.332" v="1"/>
        <pc:sldMkLst>
          <pc:docMk/>
          <pc:sldMk cId="4152505185" sldId="657"/>
        </pc:sld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k cId="4152505185" sldId="657"/>
            <ac:spMk id="2" creationId="{AEFA073E-4C51-00FA-6ED6-84C0E5D571AD}"/>
          </ac:spMkLst>
        </pc:spChg>
      </pc:sldChg>
      <pc:sldMasterChg chg="modSp modSldLayout">
        <pc:chgData name="Zhao Jin" userId="cd05a825-544c-438a-9ba1-08e63db50b47" providerId="ADAL" clId="{A30510A2-62EC-40DC-AB2C-65C341A967ED}" dt="2025-01-07T07:39:25.332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A30510A2-62EC-40DC-AB2C-65C341A967ED}" dt="2025-01-07T07:39:25.332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A30510A2-62EC-40DC-AB2C-65C341A967ED}" dt="2025-01-07T07:39:25.332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A30510A2-62EC-40DC-AB2C-65C341A967ED}" dt="2025-01-07T07:39:25.332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2F5160B5-190D-47F4-8B49-2756B7773FD5}"/>
    <pc:docChg chg="undo custSel addSld delSld modSld">
      <pc:chgData name="Zhao Jin" userId="cd05a825-544c-438a-9ba1-08e63db50b47" providerId="ADAL" clId="{2F5160B5-190D-47F4-8B49-2756B7773FD5}" dt="2021-04-06T05:17:49.620" v="4079" actId="207"/>
      <pc:docMkLst>
        <pc:docMk/>
      </pc:docMkLst>
      <pc:sldChg chg="modSp mod">
        <pc:chgData name="Zhao Jin" userId="cd05a825-544c-438a-9ba1-08e63db50b47" providerId="ADAL" clId="{2F5160B5-190D-47F4-8B49-2756B7773FD5}" dt="2021-03-10T04:12:52.019" v="7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2F5160B5-190D-47F4-8B49-2756B7773FD5}" dt="2021-04-05T00:56:54.534" v="4031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2F5160B5-190D-47F4-8B49-2756B7773FD5}" dt="2021-03-16T06:19:40.055" v="3726" actId="47"/>
        <pc:sldMkLst>
          <pc:docMk/>
          <pc:sldMk cId="1067695719" sldId="526"/>
        </pc:sldMkLst>
      </pc:sldChg>
      <pc:sldChg chg="delSp modSp add mod delAnim">
        <pc:chgData name="Zhao Jin" userId="cd05a825-544c-438a-9ba1-08e63db50b47" providerId="ADAL" clId="{2F5160B5-190D-47F4-8B49-2756B7773FD5}" dt="2021-04-05T01:09:51.386" v="4056" actId="20577"/>
        <pc:sldMkLst>
          <pc:docMk/>
          <pc:sldMk cId="2573090601" sldId="54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427618944" sldId="553"/>
        </pc:sldMkLst>
      </pc:sldChg>
      <pc:sldChg chg="delSp modSp add mod">
        <pc:chgData name="Zhao Jin" userId="cd05a825-544c-438a-9ba1-08e63db50b47" providerId="ADAL" clId="{2F5160B5-190D-47F4-8B49-2756B7773FD5}" dt="2021-03-16T05:20:12.259" v="944" actId="1035"/>
        <pc:sldMkLst>
          <pc:docMk/>
          <pc:sldMk cId="2047881934" sldId="58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813128722" sldId="617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54948446" sldId="636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737971943" sldId="637"/>
        </pc:sldMkLst>
      </pc:sldChg>
      <pc:sldChg chg="delSp modSp add del mod modAnim">
        <pc:chgData name="Zhao Jin" userId="cd05a825-544c-438a-9ba1-08e63db50b47" providerId="ADAL" clId="{2F5160B5-190D-47F4-8B49-2756B7773FD5}" dt="2021-04-05T01:09:16.594" v="4047" actId="47"/>
        <pc:sldMkLst>
          <pc:docMk/>
          <pc:sldMk cId="83552886" sldId="638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179750071" sldId="639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3462301147" sldId="640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723901272" sldId="641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4089006062" sldId="642"/>
        </pc:sldMkLst>
      </pc:sldChg>
      <pc:sldChg chg="del">
        <pc:chgData name="Zhao Jin" userId="cd05a825-544c-438a-9ba1-08e63db50b47" providerId="ADAL" clId="{2F5160B5-190D-47F4-8B49-2756B7773FD5}" dt="2021-03-16T05:16:03.511" v="722" actId="47"/>
        <pc:sldMkLst>
          <pc:docMk/>
          <pc:sldMk cId="1514327557" sldId="643"/>
        </pc:sldMkLst>
      </pc:sldChg>
      <pc:sldChg chg="delSp modSp add mod modAnim">
        <pc:chgData name="Zhao Jin" userId="cd05a825-544c-438a-9ba1-08e63db50b47" providerId="ADAL" clId="{2F5160B5-190D-47F4-8B49-2756B7773FD5}" dt="2021-04-05T01:08:15.181" v="4043"/>
        <pc:sldMkLst>
          <pc:docMk/>
          <pc:sldMk cId="635849530" sldId="644"/>
        </pc:sldMkLst>
      </pc:sldChg>
      <pc:sldChg chg="delSp modSp add mod">
        <pc:chgData name="Zhao Jin" userId="cd05a825-544c-438a-9ba1-08e63db50b47" providerId="ADAL" clId="{2F5160B5-190D-47F4-8B49-2756B7773FD5}" dt="2021-04-05T01:00:18.488" v="4033" actId="6549"/>
        <pc:sldMkLst>
          <pc:docMk/>
          <pc:sldMk cId="1716205057" sldId="645"/>
        </pc:sldMkLst>
      </pc:sldChg>
      <pc:sldChg chg="addSp delSp modSp add mod delAnim modAnim">
        <pc:chgData name="Zhao Jin" userId="cd05a825-544c-438a-9ba1-08e63db50b47" providerId="ADAL" clId="{2F5160B5-190D-47F4-8B49-2756B7773FD5}" dt="2021-04-05T01:10:12.126" v="4057"/>
        <pc:sldMkLst>
          <pc:docMk/>
          <pc:sldMk cId="1832708629" sldId="646"/>
        </pc:sldMkLst>
      </pc:sldChg>
      <pc:sldChg chg="addSp delSp modSp add mod delAnim modAnim">
        <pc:chgData name="Zhao Jin" userId="cd05a825-544c-438a-9ba1-08e63db50b47" providerId="ADAL" clId="{2F5160B5-190D-47F4-8B49-2756B7773FD5}" dt="2021-04-05T01:10:22.734" v="4058"/>
        <pc:sldMkLst>
          <pc:docMk/>
          <pc:sldMk cId="2677643591" sldId="647"/>
        </pc:sldMkLst>
      </pc:sldChg>
      <pc:sldChg chg="addSp delSp modSp add mod modAnim">
        <pc:chgData name="Zhao Jin" userId="cd05a825-544c-438a-9ba1-08e63db50b47" providerId="ADAL" clId="{2F5160B5-190D-47F4-8B49-2756B7773FD5}" dt="2021-04-05T01:10:37.685" v="4062"/>
        <pc:sldMkLst>
          <pc:docMk/>
          <pc:sldMk cId="2524073575" sldId="648"/>
        </pc:sldMkLst>
      </pc:sldChg>
      <pc:sldChg chg="add del">
        <pc:chgData name="Zhao Jin" userId="cd05a825-544c-438a-9ba1-08e63db50b47" providerId="ADAL" clId="{2F5160B5-190D-47F4-8B49-2756B7773FD5}" dt="2021-03-16T05:26:49.490" v="1093"/>
        <pc:sldMkLst>
          <pc:docMk/>
          <pc:sldMk cId="3329798881" sldId="648"/>
        </pc:sldMkLst>
      </pc:sldChg>
      <pc:sldChg chg="addSp delSp modSp add mod addAnim delAnim modAnim">
        <pc:chgData name="Zhao Jin" userId="cd05a825-544c-438a-9ba1-08e63db50b47" providerId="ADAL" clId="{2F5160B5-190D-47F4-8B49-2756B7773FD5}" dt="2021-04-05T01:11:30.302" v="4067" actId="11529"/>
        <pc:sldMkLst>
          <pc:docMk/>
          <pc:sldMk cId="846190340" sldId="649"/>
        </pc:sldMkLst>
      </pc:sldChg>
      <pc:sldChg chg="add del">
        <pc:chgData name="Zhao Jin" userId="cd05a825-544c-438a-9ba1-08e63db50b47" providerId="ADAL" clId="{2F5160B5-190D-47F4-8B49-2756B7773FD5}" dt="2021-03-16T05:41:15.344" v="2241"/>
        <pc:sldMkLst>
          <pc:docMk/>
          <pc:sldMk cId="1706548485" sldId="649"/>
        </pc:sldMkLst>
      </pc:sldChg>
      <pc:sldChg chg="addSp delSp modSp add mod delAnim modAnim">
        <pc:chgData name="Zhao Jin" userId="cd05a825-544c-438a-9ba1-08e63db50b47" providerId="ADAL" clId="{2F5160B5-190D-47F4-8B49-2756B7773FD5}" dt="2021-04-06T05:17:49.620" v="4079" actId="207"/>
        <pc:sldMkLst>
          <pc:docMk/>
          <pc:sldMk cId="997017972" sldId="650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1/7/2025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81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81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4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6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8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41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20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4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40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2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86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08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Unit19 -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Struct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932A1C3-91FF-7FDD-76E9-76821B0DC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810758-35A5-4EC6-F42A-631E8A63FCC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Returning a 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err="1"/>
              <a:t>Collatz</a:t>
            </a:r>
            <a:r>
              <a:rPr lang="en-US" sz="2400"/>
              <a:t> again!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307652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latin typeface="Courier New" pitchFamily="49" charset="0"/>
              </a:rPr>
              <a:t>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5" y="3236233"/>
            <a:ext cx="5603972" cy="315429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find_max_steps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n)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answer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 =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.</a:t>
            </a:r>
            <a:r>
              <a:rPr lang="en-US" b="1" err="1">
                <a:latin typeface="Courier New" pitchFamily="49" charset="0"/>
              </a:rPr>
              <a:t>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0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};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i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    </a:t>
            </a:r>
            <a:r>
              <a:rPr lang="en-US" b="1" err="1">
                <a:latin typeface="Courier New" pitchFamily="49" charset="0"/>
              </a:rPr>
              <a:t>ans.max_num_steps</a:t>
            </a:r>
            <a:r>
              <a:rPr lang="en-US" b="1">
                <a:latin typeface="Courier New" pitchFamily="49" charset="0"/>
              </a:rPr>
              <a:t> = </a:t>
            </a:r>
            <a:r>
              <a:rPr lang="en-US" b="1" err="1">
                <a:latin typeface="Courier New" pitchFamily="49" charset="0"/>
              </a:rPr>
              <a:t>num_of_steps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…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ans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3348382" y="5584018"/>
            <a:ext cx="3278449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Both numbers can be returned together via the structure.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420459" y="1928252"/>
            <a:ext cx="23399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A structure for storing two numbers.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BA9232-FB87-0083-A6B4-5C40E820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461903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793BC6DB-2155-470B-9458-43CFA2CF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8181975" cy="653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typedef allows new data types to be defined.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</a:pPr>
            <a:endParaRPr lang="en-US" sz="16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Defining a Structure as a Type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3782304"/>
            <a:ext cx="7530376" cy="13213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update_mc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latin typeface="Courier New" pitchFamily="49" charset="0"/>
              </a:rPr>
              <a:t> cs1010,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cs1010.mc = </a:t>
            </a:r>
            <a:r>
              <a:rPr lang="en-US" sz="2000" b="1" err="1">
                <a:latin typeface="Courier New" pitchFamily="49" charset="0"/>
              </a:rPr>
              <a:t>hours_spent_per_week</a:t>
            </a:r>
            <a:r>
              <a:rPr lang="en-US" sz="2000" b="1">
                <a:latin typeface="Courier New" pitchFamily="49" charset="0"/>
              </a:rPr>
              <a:t>/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4572000" y="5259010"/>
            <a:ext cx="360443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module</a:t>
            </a:r>
            <a:r>
              <a:rPr lang="en-SG">
                <a:latin typeface="Arial" charset="0"/>
                <a:cs typeface="Arial" charset="0"/>
              </a:rPr>
              <a:t> can now be used just like any other standard data type!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0048137-8368-44B5-85DD-193F9405A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2018581"/>
            <a:ext cx="3691473" cy="161812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module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1C5F6A1-BE15-41B7-8B73-EEA07BDFF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06" y="2018580"/>
            <a:ext cx="3691473" cy="161812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typedef struct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>
                <a:latin typeface="Courier New" pitchFamily="49" charset="0"/>
              </a:rPr>
              <a:t>module;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EDF79-736E-469E-8311-FF8963BF7B56}"/>
              </a:ext>
            </a:extLst>
          </p:cNvPr>
          <p:cNvSpPr txBox="1"/>
          <p:nvPr/>
        </p:nvSpPr>
        <p:spPr bwMode="auto">
          <a:xfrm>
            <a:off x="4572000" y="6028828"/>
            <a:ext cx="2573267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Better to name the type </a:t>
            </a:r>
            <a:r>
              <a:rPr lang="en-SG" err="1">
                <a:solidFill>
                  <a:srgbClr val="7030A0"/>
                </a:solidFill>
                <a:latin typeface="Arial" charset="0"/>
                <a:cs typeface="Arial" charset="0"/>
              </a:rPr>
              <a:t>module_t</a:t>
            </a:r>
            <a:r>
              <a:rPr lang="en-SG">
                <a:solidFill>
                  <a:srgbClr val="7030A0"/>
                </a:solidFill>
                <a:latin typeface="Arial" charset="0"/>
                <a:cs typeface="Arial" charset="0"/>
              </a:rPr>
              <a:t> </a:t>
            </a:r>
            <a:r>
              <a:rPr lang="en-SG">
                <a:latin typeface="Arial" charset="0"/>
                <a:cs typeface="Arial" charset="0"/>
              </a:rPr>
              <a:t>for clarity.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41E0C-B42A-4448-BB78-91A698273659}"/>
              </a:ext>
            </a:extLst>
          </p:cNvPr>
          <p:cNvSpPr/>
          <p:nvPr/>
        </p:nvSpPr>
        <p:spPr>
          <a:xfrm>
            <a:off x="1233377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6B17F0-6F99-439D-A835-AB5E351CCD9A}"/>
              </a:ext>
            </a:extLst>
          </p:cNvPr>
          <p:cNvSpPr/>
          <p:nvPr/>
        </p:nvSpPr>
        <p:spPr>
          <a:xfrm>
            <a:off x="5076224" y="2039846"/>
            <a:ext cx="1073888" cy="341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11BEF-3BD0-586B-335B-193F679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970179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Standard I/O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C99DB81A-17D9-DB56-E5BF-3F31A77AD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2DCC-41DC-4821-022A-20FE5AE93C6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27: Standard I/O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printf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scanf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err="1">
                <a:latin typeface="+mj-lt"/>
              </a:rPr>
              <a:t>fgets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F83332-680A-6410-A874-44CF0885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A6A9-AF5D-3B81-33BA-2A734FDB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3412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Simplest form: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\n </a:t>
            </a:r>
            <a:r>
              <a:rPr lang="en-US" dirty="0"/>
              <a:t>is an example of </a:t>
            </a:r>
            <a:r>
              <a:rPr lang="en-US" dirty="0">
                <a:solidFill>
                  <a:srgbClr val="0000FF"/>
                </a:solidFill>
              </a:rPr>
              <a:t>escape sequence</a:t>
            </a: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800" dirty="0"/>
              <a:t>For certain special effects or to display certain characters properly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escape sequences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3305334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World!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EDF0335-D6CA-4B73-8CBF-809E6A0CFA42}"/>
              </a:ext>
            </a:extLst>
          </p:cNvPr>
          <p:cNvGraphicFramePr>
            <a:graphicFrameLocks noGrp="1"/>
          </p:cNvGraphicFramePr>
          <p:nvPr/>
        </p:nvGraphicFramePr>
        <p:xfrm>
          <a:off x="759655" y="4186989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4724400" y="1927448"/>
            <a:ext cx="217983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"Hello World!" with </a:t>
            </a:r>
            <a:r>
              <a:rPr lang="en-US" dirty="0">
                <a:solidFill>
                  <a:srgbClr val="0000FF"/>
                </a:solidFill>
              </a:rPr>
              <a:t>a new line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DB94D-481E-B622-8B43-29F4D579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5510D-DADB-B96F-C135-26E7694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variables: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%s </a:t>
            </a:r>
            <a:r>
              <a:rPr lang="en-US" dirty="0"/>
              <a:t>is a format modifier: </a:t>
            </a:r>
            <a:r>
              <a:rPr lang="en-US" dirty="0">
                <a:solidFill>
                  <a:srgbClr val="0000FF"/>
                </a:solidFill>
              </a:rPr>
              <a:t>%[</a:t>
            </a:r>
            <a:r>
              <a:rPr lang="en-US" dirty="0" err="1">
                <a:solidFill>
                  <a:srgbClr val="0000FF"/>
                </a:solidFill>
              </a:rPr>
              <a:t>length_modifier</a:t>
            </a:r>
            <a:r>
              <a:rPr lang="en-US" dirty="0">
                <a:solidFill>
                  <a:srgbClr val="0000FF"/>
                </a:solidFill>
              </a:rPr>
              <a:t>]specifier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One for each variable to be printed.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Controls the location and the formatting </a:t>
            </a:r>
            <a:br>
              <a:rPr lang="en-US" dirty="0"/>
            </a:br>
            <a:r>
              <a:rPr lang="en-US" dirty="0"/>
              <a:t>of the printed value.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Chosen based on the value type.</a:t>
            </a: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/>
              <a:t>length_modifier</a:t>
            </a:r>
            <a:r>
              <a:rPr lang="en-US" dirty="0"/>
              <a:t>:</a:t>
            </a: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ld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long integer, </a:t>
            </a:r>
            <a:b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lang="en-US" b="0" i="0" u="none" strike="noStrike" kern="1200" dirty="0" err="1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lf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kern="1200" dirty="0">
                <a:solidFill>
                  <a:srgbClr val="292934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double real number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pPr marL="274320" lvl="1" indent="0"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dirty="0"/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3" y="1627984"/>
            <a:ext cx="257881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A87E232-4FE4-47AF-9D1D-1470DF57C60B}"/>
              </a:ext>
            </a:extLst>
          </p:cNvPr>
          <p:cNvGraphicFramePr>
            <a:graphicFrameLocks noGrp="1"/>
          </p:cNvGraphicFramePr>
          <p:nvPr/>
        </p:nvGraphicFramePr>
        <p:xfrm>
          <a:off x="6281420" y="3610809"/>
          <a:ext cx="26771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13">
                <a:tc>
                  <a:txBody>
                    <a:bodyPr/>
                    <a:lstStyle/>
                    <a:p>
                      <a:r>
                        <a:rPr lang="en-US" dirty="0"/>
                        <a:t>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0006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74678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90009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74200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0A4FE6-337B-0F09-4DEE-AAFD1CDB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86DFC-F0A5-23B4-3B42-19F94057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7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printf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formatting: 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printf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var1, var2,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</a:t>
            </a:r>
            <a:r>
              <a:rPr lang="en-US" dirty="0">
                <a:solidFill>
                  <a:srgbClr val="0000FF"/>
                </a:solidFill>
              </a:rPr>
              <a:t>[flags][</a:t>
            </a:r>
            <a:r>
              <a:rPr lang="en-US" dirty="0" err="1">
                <a:solidFill>
                  <a:srgbClr val="0000FF"/>
                </a:solidFill>
              </a:rPr>
              <a:t>field_width</a:t>
            </a:r>
            <a:r>
              <a:rPr lang="en-US" dirty="0">
                <a:solidFill>
                  <a:srgbClr val="0000FF"/>
                </a:solidFill>
              </a:rPr>
              <a:t>][.precision]</a:t>
            </a:r>
            <a:r>
              <a:rPr lang="en-US" dirty="0"/>
              <a:t>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347662" lvl="1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5380714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*name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"Siri"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"Hello! My name is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815174" y="1627984"/>
            <a:ext cx="232196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the value of name with the string.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A830449-8F73-41C7-A511-496EA8827B16}"/>
              </a:ext>
            </a:extLst>
          </p:cNvPr>
          <p:cNvSpPr txBox="1">
            <a:spLocks/>
          </p:cNvSpPr>
          <p:nvPr/>
        </p:nvSpPr>
        <p:spPr bwMode="auto">
          <a:xfrm>
            <a:off x="587374" y="4080302"/>
            <a:ext cx="8438385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/>
              <a:t>Flags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+d</a:t>
            </a:r>
            <a:r>
              <a:rPr lang="en-US" sz="2000" kern="0" dirty="0"/>
              <a:t> </a:t>
            </a:r>
            <a:r>
              <a:rPr lang="en-US" sz="2000" kern="0" dirty="0">
                <a:sym typeface="Wingdings" panose="05000000000000000000" pitchFamily="2" charset="2"/>
              </a:rPr>
              <a:t> Print the sign of the number. "+7"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%3d </a:t>
            </a:r>
            <a:r>
              <a:rPr lang="en-US" sz="2000" kern="0" dirty="0">
                <a:sym typeface="Wingdings" panose="05000000000000000000" pitchFamily="2" charset="2"/>
              </a:rPr>
              <a:t> Pad the number to 3 characters with spaces.  "  7"</a:t>
            </a:r>
            <a:endParaRPr lang="en-US" sz="2000" kern="0" dirty="0"/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</a:rPr>
              <a:t>Flags with </a:t>
            </a:r>
            <a:r>
              <a:rPr lang="en-US" sz="2000" b="1" kern="0" dirty="0" err="1">
                <a:latin typeface="+mn-lt"/>
                <a:cs typeface="+mn-cs"/>
              </a:rPr>
              <a:t>field_width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%03d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0" dirty="0">
                <a:sym typeface="Wingdings" panose="05000000000000000000" pitchFamily="2" charset="2"/>
              </a:rPr>
              <a:t>Pad the number to 3 characters with 0. "007"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+mn-lt"/>
                <a:cs typeface="+mn-cs"/>
                <a:sym typeface="Wingdings" panose="05000000000000000000" pitchFamily="2" charset="2"/>
              </a:rPr>
              <a:t>.p</a:t>
            </a:r>
            <a:r>
              <a:rPr lang="en-US" sz="2000" b="1" kern="0" dirty="0">
                <a:latin typeface="+mn-lt"/>
                <a:cs typeface="+mn-cs"/>
              </a:rPr>
              <a:t>recision</a:t>
            </a:r>
            <a:r>
              <a:rPr lang="en-US" sz="2000" kern="0" dirty="0">
                <a:latin typeface="+mn-lt"/>
                <a:cs typeface="+mn-cs"/>
              </a:rPr>
              <a:t>: </a:t>
            </a: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%.4lf </a:t>
            </a:r>
            <a:r>
              <a:rPr lang="en-US" sz="2000" kern="0" dirty="0">
                <a:latin typeface="+mn-lt"/>
                <a:cs typeface="+mn-cs"/>
                <a:sym typeface="Wingdings" panose="05000000000000000000" pitchFamily="2" charset="2"/>
              </a:rPr>
              <a:t> Print 4 digits after the decimal point. "7.0000"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3E578-9E84-5143-F775-051F7996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FF7F-B706-3ADD-620E-523C36F7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3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Types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Mismatched number of arguments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Printing User Input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5986889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%f\n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100000000000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FD890F2-6B46-490D-9E69-39B1F5C66DD2}"/>
              </a:ext>
            </a:extLst>
          </p:cNvPr>
          <p:cNvSpPr txBox="1"/>
          <p:nvPr/>
        </p:nvSpPr>
        <p:spPr>
          <a:xfrm>
            <a:off x="6257813" y="774062"/>
            <a:ext cx="1971787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these can pass compilation!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883025"/>
            <a:ext cx="3315610" cy="338554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%s %s\n</a:t>
            </a:r>
            <a:r>
              <a:rPr lang="pt-BR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E57D16C-F289-4E02-9D67-4F8DB43103CA}"/>
              </a:ext>
            </a:extLst>
          </p:cNvPr>
          <p:cNvSpPr txBox="1"/>
          <p:nvPr/>
        </p:nvSpPr>
        <p:spPr>
          <a:xfrm>
            <a:off x="999537" y="5425899"/>
            <a:ext cx="4147816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*str = cs1010_read_word();</a:t>
            </a:r>
          </a:p>
          <a:p>
            <a:r>
              <a:rPr lang="pt-BR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printf(str);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5631092" y="2466420"/>
            <a:ext cx="294534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strange output or even crashes…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D9BBE1-5AF6-4A31-9E91-B62ED0344FDD}"/>
              </a:ext>
            </a:extLst>
          </p:cNvPr>
          <p:cNvSpPr txBox="1"/>
          <p:nvPr/>
        </p:nvSpPr>
        <p:spPr>
          <a:xfrm>
            <a:off x="5631092" y="3883025"/>
            <a:ext cx="294534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Access and print the contents of the stack frame as strings.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EC8393C-BB83-44E9-B35D-1D94A63B3E35}"/>
              </a:ext>
            </a:extLst>
          </p:cNvPr>
          <p:cNvSpPr txBox="1"/>
          <p:nvPr/>
        </p:nvSpPr>
        <p:spPr>
          <a:xfrm>
            <a:off x="5675402" y="5428283"/>
            <a:ext cx="2901039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Output the content of the stack frame if the input is a specifier (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dirty="0"/>
              <a:t>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E39781-5218-FFA6-DBD6-7713D966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939C80-EAED-4574-FBA6-5F44C7C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8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scan()</a:t>
            </a:r>
          </a:p>
        </p:txBody>
      </p:sp>
      <p:sp>
        <p:nvSpPr>
          <p:cNvPr id="79" name="Content Placeholder 5">
            <a:extLst>
              <a:ext uri="{FF2B5EF4-FFF2-40B4-BE49-F238E27FC236}">
                <a16:creationId xmlns:a16="http://schemas.microsoft.com/office/drawing/2014/main" id="{BF04FEDC-6D62-4A7E-9426-F70D350EAE56}"/>
              </a:ext>
            </a:extLst>
          </p:cNvPr>
          <p:cNvSpPr txBox="1">
            <a:spLocks/>
          </p:cNvSpPr>
          <p:nvPr/>
        </p:nvSpPr>
        <p:spPr>
          <a:xfrm>
            <a:off x="587375" y="1225549"/>
            <a:ext cx="8229600" cy="6141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scanf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format_string</a:t>
            </a:r>
            <a:r>
              <a:rPr lang="en-US" dirty="0">
                <a:solidFill>
                  <a:srgbClr val="C00000"/>
                </a:solidFill>
              </a:rPr>
              <a:t>, addr1, addr2, …)</a:t>
            </a: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00000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00FF"/>
              </a:solidFill>
            </a:endParaRPr>
          </a:p>
          <a:p>
            <a:pPr marL="563245" lvl="1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%[*][</a:t>
            </a:r>
            <a:r>
              <a:rPr lang="en-US" dirty="0" err="1"/>
              <a:t>field_width</a:t>
            </a:r>
            <a:r>
              <a:rPr lang="en-US" dirty="0"/>
              <a:t>][</a:t>
            </a:r>
            <a:r>
              <a:rPr lang="en-US" dirty="0" err="1"/>
              <a:t>length_modifier</a:t>
            </a:r>
            <a:r>
              <a:rPr lang="en-US" dirty="0"/>
              <a:t>]specifier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625475" lvl="1" indent="-27781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444749-39BE-4F95-BFB7-C8DF43DE123A}"/>
              </a:ext>
            </a:extLst>
          </p:cNvPr>
          <p:cNvSpPr txBox="1"/>
          <p:nvPr/>
        </p:nvSpPr>
        <p:spPr>
          <a:xfrm>
            <a:off x="1266666" y="2081337"/>
            <a:ext cx="4291653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%10s"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&amp;l,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&amp;d,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045315-EC0F-46BF-877D-984B4C79A709}"/>
              </a:ext>
            </a:extLst>
          </p:cNvPr>
          <p:cNvSpPr txBox="1"/>
          <p:nvPr/>
        </p:nvSpPr>
        <p:spPr>
          <a:xfrm>
            <a:off x="5973566" y="2102930"/>
            <a:ext cx="2338227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an integer, a real number and a string using </a:t>
            </a:r>
            <a:r>
              <a:rPr lang="en-US" dirty="0">
                <a:solidFill>
                  <a:srgbClr val="0000FF"/>
                </a:solidFill>
              </a:rPr>
              <a:t>white spaces</a:t>
            </a:r>
            <a:r>
              <a:rPr lang="en-US" dirty="0"/>
              <a:t> as delimiters.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18DC808-EE89-4B82-9830-7F22065249CF}"/>
              </a:ext>
            </a:extLst>
          </p:cNvPr>
          <p:cNvSpPr txBox="1">
            <a:spLocks/>
          </p:cNvSpPr>
          <p:nvPr/>
        </p:nvSpPr>
        <p:spPr bwMode="auto">
          <a:xfrm>
            <a:off x="587375" y="4080302"/>
            <a:ext cx="8229600" cy="20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latin typeface="+mn-lt"/>
                <a:cs typeface="+mn-cs"/>
              </a:rPr>
              <a:t>Examples: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 err="1"/>
              <a:t>Field_width</a:t>
            </a:r>
            <a:r>
              <a:rPr lang="en-US" sz="2000" kern="0" dirty="0"/>
              <a:t>: </a:t>
            </a:r>
            <a:r>
              <a:rPr lang="en-US" sz="2000" kern="0" dirty="0">
                <a:solidFill>
                  <a:srgbClr val="0000FF"/>
                </a:solidFill>
              </a:rPr>
              <a:t>%10s </a:t>
            </a:r>
            <a:r>
              <a:rPr lang="en-US" sz="2000" kern="0" dirty="0">
                <a:sym typeface="Wingdings" panose="05000000000000000000" pitchFamily="2" charset="2"/>
              </a:rPr>
              <a:t> Read in a string of up to 10 characters.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ym typeface="Wingdings" panose="05000000000000000000" pitchFamily="2" charset="2"/>
              </a:rPr>
              <a:t>*: </a:t>
            </a:r>
            <a:r>
              <a:rPr lang="en-US" sz="2000" kern="0" dirty="0">
                <a:solidFill>
                  <a:srgbClr val="0000FF"/>
                </a:solidFill>
                <a:sym typeface="Wingdings" panose="05000000000000000000" pitchFamily="2" charset="2"/>
              </a:rPr>
              <a:t>%*</a:t>
            </a:r>
            <a:r>
              <a:rPr lang="en-US" sz="2000" kern="0" dirty="0" err="1">
                <a:solidFill>
                  <a:srgbClr val="0000FF"/>
                </a:solidFill>
                <a:sym typeface="Wingdings" panose="05000000000000000000" pitchFamily="2" charset="2"/>
              </a:rPr>
              <a:t>ld</a:t>
            </a:r>
            <a:r>
              <a:rPr lang="en-US" sz="2000" kern="0" dirty="0">
                <a:sym typeface="Wingdings" panose="05000000000000000000" pitchFamily="2" charset="2"/>
              </a:rPr>
              <a:t>  Read in an integer without storing it into a variable. (Useful for clearing extra / bad inputs).</a:t>
            </a:r>
          </a:p>
          <a:p>
            <a:pPr marL="800100" lvl="1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kern="0" dirty="0">
              <a:sym typeface="Wingdings" panose="05000000000000000000" pitchFamily="2" charset="2"/>
            </a:endParaRP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olidFill>
                  <a:srgbClr val="0000FF"/>
                </a:solidFill>
                <a:sym typeface="Wingdings" panose="05000000000000000000" pitchFamily="2" charset="2"/>
              </a:rPr>
              <a:t>Stop when a delimiter is reached, or conversion fails</a:t>
            </a:r>
            <a:r>
              <a:rPr lang="en-US" sz="2400" kern="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EA9DA8-A471-1213-33D0-78950DB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CDF6A-9D5A-5972-9AC9-DBC74593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65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Unchecked Error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830997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077291"/>
            <a:ext cx="4034800" cy="2062103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&amp;a);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(result 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"*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[^\n]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771157"/>
            <a:ext cx="246930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may be uninitialized if the reading fails.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4694-7B06-46C3-ADF5-73CDB8D41B89}"/>
              </a:ext>
            </a:extLst>
          </p:cNvPr>
          <p:cNvSpPr txBox="1"/>
          <p:nvPr/>
        </p:nvSpPr>
        <p:spPr>
          <a:xfrm>
            <a:off x="5480407" y="3077291"/>
            <a:ext cx="233822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Check for the return value and flush the bad output if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AB102D-DF30-7E04-2541-89827B90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24854-5070-73BA-7A52-34775E9D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064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26: Struct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Organizing Data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Structure Variable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Structures as Parameters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Returning a Structure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>
                <a:latin typeface="+mj-lt"/>
              </a:rPr>
              <a:t>Defining a Structure as a Type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C33D6C-95F1-6D73-07A0-11170741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71488" y="1289050"/>
            <a:ext cx="7948612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Invalid pointers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Buffer overflow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b="1" dirty="0">
              <a:solidFill>
                <a:srgbClr val="0000FF"/>
              </a:solidFill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GB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21AA574-75C9-4DAE-93CA-E8554F48884B}"/>
              </a:ext>
            </a:extLst>
          </p:cNvPr>
          <p:cNvSpPr txBox="1"/>
          <p:nvPr/>
        </p:nvSpPr>
        <p:spPr>
          <a:xfrm>
            <a:off x="999537" y="1762838"/>
            <a:ext cx="2353263" cy="584775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ld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89FCCC1-5F77-4501-A120-F099E35B5B85}"/>
              </a:ext>
            </a:extLst>
          </p:cNvPr>
          <p:cNvSpPr txBox="1"/>
          <p:nvPr/>
        </p:nvSpPr>
        <p:spPr>
          <a:xfrm>
            <a:off x="999537" y="3282771"/>
            <a:ext cx="3726738" cy="1077218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name[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"What's your name?"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!\n"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name);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8BB1ED-CEF2-4476-8476-000A6877AF07}"/>
              </a:ext>
            </a:extLst>
          </p:cNvPr>
          <p:cNvSpPr txBox="1"/>
          <p:nvPr/>
        </p:nvSpPr>
        <p:spPr>
          <a:xfrm>
            <a:off x="3639833" y="1870559"/>
            <a:ext cx="3726738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does not contain a valid address.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93C0-F4B3-4560-9E04-830B5F9FF7B7}"/>
              </a:ext>
            </a:extLst>
          </p:cNvPr>
          <p:cNvSpPr txBox="1"/>
          <p:nvPr/>
        </p:nvSpPr>
        <p:spPr>
          <a:xfrm>
            <a:off x="5033532" y="3436706"/>
            <a:ext cx="3110931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Reading does not stop until a white space is reached.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073E-4C51-00FA-6ED6-84C0E5D5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F7BDE-8D42-0EB8-50B9-F19A95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518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 err="1">
                <a:solidFill>
                  <a:srgbClr val="0000FF"/>
                </a:solidFill>
              </a:rPr>
              <a:t>fgets</a:t>
            </a:r>
            <a:r>
              <a:rPr lang="en-GB" sz="3600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8"/>
            <a:ext cx="8240102" cy="5263661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syntax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fgets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ptr_to_str</a:t>
            </a:r>
            <a:r>
              <a:rPr lang="en-US" sz="2400" dirty="0">
                <a:solidFill>
                  <a:srgbClr val="C00000"/>
                </a:solidFill>
              </a:rPr>
              <a:t>, size, source)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kern="0" dirty="0">
                <a:sym typeface="Wingdings" panose="05000000000000000000" pitchFamily="2" charset="2"/>
              </a:rPr>
              <a:t>Stop when size - 1 characters has been read, or a newline is reached.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6D70D-836F-43A3-8E18-D41DF5BF5583}"/>
              </a:ext>
            </a:extLst>
          </p:cNvPr>
          <p:cNvSpPr txBox="1"/>
          <p:nvPr/>
        </p:nvSpPr>
        <p:spPr>
          <a:xfrm>
            <a:off x="999538" y="2249436"/>
            <a:ext cx="3489336" cy="646331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array[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(array,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stdin);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1735E-0EC6-4741-8237-EBE46CB1340F}"/>
              </a:ext>
            </a:extLst>
          </p:cNvPr>
          <p:cNvSpPr txBox="1"/>
          <p:nvPr/>
        </p:nvSpPr>
        <p:spPr>
          <a:xfrm>
            <a:off x="4852557" y="2249436"/>
            <a:ext cx="254799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</a:t>
            </a:r>
            <a:r>
              <a:rPr lang="en-US" dirty="0">
                <a:solidFill>
                  <a:srgbClr val="0000FF"/>
                </a:solidFill>
              </a:rPr>
              <a:t>19</a:t>
            </a:r>
            <a:r>
              <a:rPr lang="en-US" dirty="0"/>
              <a:t> characters or until newline from standard input.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EB2E9-FA6C-2497-26FD-3B29CA04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905E4-CB1D-2139-CE41-D68FE9CE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6379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Pitfall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Extra newline character (when reading from standard input)</a:t>
            </a: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 dirty="0"/>
          </a:p>
        </p:txBody>
      </p:sp>
      <p:graphicFrame>
        <p:nvGraphicFramePr>
          <p:cNvPr id="9" name="Group 38"/>
          <p:cNvGraphicFramePr>
            <a:graphicFrameLocks noGrp="1"/>
          </p:cNvGraphicFramePr>
          <p:nvPr/>
        </p:nvGraphicFramePr>
        <p:xfrm>
          <a:off x="4393286" y="241426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54333" y="2495068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input: </a:t>
            </a:r>
            <a:r>
              <a:rPr lang="en-US" sz="2400" b="1" dirty="0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DB52F-AEC3-4B9D-B3CF-E169A8E345EF}"/>
              </a:ext>
            </a:extLst>
          </p:cNvPr>
          <p:cNvSpPr txBox="1"/>
          <p:nvPr/>
        </p:nvSpPr>
        <p:spPr>
          <a:xfrm>
            <a:off x="1057998" y="3352734"/>
            <a:ext cx="3649427" cy="1200329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fgets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(str, size, stdin);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strlen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(str);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str[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–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\0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C5A209-E51E-4403-B19A-E10BE3B7C631}"/>
              </a:ext>
            </a:extLst>
          </p:cNvPr>
          <p:cNvSpPr txBox="1"/>
          <p:nvPr/>
        </p:nvSpPr>
        <p:spPr>
          <a:xfrm>
            <a:off x="4936028" y="3356093"/>
            <a:ext cx="2465797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Replace the newline character accordingly.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BC9E4-0487-962E-E2A3-7A2BBE9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13708-8105-9106-AD64-10AC95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0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26-27</a:t>
            </a:r>
          </a:p>
          <a:p>
            <a:pPr marL="2628900" lvl="5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EA51F-77C2-4162-50FF-BC396B4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ADD7-ABCD-C379-8541-F981F2FD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Unit27 -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Write a program to compute the volume of 2 boxes.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5800" y="5083673"/>
            <a:ext cx="77724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03363" y="2005012"/>
            <a:ext cx="1954732" cy="231957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1st box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length1;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width1;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height1; </a:t>
            </a:r>
          </a:p>
          <a:p>
            <a:pPr marL="342900" indent="-342900"/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// for 2nd box</a:t>
            </a:r>
            <a:endParaRPr lang="en-US" sz="1600" b="1">
              <a:solidFill>
                <a:srgbClr val="0000FF"/>
              </a:solidFill>
              <a:latin typeface="Courier New" pitchFamily="49" charset="0"/>
            </a:endParaRP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length2;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width2, </a:t>
            </a:r>
          </a:p>
          <a:p>
            <a:pPr marL="342900" indent="-342900"/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height2;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4584965"/>
            <a:ext cx="795337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More logical to organize the dimensions into a group and declare two variables of such a </a:t>
            </a:r>
            <a:r>
              <a:rPr lang="en-US" sz="2400" i="1"/>
              <a:t>group</a:t>
            </a:r>
            <a:r>
              <a:rPr lang="en-US" sz="2400"/>
              <a:t>. </a:t>
            </a: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28033" y="2274977"/>
            <a:ext cx="2635250" cy="593725"/>
            <a:chOff x="1161536" y="3002692"/>
            <a:chExt cx="2636108" cy="593125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401778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254542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length1</a:t>
              </a:r>
              <a:endParaRPr lang="en-SG" sz="1400"/>
            </a:p>
          </p:txBody>
        </p:sp>
        <p:sp>
          <p:nvSpPr>
            <p:cNvPr id="19" name="TextBox 13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width1</a:t>
              </a:r>
              <a:endParaRPr lang="en-SG" sz="1400"/>
            </a:p>
          </p:txBody>
        </p:sp>
        <p:sp>
          <p:nvSpPr>
            <p:cNvPr id="20" name="TextBox 14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height1</a:t>
              </a:r>
              <a:endParaRPr lang="en-SG" sz="1400"/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4228033" y="3170237"/>
            <a:ext cx="2635250" cy="593725"/>
            <a:chOff x="1161536" y="3002692"/>
            <a:chExt cx="2636108" cy="593125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3477" y="3262779"/>
              <a:ext cx="495461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01777" y="3262779"/>
              <a:ext cx="493874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54542" y="3262779"/>
              <a:ext cx="493873" cy="333038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1161536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length2</a:t>
              </a:r>
              <a:endParaRPr lang="en-SG" sz="1400"/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092411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width2</a:t>
              </a:r>
              <a:endParaRPr lang="en-SG" sz="1400"/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969742" y="3002692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height2</a:t>
              </a:r>
              <a:endParaRPr lang="en-SG" sz="1400"/>
            </a:p>
          </p:txBody>
        </p:sp>
      </p:grpSp>
      <p:grpSp>
        <p:nvGrpSpPr>
          <p:cNvPr id="28" name="Group 45"/>
          <p:cNvGrpSpPr>
            <a:grpSpLocks/>
          </p:cNvGrpSpPr>
          <p:nvPr/>
        </p:nvGrpSpPr>
        <p:grpSpPr bwMode="auto">
          <a:xfrm>
            <a:off x="1050925" y="5423507"/>
            <a:ext cx="3249613" cy="1004888"/>
            <a:chOff x="1050323" y="4790303"/>
            <a:chExt cx="3249828" cy="1005016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677619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530162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2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33" name="TextBox 2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34" name="TextBox 2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35" name="TextBox 41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box1</a:t>
              </a:r>
              <a:endParaRPr lang="en-SG" sz="1400"/>
            </a:p>
          </p:txBody>
        </p:sp>
        <p:sp>
          <p:nvSpPr>
            <p:cNvPr id="36" name="Rectangle 4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37" name="Group 46"/>
          <p:cNvGrpSpPr>
            <a:grpSpLocks/>
          </p:cNvGrpSpPr>
          <p:nvPr/>
        </p:nvGrpSpPr>
        <p:grpSpPr bwMode="auto">
          <a:xfrm>
            <a:off x="4922838" y="5423507"/>
            <a:ext cx="3249612" cy="1004888"/>
            <a:chOff x="1050323" y="4790303"/>
            <a:chExt cx="3249828" cy="1005016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869527" y="5353938"/>
              <a:ext cx="495333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677618" y="5353938"/>
              <a:ext cx="493746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530163" y="5353938"/>
              <a:ext cx="493745" cy="33500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1" name="TextBox 50"/>
            <p:cNvSpPr txBox="1">
              <a:spLocks noChangeArrowheads="1"/>
            </p:cNvSpPr>
            <p:nvPr/>
          </p:nvSpPr>
          <p:spPr bwMode="auto">
            <a:xfrm>
              <a:off x="1437505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length</a:t>
              </a:r>
              <a:endParaRPr lang="en-SG" sz="1400"/>
            </a:p>
          </p:txBody>
        </p:sp>
        <p:sp>
          <p:nvSpPr>
            <p:cNvPr id="42" name="TextBox 51"/>
            <p:cNvSpPr txBox="1">
              <a:spLocks noChangeArrowheads="1"/>
            </p:cNvSpPr>
            <p:nvPr/>
          </p:nvSpPr>
          <p:spPr bwMode="auto">
            <a:xfrm>
              <a:off x="2368380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width</a:t>
              </a:r>
              <a:endParaRPr lang="en-SG" sz="1400"/>
            </a:p>
          </p:txBody>
        </p:sp>
        <p:sp>
          <p:nvSpPr>
            <p:cNvPr id="43" name="TextBox 52"/>
            <p:cNvSpPr txBox="1">
              <a:spLocks noChangeArrowheads="1"/>
            </p:cNvSpPr>
            <p:nvPr/>
          </p:nvSpPr>
          <p:spPr bwMode="auto">
            <a:xfrm>
              <a:off x="3245711" y="5095103"/>
              <a:ext cx="8279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height</a:t>
              </a:r>
              <a:endParaRPr lang="en-SG" sz="1400"/>
            </a:p>
          </p:txBody>
        </p:sp>
        <p:sp>
          <p:nvSpPr>
            <p:cNvPr id="44" name="TextBox 53"/>
            <p:cNvSpPr txBox="1">
              <a:spLocks noChangeArrowheads="1"/>
            </p:cNvSpPr>
            <p:nvPr/>
          </p:nvSpPr>
          <p:spPr bwMode="auto">
            <a:xfrm>
              <a:off x="1050323" y="4790303"/>
              <a:ext cx="6878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box2</a:t>
              </a:r>
              <a:endParaRPr lang="en-SG" sz="1400"/>
            </a:p>
          </p:txBody>
        </p:sp>
        <p:sp>
          <p:nvSpPr>
            <p:cNvPr id="45" name="Rectangle 54"/>
            <p:cNvSpPr>
              <a:spLocks noChangeArrowheads="1"/>
            </p:cNvSpPr>
            <p:nvPr/>
          </p:nvSpPr>
          <p:spPr bwMode="auto">
            <a:xfrm>
              <a:off x="1396314" y="5053914"/>
              <a:ext cx="2903837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F544DA-860D-4803-543C-B6661FA2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47881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Organizing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733425" y="1457325"/>
            <a:ext cx="78343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members of a </a:t>
            </a:r>
            <a:r>
              <a:rPr lang="en-US" sz="2400" i="1"/>
              <a:t>group</a:t>
            </a:r>
            <a:r>
              <a:rPr lang="en-US" sz="2400"/>
              <a:t> may be </a:t>
            </a:r>
            <a:r>
              <a:rPr lang="en-US" sz="2400">
                <a:solidFill>
                  <a:srgbClr val="0000FF"/>
                </a:solidFill>
              </a:rPr>
              <a:t>heterogeneous </a:t>
            </a:r>
            <a:r>
              <a:rPr lang="en-US" sz="2400"/>
              <a:t>(of different types) (as opposed to an array whose elements must be homogeneous)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1713297" y="2930525"/>
            <a:ext cx="6219441" cy="1385980"/>
            <a:chOff x="1713130" y="2525486"/>
            <a:chExt cx="6219206" cy="1386393"/>
          </a:xfrm>
        </p:grpSpPr>
        <p:sp>
          <p:nvSpPr>
            <p:cNvPr id="48" name="Rectangle 47"/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0" name="TextBox 46"/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51" name="TextBox 55"/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52" name="TextBox 57"/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4" name="Straight Arrow Connector 68"/>
            <p:cNvCxnSpPr>
              <a:cxnSpLocks noChangeShapeType="1"/>
              <a:stCxn id="55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69"/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6" name="Straight Arrow Connector 71"/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73"/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58" name="Group 31"/>
          <p:cNvGrpSpPr>
            <a:grpSpLocks/>
          </p:cNvGrpSpPr>
          <p:nvPr/>
        </p:nvGrpSpPr>
        <p:grpSpPr bwMode="auto">
          <a:xfrm>
            <a:off x="1579562" y="4554292"/>
            <a:ext cx="6916738" cy="1414411"/>
            <a:chOff x="1579562" y="4554381"/>
            <a:chExt cx="6916738" cy="1413929"/>
          </a:xfrm>
        </p:grpSpPr>
        <p:sp>
          <p:nvSpPr>
            <p:cNvPr id="59" name="TextBox 79"/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68" name="Straight Arrow Connector 76"/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69" name="TextBox 77"/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string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0" name="Straight Arrow Connector 78"/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71" name="TextBox 84"/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72" name="Straight Arrow Connector 85"/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0904DA-C7EF-5E00-0D15-380C718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6358495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structures: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6950" y="2619375"/>
            <a:ext cx="2434619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box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length;</a:t>
            </a:r>
            <a:b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</a:b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width;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85419" y="4711828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latin typeface="Courier New" pitchFamily="49" charset="0"/>
                <a:cs typeface="Arial" charset="0"/>
              </a:rPr>
              <a:t> account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8347" y="4711661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latin typeface="Courier New" pitchFamily="49" charset="0"/>
                <a:cs typeface="Arial" charset="0"/>
              </a:rPr>
              <a:t>result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*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Arial" charset="0"/>
              </a:rPr>
              <a:t>char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</a:t>
            </a:r>
            <a:r>
              <a:rPr lang="en-US" sz="2000" b="1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13" name="Line Callout 2 (Border and Accent Bar) 12"/>
          <p:cNvSpPr/>
          <p:nvPr/>
        </p:nvSpPr>
        <p:spPr bwMode="auto">
          <a:xfrm>
            <a:off x="4532692" y="2895282"/>
            <a:ext cx="2193925" cy="828675"/>
          </a:xfrm>
          <a:prstGeom prst="accentBorderCallout2">
            <a:avLst>
              <a:gd name="adj1" fmla="val 21230"/>
              <a:gd name="adj2" fmla="val -4587"/>
              <a:gd name="adj3" fmla="val 19990"/>
              <a:gd name="adj4" fmla="val -39116"/>
              <a:gd name="adj5" fmla="val 139352"/>
              <a:gd name="adj6" fmla="val -143061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236653" y="5705537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47542" y="3911148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026030" y="6011310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3DBF-5956-33CA-DD1A-1C86A10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4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structure is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It is a data type like long, double except that </a:t>
            </a:r>
            <a:r>
              <a:rPr lang="en-US" sz="2000"/>
              <a:t>it is compound.</a:t>
            </a:r>
            <a:br>
              <a:rPr lang="en-US" sz="2000" dirty="0"/>
            </a:br>
            <a:endParaRPr lang="en-US" sz="1200" dirty="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following is a </a:t>
            </a:r>
            <a:r>
              <a:rPr lang="en-US" sz="2400" u="sng" dirty="0"/>
              <a:t>definition of a type</a:t>
            </a:r>
            <a:r>
              <a:rPr lang="en-US" sz="2400" dirty="0"/>
              <a:t>, NOT a </a:t>
            </a:r>
            <a:r>
              <a:rPr lang="en-US" sz="2400" u="sng" dirty="0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rgbClr val="C00000"/>
                </a:solidFill>
              </a:rPr>
              <a:t>No</a:t>
            </a:r>
            <a:r>
              <a:rPr lang="en-US" sz="2000" dirty="0"/>
              <a:t> memory is allocated to a type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882900" y="4394199"/>
            <a:ext cx="2511033" cy="157508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1F0DDA-3B54-7E7A-7873-638FA1F0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162050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similar to declaring ordinary variables</a:t>
            </a:r>
            <a:r>
              <a:rPr lang="en-US" sz="2000"/>
              <a:t>.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1182688" y="2501107"/>
            <a:ext cx="2680395" cy="166775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*code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</a:t>
            </a:r>
            <a:r>
              <a:rPr lang="en-US" sz="2000" b="1">
                <a:latin typeface="Courier New" pitchFamily="49" charset="0"/>
              </a:rPr>
              <a:t>*title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long </a:t>
            </a:r>
            <a:r>
              <a:rPr lang="en-US" sz="2000" b="1">
                <a:latin typeface="Courier New" pitchFamily="49" charset="0"/>
              </a:rPr>
              <a:t>mc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93726" y="2894331"/>
            <a:ext cx="3676278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Before function prototypes 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(but after preprocessor directives)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8C3CC3B0-3002-463B-8DF4-93843E6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27224"/>
            <a:ext cx="3389312" cy="483015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 tIns="91440" rIns="91440" bIns="0"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24412" y="4498868"/>
            <a:ext cx="2172514" cy="369332"/>
          </a:xfrm>
          <a:prstGeom prst="rect">
            <a:avLst/>
          </a:prstGeom>
          <a:solidFill>
            <a:srgbClr val="FFFF99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Inside any function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9D478A-7CFE-17DB-6DF6-0574C13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27086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 Variables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Initialization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dot (.) operator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With compound literal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2" y="2501107"/>
            <a:ext cx="6437311" cy="130575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 module </a:t>
            </a:r>
            <a:r>
              <a:rPr lang="en-US" sz="2000" b="1">
                <a:latin typeface="Courier New" pitchFamily="49" charset="0"/>
              </a:rPr>
              <a:t>cs1010;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cs1010.mc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;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11" y="4648405"/>
            <a:ext cx="6437311" cy="165992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struct </a:t>
            </a:r>
            <a:r>
              <a:rPr lang="en-US" sz="2000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cs1010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</a:rPr>
              <a:t>= {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.code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"CS1010"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.title =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"Programming Methodology"</a:t>
            </a:r>
            <a:r>
              <a:rPr lang="en-US" sz="2000" b="1">
                <a:latin typeface="Courier New" pitchFamily="49" charset="0"/>
              </a:rPr>
              <a:t>,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  .mc =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4</a:t>
            </a:r>
          </a:p>
          <a:p>
            <a:pPr marL="342900" indent="-342900">
              <a:defRPr/>
            </a:pPr>
            <a:r>
              <a:rPr lang="en-US" sz="2000" b="1">
                <a:latin typeface="Courier New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7425BC-0F86-4EAC-9513-183A3C67238E}"/>
              </a:ext>
            </a:extLst>
          </p:cNvPr>
          <p:cNvSpPr txBox="1"/>
          <p:nvPr/>
        </p:nvSpPr>
        <p:spPr bwMode="auto">
          <a:xfrm>
            <a:off x="5560189" y="4356017"/>
            <a:ext cx="291599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cs typeface="Arial" charset="0"/>
              </a:rPr>
              <a:t>Unmentioned components are initialized to 0.</a:t>
            </a:r>
            <a:endParaRPr lang="en-SG">
              <a:latin typeface="Arial" charset="0"/>
              <a:cs typeface="Arial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E4ACD-827E-1BD3-82BA-A2BD5825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77643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Structures as Parameters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33425" y="1460501"/>
            <a:ext cx="8181975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value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1600"/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Call by reference (recommended)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0A3AA33-A8FF-47C2-A2D5-57D6B362A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1928252"/>
            <a:ext cx="6826596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cs1010.mc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FF30617-62A0-4BFB-A7F3-B83FE940F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24" y="4109536"/>
            <a:ext cx="7635689" cy="118006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update_mc</a:t>
            </a:r>
            <a:r>
              <a:rPr lang="en-US" b="1">
                <a:latin typeface="Courier New" pitchFamily="49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module</a:t>
            </a:r>
            <a:r>
              <a:rPr lang="en-US" b="1">
                <a:latin typeface="Courier New" pitchFamily="49" charset="0"/>
              </a:rPr>
              <a:t> *cs1010, 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            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) {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  (*cs1010).mc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0FDFD-09D3-4172-91D8-194B55C9EC66}"/>
              </a:ext>
            </a:extLst>
          </p:cNvPr>
          <p:cNvSpPr txBox="1"/>
          <p:nvPr/>
        </p:nvSpPr>
        <p:spPr bwMode="auto">
          <a:xfrm>
            <a:off x="5435029" y="5031859"/>
            <a:ext cx="3251771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More efficient and allow changes to be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B88D5-D535-4201-A58F-8DB99AEE47E8}"/>
              </a:ext>
            </a:extLst>
          </p:cNvPr>
          <p:cNvSpPr txBox="1"/>
          <p:nvPr/>
        </p:nvSpPr>
        <p:spPr bwMode="auto">
          <a:xfrm>
            <a:off x="4315147" y="2853174"/>
            <a:ext cx="4371654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Values copied component by component and changes not visible </a:t>
            </a:r>
            <a:r>
              <a:rPr lang="en-SG"/>
              <a:t>outside.</a:t>
            </a:r>
            <a:r>
              <a:rPr lang="en-SG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7C1E4480-EEB2-4874-9F94-6B5904CC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940" y="5814111"/>
            <a:ext cx="5416340" cy="40350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b="1">
                <a:latin typeface="Courier New" pitchFamily="49" charset="0"/>
              </a:rPr>
              <a:t>cs1010</a:t>
            </a:r>
            <a:r>
              <a:rPr lang="en-US" b="1">
                <a:solidFill>
                  <a:srgbClr val="FF0000"/>
                </a:solidFill>
                <a:latin typeface="Courier New" pitchFamily="49" charset="0"/>
              </a:rPr>
              <a:t>-&gt;</a:t>
            </a:r>
            <a:r>
              <a:rPr lang="en-US" b="1">
                <a:latin typeface="Courier New" pitchFamily="49" charset="0"/>
              </a:rPr>
              <a:t>mc = </a:t>
            </a:r>
            <a:r>
              <a:rPr lang="en-US" b="1" err="1">
                <a:latin typeface="Courier New" pitchFamily="49" charset="0"/>
              </a:rPr>
              <a:t>hours_spent_per_week</a:t>
            </a:r>
            <a:r>
              <a:rPr lang="en-US" b="1">
                <a:latin typeface="Courier New" pitchFamily="49" charset="0"/>
              </a:rPr>
              <a:t>/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</a:rPr>
              <a:t>2.5</a:t>
            </a:r>
            <a:r>
              <a:rPr lang="en-US" b="1"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000" b="1">
              <a:latin typeface="Courier New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9A7D1-5F5C-4684-93FF-87CAEAA26D2B}"/>
              </a:ext>
            </a:extLst>
          </p:cNvPr>
          <p:cNvSpPr txBox="1"/>
          <p:nvPr/>
        </p:nvSpPr>
        <p:spPr bwMode="auto">
          <a:xfrm>
            <a:off x="1098967" y="6288563"/>
            <a:ext cx="4336062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SG">
                <a:latin typeface="Arial" charset="0"/>
                <a:cs typeface="Arial" charset="0"/>
              </a:rPr>
              <a:t>Using the arrow operator as a shorthand.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C21EEF-0612-42E1-1DA1-114C2283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97F894-BA11-AED8-CE5B-C175C32F0AEC}"/>
              </a:ext>
            </a:extLst>
          </p:cNvPr>
          <p:cNvCxnSpPr/>
          <p:nvPr/>
        </p:nvCxnSpPr>
        <p:spPr>
          <a:xfrm flipH="1">
            <a:off x="2157984" y="4964004"/>
            <a:ext cx="557784" cy="7221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73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</TotalTime>
  <Words>1873</Words>
  <Application>Microsoft Office PowerPoint</Application>
  <PresentationFormat>On-screen Show (4:3)</PresentationFormat>
  <Paragraphs>410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26: Struct</vt:lpstr>
      <vt:lpstr>Organizing Data</vt:lpstr>
      <vt:lpstr>Organizing Data</vt:lpstr>
      <vt:lpstr>Structure</vt:lpstr>
      <vt:lpstr>Structure</vt:lpstr>
      <vt:lpstr>Structure Variables</vt:lpstr>
      <vt:lpstr>Structure Variables</vt:lpstr>
      <vt:lpstr>Structures as Parameters</vt:lpstr>
      <vt:lpstr>Returning a Structure</vt:lpstr>
      <vt:lpstr>Defining a Structure as a Type</vt:lpstr>
      <vt:lpstr>PowerPoint Presentation</vt:lpstr>
      <vt:lpstr>Unit 27: Standard I/O</vt:lpstr>
      <vt:lpstr>printf()</vt:lpstr>
      <vt:lpstr>printf()</vt:lpstr>
      <vt:lpstr>printf()</vt:lpstr>
      <vt:lpstr>Common Pitfalls</vt:lpstr>
      <vt:lpstr>scan()</vt:lpstr>
      <vt:lpstr>Common Pitfalls</vt:lpstr>
      <vt:lpstr>Common Pitfalls</vt:lpstr>
      <vt:lpstr>fgets()</vt:lpstr>
      <vt:lpstr>Common Pitfall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</cp:revision>
  <cp:lastPrinted>2014-06-20T04:24:53Z</cp:lastPrinted>
  <dcterms:created xsi:type="dcterms:W3CDTF">1998-09-05T15:03:32Z</dcterms:created>
  <dcterms:modified xsi:type="dcterms:W3CDTF">2025-01-07T07:39:26Z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