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5087" r:id="rId1"/>
  </p:sldMasterIdLst>
  <p:notesMasterIdLst>
    <p:notesMasterId r:id="rId41"/>
  </p:notesMasterIdLst>
  <p:handoutMasterIdLst>
    <p:handoutMasterId r:id="rId42"/>
  </p:handoutMasterIdLst>
  <p:sldIdLst>
    <p:sldId id="256" r:id="rId2"/>
    <p:sldId id="468" r:id="rId3"/>
    <p:sldId id="553" r:id="rId4"/>
    <p:sldId id="589" r:id="rId5"/>
    <p:sldId id="601" r:id="rId6"/>
    <p:sldId id="603" r:id="rId7"/>
    <p:sldId id="604" r:id="rId8"/>
    <p:sldId id="605" r:id="rId9"/>
    <p:sldId id="591" r:id="rId10"/>
    <p:sldId id="606" r:id="rId11"/>
    <p:sldId id="608" r:id="rId12"/>
    <p:sldId id="607" r:id="rId13"/>
    <p:sldId id="655" r:id="rId14"/>
    <p:sldId id="656" r:id="rId15"/>
    <p:sldId id="657" r:id="rId16"/>
    <p:sldId id="658" r:id="rId17"/>
    <p:sldId id="659" r:id="rId18"/>
    <p:sldId id="660" r:id="rId19"/>
    <p:sldId id="661" r:id="rId20"/>
    <p:sldId id="662" r:id="rId21"/>
    <p:sldId id="663" r:id="rId22"/>
    <p:sldId id="641" r:id="rId23"/>
    <p:sldId id="642" r:id="rId24"/>
    <p:sldId id="643" r:id="rId25"/>
    <p:sldId id="644" r:id="rId26"/>
    <p:sldId id="645" r:id="rId27"/>
    <p:sldId id="646" r:id="rId28"/>
    <p:sldId id="647" r:id="rId29"/>
    <p:sldId id="648" r:id="rId30"/>
    <p:sldId id="649" r:id="rId31"/>
    <p:sldId id="650" r:id="rId32"/>
    <p:sldId id="651" r:id="rId33"/>
    <p:sldId id="546" r:id="rId34"/>
    <p:sldId id="664" r:id="rId35"/>
    <p:sldId id="652" r:id="rId36"/>
    <p:sldId id="653" r:id="rId37"/>
    <p:sldId id="602" r:id="rId38"/>
    <p:sldId id="654" r:id="rId39"/>
    <p:sldId id="526" r:id="rId40"/>
  </p:sldIdLst>
  <p:sldSz cx="9144000" cy="6858000" type="screen4x3"/>
  <p:notesSz cx="7010400" cy="9296400"/>
  <p:embeddedFontLst>
    <p:embeddedFont>
      <p:font typeface="Roboto Mono" panose="00000009000000000000" pitchFamily="49" charset="0"/>
      <p:regular r:id="rId43"/>
    </p:embeddedFont>
  </p:embeddedFont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6600"/>
    <a:srgbClr val="0000FF"/>
    <a:srgbClr val="660033"/>
    <a:srgbClr val="FFFF99"/>
    <a:srgbClr val="00CCFF"/>
    <a:srgbClr val="0099FF"/>
    <a:srgbClr val="6699FF"/>
    <a:srgbClr val="0066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0F8122-2A99-46AF-84FE-759F79AED839}" v="199" dt="2025-03-11T01:45:44.0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36" autoAdjust="0"/>
    <p:restoredTop sz="96003" autoAdjust="0"/>
  </p:normalViewPr>
  <p:slideViewPr>
    <p:cSldViewPr snapToGrid="0">
      <p:cViewPr varScale="1">
        <p:scale>
          <a:sx n="83" d="100"/>
          <a:sy n="83" d="100"/>
        </p:scale>
        <p:origin x="8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EF0F8122-2A99-46AF-84FE-759F79AED839}"/>
    <pc:docChg chg="modSld">
      <pc:chgData name="Zhao Jin" userId="cd05a825-544c-438a-9ba1-08e63db50b47" providerId="ADAL" clId="{EF0F8122-2A99-46AF-84FE-759F79AED839}" dt="2025-03-11T03:45:14.890" v="1" actId="207"/>
      <pc:docMkLst>
        <pc:docMk/>
      </pc:docMkLst>
      <pc:sldChg chg="modSp mod">
        <pc:chgData name="Zhao Jin" userId="cd05a825-544c-438a-9ba1-08e63db50b47" providerId="ADAL" clId="{EF0F8122-2A99-46AF-84FE-759F79AED839}" dt="2025-03-11T03:45:14.890" v="1" actId="207"/>
        <pc:sldMkLst>
          <pc:docMk/>
          <pc:sldMk cId="2302386698" sldId="664"/>
        </pc:sldMkLst>
        <pc:spChg chg="mod">
          <ac:chgData name="Zhao Jin" userId="cd05a825-544c-438a-9ba1-08e63db50b47" providerId="ADAL" clId="{EF0F8122-2A99-46AF-84FE-759F79AED839}" dt="2025-03-11T03:45:14.890" v="1" actId="207"/>
          <ac:spMkLst>
            <pc:docMk/>
            <pc:sldMk cId="2302386698" sldId="664"/>
            <ac:spMk id="24" creationId="{B4BDD4AD-A136-42CF-A595-B7C410B3254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3/11/2025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3485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0CB90-252B-F726-8EFA-B4DF7FCEE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A672B2AB-1E0F-F8EC-FC78-E3BEB662B7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88B3579-394B-9DFC-CD3F-77B26E177D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79E49AAE-3ECB-018B-8614-198118BEB6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04CD-653A-0A89-72F3-939B1B983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7BD27077-D6B4-56CE-1C7C-A38CF4CC502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6E68D7CF-47D8-75A4-BE6C-B591902349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B081B988-064F-8F1C-1A60-C1A65CE0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3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81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0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9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274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63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770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360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225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813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636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622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BE74A-EF58-B4B6-1CB9-AF9FCA94A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8EC5AB90-9309-114F-F636-C63127F87C3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99228A37-1D0D-D880-3CE7-FDEBB577A3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E58CFF2-8921-CF37-C6FB-CDBB0AEFDF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9866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4286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9505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2724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8773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216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131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979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3850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382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64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8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unhanlee.hashnode.dev/decimal-ascii-tabl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15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Pointers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89513BE7-D1EF-E853-72B8-C76655FA5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D3E5273-22DA-C419-6BF2-F2D5D596CD2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>
                <a:solidFill>
                  <a:srgbClr val="0000FF"/>
                </a:solidFill>
              </a:rPr>
              <a:t>Pop Quiz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*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*</a:t>
            </a:r>
            <a:r>
              <a:rPr lang="en-US" dirty="0" err="1"/>
              <a:t>ptr</a:t>
            </a:r>
            <a:r>
              <a:rPr lang="en-US" dirty="0"/>
              <a:t> is equivalent to x, so *</a:t>
            </a:r>
            <a:r>
              <a:rPr lang="en-US" dirty="0" err="1"/>
              <a:t>ptr</a:t>
            </a:r>
            <a:r>
              <a:rPr lang="en-US" dirty="0"/>
              <a:t> + 1 is 2!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But how about </a:t>
            </a:r>
            <a:r>
              <a:rPr lang="en-US" dirty="0" err="1"/>
              <a:t>ptr</a:t>
            </a:r>
            <a:r>
              <a:rPr lang="en-US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73230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DBB85-B27C-F170-D7A2-879EFDBE0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6DF62DD-7169-E314-1A95-05DB818570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</a:t>
            </a:r>
            <a:r>
              <a:rPr lang="en-GB" sz="3600" dirty="0" err="1">
                <a:solidFill>
                  <a:srgbClr val="0000FF"/>
                </a:solidFill>
              </a:rPr>
              <a:t>Arithmetics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69DAB42-C589-5BFA-8DDD-6B3F03E9F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Adding 1 to a pointer itself skips to the address of </a:t>
            </a:r>
            <a:r>
              <a:rPr lang="en-US" b="1" dirty="0"/>
              <a:t>the next item in the memory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x is at location 256855</a:t>
            </a:r>
            <a:r>
              <a:rPr lang="en-US" b="1" dirty="0"/>
              <a:t>28</a:t>
            </a:r>
            <a:r>
              <a:rPr lang="en-US" dirty="0"/>
              <a:t> and a long variable takes up </a:t>
            </a:r>
            <a:r>
              <a:rPr lang="en-US" b="1" dirty="0"/>
              <a:t>4</a:t>
            </a:r>
            <a:r>
              <a:rPr lang="en-US" dirty="0"/>
              <a:t> bytes…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</a:t>
            </a:r>
            <a:r>
              <a:rPr lang="en-US" dirty="0">
                <a:solidFill>
                  <a:srgbClr val="36464E"/>
                </a:solidFill>
              </a:rPr>
              <a:t>256855</a:t>
            </a:r>
            <a:r>
              <a:rPr lang="en-US" b="1" dirty="0">
                <a:solidFill>
                  <a:srgbClr val="36464E"/>
                </a:solidFill>
              </a:rPr>
              <a:t>32</a:t>
            </a:r>
            <a:endParaRPr lang="en-US" b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B50687-8FE7-30D5-C6A9-B6DE22876A1A}"/>
              </a:ext>
            </a:extLst>
          </p:cNvPr>
          <p:cNvSpPr txBox="1"/>
          <p:nvPr/>
        </p:nvSpPr>
        <p:spPr>
          <a:xfrm>
            <a:off x="1083396" y="1795579"/>
            <a:ext cx="1671379" cy="120032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2C5566-521B-CEDE-F75B-D1B29AAA4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265C9-AB1E-63E8-FC76-08F5CDE1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336F654C-C994-4DD4-5E28-A7082EA453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4271381" y="5569847"/>
            <a:ext cx="3391357" cy="4447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9A2A855-4223-E810-0A20-B15C307EAA75}"/>
              </a:ext>
            </a:extLst>
          </p:cNvPr>
          <p:cNvCxnSpPr>
            <a:cxnSpLocks/>
          </p:cNvCxnSpPr>
          <p:nvPr/>
        </p:nvCxnSpPr>
        <p:spPr>
          <a:xfrm flipV="1">
            <a:off x="3703631" y="5789364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BBD169-819F-8148-242C-B02A7E727B58}"/>
              </a:ext>
            </a:extLst>
          </p:cNvPr>
          <p:cNvCxnSpPr>
            <a:cxnSpLocks/>
          </p:cNvCxnSpPr>
          <p:nvPr/>
        </p:nvCxnSpPr>
        <p:spPr>
          <a:xfrm flipV="1">
            <a:off x="5324883" y="5806288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82FD41-94D7-8EDA-B44E-6A0A396BDEAC}"/>
              </a:ext>
            </a:extLst>
          </p:cNvPr>
          <p:cNvSpPr txBox="1"/>
          <p:nvPr/>
        </p:nvSpPr>
        <p:spPr>
          <a:xfrm>
            <a:off x="2754775" y="6389528"/>
            <a:ext cx="17300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33515B-D42E-F316-8552-CEAB2D22C30D}"/>
              </a:ext>
            </a:extLst>
          </p:cNvPr>
          <p:cNvSpPr txBox="1"/>
          <p:nvPr/>
        </p:nvSpPr>
        <p:spPr>
          <a:xfrm>
            <a:off x="4825291" y="6410401"/>
            <a:ext cx="2100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dirty="0">
                <a:solidFill>
                  <a:srgbClr val="36464E"/>
                </a:solidFill>
                <a:latin typeface="+mj-lt"/>
              </a:rPr>
              <a:t> + 1)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EAB353-DA0C-F40F-07F8-FF15B60B59F7}"/>
              </a:ext>
            </a:extLst>
          </p:cNvPr>
          <p:cNvSpPr txBox="1"/>
          <p:nvPr/>
        </p:nvSpPr>
        <p:spPr>
          <a:xfrm>
            <a:off x="3856111" y="555362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234B5-84FB-6495-7610-BBF77AAF6B3A}"/>
              </a:ext>
            </a:extLst>
          </p:cNvPr>
          <p:cNvSpPr txBox="1"/>
          <p:nvPr/>
        </p:nvSpPr>
        <p:spPr>
          <a:xfrm>
            <a:off x="7623028" y="556232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6F48D8D-2E57-295D-73E8-4A8BF0C9C6BA}"/>
              </a:ext>
            </a:extLst>
          </p:cNvPr>
          <p:cNvSpPr/>
          <p:nvPr/>
        </p:nvSpPr>
        <p:spPr>
          <a:xfrm rot="5400000">
            <a:off x="5145544" y="4647652"/>
            <a:ext cx="199233" cy="1532697"/>
          </a:xfrm>
          <a:prstGeom prst="leftBrace">
            <a:avLst>
              <a:gd name="adj1" fmla="val 8333"/>
              <a:gd name="adj2" fmla="val 54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A83A8-68AB-9A83-D2FE-2E4D1677F9CC}"/>
              </a:ext>
            </a:extLst>
          </p:cNvPr>
          <p:cNvSpPr txBox="1"/>
          <p:nvPr/>
        </p:nvSpPr>
        <p:spPr>
          <a:xfrm>
            <a:off x="4095457" y="4908585"/>
            <a:ext cx="33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 allocated for x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40135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3BCE7-3040-2D40-9A75-1F43CFD0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A596C5FA-E94B-03AE-A6A0-66C6D4ECA7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Pointer and Array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5E0A7A2-7048-3046-510D-F4506CAD5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What is the result of </a:t>
            </a:r>
            <a:r>
              <a:rPr lang="en-US" sz="2800" dirty="0" err="1"/>
              <a:t>ptr</a:t>
            </a:r>
            <a:r>
              <a:rPr lang="en-US" sz="2800" dirty="0"/>
              <a:t> + 1?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GB" dirty="0"/>
              <a:t>Remember: When the array name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/>
              <a:t> appears in an expression, it </a:t>
            </a:r>
            <a:r>
              <a:rPr lang="en-GB" dirty="0">
                <a:solidFill>
                  <a:srgbClr val="0000FF"/>
                </a:solidFill>
              </a:rPr>
              <a:t>refers to the address (location) of the first element </a:t>
            </a:r>
            <a:r>
              <a:rPr lang="en-GB" dirty="0"/>
              <a:t>(i.e. </a:t>
            </a:r>
            <a:r>
              <a:rPr lang="en-GB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&amp;a[0]</a:t>
            </a:r>
            <a:r>
              <a:rPr lang="en-GB" dirty="0"/>
              <a:t>) of that array (a.k.a., Array Decay).</a:t>
            </a:r>
            <a:endParaRPr lang="en-US" sz="20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If a (i.e., &amp;a[0]) is </a:t>
            </a:r>
            <a:r>
              <a:rPr lang="en-US" sz="24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4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dirty="0"/>
              <a:t>…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 err="1"/>
              <a:t>ptr</a:t>
            </a:r>
            <a:r>
              <a:rPr lang="en-US" dirty="0"/>
              <a:t> + 1 is 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dirty="0"/>
              <a:t> (i.e., &amp;a[1])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b="1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b="1" dirty="0" err="1"/>
              <a:t>ptr</a:t>
            </a:r>
            <a:r>
              <a:rPr lang="en-US" b="1" dirty="0"/>
              <a:t> + </a:t>
            </a:r>
            <a:r>
              <a:rPr lang="en-US" b="1" dirty="0" err="1"/>
              <a:t>i</a:t>
            </a:r>
            <a:r>
              <a:rPr lang="en-US" b="1" dirty="0"/>
              <a:t> is a[</a:t>
            </a:r>
            <a:r>
              <a:rPr lang="en-US" b="1" dirty="0" err="1"/>
              <a:t>i</a:t>
            </a:r>
            <a:r>
              <a:rPr lang="en-US" b="1" dirty="0"/>
              <a:t>]</a:t>
            </a:r>
            <a:r>
              <a:rPr lang="en-US" dirty="0"/>
              <a:t>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188F10-A549-7DBF-0EA9-5CB59FC8E3FA}"/>
              </a:ext>
            </a:extLst>
          </p:cNvPr>
          <p:cNvSpPr txBox="1"/>
          <p:nvPr/>
        </p:nvSpPr>
        <p:spPr>
          <a:xfrm>
            <a:off x="1083396" y="1795579"/>
            <a:ext cx="1706103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0B2292-AA3C-F748-1D75-597858C47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9C62A9-66FB-BA9E-E495-7C7BF7951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281A4FD2-E4F1-724D-CF79-C79F01B719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5122471" y="5549887"/>
            <a:ext cx="3391357" cy="44474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44D6F7F-4CC8-AB06-D390-91110966AB98}"/>
              </a:ext>
            </a:extLst>
          </p:cNvPr>
          <p:cNvCxnSpPr>
            <a:cxnSpLocks/>
          </p:cNvCxnSpPr>
          <p:nvPr/>
        </p:nvCxnSpPr>
        <p:spPr>
          <a:xfrm flipV="1">
            <a:off x="4554721" y="5769404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A0946-6084-2F1F-4193-8A73209E63DA}"/>
              </a:ext>
            </a:extLst>
          </p:cNvPr>
          <p:cNvCxnSpPr>
            <a:cxnSpLocks/>
          </p:cNvCxnSpPr>
          <p:nvPr/>
        </p:nvCxnSpPr>
        <p:spPr>
          <a:xfrm flipV="1">
            <a:off x="6175973" y="5786328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56054E-DA22-A52C-0CF2-5A1432E2837D}"/>
              </a:ext>
            </a:extLst>
          </p:cNvPr>
          <p:cNvSpPr txBox="1"/>
          <p:nvPr/>
        </p:nvSpPr>
        <p:spPr>
          <a:xfrm>
            <a:off x="2489703" y="6369568"/>
            <a:ext cx="2846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(&amp;a[0], 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94227-8FEE-E8C9-57AC-1AFDCA8DC7CA}"/>
              </a:ext>
            </a:extLst>
          </p:cNvPr>
          <p:cNvSpPr txBox="1"/>
          <p:nvPr/>
        </p:nvSpPr>
        <p:spPr>
          <a:xfrm>
            <a:off x="5676381" y="6390441"/>
            <a:ext cx="3010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(&amp;a[1], </a:t>
            </a:r>
            <a:r>
              <a:rPr lang="en-US" sz="1800" b="0" i="0" dirty="0" err="1">
                <a:solidFill>
                  <a:srgbClr val="36464E"/>
                </a:solidFill>
                <a:effectLst/>
                <a:latin typeface="+mj-lt"/>
              </a:rPr>
              <a:t>ptr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+ 1</a:t>
            </a:r>
            <a:r>
              <a:rPr lang="en-US" dirty="0">
                <a:solidFill>
                  <a:srgbClr val="36464E"/>
                </a:solidFill>
                <a:latin typeface="+mj-lt"/>
              </a:rPr>
              <a:t>)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5908BD-4F2C-E1B4-0FB2-B2F0E5A12B86}"/>
              </a:ext>
            </a:extLst>
          </p:cNvPr>
          <p:cNvSpPr txBox="1"/>
          <p:nvPr/>
        </p:nvSpPr>
        <p:spPr>
          <a:xfrm>
            <a:off x="4707201" y="5533665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8951-983D-1AA5-1613-48A5A3F051EA}"/>
              </a:ext>
            </a:extLst>
          </p:cNvPr>
          <p:cNvSpPr txBox="1"/>
          <p:nvPr/>
        </p:nvSpPr>
        <p:spPr>
          <a:xfrm>
            <a:off x="8474118" y="5542366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5E7E47A8-8BCD-3DB3-55FE-F88BB2573BC2}"/>
              </a:ext>
            </a:extLst>
          </p:cNvPr>
          <p:cNvSpPr/>
          <p:nvPr/>
        </p:nvSpPr>
        <p:spPr>
          <a:xfrm rot="5400000">
            <a:off x="5996634" y="4627692"/>
            <a:ext cx="199233" cy="1532697"/>
          </a:xfrm>
          <a:prstGeom prst="leftBrace">
            <a:avLst>
              <a:gd name="adj1" fmla="val 8333"/>
              <a:gd name="adj2" fmla="val 5447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CC3C61-AA56-CCBD-5E4B-2353A3E3B9B5}"/>
              </a:ext>
            </a:extLst>
          </p:cNvPr>
          <p:cNvSpPr txBox="1"/>
          <p:nvPr/>
        </p:nvSpPr>
        <p:spPr>
          <a:xfrm>
            <a:off x="4946547" y="4888625"/>
            <a:ext cx="3391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bytes allocated for a[0]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8546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Call by Reference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2ACCAE21-A2C4-1CD9-A4AD-62483D44DF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FA2D72-D890-870E-12B3-73A6E672D70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16: Call by Reference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Pure Functions (Call by Value)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Functions with Side Effects (Call by Reference)</a:t>
            </a:r>
          </a:p>
          <a:p>
            <a:pPr marL="0" indent="0" eaLnBrk="1" hangingPunct="1">
              <a:buClrTx/>
              <a:buSzPct val="100000"/>
              <a:buNone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B562099-D21B-5241-AD16-7A6B7A97F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94703002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not affect the variables in other functions due to the Call-by-Value mechanism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value</a:t>
            </a:r>
            <a:r>
              <a:rPr lang="en-US" dirty="0"/>
              <a:t> of a variable is passed into function.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DE82F-2A98-4253-B4CB-CF4C4FB99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710" y="2754923"/>
            <a:ext cx="5717111" cy="3209133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FE512C-D11B-5129-593B-14ACEE98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19883506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CD80691-F411-461A-9A23-0DFF39A1C184}"/>
              </a:ext>
            </a:extLst>
          </p:cNvPr>
          <p:cNvSpPr txBox="1">
            <a:spLocks/>
          </p:cNvSpPr>
          <p:nvPr/>
        </p:nvSpPr>
        <p:spPr>
          <a:xfrm>
            <a:off x="739775" y="1339850"/>
            <a:ext cx="8292856" cy="1415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Benefits: Easy to debug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function is self-contained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Limitations: Unable to return multiple values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Only a single value can be returned (via the return statement).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0" indent="0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br>
              <a:rPr lang="en-US" sz="2800" dirty="0"/>
            </a:br>
            <a:endParaRPr lang="en-US" sz="1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00FF"/>
                </a:solidFill>
              </a:rPr>
              <a:t>Pure Functions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BC10C73D-52DF-441C-BB8A-F40457FF9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775" y="3675797"/>
            <a:ext cx="8229600" cy="1842353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Does the following function </a:t>
            </a:r>
            <a:r>
              <a:rPr lang="en-US" dirty="0">
                <a:solidFill>
                  <a:srgbClr val="C00000"/>
                </a:solidFill>
              </a:rPr>
              <a:t>f(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 both 2</a:t>
            </a:r>
            <a:r>
              <a:rPr lang="en-US" i="1" dirty="0"/>
              <a:t>n</a:t>
            </a:r>
            <a:r>
              <a:rPr lang="en-US" dirty="0"/>
              <a:t> and 3</a:t>
            </a:r>
            <a:r>
              <a:rPr lang="en-US" i="1" dirty="0"/>
              <a:t>n</a:t>
            </a:r>
            <a:r>
              <a:rPr lang="en-US" dirty="0"/>
              <a:t>?</a:t>
            </a:r>
          </a:p>
        </p:txBody>
      </p:sp>
      <p:sp>
        <p:nvSpPr>
          <p:cNvPr id="9" name="[TextBox 8]">
            <a:extLst>
              <a:ext uri="{FF2B5EF4-FFF2-40B4-BE49-F238E27FC236}">
                <a16:creationId xmlns:a16="http://schemas.microsoft.com/office/drawing/2014/main" id="{4BE37215-8F9B-47B8-9E98-7273E277F7CE}"/>
              </a:ext>
            </a:extLst>
          </p:cNvPr>
          <p:cNvSpPr txBox="1"/>
          <p:nvPr/>
        </p:nvSpPr>
        <p:spPr>
          <a:xfrm>
            <a:off x="1213678" y="4276512"/>
            <a:ext cx="3148662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f(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n) {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2000" b="1" dirty="0">
                <a:solidFill>
                  <a:srgbClr val="0099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* n;</a:t>
            </a:r>
          </a:p>
          <a:p>
            <a:pPr>
              <a:tabLst>
                <a:tab pos="347663" algn="l"/>
                <a:tab pos="682625" algn="l"/>
                <a:tab pos="1030288" algn="l"/>
                <a:tab pos="1377950" algn="l"/>
                <a:tab pos="1712913" algn="l"/>
              </a:tabLst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636D77-F904-4F49-B02B-F72B31B29284}"/>
              </a:ext>
            </a:extLst>
          </p:cNvPr>
          <p:cNvSpPr txBox="1"/>
          <p:nvPr/>
        </p:nvSpPr>
        <p:spPr>
          <a:xfrm>
            <a:off x="4724400" y="4276512"/>
            <a:ext cx="289560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defRPr/>
            </a:pPr>
            <a:r>
              <a:rPr lang="en-US" dirty="0"/>
              <a:t>No. Once a return statement is executed, the function ends immediately.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8D9AE1-2A65-BA01-28CF-BD67E54BA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975589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77577"/>
          </a:xfrm>
        </p:spPr>
        <p:txBody>
          <a:bodyPr/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Swap two values.</a:t>
            </a:r>
          </a:p>
        </p:txBody>
      </p:sp>
      <p:sp>
        <p:nvSpPr>
          <p:cNvPr id="11" name="[TextBox 10]"/>
          <p:cNvSpPr txBox="1"/>
          <p:nvPr/>
        </p:nvSpPr>
        <p:spPr>
          <a:xfrm>
            <a:off x="549881" y="1629353"/>
            <a:ext cx="8090706" cy="529375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en-US" sz="10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fr-FR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fr-FR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fr-FR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var1, var2;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long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swap(var1, 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de-DE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var1,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var2)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var1; var1 = var2; var2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[TextBox 1]"/>
          <p:cNvSpPr txBox="1"/>
          <p:nvPr/>
        </p:nvSpPr>
        <p:spPr>
          <a:xfrm>
            <a:off x="5951749" y="3931573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72 9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271" y="3845496"/>
            <a:ext cx="283713" cy="102101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BBDBB8-381D-A223-6842-507D8A538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7727126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ontent Placeholder 5">
            <a:extLst>
              <a:ext uri="{FF2B5EF4-FFF2-40B4-BE49-F238E27FC236}">
                <a16:creationId xmlns:a16="http://schemas.microsoft.com/office/drawing/2014/main" id="{1FD5258C-66F0-4FD7-A804-5E327C9B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Affects the variables in other functions due to </a:t>
            </a:r>
            <a:r>
              <a:rPr lang="en-US" dirty="0">
                <a:highlight>
                  <a:srgbClr val="FFFF00"/>
                </a:highlight>
              </a:rPr>
              <a:t>Call-by-Reference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reference / address</a:t>
            </a:r>
            <a:r>
              <a:rPr lang="en-US" dirty="0"/>
              <a:t> of a variable is passed into function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Functions with Side Effects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lang="en-US" dirty="0"/>
              <a:t> - </a:t>
            </a:r>
            <a:fld id="{F7EC234A-9094-4BB8-9EA4-75ECDA8A365B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58" name="[Date Placeholder 3]">
            <a:extLst>
              <a:ext uri="{FF2B5EF4-FFF2-40B4-BE49-F238E27FC236}">
                <a16:creationId xmlns:a16="http://schemas.microsoft.com/office/drawing/2014/main" id="{BD153F99-223E-4F17-9A5F-30A49EA5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5D41E03-693E-A9BC-B3DA-CCCBB04A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B9C86-0E9B-C2CD-4112-FCF50C882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742" y="2487335"/>
            <a:ext cx="6238314" cy="4158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93E0BD-A74C-4D5C-BD93-8AB2A3D3B311}"/>
              </a:ext>
            </a:extLst>
          </p:cNvPr>
          <p:cNvSpPr txBox="1"/>
          <p:nvPr/>
        </p:nvSpPr>
        <p:spPr>
          <a:xfrm>
            <a:off x="6351160" y="5403686"/>
            <a:ext cx="2335640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foo is affected by </a:t>
            </a:r>
            <a:r>
              <a:rPr lang="en-US" dirty="0" err="1"/>
              <a:t>doubleArray</a:t>
            </a:r>
            <a:r>
              <a:rPr lang="en-US" dirty="0"/>
              <a:t> since the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of the array is passed in.</a:t>
            </a:r>
          </a:p>
        </p:txBody>
      </p:sp>
    </p:spTree>
    <p:extLst>
      <p:ext uri="{BB962C8B-B14F-4D97-AF65-F5344CB8AC3E}">
        <p14:creationId xmlns:p14="http://schemas.microsoft.com/office/powerpoint/2010/main" val="284760442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Swap()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19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73975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long 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var1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 var2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swap(&amp;var1, &amp;var2);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cs1010_print_long(var1);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cs1010_print_string(</a:t>
            </a:r>
            <a:r>
              <a:rPr lang="de-DE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" "</a:t>
            </a:r>
            <a:r>
              <a:rPr lang="de-DE" sz="20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latin typeface="Courier New" pitchFamily="49" charset="0"/>
                <a:cs typeface="Courier New" pitchFamily="49" charset="0"/>
              </a:rPr>
              <a:t>	cs1010_print_long(var2)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105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swap(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*ptr1,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*ptr2)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	temp = *ptr1; *ptr1 = *ptr2; *ptr2 = temp;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617980" y="1058143"/>
            <a:ext cx="4087394" cy="502153"/>
            <a:chOff x="4617980" y="1058143"/>
            <a:chExt cx="4087394" cy="502153"/>
          </a:xfrm>
        </p:grpSpPr>
        <p:sp>
          <p:nvSpPr>
            <p:cNvPr id="65" name="[TextBox 3]"/>
            <p:cNvSpPr txBox="1"/>
            <p:nvPr/>
          </p:nvSpPr>
          <p:spPr>
            <a:xfrm>
              <a:off x="4617980" y="1085229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In main():</a:t>
              </a:r>
            </a:p>
          </p:txBody>
        </p:sp>
        <p:grpSp>
          <p:nvGrpSpPr>
            <p:cNvPr id="67" name="[Group 23]"/>
            <p:cNvGrpSpPr/>
            <p:nvPr/>
          </p:nvGrpSpPr>
          <p:grpSpPr>
            <a:xfrm>
              <a:off x="5960115" y="1058143"/>
              <a:ext cx="2745259" cy="502153"/>
              <a:chOff x="4604982" y="2158620"/>
              <a:chExt cx="2745259" cy="502153"/>
            </a:xfrm>
          </p:grpSpPr>
          <p:grpSp>
            <p:nvGrpSpPr>
              <p:cNvPr id="79" name="Group 78"/>
              <p:cNvGrpSpPr/>
              <p:nvPr/>
            </p:nvGrpSpPr>
            <p:grpSpPr>
              <a:xfrm>
                <a:off x="4604982" y="2158620"/>
                <a:ext cx="1315872" cy="502153"/>
                <a:chOff x="4604982" y="2158620"/>
                <a:chExt cx="1315872" cy="502153"/>
              </a:xfrm>
            </p:grpSpPr>
            <p:grpSp>
              <p:nvGrpSpPr>
                <p:cNvPr id="85" name="Group 84"/>
                <p:cNvGrpSpPr/>
                <p:nvPr/>
              </p:nvGrpSpPr>
              <p:grpSpPr>
                <a:xfrm>
                  <a:off x="5172501" y="2268049"/>
                  <a:ext cx="748353" cy="392724"/>
                  <a:chOff x="5172501" y="2268049"/>
                  <a:chExt cx="748353" cy="392724"/>
                </a:xfrm>
              </p:grpSpPr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266898" y="2268049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72</a:t>
                    </a:r>
                  </a:p>
                </p:txBody>
              </p:sp>
              <p:sp>
                <p:nvSpPr>
                  <p:cNvPr id="88" name="Rectangle 87"/>
                  <p:cNvSpPr/>
                  <p:nvPr/>
                </p:nvSpPr>
                <p:spPr>
                  <a:xfrm>
                    <a:off x="5172501" y="2268049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6" name="TextBox 85"/>
                <p:cNvSpPr txBox="1"/>
                <p:nvPr/>
              </p:nvSpPr>
              <p:spPr>
                <a:xfrm>
                  <a:off x="4604982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var1</a:t>
                  </a:r>
                </a:p>
              </p:txBody>
            </p:sp>
          </p:grpSp>
          <p:grpSp>
            <p:nvGrpSpPr>
              <p:cNvPr id="80" name="Group 79"/>
              <p:cNvGrpSpPr/>
              <p:nvPr/>
            </p:nvGrpSpPr>
            <p:grpSpPr>
              <a:xfrm>
                <a:off x="5993427" y="2158620"/>
                <a:ext cx="1356814" cy="502153"/>
                <a:chOff x="5993427" y="2158620"/>
                <a:chExt cx="1356814" cy="502153"/>
              </a:xfrm>
            </p:grpSpPr>
            <p:grpSp>
              <p:nvGrpSpPr>
                <p:cNvPr id="81" name="Group 80"/>
                <p:cNvGrpSpPr/>
                <p:nvPr/>
              </p:nvGrpSpPr>
              <p:grpSpPr>
                <a:xfrm>
                  <a:off x="6601888" y="2268049"/>
                  <a:ext cx="748353" cy="392724"/>
                  <a:chOff x="6601888" y="2235783"/>
                  <a:chExt cx="748353" cy="392724"/>
                </a:xfrm>
              </p:grpSpPr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6684980" y="2235783"/>
                    <a:ext cx="55955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/>
                      <a:t>9</a:t>
                    </a:r>
                  </a:p>
                </p:txBody>
              </p:sp>
              <p:sp>
                <p:nvSpPr>
                  <p:cNvPr id="84" name="Rectangle 83"/>
                  <p:cNvSpPr/>
                  <p:nvPr/>
                </p:nvSpPr>
                <p:spPr>
                  <a:xfrm>
                    <a:off x="6601888" y="2235783"/>
                    <a:ext cx="748353" cy="392724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</p:grpSp>
            <p:sp>
              <p:nvSpPr>
                <p:cNvPr id="82" name="TextBox 81"/>
                <p:cNvSpPr txBox="1"/>
                <p:nvPr/>
              </p:nvSpPr>
              <p:spPr>
                <a:xfrm>
                  <a:off x="5993427" y="2158620"/>
                  <a:ext cx="66191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var2</a:t>
                  </a:r>
                </a:p>
              </p:txBody>
            </p:sp>
          </p:grpSp>
        </p:grpSp>
      </p:grpSp>
      <p:grpSp>
        <p:nvGrpSpPr>
          <p:cNvPr id="24" name="Group 23"/>
          <p:cNvGrpSpPr/>
          <p:nvPr/>
        </p:nvGrpSpPr>
        <p:grpSpPr>
          <a:xfrm>
            <a:off x="4617980" y="1974648"/>
            <a:ext cx="4087394" cy="428693"/>
            <a:chOff x="4617980" y="1974648"/>
            <a:chExt cx="4087394" cy="428693"/>
          </a:xfrm>
        </p:grpSpPr>
        <p:sp>
          <p:nvSpPr>
            <p:cNvPr id="70" name="[TextBox 22]"/>
            <p:cNvSpPr txBox="1"/>
            <p:nvPr/>
          </p:nvSpPr>
          <p:spPr>
            <a:xfrm>
              <a:off x="4617980" y="1974648"/>
              <a:ext cx="13766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/>
                <a:t>In swap():</a:t>
              </a:r>
            </a:p>
          </p:txBody>
        </p:sp>
        <p:grpSp>
          <p:nvGrpSpPr>
            <p:cNvPr id="71" name="[Group 26]"/>
            <p:cNvGrpSpPr/>
            <p:nvPr/>
          </p:nvGrpSpPr>
          <p:grpSpPr>
            <a:xfrm>
              <a:off x="5866817" y="2064786"/>
              <a:ext cx="2838557" cy="338555"/>
              <a:chOff x="4550393" y="2446310"/>
              <a:chExt cx="2838557" cy="338555"/>
            </a:xfrm>
          </p:grpSpPr>
          <p:grpSp>
            <p:nvGrpSpPr>
              <p:cNvPr id="73" name="Group 72"/>
              <p:cNvGrpSpPr/>
              <p:nvPr/>
            </p:nvGrpSpPr>
            <p:grpSpPr>
              <a:xfrm>
                <a:off x="4550393" y="2446310"/>
                <a:ext cx="1409170" cy="338555"/>
                <a:chOff x="4550393" y="2446310"/>
                <a:chExt cx="1409170" cy="338555"/>
              </a:xfrm>
            </p:grpSpPr>
            <p:sp>
              <p:nvSpPr>
                <p:cNvPr id="77" name="Rectangle 76"/>
                <p:cNvSpPr/>
                <p:nvPr/>
              </p:nvSpPr>
              <p:spPr>
                <a:xfrm>
                  <a:off x="5172501" y="2450195"/>
                  <a:ext cx="787062" cy="33467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8" name="TextBox 77"/>
                <p:cNvSpPr txBox="1"/>
                <p:nvPr/>
              </p:nvSpPr>
              <p:spPr>
                <a:xfrm>
                  <a:off x="4550393" y="2446310"/>
                  <a:ext cx="76540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ptr1</a:t>
                  </a:r>
                </a:p>
              </p:txBody>
            </p:sp>
          </p:grpSp>
          <p:grpSp>
            <p:nvGrpSpPr>
              <p:cNvPr id="74" name="Group 73"/>
              <p:cNvGrpSpPr/>
              <p:nvPr/>
            </p:nvGrpSpPr>
            <p:grpSpPr>
              <a:xfrm>
                <a:off x="6058389" y="2446310"/>
                <a:ext cx="1330561" cy="338555"/>
                <a:chOff x="6058389" y="2446310"/>
                <a:chExt cx="1330561" cy="338555"/>
              </a:xfrm>
            </p:grpSpPr>
            <p:sp>
              <p:nvSpPr>
                <p:cNvPr id="75" name="Rectangle 74"/>
                <p:cNvSpPr/>
                <p:nvPr/>
              </p:nvSpPr>
              <p:spPr>
                <a:xfrm>
                  <a:off x="6640598" y="2450194"/>
                  <a:ext cx="748352" cy="334671"/>
                </a:xfrm>
                <a:prstGeom prst="rect">
                  <a:avLst/>
                </a:prstGeom>
                <a:solidFill>
                  <a:srgbClr val="E6E6E6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76" name="TextBox 75"/>
                <p:cNvSpPr txBox="1"/>
                <p:nvPr/>
              </p:nvSpPr>
              <p:spPr>
                <a:xfrm>
                  <a:off x="6058389" y="2446310"/>
                  <a:ext cx="6653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/>
                    <a:t>ptr2</a:t>
                  </a:r>
                </a:p>
              </p:txBody>
            </p:sp>
          </p:grpSp>
        </p:grpSp>
      </p:grpSp>
      <p:grpSp>
        <p:nvGrpSpPr>
          <p:cNvPr id="89" name="[Group 10]"/>
          <p:cNvGrpSpPr/>
          <p:nvPr/>
        </p:nvGrpSpPr>
        <p:grpSpPr>
          <a:xfrm>
            <a:off x="6901810" y="1560296"/>
            <a:ext cx="1429388" cy="629099"/>
            <a:chOff x="5614936" y="3895366"/>
            <a:chExt cx="1429388" cy="629099"/>
          </a:xfrm>
        </p:grpSpPr>
        <p:cxnSp>
          <p:nvCxnSpPr>
            <p:cNvPr id="90" name="Straight Arrow Connector 89"/>
            <p:cNvCxnSpPr/>
            <p:nvPr/>
          </p:nvCxnSpPr>
          <p:spPr>
            <a:xfrm flipV="1">
              <a:off x="5614936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7044324" y="3895366"/>
              <a:ext cx="0" cy="629099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[Group 37]"/>
          <p:cNvGrpSpPr/>
          <p:nvPr/>
        </p:nvGrpSpPr>
        <p:grpSpPr>
          <a:xfrm>
            <a:off x="6658723" y="1213772"/>
            <a:ext cx="1757693" cy="321180"/>
            <a:chOff x="5315803" y="4178747"/>
            <a:chExt cx="1757693" cy="321180"/>
          </a:xfrm>
        </p:grpSpPr>
        <p:cxnSp>
          <p:nvCxnSpPr>
            <p:cNvPr id="93" name="Straight Connector 92"/>
            <p:cNvCxnSpPr/>
            <p:nvPr/>
          </p:nvCxnSpPr>
          <p:spPr>
            <a:xfrm flipH="1">
              <a:off x="5315803" y="4178747"/>
              <a:ext cx="448646" cy="321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 flipH="1">
              <a:off x="6764741" y="4178747"/>
              <a:ext cx="308755" cy="29388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[Group 38]"/>
          <p:cNvGrpSpPr/>
          <p:nvPr/>
        </p:nvGrpSpPr>
        <p:grpSpPr>
          <a:xfrm>
            <a:off x="6774671" y="888866"/>
            <a:ext cx="1865916" cy="338554"/>
            <a:chOff x="5205900" y="4554981"/>
            <a:chExt cx="1865916" cy="338554"/>
          </a:xfrm>
        </p:grpSpPr>
        <p:sp>
          <p:nvSpPr>
            <p:cNvPr id="96" name="TextBox 95"/>
            <p:cNvSpPr txBox="1"/>
            <p:nvPr/>
          </p:nvSpPr>
          <p:spPr>
            <a:xfrm>
              <a:off x="5205900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9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6512258" y="4554981"/>
              <a:ext cx="55955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/>
                <a:t>72</a:t>
              </a: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933179" y="3294959"/>
            <a:ext cx="3022372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587375" y="5114393"/>
            <a:ext cx="5083960" cy="2680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ounded Rectangle 51">
            <a:extLst>
              <a:ext uri="{FF2B5EF4-FFF2-40B4-BE49-F238E27FC236}">
                <a16:creationId xmlns:a16="http://schemas.microsoft.com/office/drawing/2014/main" id="{0FDEE62F-94AD-4BBE-ADA4-10F2381904CD}"/>
              </a:ext>
            </a:extLst>
          </p:cNvPr>
          <p:cNvSpPr/>
          <p:nvPr/>
        </p:nvSpPr>
        <p:spPr>
          <a:xfrm>
            <a:off x="933179" y="5731858"/>
            <a:ext cx="6441634" cy="26808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[TextBox 1]">
            <a:extLst>
              <a:ext uri="{FF2B5EF4-FFF2-40B4-BE49-F238E27FC236}">
                <a16:creationId xmlns:a16="http://schemas.microsoft.com/office/drawing/2014/main" id="{3213F56B-EE2C-434D-9F5D-3A0DB2FB2CC1}"/>
              </a:ext>
            </a:extLst>
          </p:cNvPr>
          <p:cNvSpPr txBox="1"/>
          <p:nvPr/>
        </p:nvSpPr>
        <p:spPr>
          <a:xfrm>
            <a:off x="6249521" y="3850099"/>
            <a:ext cx="2277463" cy="707886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72 9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Output: 9 72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E70B5-E899-9C33-E0BF-8C53A6E7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783540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2" grpId="0" animBg="1"/>
      <p:bldP spid="46" grpId="0" animBg="1"/>
      <p:bldP spid="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809294006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15: Pointers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Address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Address-of (&amp;) Operator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Pointers and the Dereference (*) Operator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NULL Pointer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Common Mistakes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</a:t>
            </a:r>
            <a:r>
              <a:rPr lang="en-GB" sz="2800" dirty="0" err="1"/>
              <a:t>Arithmetics</a:t>
            </a:r>
            <a:endParaRPr lang="en-GB" sz="2800" dirty="0"/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 dirty="0"/>
              <a:t>Pointer and Array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752414-098B-87AE-DD16-98633FAA8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4CD5B6-0644-4566-1574-D52F2099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49"/>
            <a:ext cx="8229600" cy="1740685"/>
          </a:xfrm>
        </p:spPr>
        <p:txBody>
          <a:bodyPr>
            <a:normAutofit/>
          </a:bodyPr>
          <a:lstStyle/>
          <a:p>
            <a:pPr marL="347663" indent="-347663" algn="just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Problem: … Print </a:t>
            </a:r>
            <a:r>
              <a:rPr lang="en-US" dirty="0">
                <a:solidFill>
                  <a:srgbClr val="0000FF"/>
                </a:solidFill>
              </a:rPr>
              <a:t>the number with the largest total stopping time </a:t>
            </a:r>
            <a:r>
              <a:rPr lang="en-US" dirty="0"/>
              <a:t>and its corresponding </a:t>
            </a:r>
            <a:r>
              <a:rPr lang="en-US" dirty="0">
                <a:solidFill>
                  <a:srgbClr val="0000FF"/>
                </a:solidFill>
              </a:rPr>
              <a:t>total stopping time </a:t>
            </a:r>
            <a:r>
              <a:rPr lang="en-US" dirty="0"/>
              <a:t>…</a:t>
            </a:r>
          </a:p>
        </p:txBody>
      </p:sp>
      <p:sp>
        <p:nvSpPr>
          <p:cNvPr id="33" name="[TextBox 10]"/>
          <p:cNvSpPr txBox="1"/>
          <p:nvPr/>
        </p:nvSpPr>
        <p:spPr>
          <a:xfrm>
            <a:off x="1070260" y="2468127"/>
            <a:ext cx="7032625" cy="394723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long </a:t>
            </a:r>
            <a:r>
              <a:rPr lang="de-DE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</a:t>
            </a:r>
            <a:r>
              <a:rPr lang="de-DE" sz="2000" b="1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de-DE" sz="20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n;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find_max_steps(n, &amp;max_n, &amp;max_num_steps);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cs1010_println_long(max_num_steps);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de-DE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1436613" y="4790570"/>
            <a:ext cx="6441634" cy="365209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D82A10-5B53-8A23-16C5-4FA7EADE1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8563855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Example: </a:t>
            </a:r>
            <a:r>
              <a:rPr lang="en-GB" sz="3600" dirty="0" err="1">
                <a:solidFill>
                  <a:srgbClr val="0000FF"/>
                </a:solidFill>
              </a:rPr>
              <a:t>Collatz</a:t>
            </a:r>
            <a:r>
              <a:rPr lang="en-GB" sz="3600" dirty="0">
                <a:solidFill>
                  <a:srgbClr val="0000FF"/>
                </a:solidFill>
              </a:rPr>
              <a:t> from Ex02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Unit16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21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491225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3" name="[TextBox 10]"/>
          <p:cNvSpPr txBox="1"/>
          <p:nvPr/>
        </p:nvSpPr>
        <p:spPr>
          <a:xfrm>
            <a:off x="549881" y="1681484"/>
            <a:ext cx="8090706" cy="440120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find_max_steps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n,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count_num_of_steps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&gt;=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*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max_num_steps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num_of_steps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de-DE" sz="20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097566" y="4140485"/>
            <a:ext cx="5909409" cy="95549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3628F122-B060-4EB5-8893-BBB5DF78202E}"/>
              </a:ext>
            </a:extLst>
          </p:cNvPr>
          <p:cNvSpPr/>
          <p:nvPr/>
        </p:nvSpPr>
        <p:spPr>
          <a:xfrm>
            <a:off x="587375" y="1678675"/>
            <a:ext cx="8006744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88C7ABCA-EA89-487D-830C-0152C6FFD803}"/>
              </a:ext>
            </a:extLst>
          </p:cNvPr>
          <p:cNvSpPr/>
          <p:nvPr/>
        </p:nvSpPr>
        <p:spPr>
          <a:xfrm>
            <a:off x="736259" y="2344782"/>
            <a:ext cx="3209018" cy="66383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E59DF-E85B-F301-6D07-FD34DE66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907656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C00000"/>
                </a:solidFill>
                <a:latin typeface="Calibri" panose="020F0502020204030204" pitchFamily="34" charset="0"/>
              </a:rPr>
              <a:t>Heap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760335C-28F2-1A7D-60BF-F672027618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C42F4A-1E7F-59BF-D646-79501E8CBE96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17: Heap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Heap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Memory Allocation</a:t>
            </a:r>
          </a:p>
          <a:p>
            <a:pPr marL="514350" indent="-514350">
              <a:buClrTx/>
              <a:buSzPct val="100000"/>
              <a:buFont typeface="+mj-lt"/>
              <a:buAutoNum type="arabicPeriod"/>
            </a:pPr>
            <a:r>
              <a:rPr lang="en-GB" sz="2800">
                <a:latin typeface="+mj-lt"/>
              </a:rPr>
              <a:t>Memory Deallocation</a:t>
            </a: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48EAC7A-9386-AC4C-8CA7-0BAEC8F76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096711721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Properties of a Call Stack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24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Automatic allocation / deallocation.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 span of a frame = a function call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Relatively limited in size.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CBD12C-6261-4D56-8536-C73A9B7F86EB}"/>
              </a:ext>
            </a:extLst>
          </p:cNvPr>
          <p:cNvSpPr txBox="1"/>
          <p:nvPr/>
        </p:nvSpPr>
        <p:spPr>
          <a:xfrm>
            <a:off x="1143853" y="4541739"/>
            <a:ext cx="6197472" cy="954107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What if we need something with more </a:t>
            </a:r>
            <a:r>
              <a:rPr lang="en-US" sz="2800" dirty="0">
                <a:solidFill>
                  <a:srgbClr val="0000FF"/>
                </a:solidFill>
              </a:rPr>
              <a:t>control, flexibility </a:t>
            </a:r>
            <a:r>
              <a:rPr lang="en-US" sz="2800" dirty="0">
                <a:solidFill>
                  <a:schemeClr val="tx1"/>
                </a:solidFill>
              </a:rPr>
              <a:t>and</a:t>
            </a:r>
            <a:r>
              <a:rPr lang="en-US" sz="2800" dirty="0">
                <a:solidFill>
                  <a:srgbClr val="0000FF"/>
                </a:solidFill>
              </a:rPr>
              <a:t> availability.</a:t>
            </a: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3C668E-88F3-8561-5F06-B228A0DCE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61433318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Heap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Another region of the memory outside Call Stack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Manual allocation / deallocation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Life-span = from allocation to de-allocation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Bigger in size than the Call Stack</a:t>
            </a:r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Use case: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Reserve a region for an array whose size </a:t>
            </a:r>
            <a:r>
              <a:rPr lang="en-US" sz="2400" dirty="0">
                <a:solidFill>
                  <a:srgbClr val="0000FF"/>
                </a:solidFill>
              </a:rPr>
              <a:t>depends on the input from the user</a:t>
            </a:r>
            <a:r>
              <a:rPr lang="en-US" sz="2400" dirty="0"/>
              <a:t>.</a:t>
            </a: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1C14435-A7EA-FD6C-EE4A-8BF64CFB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41095690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malloc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the memory of a particular size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Does NOT clear the data in the allocated region.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907B7-B626-4918-8EBE-E58F980E1F13}"/>
              </a:ext>
            </a:extLst>
          </p:cNvPr>
          <p:cNvSpPr txBox="1"/>
          <p:nvPr/>
        </p:nvSpPr>
        <p:spPr>
          <a:xfrm>
            <a:off x="970071" y="2267613"/>
            <a:ext cx="4220238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*malloc(</a:t>
            </a:r>
            <a:r>
              <a:rPr lang="en-US" sz="2000" b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970071" y="2803245"/>
            <a:ext cx="7060473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10306" y="3270351"/>
            <a:ext cx="4220238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789296-2197-0397-C280-B8B8471F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26949618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 err="1"/>
              <a:t>calloc</a:t>
            </a:r>
            <a:endParaRPr lang="en-US" sz="28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Allocate and clear memory of a particular size.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in the allocated region are reset to 0.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This is practically initialization!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5FC082-88B5-4000-B222-07E508DC954E}"/>
              </a:ext>
            </a:extLst>
          </p:cNvPr>
          <p:cNvSpPr txBox="1"/>
          <p:nvPr/>
        </p:nvSpPr>
        <p:spPr>
          <a:xfrm>
            <a:off x="1048448" y="2278442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count,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EAFDBE-C17B-4636-95FE-68AA5070A437}"/>
              </a:ext>
            </a:extLst>
          </p:cNvPr>
          <p:cNvSpPr txBox="1"/>
          <p:nvPr/>
        </p:nvSpPr>
        <p:spPr>
          <a:xfrm>
            <a:off x="1041764" y="2843669"/>
            <a:ext cx="6310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calloc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72732-D512-4755-83AA-CC66D089979B}"/>
              </a:ext>
            </a:extLst>
          </p:cNvPr>
          <p:cNvSpPr txBox="1"/>
          <p:nvPr/>
        </p:nvSpPr>
        <p:spPr>
          <a:xfrm>
            <a:off x="3832846" y="3408896"/>
            <a:ext cx="3519214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Allocate (and clears) the memory required for an array of 10 elements of the type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3B9791-971D-E11E-3966-7D221ABD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83092526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 functions for Deallocation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free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Release the memory previously allocated through a pointer.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1BF07B-6D5E-461E-9E06-B14FDBDF0777}"/>
              </a:ext>
            </a:extLst>
          </p:cNvPr>
          <p:cNvSpPr txBox="1"/>
          <p:nvPr/>
        </p:nvSpPr>
        <p:spPr>
          <a:xfrm>
            <a:off x="1309704" y="2609794"/>
            <a:ext cx="32622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free(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1309704" y="3266980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66F892-935F-45EC-A88B-520D72B5FA2D}"/>
              </a:ext>
            </a:extLst>
          </p:cNvPr>
          <p:cNvSpPr txBox="1"/>
          <p:nvPr/>
        </p:nvSpPr>
        <p:spPr>
          <a:xfrm>
            <a:off x="4092684" y="3759422"/>
            <a:ext cx="243811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Release the memory allocated to the array.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4206022336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Dynamically allocated array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29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D2544A3-628A-4519-838C-939CB4B17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74E56B-0051-42B6-85E1-83CB3E79176E}"/>
              </a:ext>
            </a:extLst>
          </p:cNvPr>
          <p:cNvSpPr txBox="1"/>
          <p:nvPr/>
        </p:nvSpPr>
        <p:spPr>
          <a:xfrm>
            <a:off x="587375" y="1440012"/>
            <a:ext cx="8099425" cy="532453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cs1010_read_size_t();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*marks;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marks = cs1010_read_long_array(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(marks == NULL)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signal error and return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num_of_students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cs1010_println_long(marks[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 other things to marks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: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free(marks);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45CF22-BE72-040C-C6F4-BDF37B52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4965137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Every location in the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Can be used to store 1 byte (i.e., 8 bits) of data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Has an </a:t>
            </a:r>
            <a:r>
              <a:rPr lang="en-US" dirty="0">
                <a:solidFill>
                  <a:srgbClr val="0000FF"/>
                </a:solidFill>
              </a:rPr>
              <a:t>address</a:t>
            </a:r>
            <a:r>
              <a:rPr lang="en-US" dirty="0"/>
              <a:t> (i.e., a unique index number).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B276B3-8690-4038-BB33-E9C6A2F36099}"/>
              </a:ext>
            </a:extLst>
          </p:cNvPr>
          <p:cNvSpPr txBox="1"/>
          <p:nvPr/>
        </p:nvSpPr>
        <p:spPr>
          <a:xfrm>
            <a:off x="6222474" y="4664447"/>
            <a:ext cx="2413314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is the address of this location?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56E0A-92D6-0FAA-FCBB-5930EEF5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17159-2DBF-1B1D-4947-16746687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9" name="Picture 8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1E9E07-1D55-4A41-B7A0-8986D405EF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32" t="19125" r="32079" b="68424"/>
          <a:stretch/>
        </p:blipFill>
        <p:spPr>
          <a:xfrm>
            <a:off x="2263367" y="3612340"/>
            <a:ext cx="3391357" cy="444742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CD5702-A66E-45D2-9504-6F75582EF02E}"/>
              </a:ext>
            </a:extLst>
          </p:cNvPr>
          <p:cNvCxnSpPr>
            <a:cxnSpLocks/>
          </p:cNvCxnSpPr>
          <p:nvPr/>
        </p:nvCxnSpPr>
        <p:spPr>
          <a:xfrm flipH="1" flipV="1">
            <a:off x="5018907" y="3851092"/>
            <a:ext cx="1203567" cy="12750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10030B-119D-C4FE-5BAF-5E7F9DEEBDC4}"/>
              </a:ext>
            </a:extLst>
          </p:cNvPr>
          <p:cNvCxnSpPr>
            <a:cxnSpLocks/>
          </p:cNvCxnSpPr>
          <p:nvPr/>
        </p:nvCxnSpPr>
        <p:spPr>
          <a:xfrm flipV="1">
            <a:off x="1695617" y="3831857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0AD34E4-CA8B-F9E3-3BFB-26173D020C6D}"/>
              </a:ext>
            </a:extLst>
          </p:cNvPr>
          <p:cNvCxnSpPr>
            <a:cxnSpLocks/>
          </p:cNvCxnSpPr>
          <p:nvPr/>
        </p:nvCxnSpPr>
        <p:spPr>
          <a:xfrm flipV="1">
            <a:off x="3316869" y="3848781"/>
            <a:ext cx="932507" cy="55233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15D3B4E-E894-9FD1-88CC-68E0DF3EF8A8}"/>
              </a:ext>
            </a:extLst>
          </p:cNvPr>
          <p:cNvSpPr txBox="1"/>
          <p:nvPr/>
        </p:nvSpPr>
        <p:spPr>
          <a:xfrm>
            <a:off x="1158266" y="4432021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F93F6F-C5D9-44A9-11F4-C1B758F689B6}"/>
              </a:ext>
            </a:extLst>
          </p:cNvPr>
          <p:cNvSpPr txBox="1"/>
          <p:nvPr/>
        </p:nvSpPr>
        <p:spPr>
          <a:xfrm>
            <a:off x="2817278" y="4452894"/>
            <a:ext cx="131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1800" b="1" i="0" dirty="0">
                <a:solidFill>
                  <a:srgbClr val="36464E"/>
                </a:solidFill>
                <a:effectLst/>
                <a:latin typeface="+mj-lt"/>
              </a:rPr>
              <a:t>32</a:t>
            </a:r>
            <a:r>
              <a:rPr lang="en-US" sz="18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2A09B-3B82-9183-B5B3-9B367BA56BC7}"/>
              </a:ext>
            </a:extLst>
          </p:cNvPr>
          <p:cNvSpPr txBox="1"/>
          <p:nvPr/>
        </p:nvSpPr>
        <p:spPr>
          <a:xfrm>
            <a:off x="1848097" y="3596118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B52B20-C3CA-042A-69D4-595A34665326}"/>
              </a:ext>
            </a:extLst>
          </p:cNvPr>
          <p:cNvSpPr txBox="1"/>
          <p:nvPr/>
        </p:nvSpPr>
        <p:spPr>
          <a:xfrm>
            <a:off x="5615014" y="3604819"/>
            <a:ext cx="742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3" name="Picture 2" descr="A close-up of several computer chips&#10;&#10;Description automatically generated">
            <a:extLst>
              <a:ext uri="{FF2B5EF4-FFF2-40B4-BE49-F238E27FC236}">
                <a16:creationId xmlns:a16="http://schemas.microsoft.com/office/drawing/2014/main" id="{AE5F8B66-A536-5EF0-E189-60C87A7FD2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185" y="1236878"/>
            <a:ext cx="1905000" cy="1819275"/>
          </a:xfrm>
          <a:prstGeom prst="rect">
            <a:avLst/>
          </a:prstGeom>
        </p:spPr>
      </p:pic>
      <p:sp>
        <p:nvSpPr>
          <p:cNvPr id="13" name="Speech Bubble: Oval 12">
            <a:extLst>
              <a:ext uri="{FF2B5EF4-FFF2-40B4-BE49-F238E27FC236}">
                <a16:creationId xmlns:a16="http://schemas.microsoft.com/office/drawing/2014/main" id="{FC077A5E-41FC-9410-4B41-47E92F472305}"/>
              </a:ext>
            </a:extLst>
          </p:cNvPr>
          <p:cNvSpPr/>
          <p:nvPr/>
        </p:nvSpPr>
        <p:spPr>
          <a:xfrm>
            <a:off x="2536409" y="2906162"/>
            <a:ext cx="1712967" cy="587957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10001011</a:t>
            </a:r>
            <a:endParaRPr lang="en-S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C71CA0-E872-B04C-CE2B-E57520779E28}"/>
              </a:ext>
            </a:extLst>
          </p:cNvPr>
          <p:cNvSpPr txBox="1"/>
          <p:nvPr/>
        </p:nvSpPr>
        <p:spPr>
          <a:xfrm>
            <a:off x="6507866" y="3124787"/>
            <a:ext cx="240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GB ~= 1 billion byte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7618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38B63C85-0728-4076-9BE3-BA3606A745BA}"/>
              </a:ext>
            </a:extLst>
          </p:cNvPr>
          <p:cNvSpPr txBox="1"/>
          <p:nvPr/>
        </p:nvSpPr>
        <p:spPr>
          <a:xfrm>
            <a:off x="1079511" y="52064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= </a:t>
            </a:r>
            <a:r>
              <a:rPr lang="en-US" sz="20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Unit17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289550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to deallocate memory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Also known as </a:t>
            </a:r>
            <a:r>
              <a:rPr lang="en-US" sz="2400" dirty="0">
                <a:solidFill>
                  <a:srgbClr val="0000FF"/>
                </a:solidFill>
              </a:rPr>
              <a:t>memory leak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The program will crash when memory runs out!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Accessing the deallocated memory via the original pointer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FBD51-E722-4797-9AFC-A56227E9459A}"/>
              </a:ext>
            </a:extLst>
          </p:cNvPr>
          <p:cNvSpPr txBox="1"/>
          <p:nvPr/>
        </p:nvSpPr>
        <p:spPr>
          <a:xfrm>
            <a:off x="1066181" y="4047629"/>
            <a:ext cx="4002035" cy="10156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malloc(…);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free(array);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*array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BA5F5D-D10A-4901-A4E8-919DC8DC2390}"/>
              </a:ext>
            </a:extLst>
          </p:cNvPr>
          <p:cNvSpPr txBox="1"/>
          <p:nvPr/>
        </p:nvSpPr>
        <p:spPr>
          <a:xfrm>
            <a:off x="5396186" y="5391094"/>
            <a:ext cx="3290614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original pointer should be set to NULL to avoid misuse.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95CCEA-C074-49E9-A81C-47F0CF6C93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365" y="4303158"/>
            <a:ext cx="362361" cy="4900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310135F-F3F2-4001-BE48-41C09342DB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81" y="5482758"/>
            <a:ext cx="415645" cy="523714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489119-0C2C-886E-5733-2F4F6F29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62557688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String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58E48105-8220-3696-7E89-AE0B490D8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353B6-8C82-C10B-F3A7-B749F8B1627B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18: String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Characters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String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String Copy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>
                <a:latin typeface="+mj-lt"/>
              </a:rPr>
              <a:t>Common Mistake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endParaRPr lang="en-GB" sz="2800" dirty="0">
              <a:latin typeface="+mj-lt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486F6E-62A5-0591-BCF0-1A82ED841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132571862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Recap: Characters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33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29600" cy="5389196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The data type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can be used to store single characters (e.g.,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'g'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'4'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…</a:t>
            </a:r>
            <a:r>
              <a:rPr lang="en-US" sz="2400" dirty="0"/>
              <a:t>)</a:t>
            </a:r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347663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Special characters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'\0'</a:t>
            </a:r>
            <a:r>
              <a:rPr lang="en-US" sz="2400" dirty="0"/>
              <a:t>: null character 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'\t'</a:t>
            </a:r>
            <a:r>
              <a:rPr lang="en-US" sz="2400" dirty="0"/>
              <a:t>: tab</a:t>
            </a:r>
          </a:p>
          <a:p>
            <a:pPr marL="621983" lvl="1" indent="-347663">
              <a:spcBef>
                <a:spcPts val="12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6600"/>
                </a:solidFill>
              </a:rPr>
              <a:t>'\n'</a:t>
            </a:r>
            <a:r>
              <a:rPr lang="en-US" sz="2400" dirty="0"/>
              <a:t>: newline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330C62-B59D-4944-9872-A56DF6FDE7BF}"/>
              </a:ext>
            </a:extLst>
          </p:cNvPr>
          <p:cNvSpPr txBox="1"/>
          <p:nvPr/>
        </p:nvSpPr>
        <p:spPr>
          <a:xfrm>
            <a:off x="1078823" y="2318309"/>
            <a:ext cx="2650696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c1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'g'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c2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'4'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A401A5-3160-42FF-9AD4-DF6554026F18}"/>
              </a:ext>
            </a:extLst>
          </p:cNvPr>
          <p:cNvSpPr txBox="1"/>
          <p:nvPr/>
        </p:nvSpPr>
        <p:spPr>
          <a:xfrm>
            <a:off x="1078823" y="3543980"/>
            <a:ext cx="2650696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c3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'100'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3B87F3-107E-4154-BFB1-9F4F9A73432F}"/>
              </a:ext>
            </a:extLst>
          </p:cNvPr>
          <p:cNvSpPr txBox="1"/>
          <p:nvPr/>
        </p:nvSpPr>
        <p:spPr>
          <a:xfrm>
            <a:off x="4337407" y="2626041"/>
            <a:ext cx="265069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the same as c2 =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47B94-F106-49A9-B65C-BD033A00B269}"/>
              </a:ext>
            </a:extLst>
          </p:cNvPr>
          <p:cNvSpPr txBox="1"/>
          <p:nvPr/>
        </p:nvSpPr>
        <p:spPr>
          <a:xfrm>
            <a:off x="4387066" y="3528591"/>
            <a:ext cx="396582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Only single characters can be stored.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F90871-040F-4170-8E8E-EC56CFFB78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3494" y="3468241"/>
            <a:ext cx="362361" cy="49003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57682E-AAB4-E5C3-B559-ABF67A403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5730906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27D85F-1F93-B7D7-E72F-C20DDF1CE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0107BAA8-58C3-5E09-E992-EBE9C1C69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The ASCII Table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A61CCC-5973-2012-6AF5-69A995326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</a:t>
            </a:r>
            <a:r>
              <a:rPr lang="en-US" sz="1200" dirty="0"/>
              <a:t>-</a:t>
            </a:r>
            <a:r>
              <a:rPr sz="1200" dirty="0"/>
              <a:t> </a:t>
            </a:r>
            <a:fld id="{F7EC234A-9094-4BB8-9EA4-75ECDA8A365B}" type="slidenum">
              <a:rPr sz="1200" smtClean="0"/>
              <a:pPr>
                <a:defRPr/>
              </a:pPr>
              <a:t>34</a:t>
            </a:fld>
            <a:endParaRPr sz="1200" dirty="0"/>
          </a:p>
        </p:txBody>
      </p:sp>
      <p:sp>
        <p:nvSpPr>
          <p:cNvPr id="12" name="[Date Placeholder 3]">
            <a:extLst>
              <a:ext uri="{FF2B5EF4-FFF2-40B4-BE49-F238E27FC236}">
                <a16:creationId xmlns:a16="http://schemas.microsoft.com/office/drawing/2014/main" id="{BFB70A8D-0BE2-1C15-45F0-71129D5B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CCC6021-BB59-5FEF-17CE-68342A4E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C939B-285E-0E06-DC7C-8E3203F48CF2}"/>
              </a:ext>
            </a:extLst>
          </p:cNvPr>
          <p:cNvSpPr txBox="1"/>
          <p:nvPr/>
        </p:nvSpPr>
        <p:spPr>
          <a:xfrm>
            <a:off x="4572000" y="4769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3"/>
              </a:rPr>
              <a:t>https://eunhanlee.hashnode.dev/decimal-ascii-table</a:t>
            </a:r>
            <a:endParaRPr lang="en-SG" dirty="0"/>
          </a:p>
        </p:txBody>
      </p:sp>
      <p:pic>
        <p:nvPicPr>
          <p:cNvPr id="23" name="Content Placeholder 22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53D0DB47-DC49-EB85-D76E-7126DCCBEB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84" y="1372629"/>
            <a:ext cx="5429232" cy="5104371"/>
          </a:xfr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4BDD4AD-A136-42CF-A595-B7C410B32541}"/>
              </a:ext>
            </a:extLst>
          </p:cNvPr>
          <p:cNvSpPr txBox="1"/>
          <p:nvPr/>
        </p:nvSpPr>
        <p:spPr>
          <a:xfrm>
            <a:off x="6493303" y="2571806"/>
            <a:ext cx="2422097" cy="193899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65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97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sz="2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'0' 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'4'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'c'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0238669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35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00FF"/>
                </a:solidFill>
              </a:rPr>
              <a:t>char </a:t>
            </a:r>
            <a:r>
              <a:rPr lang="en-US" sz="2800" dirty="0"/>
              <a:t>array terminated by a null character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(which has the numeric value </a:t>
            </a:r>
            <a:r>
              <a:rPr lang="en-US" sz="2800" dirty="0">
                <a:solidFill>
                  <a:srgbClr val="C00000"/>
                </a:solidFill>
              </a:rPr>
              <a:t>0</a:t>
            </a:r>
            <a:r>
              <a:rPr lang="en-US" sz="2800" dirty="0"/>
              <a:t>)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6303" y="2212643"/>
            <a:ext cx="767049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'o', 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'\0'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52B3CB-3A18-4904-B92B-10421E2CF44A}"/>
              </a:ext>
            </a:extLst>
          </p:cNvPr>
          <p:cNvSpPr txBox="1"/>
          <p:nvPr/>
        </p:nvSpPr>
        <p:spPr>
          <a:xfrm>
            <a:off x="1026578" y="2817106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'o', 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8EA1C5-C26B-4C75-8BA5-D5CB66F74A0E}"/>
              </a:ext>
            </a:extLst>
          </p:cNvPr>
          <p:cNvSpPr txBox="1"/>
          <p:nvPr/>
        </p:nvSpPr>
        <p:spPr>
          <a:xfrm>
            <a:off x="5500099" y="3411300"/>
            <a:ext cx="2708953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two are the same!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C19333-5980-4F3B-A9D6-4C44C6ADB80A}"/>
              </a:ext>
            </a:extLst>
          </p:cNvPr>
          <p:cNvSpPr txBox="1"/>
          <p:nvPr/>
        </p:nvSpPr>
        <p:spPr>
          <a:xfrm>
            <a:off x="1039439" y="4005494"/>
            <a:ext cx="7182474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hello1[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{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'e'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'o', '!'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C4F959-C463-4D51-9AA3-643FAC81E97E}"/>
              </a:ext>
            </a:extLst>
          </p:cNvPr>
          <p:cNvSpPr txBox="1"/>
          <p:nvPr/>
        </p:nvSpPr>
        <p:spPr>
          <a:xfrm>
            <a:off x="4068567" y="4547551"/>
            <a:ext cx="4140486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 a string. Strange errors may occur.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48B0BCC-4DCF-4EC6-AB46-2992AF6D87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439" y="389875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EB6C85-479A-4BE9-8BA4-DB3AC5A607CA}"/>
              </a:ext>
            </a:extLst>
          </p:cNvPr>
          <p:cNvSpPr txBox="1"/>
          <p:nvPr/>
        </p:nvSpPr>
        <p:spPr>
          <a:xfrm>
            <a:off x="1039439" y="5084812"/>
            <a:ext cx="4326258" cy="70788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hello2[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hello3[]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00E7BE-8527-4532-AA43-010C42C6CD73}"/>
              </a:ext>
            </a:extLst>
          </p:cNvPr>
          <p:cNvSpPr txBox="1"/>
          <p:nvPr/>
        </p:nvSpPr>
        <p:spPr>
          <a:xfrm>
            <a:off x="5829471" y="5254089"/>
            <a:ext cx="2390694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These are ok as well!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77E7A-C2FA-4A59-A414-3C95F6BC432E}"/>
              </a:ext>
            </a:extLst>
          </p:cNvPr>
          <p:cNvSpPr txBox="1"/>
          <p:nvPr/>
        </p:nvSpPr>
        <p:spPr>
          <a:xfrm>
            <a:off x="1039439" y="6111099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hello1[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0E57E9-A1B5-4D6E-ABB5-128789B1CF5C}"/>
              </a:ext>
            </a:extLst>
          </p:cNvPr>
          <p:cNvSpPr txBox="1"/>
          <p:nvPr/>
        </p:nvSpPr>
        <p:spPr>
          <a:xfrm>
            <a:off x="4069443" y="6025630"/>
            <a:ext cx="2690080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/ modified.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B6D88E-D21E-F735-040B-E7012021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35929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36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If the string does not need to be modified…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970071" y="1779937"/>
            <a:ext cx="3889605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*hello4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E0A-4E20-4CEA-8F03-97F6A2A532A0}"/>
              </a:ext>
            </a:extLst>
          </p:cNvPr>
          <p:cNvSpPr txBox="1"/>
          <p:nvPr/>
        </p:nvSpPr>
        <p:spPr>
          <a:xfrm>
            <a:off x="970071" y="3384625"/>
            <a:ext cx="2690080" cy="40011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hello4[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'v'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7406D1B-3BF5-4CE3-9EC5-BA19D8E44A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666" y="3310047"/>
            <a:ext cx="362361" cy="49003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828DA0C-19A7-410C-8103-5115F757EF63}"/>
              </a:ext>
            </a:extLst>
          </p:cNvPr>
          <p:cNvSpPr txBox="1"/>
          <p:nvPr/>
        </p:nvSpPr>
        <p:spPr>
          <a:xfrm>
            <a:off x="4929920" y="3337680"/>
            <a:ext cx="2690080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Individual elements can be accessed but CANNOT be modified.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78F201-C496-4C53-8ED8-A3E8332502FC}"/>
              </a:ext>
            </a:extLst>
          </p:cNvPr>
          <p:cNvSpPr txBox="1"/>
          <p:nvPr/>
        </p:nvSpPr>
        <p:spPr>
          <a:xfrm>
            <a:off x="5242372" y="1755552"/>
            <a:ext cx="2377628" cy="1200329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pointer points to the string which is stored in a protected part of the memory.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DEEF86-9D13-73DB-3170-D55F404F4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942763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String Copy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37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loop or the string function </a:t>
            </a:r>
            <a:r>
              <a:rPr lang="en-US" sz="2800" dirty="0" err="1">
                <a:solidFill>
                  <a:srgbClr val="0000FF"/>
                </a:solidFill>
              </a:rPr>
              <a:t>strcpy</a:t>
            </a:r>
            <a:r>
              <a:rPr lang="en-US" sz="2800" dirty="0"/>
              <a:t> (requires </a:t>
            </a:r>
            <a:r>
              <a:rPr lang="en-US" sz="2800" dirty="0" err="1"/>
              <a:t>string.h</a:t>
            </a:r>
            <a:r>
              <a:rPr lang="en-US" sz="2800" dirty="0"/>
              <a:t>) </a:t>
            </a:r>
            <a:r>
              <a:rPr lang="en-US" sz="2800" dirty="0" err="1"/>
              <a:t>stringcan</a:t>
            </a:r>
            <a:r>
              <a:rPr lang="en-US" sz="2800" dirty="0"/>
              <a:t> be used to make a copy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1011168" y="4466090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1011168" y="2311910"/>
            <a:ext cx="5373866" cy="19435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B7939A9-503C-45DD-A086-CFC94710F2EC}"/>
              </a:ext>
            </a:extLst>
          </p:cNvPr>
          <p:cNvSpPr txBox="1"/>
          <p:nvPr/>
        </p:nvSpPr>
        <p:spPr>
          <a:xfrm>
            <a:off x="4453915" y="3332148"/>
            <a:ext cx="3166085" cy="646331"/>
          </a:xfrm>
          <a:prstGeom prst="rect">
            <a:avLst/>
          </a:prstGeom>
          <a:solidFill>
            <a:srgbClr val="CCFFFF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Can you rewrite the condition using </a:t>
            </a:r>
            <a:r>
              <a:rPr lang="en-US" dirty="0" err="1"/>
              <a:t>src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instead?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88D8F8-9342-A343-88E6-48CC6E7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5420027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38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rm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Forgetting the </a:t>
            </a:r>
            <a:r>
              <a:rPr lang="en-US" sz="2800" dirty="0">
                <a:solidFill>
                  <a:srgbClr val="006600"/>
                </a:solidFill>
              </a:rPr>
              <a:t>'\0'</a:t>
            </a:r>
            <a:r>
              <a:rPr lang="en-US" sz="2800" dirty="0"/>
              <a:t> character! 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4E05674-68A2-0D4E-8B47-F7A2C6A6B76F}"/>
              </a:ext>
            </a:extLst>
          </p:cNvPr>
          <p:cNvSpPr txBox="1"/>
          <p:nvPr/>
        </p:nvSpPr>
        <p:spPr>
          <a:xfrm>
            <a:off x="741747" y="2393536"/>
            <a:ext cx="3889605" cy="101566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89EFD4-1CE0-424E-8F8A-D7F3C08BDEC9}"/>
              </a:ext>
            </a:extLst>
          </p:cNvPr>
          <p:cNvSpPr txBox="1"/>
          <p:nvPr/>
        </p:nvSpPr>
        <p:spPr>
          <a:xfrm>
            <a:off x="741747" y="1781232"/>
            <a:ext cx="388960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293688" algn="l"/>
                <a:tab pos="620713" algn="l"/>
              </a:tabLst>
            </a:pPr>
            <a:r>
              <a:rPr lang="en-US" sz="2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 = </a:t>
            </a:r>
            <a:r>
              <a:rPr lang="en-US" sz="2000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"hello!"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030F1BD-56C9-9518-077C-30B865740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830535321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dirty="0"/>
              <a:t>Unit18</a:t>
            </a:r>
            <a:r>
              <a:rPr dirty="0"/>
              <a:t> - </a:t>
            </a:r>
            <a:fld id="{628B8346-B709-406B-887E-3E0CC6DA1327}" type="slidenum">
              <a:rPr smtClean="0"/>
              <a:pPr>
                <a:defRPr/>
              </a:pPr>
              <a:t>39</a:t>
            </a:fld>
            <a:endParaRPr dirty="0"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Diagnostic Quiz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</a:t>
            </a:r>
            <a:r>
              <a:rPr lang="en-US" sz="2800"/>
              <a:t>Set 15-17</a:t>
            </a: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Exercise 4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PE1 Preparation</a:t>
            </a: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722E12-952D-377A-7070-890C2965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106769571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Do the two </a:t>
            </a:r>
            <a:r>
              <a:rPr lang="en-US" dirty="0">
                <a:solidFill>
                  <a:srgbClr val="0000FF"/>
                </a:solidFill>
              </a:rPr>
              <a:t>x</a:t>
            </a:r>
            <a:r>
              <a:rPr lang="en-US" dirty="0"/>
              <a:t> variables share the same addresses? How to confirm your answer?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Memory Address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607482" y="2112003"/>
            <a:ext cx="5199580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084D92-EB5B-4302-A4EB-C9434495BB17}"/>
              </a:ext>
            </a:extLst>
          </p:cNvPr>
          <p:cNvCxnSpPr>
            <a:cxnSpLocks/>
          </p:cNvCxnSpPr>
          <p:nvPr/>
        </p:nvCxnSpPr>
        <p:spPr>
          <a:xfrm>
            <a:off x="293054" y="2856185"/>
            <a:ext cx="58864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931019-8FC1-1771-C75B-124697CBA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03B2-4A89-F1EF-1875-86FBFB2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0EB6188-CF48-1C24-56B4-6E6474F5E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84" y="3064111"/>
            <a:ext cx="4493141" cy="3572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4932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</a:t>
            </a:r>
            <a:r>
              <a:rPr lang="en-US" dirty="0">
                <a:solidFill>
                  <a:srgbClr val="0000FF"/>
                </a:solidFill>
              </a:rPr>
              <a:t>address-of</a:t>
            </a:r>
            <a:r>
              <a:rPr lang="en-US" dirty="0"/>
              <a:t> (</a:t>
            </a:r>
            <a:r>
              <a:rPr lang="en-US" dirty="0">
                <a:solidFill>
                  <a:srgbClr val="0000FF"/>
                </a:solidFill>
              </a:rPr>
              <a:t>&amp;</a:t>
            </a:r>
            <a:r>
              <a:rPr lang="en-US" dirty="0"/>
              <a:t>) operator can be used to obtain the address of a variable.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The address can be printed using </a:t>
            </a:r>
            <a:r>
              <a:rPr lang="en-US" dirty="0">
                <a:solidFill>
                  <a:srgbClr val="0000FF"/>
                </a:solidFill>
              </a:rPr>
              <a:t>cs1010_println_pointer()</a:t>
            </a:r>
            <a:r>
              <a:rPr lang="en-US" dirty="0"/>
              <a:t>.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The Address-of (&amp;)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968767" y="2503299"/>
            <a:ext cx="5390428" cy="39703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add(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b) 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x = a + b;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cs1010_println_pointer(&amp;x);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y = add(x,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0" i="0" dirty="0">
                <a:solidFill>
                  <a:srgbClr val="36464E"/>
                </a:solidFill>
                <a:effectLst/>
                <a:latin typeface="Roboto Mono"/>
              </a:rPr>
              <a:t>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cs1010_println_pointer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b="1" dirty="0">
                <a:solidFill>
                  <a:srgbClr val="36464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F424A-E7BC-4325-9211-1F3AF688ABC0}"/>
              </a:ext>
            </a:extLst>
          </p:cNvPr>
          <p:cNvSpPr txBox="1"/>
          <p:nvPr/>
        </p:nvSpPr>
        <p:spPr>
          <a:xfrm>
            <a:off x="6735778" y="3016044"/>
            <a:ext cx="2130796" cy="101566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Sample outputs: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28</a:t>
            </a:r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 </a:t>
            </a:r>
          </a:p>
          <a:p>
            <a:r>
              <a:rPr lang="en-US" sz="2000" b="0" i="0" dirty="0">
                <a:solidFill>
                  <a:srgbClr val="36464E"/>
                </a:solidFill>
                <a:effectLst/>
                <a:latin typeface="+mj-lt"/>
              </a:rPr>
              <a:t>256855</a:t>
            </a:r>
            <a:r>
              <a:rPr lang="en-US" sz="2000" b="1" i="0" dirty="0">
                <a:solidFill>
                  <a:srgbClr val="36464E"/>
                </a:solidFill>
                <a:effectLst/>
                <a:latin typeface="+mj-lt"/>
              </a:rPr>
              <a:t>52</a:t>
            </a:r>
            <a:endParaRPr lang="en-US" sz="2000" b="1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835E4C-403B-4D76-ACD2-8D348D8C2CAF}"/>
              </a:ext>
            </a:extLst>
          </p:cNvPr>
          <p:cNvSpPr txBox="1"/>
          <p:nvPr/>
        </p:nvSpPr>
        <p:spPr>
          <a:xfrm>
            <a:off x="6023465" y="5009712"/>
            <a:ext cx="2521036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two addresses are always different from each other.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AFC227-A0FC-B9CA-BC7E-9D166528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8B9A7-DE1B-8A34-C3A0-0F8783594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968487-9DAF-B44D-382D-9F0282262118}"/>
              </a:ext>
            </a:extLst>
          </p:cNvPr>
          <p:cNvCxnSpPr>
            <a:cxnSpLocks/>
          </p:cNvCxnSpPr>
          <p:nvPr/>
        </p:nvCxnSpPr>
        <p:spPr>
          <a:xfrm>
            <a:off x="5115208" y="3508640"/>
            <a:ext cx="1502875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2A93AEB-40F6-A8FF-DF7E-0C4284960037}"/>
              </a:ext>
            </a:extLst>
          </p:cNvPr>
          <p:cNvCxnSpPr>
            <a:cxnSpLocks/>
          </p:cNvCxnSpPr>
          <p:nvPr/>
        </p:nvCxnSpPr>
        <p:spPr>
          <a:xfrm flipV="1">
            <a:off x="4906978" y="3829618"/>
            <a:ext cx="1828800" cy="171126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16930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F0EB780-29A5-49D3-B87B-97ED7EB7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1415073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Two purposes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Declares a pointer (i.e., a variable for storing a memory address).</a:t>
            </a:r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400" dirty="0"/>
              <a:t>Accesses a memory location given an address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Pointers and the Dereference (*) Operator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DEE2E2-F891-4A97-9D9A-03DE9B53CC3F}"/>
              </a:ext>
            </a:extLst>
          </p:cNvPr>
          <p:cNvSpPr txBox="1"/>
          <p:nvPr/>
        </p:nvSpPr>
        <p:spPr>
          <a:xfrm>
            <a:off x="1351693" y="2640830"/>
            <a:ext cx="2277867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D86537-138F-4E84-B151-F81BD1968B4C}"/>
              </a:ext>
            </a:extLst>
          </p:cNvPr>
          <p:cNvSpPr txBox="1"/>
          <p:nvPr/>
        </p:nvSpPr>
        <p:spPr>
          <a:xfrm>
            <a:off x="3858407" y="2617209"/>
            <a:ext cx="5021823" cy="646331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of the type </a:t>
            </a:r>
            <a:r>
              <a:rPr lang="en-US" dirty="0">
                <a:solidFill>
                  <a:srgbClr val="0000FF"/>
                </a:solidFill>
              </a:rPr>
              <a:t>double *</a:t>
            </a:r>
            <a:r>
              <a:rPr lang="en-US" dirty="0"/>
              <a:t> (i.e., a </a:t>
            </a:r>
            <a:r>
              <a:rPr lang="en-US" dirty="0">
                <a:solidFill>
                  <a:srgbClr val="0000FF"/>
                </a:solidFill>
              </a:rPr>
              <a:t>pointer</a:t>
            </a:r>
            <a:r>
              <a:rPr lang="en-US" dirty="0"/>
              <a:t> to a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variable) and it stores the address of c.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09F3E3-BA66-461E-BD5D-B32BB0111C55}"/>
              </a:ext>
            </a:extLst>
          </p:cNvPr>
          <p:cNvSpPr txBox="1"/>
          <p:nvPr/>
        </p:nvSpPr>
        <p:spPr>
          <a:xfrm>
            <a:off x="5434279" y="5376861"/>
            <a:ext cx="3107047" cy="923330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Since the address stored in </a:t>
            </a:r>
            <a:r>
              <a:rPr lang="en-US" dirty="0" err="1"/>
              <a:t>addr</a:t>
            </a:r>
            <a:r>
              <a:rPr lang="en-US" dirty="0"/>
              <a:t> actually belongs to c,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c!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89DF44-67D0-483C-89A4-501A3BA683E8}"/>
              </a:ext>
            </a:extLst>
          </p:cNvPr>
          <p:cNvSpPr txBox="1"/>
          <p:nvPr/>
        </p:nvSpPr>
        <p:spPr>
          <a:xfrm>
            <a:off x="1351692" y="4360863"/>
            <a:ext cx="2277867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grpSp>
        <p:nvGrpSpPr>
          <p:cNvPr id="15" name="[Group 5]">
            <a:extLst>
              <a:ext uri="{FF2B5EF4-FFF2-40B4-BE49-F238E27FC236}">
                <a16:creationId xmlns:a16="http://schemas.microsoft.com/office/drawing/2014/main" id="{DF3A32A7-60D5-48C0-87F1-53C5E7E6F104}"/>
              </a:ext>
            </a:extLst>
          </p:cNvPr>
          <p:cNvGrpSpPr/>
          <p:nvPr/>
        </p:nvGrpSpPr>
        <p:grpSpPr>
          <a:xfrm>
            <a:off x="1351692" y="5201600"/>
            <a:ext cx="3377763" cy="1045044"/>
            <a:chOff x="2037693" y="5517932"/>
            <a:chExt cx="3377763" cy="1045044"/>
          </a:xfrm>
        </p:grpSpPr>
        <p:grpSp>
          <p:nvGrpSpPr>
            <p:cNvPr id="17" name="[Group 25]">
              <a:extLst>
                <a:ext uri="{FF2B5EF4-FFF2-40B4-BE49-F238E27FC236}">
                  <a16:creationId xmlns:a16="http://schemas.microsoft.com/office/drawing/2014/main" id="{1EBF97FE-30F7-4484-B76B-0465F4C5F279}"/>
                </a:ext>
              </a:extLst>
            </p:cNvPr>
            <p:cNvGrpSpPr/>
            <p:nvPr/>
          </p:nvGrpSpPr>
          <p:grpSpPr>
            <a:xfrm>
              <a:off x="4271141" y="5517932"/>
              <a:ext cx="1144315" cy="1045044"/>
              <a:chOff x="6910551" y="3725423"/>
              <a:chExt cx="1144315" cy="1045044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0F0B766-7A4D-4020-A6B7-0DABA78BF7BE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871047" cy="63062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744A2D4-92A6-4CF3-AA85-8593042B0780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5097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1DD0FA-930C-413E-B817-D247D6EF25CF}"/>
                  </a:ext>
                </a:extLst>
              </p:cNvPr>
              <p:cNvSpPr txBox="1"/>
              <p:nvPr/>
            </p:nvSpPr>
            <p:spPr>
              <a:xfrm>
                <a:off x="7343445" y="4255102"/>
                <a:ext cx="7114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1.0</a:t>
                </a:r>
              </a:p>
            </p:txBody>
          </p:sp>
        </p:grpSp>
        <p:grpSp>
          <p:nvGrpSpPr>
            <p:cNvPr id="18" name="[Group 25]">
              <a:extLst>
                <a:ext uri="{FF2B5EF4-FFF2-40B4-BE49-F238E27FC236}">
                  <a16:creationId xmlns:a16="http://schemas.microsoft.com/office/drawing/2014/main" id="{A4FC16FE-0435-4ECC-A5F7-7E7543BF2222}"/>
                </a:ext>
              </a:extLst>
            </p:cNvPr>
            <p:cNvGrpSpPr/>
            <p:nvPr/>
          </p:nvGrpSpPr>
          <p:grpSpPr>
            <a:xfrm>
              <a:off x="2037693" y="5517932"/>
              <a:ext cx="1305909" cy="1045044"/>
              <a:chOff x="6910551" y="3725423"/>
              <a:chExt cx="1305909" cy="1045044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F17303A-4957-4928-A46E-DCF545A6F2C8}"/>
                  </a:ext>
                </a:extLst>
              </p:cNvPr>
              <p:cNvSpPr/>
              <p:nvPr/>
            </p:nvSpPr>
            <p:spPr>
              <a:xfrm>
                <a:off x="7183819" y="4139847"/>
                <a:ext cx="1032641" cy="630620"/>
              </a:xfrm>
              <a:prstGeom prst="rect">
                <a:avLst/>
              </a:prstGeom>
              <a:solidFill>
                <a:srgbClr val="CDCD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87A1D4-D475-4FF7-932D-F35889EFEFAD}"/>
                  </a:ext>
                </a:extLst>
              </p:cNvPr>
              <p:cNvSpPr txBox="1"/>
              <p:nvPr/>
            </p:nvSpPr>
            <p:spPr>
              <a:xfrm>
                <a:off x="6910551" y="3725423"/>
                <a:ext cx="7895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addr</a:t>
                </a:r>
                <a:endParaRPr lang="en-US" sz="2000" dirty="0"/>
              </a:p>
            </p:txBody>
          </p:sp>
        </p:grp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29D6639-C659-4D7C-B9A2-A38DFDE5E6D5}"/>
                </a:ext>
              </a:extLst>
            </p:cNvPr>
            <p:cNvCxnSpPr/>
            <p:nvPr/>
          </p:nvCxnSpPr>
          <p:spPr>
            <a:xfrm>
              <a:off x="2827281" y="6247666"/>
              <a:ext cx="1571298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9C64591-304B-4979-BE50-16E5014AADD2}"/>
              </a:ext>
            </a:extLst>
          </p:cNvPr>
          <p:cNvSpPr txBox="1"/>
          <p:nvPr/>
        </p:nvSpPr>
        <p:spPr>
          <a:xfrm>
            <a:off x="3858407" y="4272200"/>
            <a:ext cx="3504785" cy="92333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accesses the address stored in </a:t>
            </a:r>
            <a:r>
              <a:rPr lang="en-US" dirty="0" err="1"/>
              <a:t>addr</a:t>
            </a:r>
            <a:r>
              <a:rPr lang="en-US" dirty="0"/>
              <a:t> and changes the value at the address to 1.0.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5EC3A2F-B341-F2E6-ACBA-CF37701A6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61CF13-A9DA-E3D7-3D7F-DD40C7E1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8606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132" y="1313061"/>
            <a:ext cx="6453118" cy="70788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 =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*p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is a pointer to some long variable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2131" y="2246078"/>
            <a:ext cx="6432865" cy="132343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&amp;i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i</a:t>
            </a: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cs1010</a:t>
            </a:r>
            <a:r>
              <a:rPr lang="en-US" sz="20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_println_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long(*p); </a:t>
            </a:r>
            <a:endParaRPr lang="en-US" sz="20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1275" y="1253544"/>
            <a:ext cx="2047875" cy="511556"/>
            <a:chOff x="6391275" y="1253544"/>
            <a:chExt cx="2047875" cy="511556"/>
          </a:xfrm>
        </p:grpSpPr>
        <p:grpSp>
          <p:nvGrpSpPr>
            <p:cNvPr id="26" name="Group 13"/>
            <p:cNvGrpSpPr>
              <a:grpSpLocks/>
            </p:cNvGrpSpPr>
            <p:nvPr/>
          </p:nvGrpSpPr>
          <p:grpSpPr bwMode="auto">
            <a:xfrm>
              <a:off x="6391275" y="1253544"/>
              <a:ext cx="799269" cy="511556"/>
              <a:chOff x="4834756" y="1996965"/>
              <a:chExt cx="798785" cy="511975"/>
            </a:xfrm>
          </p:grpSpPr>
          <p:sp>
            <p:nvSpPr>
              <p:cNvPr id="33" name="TextBox 9"/>
              <p:cNvSpPr txBox="1">
                <a:spLocks noChangeArrowheads="1"/>
              </p:cNvSpPr>
              <p:nvPr/>
            </p:nvSpPr>
            <p:spPr bwMode="auto">
              <a:xfrm>
                <a:off x="4834756" y="1996965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i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4" name="TextBox 10"/>
              <p:cNvSpPr txBox="1">
                <a:spLocks noChangeArrowheads="1"/>
              </p:cNvSpPr>
              <p:nvPr/>
            </p:nvSpPr>
            <p:spPr bwMode="auto">
              <a:xfrm>
                <a:off x="5102769" y="2170386"/>
                <a:ext cx="530772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10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  <p:grpSp>
          <p:nvGrpSpPr>
            <p:cNvPr id="27" name="Group 14"/>
            <p:cNvGrpSpPr>
              <a:grpSpLocks/>
            </p:cNvGrpSpPr>
            <p:nvPr/>
          </p:nvGrpSpPr>
          <p:grpSpPr bwMode="auto">
            <a:xfrm>
              <a:off x="7639879" y="1253544"/>
              <a:ext cx="799271" cy="511556"/>
              <a:chOff x="6027681" y="2023240"/>
              <a:chExt cx="798787" cy="511975"/>
            </a:xfrm>
          </p:grpSpPr>
          <p:sp>
            <p:nvSpPr>
              <p:cNvPr id="31" name="TextBox 11"/>
              <p:cNvSpPr txBox="1">
                <a:spLocks noChangeArrowheads="1"/>
              </p:cNvSpPr>
              <p:nvPr/>
            </p:nvSpPr>
            <p:spPr bwMode="auto">
              <a:xfrm>
                <a:off x="6027681" y="2023240"/>
                <a:ext cx="336331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600" dirty="0">
                    <a:latin typeface="Calibri" pitchFamily="34" charset="0"/>
                  </a:rPr>
                  <a:t>j</a:t>
                </a:r>
                <a:endParaRPr lang="en-SG" sz="1600" dirty="0">
                  <a:latin typeface="Calibri" pitchFamily="34" charset="0"/>
                </a:endParaRPr>
              </a:p>
            </p:txBody>
          </p:sp>
          <p:sp>
            <p:nvSpPr>
              <p:cNvPr id="32" name="TextBox 12"/>
              <p:cNvSpPr txBox="1">
                <a:spLocks noChangeArrowheads="1"/>
              </p:cNvSpPr>
              <p:nvPr/>
            </p:nvSpPr>
            <p:spPr bwMode="auto">
              <a:xfrm>
                <a:off x="6295695" y="2196661"/>
                <a:ext cx="530773" cy="338554"/>
              </a:xfrm>
              <a:prstGeom prst="rect">
                <a:avLst/>
              </a:prstGeom>
              <a:solidFill>
                <a:srgbClr val="FFCC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dirty="0">
                    <a:latin typeface="Calibri" pitchFamily="34" charset="0"/>
                  </a:rPr>
                  <a:t>20</a:t>
                </a:r>
                <a:endParaRPr lang="en-SG" sz="1600" dirty="0">
                  <a:latin typeface="Calibri" pitchFamily="34" charset="0"/>
                </a:endParaRPr>
              </a:p>
            </p:txBody>
          </p:sp>
        </p:grpSp>
      </p:grpSp>
      <p:grpSp>
        <p:nvGrpSpPr>
          <p:cNvPr id="28" name="Group 15"/>
          <p:cNvGrpSpPr>
            <a:grpSpLocks/>
          </p:cNvGrpSpPr>
          <p:nvPr/>
        </p:nvGrpSpPr>
        <p:grpSpPr bwMode="auto">
          <a:xfrm>
            <a:off x="7032477" y="2019925"/>
            <a:ext cx="799271" cy="511556"/>
            <a:chOff x="6027681" y="2023240"/>
            <a:chExt cx="798787" cy="511975"/>
          </a:xfrm>
        </p:grpSpPr>
        <p:sp>
          <p:nvSpPr>
            <p:cNvPr id="29" name="TextBox 16"/>
            <p:cNvSpPr txBox="1">
              <a:spLocks noChangeArrowheads="1"/>
            </p:cNvSpPr>
            <p:nvPr/>
          </p:nvSpPr>
          <p:spPr bwMode="auto">
            <a:xfrm>
              <a:off x="6027681" y="2023240"/>
              <a:ext cx="336331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</a:t>
              </a:r>
              <a:endParaRPr lang="en-SG" sz="1600" dirty="0">
                <a:latin typeface="Calibri" pitchFamily="34" charset="0"/>
              </a:endParaRPr>
            </a:p>
          </p:txBody>
        </p:sp>
        <p:sp>
          <p:nvSpPr>
            <p:cNvPr id="30" name="TextBox 17"/>
            <p:cNvSpPr txBox="1">
              <a:spLocks noChangeArrowheads="1"/>
            </p:cNvSpPr>
            <p:nvPr/>
          </p:nvSpPr>
          <p:spPr bwMode="auto">
            <a:xfrm>
              <a:off x="6295954" y="2196801"/>
              <a:ext cx="529904" cy="338414"/>
            </a:xfrm>
            <a:prstGeom prst="rect">
              <a:avLst/>
            </a:prstGeom>
            <a:solidFill>
              <a:srgbClr val="9F9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SG" sz="1600" dirty="0">
                <a:latin typeface="Calibri" pitchFamily="34" charset="0"/>
                <a:cs typeface="Arial" pitchFamily="34" charset="0"/>
              </a:endParaRPr>
            </a:p>
          </p:txBody>
        </p:sp>
      </p:grpSp>
      <p:cxnSp>
        <p:nvCxnSpPr>
          <p:cNvPr id="35" name="Straight Arrow Connector 34"/>
          <p:cNvCxnSpPr>
            <a:cxnSpLocks noChangeShapeType="1"/>
          </p:cNvCxnSpPr>
          <p:nvPr/>
        </p:nvCxnSpPr>
        <p:spPr bwMode="auto">
          <a:xfrm rot="16200000" flipV="1">
            <a:off x="7134225" y="1909181"/>
            <a:ext cx="538163" cy="354013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36" name="TextBox 35"/>
          <p:cNvSpPr txBox="1"/>
          <p:nvPr/>
        </p:nvSpPr>
        <p:spPr>
          <a:xfrm>
            <a:off x="5990897" y="3147537"/>
            <a:ext cx="568645" cy="400050"/>
          </a:xfrm>
          <a:prstGeom prst="rect">
            <a:avLst/>
          </a:prstGeom>
          <a:solidFill>
            <a:srgbClr val="FFFFCC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10</a:t>
            </a:r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3708400" y="2656845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i</a:t>
            </a:r>
          </a:p>
        </p:txBody>
      </p:sp>
      <p:sp>
        <p:nvSpPr>
          <p:cNvPr id="38" name="Oval 44"/>
          <p:cNvSpPr>
            <a:spLocks noChangeArrowheads="1"/>
          </p:cNvSpPr>
          <p:nvPr/>
        </p:nvSpPr>
        <p:spPr bwMode="auto">
          <a:xfrm>
            <a:off x="1257196" y="1625780"/>
            <a:ext cx="447795" cy="436487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39" name="Oval 44"/>
          <p:cNvSpPr>
            <a:spLocks noChangeArrowheads="1"/>
          </p:cNvSpPr>
          <p:nvPr/>
        </p:nvSpPr>
        <p:spPr bwMode="auto">
          <a:xfrm>
            <a:off x="1133908" y="2246078"/>
            <a:ext cx="470848" cy="428512"/>
          </a:xfrm>
          <a:prstGeom prst="ellipse">
            <a:avLst/>
          </a:prstGeom>
          <a:noFill/>
          <a:ln w="28575" cap="sq" algn="ctr">
            <a:solidFill>
              <a:srgbClr val="C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40" name="Group 39"/>
          <p:cNvGrpSpPr/>
          <p:nvPr/>
        </p:nvGrpSpPr>
        <p:grpSpPr>
          <a:xfrm>
            <a:off x="2267519" y="2548635"/>
            <a:ext cx="1348740" cy="519335"/>
            <a:chOff x="2727960" y="5916003"/>
            <a:chExt cx="1348740" cy="519335"/>
          </a:xfrm>
        </p:grpSpPr>
        <p:sp>
          <p:nvSpPr>
            <p:cNvPr id="41" name="Right Arrow 40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92131" y="3697288"/>
            <a:ext cx="7073894" cy="8925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891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*p accesses the value of pointed/referred variable </a:t>
            </a:r>
          </a:p>
          <a:p>
            <a:pPr>
              <a:tabLst>
                <a:tab pos="193992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*p +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increment *p (which is i) by 2</a:t>
            </a:r>
            <a:endParaRPr lang="en-US" sz="1400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tabLst>
                <a:tab pos="193992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 = i +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grpSp>
        <p:nvGrpSpPr>
          <p:cNvPr id="45" name="Group 23"/>
          <p:cNvGrpSpPr>
            <a:grpSpLocks/>
          </p:cNvGrpSpPr>
          <p:nvPr/>
        </p:nvGrpSpPr>
        <p:grpSpPr bwMode="auto">
          <a:xfrm>
            <a:off x="6769894" y="1119316"/>
            <a:ext cx="633412" cy="547688"/>
            <a:chOff x="6903720" y="1785098"/>
            <a:chExt cx="633680" cy="546622"/>
          </a:xfrm>
        </p:grpSpPr>
        <p:cxnSp>
          <p:nvCxnSpPr>
            <p:cNvPr id="46" name="Straight Connector 21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47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504824" y="4535488"/>
            <a:ext cx="6864188" cy="40011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 = &amp;j; 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p now stores the address of variable j</a:t>
            </a:r>
          </a:p>
        </p:txBody>
      </p:sp>
      <p:cxnSp>
        <p:nvCxnSpPr>
          <p:cNvPr id="49" name="Straight Arrow Connector 48"/>
          <p:cNvCxnSpPr>
            <a:cxnSpLocks noChangeShapeType="1"/>
          </p:cNvCxnSpPr>
          <p:nvPr/>
        </p:nvCxnSpPr>
        <p:spPr bwMode="auto">
          <a:xfrm flipV="1">
            <a:off x="7639881" y="1844024"/>
            <a:ext cx="442667" cy="518388"/>
          </a:xfrm>
          <a:prstGeom prst="straightConnector1">
            <a:avLst/>
          </a:prstGeom>
          <a:noFill/>
          <a:ln w="19050" cap="sq" algn="ctr">
            <a:solidFill>
              <a:srgbClr val="0000FF"/>
            </a:solidFill>
            <a:round/>
            <a:headEnd/>
            <a:tailEnd type="triangle" w="med" len="med"/>
          </a:ln>
        </p:spPr>
      </p:cxnSp>
      <p:sp>
        <p:nvSpPr>
          <p:cNvPr id="52" name="TextBox 51"/>
          <p:cNvSpPr txBox="1">
            <a:spLocks noChangeArrowheads="1"/>
          </p:cNvSpPr>
          <p:nvPr/>
        </p:nvSpPr>
        <p:spPr bwMode="auto">
          <a:xfrm>
            <a:off x="3708400" y="4960766"/>
            <a:ext cx="28511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Now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*p</a:t>
            </a:r>
            <a:r>
              <a:rPr lang="en-US" dirty="0"/>
              <a:t> is equivalent to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j</a:t>
            </a:r>
          </a:p>
        </p:txBody>
      </p:sp>
      <p:grpSp>
        <p:nvGrpSpPr>
          <p:cNvPr id="53" name="Group 52"/>
          <p:cNvGrpSpPr/>
          <p:nvPr/>
        </p:nvGrpSpPr>
        <p:grpSpPr>
          <a:xfrm>
            <a:off x="2267519" y="4852556"/>
            <a:ext cx="1348740" cy="519335"/>
            <a:chOff x="2727960" y="5916003"/>
            <a:chExt cx="1348740" cy="519335"/>
          </a:xfrm>
        </p:grpSpPr>
        <p:sp>
          <p:nvSpPr>
            <p:cNvPr id="54" name="Right Arrow 53"/>
            <p:cNvSpPr/>
            <p:nvPr/>
          </p:nvSpPr>
          <p:spPr bwMode="auto">
            <a:xfrm>
              <a:off x="2727960" y="5916003"/>
              <a:ext cx="1348740" cy="519335"/>
            </a:xfrm>
            <a:prstGeom prst="right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27020" y="6008616"/>
              <a:ext cx="12496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Important!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504824" y="5368145"/>
            <a:ext cx="6710363" cy="64633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tabLst>
                <a:tab pos="1260475" algn="l"/>
              </a:tabLst>
              <a:defRPr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*p = i;	</a:t>
            </a: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// value of *p (which is j now) becomes 12</a:t>
            </a:r>
          </a:p>
          <a:p>
            <a:pPr>
              <a:tabLst>
                <a:tab pos="1260475" algn="l"/>
              </a:tabLst>
              <a:defRPr/>
            </a:pPr>
            <a:r>
              <a:rPr lang="en-US" sz="1600" b="1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	// same effect as: 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j = i;</a:t>
            </a:r>
          </a:p>
        </p:txBody>
      </p:sp>
      <p:grpSp>
        <p:nvGrpSpPr>
          <p:cNvPr id="57" name="Group 33"/>
          <p:cNvGrpSpPr>
            <a:grpSpLocks/>
          </p:cNvGrpSpPr>
          <p:nvPr/>
        </p:nvGrpSpPr>
        <p:grpSpPr bwMode="auto">
          <a:xfrm>
            <a:off x="8011589" y="1120904"/>
            <a:ext cx="633412" cy="546100"/>
            <a:chOff x="6903720" y="1785098"/>
            <a:chExt cx="633680" cy="546622"/>
          </a:xfrm>
        </p:grpSpPr>
        <p:cxnSp>
          <p:nvCxnSpPr>
            <p:cNvPr id="58" name="Straight Connector 34"/>
            <p:cNvCxnSpPr>
              <a:cxnSpLocks noChangeShapeType="1"/>
            </p:cNvCxnSpPr>
            <p:nvPr/>
          </p:nvCxnSpPr>
          <p:spPr bwMode="auto">
            <a:xfrm rot="10800000" flipV="1">
              <a:off x="6903720" y="2137410"/>
              <a:ext cx="297180" cy="194310"/>
            </a:xfrm>
            <a:prstGeom prst="line">
              <a:avLst/>
            </a:prstGeom>
            <a:noFill/>
            <a:ln w="19050" cap="sq" algn="ctr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</p:cxnSp>
        <p:sp>
          <p:nvSpPr>
            <p:cNvPr id="59" name="TextBox 12"/>
            <p:cNvSpPr txBox="1">
              <a:spLocks noChangeArrowheads="1"/>
            </p:cNvSpPr>
            <p:nvPr/>
          </p:nvSpPr>
          <p:spPr bwMode="auto">
            <a:xfrm>
              <a:off x="7006648" y="1785098"/>
              <a:ext cx="530752" cy="33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 dirty="0">
                  <a:latin typeface="Calibri" pitchFamily="34" charset="0"/>
                </a:rPr>
                <a:t>12</a:t>
              </a:r>
              <a:endParaRPr lang="en-SG" sz="1600" dirty="0">
                <a:latin typeface="Calibri" pitchFamily="34" charset="0"/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36313C-50D9-AD9F-78AF-31E108767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D470EE-0CF1-9337-D007-49A64A16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704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uiExpand="1" build="p" animBg="1"/>
      <p:bldP spid="24" grpId="0" uiExpand="1" build="p" animBg="1"/>
      <p:bldP spid="36" grpId="0" animBg="1"/>
      <p:bldP spid="37" grpId="0"/>
      <p:bldP spid="38" grpId="0" animBg="1"/>
      <p:bldP spid="39" grpId="0" animBg="1"/>
      <p:bldP spid="43" grpId="0" animBg="1"/>
      <p:bldP spid="48" grpId="0" animBg="1"/>
      <p:bldP spid="52" grpId="0"/>
      <p:bldP spid="5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NULL pointer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A pointer that contains the NULL value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Commonly used to indicate that the pointer is invalid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C45FE8-2367-4E16-BDC9-E17F9CDDA908}"/>
              </a:ext>
            </a:extLst>
          </p:cNvPr>
          <p:cNvSpPr txBox="1"/>
          <p:nvPr/>
        </p:nvSpPr>
        <p:spPr>
          <a:xfrm>
            <a:off x="990600" y="1764585"/>
            <a:ext cx="1999180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3DC10A-B0A9-46BF-B458-AE52C55600A9}"/>
              </a:ext>
            </a:extLst>
          </p:cNvPr>
          <p:cNvSpPr txBox="1"/>
          <p:nvPr/>
        </p:nvSpPr>
        <p:spPr>
          <a:xfrm>
            <a:off x="3177915" y="1764585"/>
            <a:ext cx="2597852" cy="369332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9E188D-5F90-EA4C-C407-4D1673D9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286724-221C-3776-7991-E129E71FE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77074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Common Mistakes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F229C8E8-A9E5-46C6-B1F0-EECD397C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375" y="1187450"/>
            <a:ext cx="8292856" cy="5449656"/>
          </a:xfrm>
        </p:spPr>
        <p:txBody>
          <a:bodyPr>
            <a:noAutofit/>
          </a:bodyPr>
          <a:lstStyle/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Unmatched types</a:t>
            </a:r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1800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Uninitialized pointers</a:t>
            </a: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 marL="0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sz="2800" dirty="0"/>
              <a:t>Null pointer exception</a:t>
            </a:r>
            <a:endParaRPr lang="en-US" dirty="0"/>
          </a:p>
          <a:p>
            <a:pPr marL="347663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6B0A5-139F-4677-BEB9-2BD7DB6F0734}"/>
              </a:ext>
            </a:extLst>
          </p:cNvPr>
          <p:cNvSpPr txBox="1"/>
          <p:nvPr/>
        </p:nvSpPr>
        <p:spPr>
          <a:xfrm>
            <a:off x="971550" y="1857051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&amp;c;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22EE8-0F80-4F66-B7A3-CBA7CDCDB4F1}"/>
              </a:ext>
            </a:extLst>
          </p:cNvPr>
          <p:cNvSpPr txBox="1"/>
          <p:nvPr/>
        </p:nvSpPr>
        <p:spPr>
          <a:xfrm>
            <a:off x="3311481" y="1857051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for storing addresses of </a:t>
            </a:r>
            <a:r>
              <a:rPr lang="en-US" dirty="0">
                <a:solidFill>
                  <a:srgbClr val="0000FF"/>
                </a:solidFill>
              </a:rPr>
              <a:t>double</a:t>
            </a:r>
            <a:r>
              <a:rPr lang="en-US" dirty="0"/>
              <a:t> variables, not </a:t>
            </a:r>
            <a:r>
              <a:rPr lang="en-US" dirty="0">
                <a:solidFill>
                  <a:srgbClr val="0000FF"/>
                </a:solidFill>
              </a:rPr>
              <a:t>long</a:t>
            </a:r>
            <a:r>
              <a:rPr lang="en-US" dirty="0"/>
              <a:t> variables.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89160-0209-4A07-978A-AE9A7E64E61E}"/>
              </a:ext>
            </a:extLst>
          </p:cNvPr>
          <p:cNvSpPr txBox="1"/>
          <p:nvPr/>
        </p:nvSpPr>
        <p:spPr>
          <a:xfrm>
            <a:off x="1002373" y="3631303"/>
            <a:ext cx="1997682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BFAAEB-6521-4A0B-8E02-8C09123F0F70}"/>
              </a:ext>
            </a:extLst>
          </p:cNvPr>
          <p:cNvSpPr txBox="1"/>
          <p:nvPr/>
        </p:nvSpPr>
        <p:spPr>
          <a:xfrm>
            <a:off x="3311480" y="3631303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addr</a:t>
            </a:r>
            <a:r>
              <a:rPr lang="en-US" dirty="0"/>
              <a:t> is uninitialized so *</a:t>
            </a:r>
            <a:r>
              <a:rPr lang="en-US" dirty="0" err="1"/>
              <a:t>addr</a:t>
            </a:r>
            <a:r>
              <a:rPr lang="en-US" dirty="0"/>
              <a:t> refers to an unknown location.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4D88F2-7F13-461F-8F4C-DB55E31ECB3B}"/>
              </a:ext>
            </a:extLst>
          </p:cNvPr>
          <p:cNvSpPr txBox="1"/>
          <p:nvPr/>
        </p:nvSpPr>
        <p:spPr>
          <a:xfrm>
            <a:off x="1002373" y="5036490"/>
            <a:ext cx="1997682" cy="92333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B733B3-BD85-485D-B3D7-506C8AD9E552}"/>
              </a:ext>
            </a:extLst>
          </p:cNvPr>
          <p:cNvSpPr txBox="1"/>
          <p:nvPr/>
        </p:nvSpPr>
        <p:spPr>
          <a:xfrm>
            <a:off x="3311479" y="5036490"/>
            <a:ext cx="3880429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Exception since </a:t>
            </a:r>
            <a:r>
              <a:rPr lang="en-US" dirty="0" err="1"/>
              <a:t>addr</a:t>
            </a:r>
            <a:r>
              <a:rPr lang="en-US" dirty="0"/>
              <a:t> points to nowhere.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DB04DA2-209E-448A-9D3D-69B24EFFB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78D-4833-16E0-715E-F6B8525F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Unit15 -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79801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14296</TotalTime>
  <Words>2887</Words>
  <Application>Microsoft Office PowerPoint</Application>
  <PresentationFormat>On-screen Show (4:3)</PresentationFormat>
  <Paragraphs>707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Calibri</vt:lpstr>
      <vt:lpstr>Courier New</vt:lpstr>
      <vt:lpstr>Roboto Mono</vt:lpstr>
      <vt:lpstr>Wingdings</vt:lpstr>
      <vt:lpstr>Arial</vt:lpstr>
      <vt:lpstr>Times New Roman</vt:lpstr>
      <vt:lpstr>Clarity</vt:lpstr>
      <vt:lpstr>PowerPoint Presentation</vt:lpstr>
      <vt:lpstr>Unit 15: Pointers</vt:lpstr>
      <vt:lpstr>Memory Address</vt:lpstr>
      <vt:lpstr>Memory Address</vt:lpstr>
      <vt:lpstr>The Address-of (&amp;) Operator</vt:lpstr>
      <vt:lpstr>Pointers and the Dereference (*) Operator</vt:lpstr>
      <vt:lpstr>Example</vt:lpstr>
      <vt:lpstr>NULL pointer</vt:lpstr>
      <vt:lpstr>Common Mistakes</vt:lpstr>
      <vt:lpstr>Pop Quiz</vt:lpstr>
      <vt:lpstr>Pointer Arithmetics</vt:lpstr>
      <vt:lpstr>Pointer and Array</vt:lpstr>
      <vt:lpstr>PowerPoint Presentation</vt:lpstr>
      <vt:lpstr>Unit 16: Call by Reference</vt:lpstr>
      <vt:lpstr>Pure Functions</vt:lpstr>
      <vt:lpstr>Pure Functions</vt:lpstr>
      <vt:lpstr>Example: Swap()</vt:lpstr>
      <vt:lpstr>Functions with Side Effects</vt:lpstr>
      <vt:lpstr>Example: Swap()</vt:lpstr>
      <vt:lpstr>Example: Collatz from Ex02</vt:lpstr>
      <vt:lpstr>Example: Collatz from Ex02</vt:lpstr>
      <vt:lpstr>PowerPoint Presentation</vt:lpstr>
      <vt:lpstr>Unit 17: Heap</vt:lpstr>
      <vt:lpstr>Properties of a Call Stack</vt:lpstr>
      <vt:lpstr>Heap</vt:lpstr>
      <vt:lpstr>C functions for Allocation</vt:lpstr>
      <vt:lpstr>C functions for Allocation</vt:lpstr>
      <vt:lpstr>C functions for Deallocation</vt:lpstr>
      <vt:lpstr>Dynamically allocated array</vt:lpstr>
      <vt:lpstr>Common Mistakes</vt:lpstr>
      <vt:lpstr>PowerPoint Presentation</vt:lpstr>
      <vt:lpstr>Unit 18: String</vt:lpstr>
      <vt:lpstr>Recap: Characters</vt:lpstr>
      <vt:lpstr>The ASCII Table</vt:lpstr>
      <vt:lpstr>String</vt:lpstr>
      <vt:lpstr>String</vt:lpstr>
      <vt:lpstr>String Copy</vt:lpstr>
      <vt:lpstr>Common Mistake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1544</cp:revision>
  <cp:lastPrinted>2014-06-20T04:24:53Z</cp:lastPrinted>
  <dcterms:created xsi:type="dcterms:W3CDTF">1998-09-05T15:03:32Z</dcterms:created>
  <dcterms:modified xsi:type="dcterms:W3CDTF">2025-03-11T03:45:16Z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