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howGuides="1">
      <p:cViewPr varScale="1">
        <p:scale>
          <a:sx n="82" d="100"/>
          <a:sy n="82" d="100"/>
        </p:scale>
        <p:origin x="691" y="6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3716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7257" y="24179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deleteCrimeCase</a:t>
            </a:r>
            <a:r>
              <a:rPr lang="en-US" sz="1200" dirty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966682" y="19398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2525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653251" y="2633354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060" y="38862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260" y="26761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05651" y="28131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4450" y="25781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80991" y="19461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899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428609" y="2750390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19500" y="2971802"/>
            <a:ext cx="166502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09181" y="27673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remove(c)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11920" y="3587643"/>
            <a:ext cx="1672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5651" y="3708697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4315372" y="23744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64562" y="2719944"/>
            <a:ext cx="0" cy="11662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284520" y="2898177"/>
            <a:ext cx="146997" cy="810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5575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67200" y="21793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696201" y="33127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deleteCase</a:t>
            </a:r>
            <a:r>
              <a:rPr lang="en-US" sz="12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458200" y="426720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77183" y="28746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deleteCase</a:t>
            </a:r>
            <a:r>
              <a:rPr lang="en-US" sz="12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38801" y="29298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936426" y="31730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1676400"/>
            <a:ext cx="7252956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19801" y="30079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deleteCase</a:t>
            </a:r>
            <a:r>
              <a:rPr lang="en-US" sz="12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50253" y="3946756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95152" y="3352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0783" y="2569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deleteCase</a:t>
            </a:r>
            <a:r>
              <a:rPr lang="en-US" sz="12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9376" y="52806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867846" y="5181600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21446" y="3722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2401" y="26250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10385514" y="20574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129687" y="2396058"/>
            <a:ext cx="0" cy="36237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48767" y="47244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79060" y="4744639"/>
            <a:ext cx="43697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37588" y="4432756"/>
            <a:ext cx="2311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SwapTabEvent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(1))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19018" y="4902419"/>
            <a:ext cx="4405949" cy="6359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2522206-E502-4AFD-B335-68FE0FDFDD59}"/>
              </a:ext>
            </a:extLst>
          </p:cNvPr>
          <p:cNvSpPr/>
          <p:nvPr/>
        </p:nvSpPr>
        <p:spPr>
          <a:xfrm>
            <a:off x="1828798" y="1295400"/>
            <a:ext cx="820784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316EDF37-79DE-454E-AAD1-882B6464B706}"/>
              </a:ext>
            </a:extLst>
          </p:cNvPr>
          <p:cNvSpPr/>
          <p:nvPr/>
        </p:nvSpPr>
        <p:spPr>
          <a:xfrm>
            <a:off x="1988045" y="1610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D341C7-7827-4BA4-A282-917EA6D1DA53}"/>
              </a:ext>
            </a:extLst>
          </p:cNvPr>
          <p:cNvCxnSpPr/>
          <p:nvPr/>
        </p:nvCxnSpPr>
        <p:spPr>
          <a:xfrm>
            <a:off x="2715858" y="1974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CC5D51B-8922-4D7C-8335-ED6F880946D6}"/>
              </a:ext>
            </a:extLst>
          </p:cNvPr>
          <p:cNvSpPr/>
          <p:nvPr/>
        </p:nvSpPr>
        <p:spPr>
          <a:xfrm>
            <a:off x="2643850" y="23251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C3C84E98-42E5-44FA-888D-CB1C00B08593}"/>
              </a:ext>
            </a:extLst>
          </p:cNvPr>
          <p:cNvSpPr/>
          <p:nvPr/>
        </p:nvSpPr>
        <p:spPr>
          <a:xfrm>
            <a:off x="3886199" y="1493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E45BB-1102-4917-9B6C-FC1351BA3B73}"/>
              </a:ext>
            </a:extLst>
          </p:cNvPr>
          <p:cNvCxnSpPr/>
          <p:nvPr/>
        </p:nvCxnSpPr>
        <p:spPr>
          <a:xfrm>
            <a:off x="4499598" y="1978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382D4-86D0-4F2C-991E-9DB5FDF37B81}"/>
              </a:ext>
            </a:extLst>
          </p:cNvPr>
          <p:cNvSpPr/>
          <p:nvPr/>
        </p:nvSpPr>
        <p:spPr>
          <a:xfrm>
            <a:off x="4427590" y="2436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C060A6AB-23FB-4A12-9ECF-5644AAEFC6D4}"/>
              </a:ext>
            </a:extLst>
          </p:cNvPr>
          <p:cNvSpPr/>
          <p:nvPr/>
        </p:nvSpPr>
        <p:spPr>
          <a:xfrm>
            <a:off x="6194584" y="2375943"/>
            <a:ext cx="160857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f:FindOpenCase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6AB6BF-9A8B-4481-908E-C986218A3A40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794957" y="2837481"/>
            <a:ext cx="1728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05E8E-B92F-4994-AE2B-291B3E1378F6}"/>
              </a:ext>
            </a:extLst>
          </p:cNvPr>
          <p:cNvSpPr/>
          <p:nvPr/>
        </p:nvSpPr>
        <p:spPr>
          <a:xfrm>
            <a:off x="6718756" y="2837481"/>
            <a:ext cx="155858" cy="628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1FAB30-A100-42E0-9472-D1C6C164A0B4}"/>
              </a:ext>
            </a:extLst>
          </p:cNvPr>
          <p:cNvCxnSpPr/>
          <p:nvPr/>
        </p:nvCxnSpPr>
        <p:spPr>
          <a:xfrm>
            <a:off x="1524000" y="2328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2888F-6580-4A0E-AC48-7A8B681F70F9}"/>
              </a:ext>
            </a:extLst>
          </p:cNvPr>
          <p:cNvCxnSpPr/>
          <p:nvPr/>
        </p:nvCxnSpPr>
        <p:spPr>
          <a:xfrm flipV="1">
            <a:off x="2796250" y="2436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3E8C44-2F05-4308-A6E4-3134AAE90B8C}"/>
              </a:ext>
            </a:extLst>
          </p:cNvPr>
          <p:cNvSpPr txBox="1"/>
          <p:nvPr/>
        </p:nvSpPr>
        <p:spPr>
          <a:xfrm>
            <a:off x="533400" y="2103177"/>
            <a:ext cx="227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findopencases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CAD78-990A-4877-9C19-8068F5246651}"/>
              </a:ext>
            </a:extLst>
          </p:cNvPr>
          <p:cNvSpPr txBox="1"/>
          <p:nvPr/>
        </p:nvSpPr>
        <p:spPr>
          <a:xfrm>
            <a:off x="5400582" y="3565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FA4103-721C-4266-9178-261EB24AF6E1}"/>
              </a:ext>
            </a:extLst>
          </p:cNvPr>
          <p:cNvCxnSpPr/>
          <p:nvPr/>
        </p:nvCxnSpPr>
        <p:spPr>
          <a:xfrm flipV="1">
            <a:off x="2813185" y="3557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164D5A-0787-4A9C-97F2-A283CB10AF67}"/>
              </a:ext>
            </a:extLst>
          </p:cNvPr>
          <p:cNvCxnSpPr/>
          <p:nvPr/>
        </p:nvCxnSpPr>
        <p:spPr>
          <a:xfrm>
            <a:off x="1447800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A1B8CAD1-DC96-462E-94F2-397726E409DD}"/>
              </a:ext>
            </a:extLst>
          </p:cNvPr>
          <p:cNvSpPr/>
          <p:nvPr/>
        </p:nvSpPr>
        <p:spPr>
          <a:xfrm>
            <a:off x="10247096" y="1676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2E87B7-68BD-48C3-A666-6111934761BA}"/>
              </a:ext>
            </a:extLst>
          </p:cNvPr>
          <p:cNvCxnSpPr>
            <a:cxnSpLocks/>
          </p:cNvCxnSpPr>
          <p:nvPr/>
        </p:nvCxnSpPr>
        <p:spPr>
          <a:xfrm>
            <a:off x="2796251" y="3809517"/>
            <a:ext cx="3909348" cy="90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BF5B3-7CA2-44B4-A029-5F6D5CAA01E7}"/>
              </a:ext>
            </a:extLst>
          </p:cNvPr>
          <p:cNvSpPr/>
          <p:nvPr/>
        </p:nvSpPr>
        <p:spPr>
          <a:xfrm>
            <a:off x="6713292" y="3770485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556B-D368-46FF-AA5F-19AA23CBF008}"/>
              </a:ext>
            </a:extLst>
          </p:cNvPr>
          <p:cNvCxnSpPr/>
          <p:nvPr/>
        </p:nvCxnSpPr>
        <p:spPr>
          <a:xfrm>
            <a:off x="10762348" y="20150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9C54DA-A4E3-4BF0-A92B-8C8F4EE1B5DD}"/>
              </a:ext>
            </a:extLst>
          </p:cNvPr>
          <p:cNvSpPr/>
          <p:nvPr/>
        </p:nvSpPr>
        <p:spPr>
          <a:xfrm>
            <a:off x="10668000" y="3838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30233D-A748-4A0D-A004-9B546059DD8A}"/>
              </a:ext>
            </a:extLst>
          </p:cNvPr>
          <p:cNvCxnSpPr>
            <a:cxnSpLocks/>
          </p:cNvCxnSpPr>
          <p:nvPr/>
        </p:nvCxnSpPr>
        <p:spPr>
          <a:xfrm>
            <a:off x="6882307" y="3838798"/>
            <a:ext cx="37856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580423-E9F0-47D5-8A20-3B984B73B2E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882307" y="4038601"/>
            <a:ext cx="386189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A145CE-04C9-4939-B606-9B50D5F9B001}"/>
              </a:ext>
            </a:extLst>
          </p:cNvPr>
          <p:cNvCxnSpPr>
            <a:cxnSpLocks/>
          </p:cNvCxnSpPr>
          <p:nvPr/>
        </p:nvCxnSpPr>
        <p:spPr>
          <a:xfrm>
            <a:off x="2796251" y="4800600"/>
            <a:ext cx="39093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996D54-D3B8-4D9A-878D-830C8396D5A7}"/>
              </a:ext>
            </a:extLst>
          </p:cNvPr>
          <p:cNvSpPr txBox="1"/>
          <p:nvPr/>
        </p:nvSpPr>
        <p:spPr>
          <a:xfrm>
            <a:off x="7119634" y="3581400"/>
            <a:ext cx="34721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updateFilteredCrimeCaseList</a:t>
            </a:r>
            <a:r>
              <a:rPr lang="en-US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968B19-AA74-45BA-9F27-5A7FBDB27A28}"/>
              </a:ext>
            </a:extLst>
          </p:cNvPr>
          <p:cNvSpPr txBox="1"/>
          <p:nvPr/>
        </p:nvSpPr>
        <p:spPr>
          <a:xfrm>
            <a:off x="2696182" y="2188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findopencases</a:t>
            </a:r>
            <a:r>
              <a:rPr lang="en-US" sz="1200" dirty="0"/>
              <a:t>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80CDF-2C67-4345-85AB-09005C8DF9AF}"/>
              </a:ext>
            </a:extLst>
          </p:cNvPr>
          <p:cNvSpPr txBox="1"/>
          <p:nvPr/>
        </p:nvSpPr>
        <p:spPr>
          <a:xfrm>
            <a:off x="5483136" y="4569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A3FDE7-8D17-48DB-9776-756C01731A25}"/>
              </a:ext>
            </a:extLst>
          </p:cNvPr>
          <p:cNvSpPr txBox="1"/>
          <p:nvPr/>
        </p:nvSpPr>
        <p:spPr>
          <a:xfrm>
            <a:off x="1742982" y="4852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2D0F4F44-ED82-4634-A992-E7D093D163E9}"/>
              </a:ext>
            </a:extLst>
          </p:cNvPr>
          <p:cNvSpPr/>
          <p:nvPr/>
        </p:nvSpPr>
        <p:spPr>
          <a:xfrm>
            <a:off x="8163245" y="4091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A7ACCB-DA35-4DE0-92A1-0827FC350D64}"/>
              </a:ext>
            </a:extLst>
          </p:cNvPr>
          <p:cNvSpPr/>
          <p:nvPr/>
        </p:nvSpPr>
        <p:spPr>
          <a:xfrm>
            <a:off x="8920322" y="4553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CD19ED-BA78-4E0D-8BA0-CEC01773435F}"/>
              </a:ext>
            </a:extLst>
          </p:cNvPr>
          <p:cNvCxnSpPr>
            <a:cxnSpLocks/>
          </p:cNvCxnSpPr>
          <p:nvPr/>
        </p:nvCxnSpPr>
        <p:spPr>
          <a:xfrm>
            <a:off x="6891032" y="4724400"/>
            <a:ext cx="20765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11AB9F-9104-44EE-B599-B774678E259E}"/>
              </a:ext>
            </a:extLst>
          </p:cNvPr>
          <p:cNvSpPr txBox="1"/>
          <p:nvPr/>
        </p:nvSpPr>
        <p:spPr>
          <a:xfrm>
            <a:off x="3816845" y="3341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0B6055-525E-45A5-9989-606A0FE3EF25}"/>
              </a:ext>
            </a:extLst>
          </p:cNvPr>
          <p:cNvCxnSpPr>
            <a:cxnSpLocks/>
          </p:cNvCxnSpPr>
          <p:nvPr/>
        </p:nvCxnSpPr>
        <p:spPr>
          <a:xfrm>
            <a:off x="4602518" y="3323620"/>
            <a:ext cx="2110774" cy="183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F70E47-DE9B-4341-B21E-B124F69C00EB}"/>
              </a:ext>
            </a:extLst>
          </p:cNvPr>
          <p:cNvCxnSpPr>
            <a:cxnSpLocks/>
          </p:cNvCxnSpPr>
          <p:nvPr/>
        </p:nvCxnSpPr>
        <p:spPr>
          <a:xfrm>
            <a:off x="6891032" y="4343400"/>
            <a:ext cx="127221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78EA5A-2E3D-4651-A8E3-ACAA2CE2D3F9}"/>
              </a:ext>
            </a:extLst>
          </p:cNvPr>
          <p:cNvCxnSpPr>
            <a:cxnSpLocks/>
          </p:cNvCxnSpPr>
          <p:nvPr/>
        </p:nvCxnSpPr>
        <p:spPr>
          <a:xfrm>
            <a:off x="4555425" y="2487204"/>
            <a:ext cx="163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197D2A1-6204-40ED-91E6-C467BBE6FFDB}"/>
              </a:ext>
            </a:extLst>
          </p:cNvPr>
          <p:cNvSpPr/>
          <p:nvPr/>
        </p:nvSpPr>
        <p:spPr>
          <a:xfrm>
            <a:off x="6872563" y="3017386"/>
            <a:ext cx="171472" cy="195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DDD8C27-A22F-489A-9BD5-5B8D5F42436B}"/>
              </a:ext>
            </a:extLst>
          </p:cNvPr>
          <p:cNvCxnSpPr>
            <a:cxnSpLocks/>
            <a:endCxn id="76" idx="3"/>
          </p:cNvCxnSpPr>
          <p:nvPr/>
        </p:nvCxnSpPr>
        <p:spPr>
          <a:xfrm rot="16200000" flipH="1">
            <a:off x="6900769" y="2971641"/>
            <a:ext cx="187774" cy="98758"/>
          </a:xfrm>
          <a:prstGeom prst="curvedConnector4">
            <a:avLst>
              <a:gd name="adj1" fmla="val -10751"/>
              <a:gd name="adj2" fmla="val 3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A7F572-CE0A-4A99-8D17-C8C196694AD0}"/>
              </a:ext>
            </a:extLst>
          </p:cNvPr>
          <p:cNvSpPr txBox="1"/>
          <p:nvPr/>
        </p:nvSpPr>
        <p:spPr>
          <a:xfrm>
            <a:off x="7335251" y="2924028"/>
            <a:ext cx="15496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predicate </a:t>
            </a:r>
          </a:p>
          <a:p>
            <a:pPr algn="l"/>
            <a:r>
              <a:rPr lang="en-US" sz="1200" dirty="0"/>
              <a:t>= list(“open”)</a:t>
            </a:r>
          </a:p>
        </p:txBody>
      </p:sp>
    </p:spTree>
    <p:extLst>
      <p:ext uri="{BB962C8B-B14F-4D97-AF65-F5344CB8AC3E}">
        <p14:creationId xmlns:p14="http://schemas.microsoft.com/office/powerpoint/2010/main" val="408556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81410" y="16002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410" y="2529177"/>
            <a:ext cx="23201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200" dirty="0">
                <a:solidFill>
                  <a:srgbClr val="7030A0"/>
                </a:solidFill>
              </a:rPr>
              <a:t>(open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2833891" y="2051100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9246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520460" y="2744621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14400" y="3997467"/>
            <a:ext cx="26009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38200" y="2787420"/>
            <a:ext cx="26771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72860" y="2924446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1659" y="2689423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(open)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4648200" y="2057400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7620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5295818" y="2861657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72860" y="381996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DF9DE-F74E-43C0-AE7C-65E3348E62D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673808" y="3452702"/>
            <a:ext cx="4786839" cy="219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A932666F-BDB4-4775-B135-EF571E1C1B07}"/>
              </a:ext>
            </a:extLst>
          </p:cNvPr>
          <p:cNvSpPr/>
          <p:nvPr/>
        </p:nvSpPr>
        <p:spPr>
          <a:xfrm>
            <a:off x="7772400" y="142682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860131-AC4D-4C74-8F2F-A58F8E23194B}"/>
              </a:ext>
            </a:extLst>
          </p:cNvPr>
          <p:cNvCxnSpPr>
            <a:cxnSpLocks/>
          </p:cNvCxnSpPr>
          <p:nvPr/>
        </p:nvCxnSpPr>
        <p:spPr>
          <a:xfrm>
            <a:off x="8541567" y="1752600"/>
            <a:ext cx="0" cy="28956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4A90E9-3070-4A01-B793-025BC515C8EE}"/>
              </a:ext>
            </a:extLst>
          </p:cNvPr>
          <p:cNvSpPr/>
          <p:nvPr/>
        </p:nvSpPr>
        <p:spPr>
          <a:xfrm>
            <a:off x="8460647" y="33528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421478-BC15-45E8-AD6F-FA93BA6C477A}"/>
              </a:ext>
            </a:extLst>
          </p:cNvPr>
          <p:cNvSpPr txBox="1"/>
          <p:nvPr/>
        </p:nvSpPr>
        <p:spPr>
          <a:xfrm>
            <a:off x="5371924" y="3187307"/>
            <a:ext cx="3041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indicateFilteredCrimeCaseListChanged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5BB38C-9FAE-4796-AA28-80B5CB493E2C}"/>
              </a:ext>
            </a:extLst>
          </p:cNvPr>
          <p:cNvCxnSpPr>
            <a:cxnSpLocks/>
          </p:cNvCxnSpPr>
          <p:nvPr/>
        </p:nvCxnSpPr>
        <p:spPr>
          <a:xfrm>
            <a:off x="3680403" y="3663731"/>
            <a:ext cx="4856444" cy="188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145F20B-A94A-4CA6-A79F-5FAEA0EBE6B6}"/>
              </a:ext>
            </a:extLst>
          </p:cNvPr>
          <p:cNvSpPr/>
          <p:nvPr/>
        </p:nvSpPr>
        <p:spPr>
          <a:xfrm>
            <a:off x="1810651" y="1305672"/>
            <a:ext cx="8019149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984D0533-F82E-4CBF-98F0-6BFC0E5FEBE7}"/>
              </a:ext>
            </a:extLst>
          </p:cNvPr>
          <p:cNvSpPr/>
          <p:nvPr/>
        </p:nvSpPr>
        <p:spPr>
          <a:xfrm>
            <a:off x="2010331" y="1610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635C21-31C7-40E2-A405-C05199D29258}"/>
              </a:ext>
            </a:extLst>
          </p:cNvPr>
          <p:cNvCxnSpPr/>
          <p:nvPr/>
        </p:nvCxnSpPr>
        <p:spPr>
          <a:xfrm>
            <a:off x="2738144" y="1974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FA6226-3B50-42DF-B526-02165DE9FB25}"/>
              </a:ext>
            </a:extLst>
          </p:cNvPr>
          <p:cNvSpPr/>
          <p:nvPr/>
        </p:nvSpPr>
        <p:spPr>
          <a:xfrm>
            <a:off x="2666136" y="23251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A63EE2AF-AF65-4C8B-9A68-BBC746B37F18}"/>
              </a:ext>
            </a:extLst>
          </p:cNvPr>
          <p:cNvSpPr/>
          <p:nvPr/>
        </p:nvSpPr>
        <p:spPr>
          <a:xfrm>
            <a:off x="3908485" y="1493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3FA459-8383-401D-8A5E-5DC112BCFAAB}"/>
              </a:ext>
            </a:extLst>
          </p:cNvPr>
          <p:cNvCxnSpPr/>
          <p:nvPr/>
        </p:nvCxnSpPr>
        <p:spPr>
          <a:xfrm>
            <a:off x="4521884" y="1978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715206-6679-4F2B-99E7-34D5B2D38C25}"/>
              </a:ext>
            </a:extLst>
          </p:cNvPr>
          <p:cNvSpPr/>
          <p:nvPr/>
        </p:nvSpPr>
        <p:spPr>
          <a:xfrm>
            <a:off x="4449876" y="2436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3AA60F0-8BF9-4F16-9671-B02D7EC9B0C1}"/>
              </a:ext>
            </a:extLst>
          </p:cNvPr>
          <p:cNvSpPr/>
          <p:nvPr/>
        </p:nvSpPr>
        <p:spPr>
          <a:xfrm>
            <a:off x="6216870" y="2375943"/>
            <a:ext cx="160857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f:FindCloseCase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03D12-D6DC-446E-866C-40B5A6F8E5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817243" y="2837481"/>
            <a:ext cx="1728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5620-1BC6-4D33-A134-5AE51FFED405}"/>
              </a:ext>
            </a:extLst>
          </p:cNvPr>
          <p:cNvSpPr/>
          <p:nvPr/>
        </p:nvSpPr>
        <p:spPr>
          <a:xfrm>
            <a:off x="6741042" y="2837481"/>
            <a:ext cx="155858" cy="628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D1B44-E34E-42B1-8145-6997846966B6}"/>
              </a:ext>
            </a:extLst>
          </p:cNvPr>
          <p:cNvCxnSpPr/>
          <p:nvPr/>
        </p:nvCxnSpPr>
        <p:spPr>
          <a:xfrm>
            <a:off x="1546286" y="2328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7C6ABB-1944-4B3A-8559-3E626C3D48C0}"/>
              </a:ext>
            </a:extLst>
          </p:cNvPr>
          <p:cNvCxnSpPr/>
          <p:nvPr/>
        </p:nvCxnSpPr>
        <p:spPr>
          <a:xfrm flipV="1">
            <a:off x="2818536" y="2436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20E6DE-A139-4559-BB31-F133BE992018}"/>
              </a:ext>
            </a:extLst>
          </p:cNvPr>
          <p:cNvSpPr txBox="1"/>
          <p:nvPr/>
        </p:nvSpPr>
        <p:spPr>
          <a:xfrm>
            <a:off x="533400" y="2103177"/>
            <a:ext cx="227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findclosecases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51129-F68E-415A-9D78-55BD4C2F0DA4}"/>
              </a:ext>
            </a:extLst>
          </p:cNvPr>
          <p:cNvSpPr txBox="1"/>
          <p:nvPr/>
        </p:nvSpPr>
        <p:spPr>
          <a:xfrm>
            <a:off x="5422868" y="3565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D77A11-C70B-499D-B373-EA311130F08E}"/>
              </a:ext>
            </a:extLst>
          </p:cNvPr>
          <p:cNvCxnSpPr/>
          <p:nvPr/>
        </p:nvCxnSpPr>
        <p:spPr>
          <a:xfrm flipV="1">
            <a:off x="2835471" y="3557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A8D02-2954-4D8E-8C4A-35C58BD397C7}"/>
              </a:ext>
            </a:extLst>
          </p:cNvPr>
          <p:cNvCxnSpPr/>
          <p:nvPr/>
        </p:nvCxnSpPr>
        <p:spPr>
          <a:xfrm>
            <a:off x="1470086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47B0D3DD-D5F0-4606-82D5-2D4215E61F81}"/>
              </a:ext>
            </a:extLst>
          </p:cNvPr>
          <p:cNvSpPr/>
          <p:nvPr/>
        </p:nvSpPr>
        <p:spPr>
          <a:xfrm>
            <a:off x="10094696" y="1715345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9721F4-07F1-40A5-BE6D-578523D1D9D7}"/>
              </a:ext>
            </a:extLst>
          </p:cNvPr>
          <p:cNvCxnSpPr>
            <a:cxnSpLocks/>
          </p:cNvCxnSpPr>
          <p:nvPr/>
        </p:nvCxnSpPr>
        <p:spPr>
          <a:xfrm>
            <a:off x="2818537" y="3809517"/>
            <a:ext cx="3909348" cy="90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9A310-EADA-4540-921A-139B24AA0DF3}"/>
              </a:ext>
            </a:extLst>
          </p:cNvPr>
          <p:cNvSpPr/>
          <p:nvPr/>
        </p:nvSpPr>
        <p:spPr>
          <a:xfrm>
            <a:off x="6735578" y="3770485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211E80-1E6C-4657-968B-521846A5BFF6}"/>
              </a:ext>
            </a:extLst>
          </p:cNvPr>
          <p:cNvCxnSpPr/>
          <p:nvPr/>
        </p:nvCxnSpPr>
        <p:spPr>
          <a:xfrm>
            <a:off x="10609948" y="2054003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61B72CF-41D6-4ADF-9502-90DD59736990}"/>
              </a:ext>
            </a:extLst>
          </p:cNvPr>
          <p:cNvSpPr/>
          <p:nvPr/>
        </p:nvSpPr>
        <p:spPr>
          <a:xfrm>
            <a:off x="10515600" y="3733800"/>
            <a:ext cx="166356" cy="357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6CF4C2-1AD9-4A3A-A105-096D31859D7B}"/>
              </a:ext>
            </a:extLst>
          </p:cNvPr>
          <p:cNvCxnSpPr>
            <a:cxnSpLocks/>
          </p:cNvCxnSpPr>
          <p:nvPr/>
        </p:nvCxnSpPr>
        <p:spPr>
          <a:xfrm flipV="1">
            <a:off x="6913318" y="3814602"/>
            <a:ext cx="3602282" cy="218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8D02E1-7C2B-4E04-99ED-1544E9F8F85F}"/>
              </a:ext>
            </a:extLst>
          </p:cNvPr>
          <p:cNvCxnSpPr>
            <a:cxnSpLocks/>
          </p:cNvCxnSpPr>
          <p:nvPr/>
        </p:nvCxnSpPr>
        <p:spPr>
          <a:xfrm>
            <a:off x="6913318" y="4007806"/>
            <a:ext cx="360228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DC1DAC-34A2-4336-9089-1BEC738D5CB0}"/>
              </a:ext>
            </a:extLst>
          </p:cNvPr>
          <p:cNvCxnSpPr>
            <a:cxnSpLocks/>
          </p:cNvCxnSpPr>
          <p:nvPr/>
        </p:nvCxnSpPr>
        <p:spPr>
          <a:xfrm>
            <a:off x="2818537" y="4800600"/>
            <a:ext cx="39093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2308FD-538D-4081-9728-591E03A829AB}"/>
              </a:ext>
            </a:extLst>
          </p:cNvPr>
          <p:cNvSpPr txBox="1"/>
          <p:nvPr/>
        </p:nvSpPr>
        <p:spPr>
          <a:xfrm>
            <a:off x="7119634" y="3581400"/>
            <a:ext cx="33197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updateFilteredCrimeCaseList</a:t>
            </a:r>
            <a:r>
              <a:rPr lang="en-US" dirty="0">
                <a:solidFill>
                  <a:srgbClr val="7030A0"/>
                </a:solidFill>
              </a:rPr>
              <a:t>(predicate))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75324-69FE-45DC-B13C-363FC91E315B}"/>
              </a:ext>
            </a:extLst>
          </p:cNvPr>
          <p:cNvSpPr txBox="1"/>
          <p:nvPr/>
        </p:nvSpPr>
        <p:spPr>
          <a:xfrm>
            <a:off x="2718468" y="2188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findclosecases</a:t>
            </a:r>
            <a:r>
              <a:rPr lang="en-US" sz="1200" dirty="0"/>
              <a:t>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42B92-D8A1-4331-820B-8C89A84A18E9}"/>
              </a:ext>
            </a:extLst>
          </p:cNvPr>
          <p:cNvSpPr txBox="1"/>
          <p:nvPr/>
        </p:nvSpPr>
        <p:spPr>
          <a:xfrm>
            <a:off x="5505422" y="4569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DCF8A-864F-4F94-B616-FE164342026F}"/>
              </a:ext>
            </a:extLst>
          </p:cNvPr>
          <p:cNvSpPr txBox="1"/>
          <p:nvPr/>
        </p:nvSpPr>
        <p:spPr>
          <a:xfrm>
            <a:off x="1765268" y="4852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3B71F975-C823-412D-8E2B-C5855945E0D2}"/>
              </a:ext>
            </a:extLst>
          </p:cNvPr>
          <p:cNvSpPr/>
          <p:nvPr/>
        </p:nvSpPr>
        <p:spPr>
          <a:xfrm>
            <a:off x="8185531" y="4091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01D1E-B8A7-4ECF-9721-9A43DA6637F4}"/>
              </a:ext>
            </a:extLst>
          </p:cNvPr>
          <p:cNvSpPr/>
          <p:nvPr/>
        </p:nvSpPr>
        <p:spPr>
          <a:xfrm>
            <a:off x="8942608" y="4553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CB73E4-B8C4-4EDB-BF69-3B64594C049B}"/>
              </a:ext>
            </a:extLst>
          </p:cNvPr>
          <p:cNvCxnSpPr>
            <a:cxnSpLocks/>
          </p:cNvCxnSpPr>
          <p:nvPr/>
        </p:nvCxnSpPr>
        <p:spPr>
          <a:xfrm>
            <a:off x="6913318" y="4724400"/>
            <a:ext cx="20765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46FD1-4EA7-4192-8E64-C1208D03D42E}"/>
              </a:ext>
            </a:extLst>
          </p:cNvPr>
          <p:cNvSpPr txBox="1"/>
          <p:nvPr/>
        </p:nvSpPr>
        <p:spPr>
          <a:xfrm>
            <a:off x="3839131" y="3341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386F9-BB21-4F5F-B840-82543B12FA4B}"/>
              </a:ext>
            </a:extLst>
          </p:cNvPr>
          <p:cNvCxnSpPr>
            <a:cxnSpLocks/>
          </p:cNvCxnSpPr>
          <p:nvPr/>
        </p:nvCxnSpPr>
        <p:spPr>
          <a:xfrm>
            <a:off x="4624804" y="3323620"/>
            <a:ext cx="2110774" cy="183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D18C9A-7C89-4FEE-83B7-F3402396817E}"/>
              </a:ext>
            </a:extLst>
          </p:cNvPr>
          <p:cNvCxnSpPr>
            <a:cxnSpLocks/>
          </p:cNvCxnSpPr>
          <p:nvPr/>
        </p:nvCxnSpPr>
        <p:spPr>
          <a:xfrm>
            <a:off x="6913318" y="4343400"/>
            <a:ext cx="127221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741B49-480B-45BB-BB4A-9E6DAB253B60}"/>
              </a:ext>
            </a:extLst>
          </p:cNvPr>
          <p:cNvCxnSpPr>
            <a:cxnSpLocks/>
          </p:cNvCxnSpPr>
          <p:nvPr/>
        </p:nvCxnSpPr>
        <p:spPr>
          <a:xfrm>
            <a:off x="4577711" y="2487204"/>
            <a:ext cx="163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BDBC2-E222-4D28-BE80-4A17D3BE914B}"/>
              </a:ext>
            </a:extLst>
          </p:cNvPr>
          <p:cNvSpPr/>
          <p:nvPr/>
        </p:nvSpPr>
        <p:spPr>
          <a:xfrm>
            <a:off x="6902175" y="3058269"/>
            <a:ext cx="171472" cy="195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0586F07-5E12-4E84-B40E-CF0EAD1B0CBA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6930381" y="3012524"/>
            <a:ext cx="187774" cy="98758"/>
          </a:xfrm>
          <a:prstGeom prst="curvedConnector4">
            <a:avLst>
              <a:gd name="adj1" fmla="val -10751"/>
              <a:gd name="adj2" fmla="val 3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B93B71-1DCB-4BAE-B564-6EC0A305ECE7}"/>
              </a:ext>
            </a:extLst>
          </p:cNvPr>
          <p:cNvSpPr txBox="1"/>
          <p:nvPr/>
        </p:nvSpPr>
        <p:spPr>
          <a:xfrm>
            <a:off x="7365770" y="2936483"/>
            <a:ext cx="15496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predicate </a:t>
            </a:r>
          </a:p>
          <a:p>
            <a:pPr algn="l"/>
            <a:r>
              <a:rPr lang="en-US" sz="1200" dirty="0"/>
              <a:t>= list(“close”)</a:t>
            </a:r>
          </a:p>
        </p:txBody>
      </p:sp>
    </p:spTree>
    <p:extLst>
      <p:ext uri="{BB962C8B-B14F-4D97-AF65-F5344CB8AC3E}">
        <p14:creationId xmlns:p14="http://schemas.microsoft.com/office/powerpoint/2010/main" val="66000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81410" y="16002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410" y="2529177"/>
            <a:ext cx="232010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200" dirty="0">
                <a:solidFill>
                  <a:srgbClr val="7030A0"/>
                </a:solidFill>
              </a:rPr>
              <a:t>(predicate)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2833891" y="2051100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9246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520460" y="2744621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14400" y="3997467"/>
            <a:ext cx="26009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38200" y="2787420"/>
            <a:ext cx="26771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72860" y="2924446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1659" y="2689423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(close)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4648200" y="2057400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7620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5295818" y="2861657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72860" y="381996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DF9DE-F74E-43C0-AE7C-65E3348E62D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673808" y="3452702"/>
            <a:ext cx="4786839" cy="219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A932666F-BDB4-4775-B135-EF571E1C1B07}"/>
              </a:ext>
            </a:extLst>
          </p:cNvPr>
          <p:cNvSpPr/>
          <p:nvPr/>
        </p:nvSpPr>
        <p:spPr>
          <a:xfrm>
            <a:off x="7772400" y="142682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860131-AC4D-4C74-8F2F-A58F8E23194B}"/>
              </a:ext>
            </a:extLst>
          </p:cNvPr>
          <p:cNvCxnSpPr>
            <a:cxnSpLocks/>
          </p:cNvCxnSpPr>
          <p:nvPr/>
        </p:nvCxnSpPr>
        <p:spPr>
          <a:xfrm>
            <a:off x="8541567" y="1752600"/>
            <a:ext cx="0" cy="28956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4A90E9-3070-4A01-B793-025BC515C8EE}"/>
              </a:ext>
            </a:extLst>
          </p:cNvPr>
          <p:cNvSpPr/>
          <p:nvPr/>
        </p:nvSpPr>
        <p:spPr>
          <a:xfrm>
            <a:off x="8460647" y="33528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421478-BC15-45E8-AD6F-FA93BA6C477A}"/>
              </a:ext>
            </a:extLst>
          </p:cNvPr>
          <p:cNvSpPr txBox="1"/>
          <p:nvPr/>
        </p:nvSpPr>
        <p:spPr>
          <a:xfrm>
            <a:off x="5371924" y="3187307"/>
            <a:ext cx="3041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indicateFilteredCrimeCaseListChanged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5BB38C-9FAE-4796-AA28-80B5CB493E2C}"/>
              </a:ext>
            </a:extLst>
          </p:cNvPr>
          <p:cNvCxnSpPr>
            <a:cxnSpLocks/>
          </p:cNvCxnSpPr>
          <p:nvPr/>
        </p:nvCxnSpPr>
        <p:spPr>
          <a:xfrm>
            <a:off x="3680403" y="3663731"/>
            <a:ext cx="4856444" cy="188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48E29C44-013F-4E8B-AF81-9A84F7813619}"/>
              </a:ext>
            </a:extLst>
          </p:cNvPr>
          <p:cNvSpPr/>
          <p:nvPr/>
        </p:nvSpPr>
        <p:spPr>
          <a:xfrm>
            <a:off x="838200" y="1981200"/>
            <a:ext cx="9372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C16779CB-B37F-4DE0-AE79-9E57C53B5FA6}"/>
              </a:ext>
            </a:extLst>
          </p:cNvPr>
          <p:cNvSpPr/>
          <p:nvPr/>
        </p:nvSpPr>
        <p:spPr>
          <a:xfrm>
            <a:off x="1287571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4CBE2-FC67-44FE-99E8-9D9CFF6715F8}"/>
              </a:ext>
            </a:extLst>
          </p:cNvPr>
          <p:cNvCxnSpPr/>
          <p:nvPr/>
        </p:nvCxnSpPr>
        <p:spPr>
          <a:xfrm>
            <a:off x="2015384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D198CB2-2E68-483F-B989-361605CF1685}"/>
              </a:ext>
            </a:extLst>
          </p:cNvPr>
          <p:cNvSpPr/>
          <p:nvPr/>
        </p:nvSpPr>
        <p:spPr>
          <a:xfrm>
            <a:off x="1943376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29D7B4E0-768E-43CA-B3C6-75B3B7ABBF54}"/>
              </a:ext>
            </a:extLst>
          </p:cNvPr>
          <p:cNvSpPr/>
          <p:nvPr/>
        </p:nvSpPr>
        <p:spPr>
          <a:xfrm>
            <a:off x="3962400" y="21793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45ECB-F8E6-4927-A4BB-4782BB69CEFC}"/>
              </a:ext>
            </a:extLst>
          </p:cNvPr>
          <p:cNvCxnSpPr/>
          <p:nvPr/>
        </p:nvCxnSpPr>
        <p:spPr>
          <a:xfrm>
            <a:off x="45757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D537D8-D164-4E37-BF46-51514654D35A}"/>
              </a:ext>
            </a:extLst>
          </p:cNvPr>
          <p:cNvSpPr/>
          <p:nvPr/>
        </p:nvSpPr>
        <p:spPr>
          <a:xfrm>
            <a:off x="4503791" y="2929841"/>
            <a:ext cx="137553" cy="1321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3BAED654-6D4E-4E58-B7E3-856291C5222B}"/>
              </a:ext>
            </a:extLst>
          </p:cNvPr>
          <p:cNvSpPr/>
          <p:nvPr/>
        </p:nvSpPr>
        <p:spPr>
          <a:xfrm>
            <a:off x="7315201" y="3312740"/>
            <a:ext cx="150656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f:FindCaseTags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3E712-0DFA-47F2-9D05-03DB6DA40966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7915575" y="3774279"/>
            <a:ext cx="2448" cy="19407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226CD-5EEF-49F3-B90C-3EA3F96DFE55}"/>
              </a:ext>
            </a:extLst>
          </p:cNvPr>
          <p:cNvSpPr/>
          <p:nvPr/>
        </p:nvSpPr>
        <p:spPr>
          <a:xfrm>
            <a:off x="7839373" y="3774279"/>
            <a:ext cx="157299" cy="4238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2FF098-D8B6-4D8F-B912-193FB252B2A7}"/>
              </a:ext>
            </a:extLst>
          </p:cNvPr>
          <p:cNvCxnSpPr>
            <a:cxnSpLocks/>
          </p:cNvCxnSpPr>
          <p:nvPr/>
        </p:nvCxnSpPr>
        <p:spPr>
          <a:xfrm>
            <a:off x="-660956" y="3014599"/>
            <a:ext cx="26043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6D2627-FF99-4156-BB3E-CB766BBF524D}"/>
              </a:ext>
            </a:extLst>
          </p:cNvPr>
          <p:cNvCxnSpPr>
            <a:cxnSpLocks/>
          </p:cNvCxnSpPr>
          <p:nvPr/>
        </p:nvCxnSpPr>
        <p:spPr>
          <a:xfrm>
            <a:off x="2095776" y="3312739"/>
            <a:ext cx="24186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9FD3A3-7AF5-4377-BDF6-EA4B01B37B5E}"/>
              </a:ext>
            </a:extLst>
          </p:cNvPr>
          <p:cNvSpPr txBox="1"/>
          <p:nvPr/>
        </p:nvSpPr>
        <p:spPr>
          <a:xfrm>
            <a:off x="-660956" y="2788977"/>
            <a:ext cx="2620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findcasetags</a:t>
            </a:r>
            <a:r>
              <a:rPr lang="en-US" sz="1200" dirty="0">
                <a:solidFill>
                  <a:srgbClr val="0070C0"/>
                </a:solidFill>
              </a:rPr>
              <a:t> fraud homicide”)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C29B5-3F26-4D0D-A632-16B9856B8C4A}"/>
              </a:ext>
            </a:extLst>
          </p:cNvPr>
          <p:cNvCxnSpPr/>
          <p:nvPr/>
        </p:nvCxnSpPr>
        <p:spPr>
          <a:xfrm flipV="1">
            <a:off x="6400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C61FEE-1AFF-4CC6-9E50-0ACFDC2F78E1}"/>
              </a:ext>
            </a:extLst>
          </p:cNvPr>
          <p:cNvSpPr txBox="1"/>
          <p:nvPr/>
        </p:nvSpPr>
        <p:spPr>
          <a:xfrm>
            <a:off x="5400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0FC8C6-C70F-4F6D-B50B-6F102B0E76E9}"/>
              </a:ext>
            </a:extLst>
          </p:cNvPr>
          <p:cNvCxnSpPr/>
          <p:nvPr/>
        </p:nvCxnSpPr>
        <p:spPr>
          <a:xfrm>
            <a:off x="6400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1D2E85-592C-4CCE-8BE3-BFDEADA9E439}"/>
              </a:ext>
            </a:extLst>
          </p:cNvPr>
          <p:cNvCxnSpPr>
            <a:cxnSpLocks/>
          </p:cNvCxnSpPr>
          <p:nvPr/>
        </p:nvCxnSpPr>
        <p:spPr>
          <a:xfrm>
            <a:off x="2095776" y="4107359"/>
            <a:ext cx="24054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D703C6-9ACB-41CB-A610-0CB1C5ECFDDA}"/>
              </a:ext>
            </a:extLst>
          </p:cNvPr>
          <p:cNvCxnSpPr>
            <a:cxnSpLocks/>
          </p:cNvCxnSpPr>
          <p:nvPr/>
        </p:nvCxnSpPr>
        <p:spPr>
          <a:xfrm>
            <a:off x="381000" y="5791199"/>
            <a:ext cx="1562377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7985AAF0-60C9-4268-BE4E-CCF113D10775}"/>
              </a:ext>
            </a:extLst>
          </p:cNvPr>
          <p:cNvSpPr/>
          <p:nvPr/>
        </p:nvSpPr>
        <p:spPr>
          <a:xfrm>
            <a:off x="11141308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C1112-B04E-4EDD-A5BD-27AFD787BCDB}"/>
              </a:ext>
            </a:extLst>
          </p:cNvPr>
          <p:cNvCxnSpPr>
            <a:cxnSpLocks/>
          </p:cNvCxnSpPr>
          <p:nvPr/>
        </p:nvCxnSpPr>
        <p:spPr>
          <a:xfrm flipV="1">
            <a:off x="2095776" y="4495317"/>
            <a:ext cx="5743599" cy="29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2E025-7088-40A0-BA86-779255F4AF48}"/>
              </a:ext>
            </a:extLst>
          </p:cNvPr>
          <p:cNvSpPr/>
          <p:nvPr/>
        </p:nvSpPr>
        <p:spPr>
          <a:xfrm>
            <a:off x="7830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7B7B43-2FE9-45E9-AC15-46C956A17FF5}"/>
              </a:ext>
            </a:extLst>
          </p:cNvPr>
          <p:cNvCxnSpPr>
            <a:cxnSpLocks/>
          </p:cNvCxnSpPr>
          <p:nvPr/>
        </p:nvCxnSpPr>
        <p:spPr>
          <a:xfrm>
            <a:off x="11656560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0AD11-4042-4AD6-9953-D9ED96DCA4A9}"/>
              </a:ext>
            </a:extLst>
          </p:cNvPr>
          <p:cNvSpPr/>
          <p:nvPr/>
        </p:nvSpPr>
        <p:spPr>
          <a:xfrm>
            <a:off x="11562212" y="4479542"/>
            <a:ext cx="159176" cy="219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55E6CD-0590-4252-BA01-31422D5A7A33}"/>
              </a:ext>
            </a:extLst>
          </p:cNvPr>
          <p:cNvCxnSpPr>
            <a:cxnSpLocks/>
          </p:cNvCxnSpPr>
          <p:nvPr/>
        </p:nvCxnSpPr>
        <p:spPr>
          <a:xfrm flipV="1">
            <a:off x="8009129" y="4559081"/>
            <a:ext cx="3573271" cy="129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9E297E-6352-40C2-82BF-3147D5DB7118}"/>
              </a:ext>
            </a:extLst>
          </p:cNvPr>
          <p:cNvCxnSpPr>
            <a:cxnSpLocks/>
          </p:cNvCxnSpPr>
          <p:nvPr/>
        </p:nvCxnSpPr>
        <p:spPr>
          <a:xfrm flipV="1">
            <a:off x="8009129" y="4648200"/>
            <a:ext cx="3573271" cy="2170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E0C60-26A4-4E84-A3A0-E18D7A844676}"/>
              </a:ext>
            </a:extLst>
          </p:cNvPr>
          <p:cNvCxnSpPr>
            <a:cxnSpLocks/>
          </p:cNvCxnSpPr>
          <p:nvPr/>
        </p:nvCxnSpPr>
        <p:spPr>
          <a:xfrm flipV="1">
            <a:off x="2095776" y="5486400"/>
            <a:ext cx="5752825" cy="450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89E44D-E294-41E3-8FDB-A6845C95B92E}"/>
              </a:ext>
            </a:extLst>
          </p:cNvPr>
          <p:cNvSpPr txBox="1"/>
          <p:nvPr/>
        </p:nvSpPr>
        <p:spPr>
          <a:xfrm>
            <a:off x="8065934" y="4316578"/>
            <a:ext cx="3456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updateFilteredCrimeCaseList</a:t>
            </a:r>
            <a:r>
              <a:rPr lang="en-US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B92DF-95A1-4E16-AABA-554A61D62BC7}"/>
              </a:ext>
            </a:extLst>
          </p:cNvPr>
          <p:cNvSpPr txBox="1"/>
          <p:nvPr/>
        </p:nvSpPr>
        <p:spPr>
          <a:xfrm>
            <a:off x="4626016" y="3703215"/>
            <a:ext cx="1544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parse(“fraud homicide”)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5F0C4-7CC2-4CF1-844E-4548F86C919D}"/>
              </a:ext>
            </a:extLst>
          </p:cNvPr>
          <p:cNvSpPr txBox="1"/>
          <p:nvPr/>
        </p:nvSpPr>
        <p:spPr>
          <a:xfrm>
            <a:off x="2157130" y="3083116"/>
            <a:ext cx="2313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findcasetags</a:t>
            </a:r>
            <a:r>
              <a:rPr lang="en-US" sz="1200" dirty="0"/>
              <a:t> fraud homicide”)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EF267D-744A-4F50-80B6-1CC2F0BE1096}"/>
              </a:ext>
            </a:extLst>
          </p:cNvPr>
          <p:cNvSpPr txBox="1"/>
          <p:nvPr/>
        </p:nvSpPr>
        <p:spPr>
          <a:xfrm>
            <a:off x="5483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0E2C5-4894-4B1E-877C-3772832E241E}"/>
              </a:ext>
            </a:extLst>
          </p:cNvPr>
          <p:cNvSpPr txBox="1"/>
          <p:nvPr/>
        </p:nvSpPr>
        <p:spPr>
          <a:xfrm>
            <a:off x="1042508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3C1BD038-FEAA-4065-A5C2-CAB6E2BC0AF5}"/>
              </a:ext>
            </a:extLst>
          </p:cNvPr>
          <p:cNvSpPr/>
          <p:nvPr/>
        </p:nvSpPr>
        <p:spPr>
          <a:xfrm>
            <a:off x="8163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D09FC0-79AD-4FB5-9292-30B960FD6CE9}"/>
              </a:ext>
            </a:extLst>
          </p:cNvPr>
          <p:cNvSpPr/>
          <p:nvPr/>
        </p:nvSpPr>
        <p:spPr>
          <a:xfrm>
            <a:off x="8920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84C0D8-3B8A-4ED1-9117-615985D0FA5A}"/>
              </a:ext>
            </a:extLst>
          </p:cNvPr>
          <p:cNvCxnSpPr/>
          <p:nvPr/>
        </p:nvCxnSpPr>
        <p:spPr>
          <a:xfrm>
            <a:off x="8001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2C4F07-C32C-4E26-9A2B-F78739DFBB59}"/>
              </a:ext>
            </a:extLst>
          </p:cNvPr>
          <p:cNvSpPr txBox="1"/>
          <p:nvPr/>
        </p:nvSpPr>
        <p:spPr>
          <a:xfrm>
            <a:off x="3908421" y="389191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1CC10D68-427D-4904-86B4-2D2FBEBDEA5F}"/>
              </a:ext>
            </a:extLst>
          </p:cNvPr>
          <p:cNvSpPr/>
          <p:nvPr/>
        </p:nvSpPr>
        <p:spPr>
          <a:xfrm>
            <a:off x="5330273" y="2772162"/>
            <a:ext cx="220979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FindCaseTagsCommand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262515-EC1E-40AC-8E30-B0099A49749E}"/>
              </a:ext>
            </a:extLst>
          </p:cNvPr>
          <p:cNvCxnSpPr/>
          <p:nvPr/>
        </p:nvCxnSpPr>
        <p:spPr>
          <a:xfrm>
            <a:off x="4605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88499CB-06FC-4C7D-8CFA-65E1032C17E0}"/>
              </a:ext>
            </a:extLst>
          </p:cNvPr>
          <p:cNvSpPr/>
          <p:nvPr/>
        </p:nvSpPr>
        <p:spPr>
          <a:xfrm>
            <a:off x="6202948" y="32004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309F91-178F-40E4-93FD-14E464F00804}"/>
              </a:ext>
            </a:extLst>
          </p:cNvPr>
          <p:cNvCxnSpPr>
            <a:stCxn id="39" idx="0"/>
          </p:cNvCxnSpPr>
          <p:nvPr/>
        </p:nvCxnSpPr>
        <p:spPr>
          <a:xfrm>
            <a:off x="6305869" y="320039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4944F2-196B-49FD-9EE3-7ED32B1FFA67}"/>
              </a:ext>
            </a:extLst>
          </p:cNvPr>
          <p:cNvSpPr/>
          <p:nvPr/>
        </p:nvSpPr>
        <p:spPr>
          <a:xfrm>
            <a:off x="6202948" y="3514440"/>
            <a:ext cx="232121" cy="6765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1B5170-5573-4022-B5C2-796133274CA1}"/>
              </a:ext>
            </a:extLst>
          </p:cNvPr>
          <p:cNvCxnSpPr/>
          <p:nvPr/>
        </p:nvCxnSpPr>
        <p:spPr>
          <a:xfrm>
            <a:off x="4642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260C72-7A41-411D-91C0-8138ECC6D4C0}"/>
              </a:ext>
            </a:extLst>
          </p:cNvPr>
          <p:cNvCxnSpPr/>
          <p:nvPr/>
        </p:nvCxnSpPr>
        <p:spPr>
          <a:xfrm>
            <a:off x="8001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210666-DD34-4BE9-9342-535612B223F2}"/>
              </a:ext>
            </a:extLst>
          </p:cNvPr>
          <p:cNvCxnSpPr>
            <a:cxnSpLocks/>
          </p:cNvCxnSpPr>
          <p:nvPr/>
        </p:nvCxnSpPr>
        <p:spPr>
          <a:xfrm>
            <a:off x="4514445" y="3110149"/>
            <a:ext cx="8158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2BACCE-4A17-471C-9366-AE42F6DB6859}"/>
              </a:ext>
            </a:extLst>
          </p:cNvPr>
          <p:cNvCxnSpPr/>
          <p:nvPr/>
        </p:nvCxnSpPr>
        <p:spPr>
          <a:xfrm>
            <a:off x="4602519" y="3323564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6CBE2C-91EF-4A2E-9CB1-4FB942E36356}"/>
              </a:ext>
            </a:extLst>
          </p:cNvPr>
          <p:cNvSpPr txBox="1"/>
          <p:nvPr/>
        </p:nvSpPr>
        <p:spPr>
          <a:xfrm>
            <a:off x="6176665" y="41148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539534-B147-429D-B46F-54D8615D4D72}"/>
              </a:ext>
            </a:extLst>
          </p:cNvPr>
          <p:cNvSpPr/>
          <p:nvPr/>
        </p:nvSpPr>
        <p:spPr>
          <a:xfrm>
            <a:off x="7981928" y="3953661"/>
            <a:ext cx="171472" cy="195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1BFF6B5-F93A-4BC0-834C-DD07F43C857B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8010134" y="3907916"/>
            <a:ext cx="187774" cy="98758"/>
          </a:xfrm>
          <a:prstGeom prst="curvedConnector4">
            <a:avLst>
              <a:gd name="adj1" fmla="val -10751"/>
              <a:gd name="adj2" fmla="val 3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5B1855A-F124-4A0C-832E-F5D61A43C7C6}"/>
              </a:ext>
            </a:extLst>
          </p:cNvPr>
          <p:cNvSpPr txBox="1"/>
          <p:nvPr/>
        </p:nvSpPr>
        <p:spPr>
          <a:xfrm>
            <a:off x="8398933" y="3831875"/>
            <a:ext cx="16975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predicate </a:t>
            </a:r>
          </a:p>
          <a:p>
            <a:pPr algn="l"/>
            <a:r>
              <a:rPr lang="en-US" sz="1200" dirty="0"/>
              <a:t>= list(“fraud”, “homicide”) </a:t>
            </a:r>
          </a:p>
        </p:txBody>
      </p:sp>
    </p:spTree>
    <p:extLst>
      <p:ext uri="{BB962C8B-B14F-4D97-AF65-F5344CB8AC3E}">
        <p14:creationId xmlns:p14="http://schemas.microsoft.com/office/powerpoint/2010/main" val="401178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AF4A7DF7-BBE3-4666-B6F5-83C4F29AE8CB}"/>
              </a:ext>
            </a:extLst>
          </p:cNvPr>
          <p:cNvSpPr/>
          <p:nvPr/>
        </p:nvSpPr>
        <p:spPr>
          <a:xfrm>
            <a:off x="990600" y="1600200"/>
            <a:ext cx="582961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2F323-6193-403E-81F3-4771E0FE38D6}"/>
              </a:ext>
            </a:extLst>
          </p:cNvPr>
          <p:cNvSpPr txBox="1"/>
          <p:nvPr/>
        </p:nvSpPr>
        <p:spPr>
          <a:xfrm>
            <a:off x="914400" y="2529177"/>
            <a:ext cx="2587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200" dirty="0">
                <a:solidFill>
                  <a:srgbClr val="7030A0"/>
                </a:solidFill>
              </a:rPr>
              <a:t>(predicate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BC67C0AA-B6AC-4F2D-B201-1FDD65D0CF50}"/>
              </a:ext>
            </a:extLst>
          </p:cNvPr>
          <p:cNvSpPr/>
          <p:nvPr/>
        </p:nvSpPr>
        <p:spPr>
          <a:xfrm>
            <a:off x="2833891" y="2051100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330423-A275-414A-AC70-A62C455B8DBB}"/>
              </a:ext>
            </a:extLst>
          </p:cNvPr>
          <p:cNvCxnSpPr/>
          <p:nvPr/>
        </p:nvCxnSpPr>
        <p:spPr>
          <a:xfrm>
            <a:off x="359246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98C1DF-E6E2-4DDD-89DD-DEA0C710E748}"/>
              </a:ext>
            </a:extLst>
          </p:cNvPr>
          <p:cNvSpPr/>
          <p:nvPr/>
        </p:nvSpPr>
        <p:spPr>
          <a:xfrm>
            <a:off x="3520460" y="2744621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48B9A4-A498-4B84-8E2F-9B05B7F9DFB4}"/>
              </a:ext>
            </a:extLst>
          </p:cNvPr>
          <p:cNvCxnSpPr>
            <a:cxnSpLocks/>
          </p:cNvCxnSpPr>
          <p:nvPr/>
        </p:nvCxnSpPr>
        <p:spPr>
          <a:xfrm>
            <a:off x="762000" y="3997467"/>
            <a:ext cx="27533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40201A-CC3B-4DB9-8362-EF91CB06E5AB}"/>
              </a:ext>
            </a:extLst>
          </p:cNvPr>
          <p:cNvCxnSpPr>
            <a:cxnSpLocks/>
          </p:cNvCxnSpPr>
          <p:nvPr/>
        </p:nvCxnSpPr>
        <p:spPr>
          <a:xfrm>
            <a:off x="838200" y="2787420"/>
            <a:ext cx="26771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AB5F6-D996-4080-AF28-F36C903CA757}"/>
              </a:ext>
            </a:extLst>
          </p:cNvPr>
          <p:cNvCxnSpPr/>
          <p:nvPr/>
        </p:nvCxnSpPr>
        <p:spPr>
          <a:xfrm flipV="1">
            <a:off x="3672860" y="2924446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EB2F3D-C259-40A8-8192-476F73B17369}"/>
              </a:ext>
            </a:extLst>
          </p:cNvPr>
          <p:cNvSpPr txBox="1"/>
          <p:nvPr/>
        </p:nvSpPr>
        <p:spPr>
          <a:xfrm>
            <a:off x="3551659" y="2689423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F5F0162-5BDE-4385-99CF-5610487BAA28}"/>
              </a:ext>
            </a:extLst>
          </p:cNvPr>
          <p:cNvSpPr/>
          <p:nvPr/>
        </p:nvSpPr>
        <p:spPr>
          <a:xfrm>
            <a:off x="4648200" y="2057400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02D62F-B0F2-4574-87CF-DCF3F27CAC3D}"/>
              </a:ext>
            </a:extLst>
          </p:cNvPr>
          <p:cNvCxnSpPr/>
          <p:nvPr/>
        </p:nvCxnSpPr>
        <p:spPr>
          <a:xfrm>
            <a:off x="537620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EE14E-C418-47D3-941E-3DF46A36303C}"/>
              </a:ext>
            </a:extLst>
          </p:cNvPr>
          <p:cNvSpPr/>
          <p:nvPr/>
        </p:nvSpPr>
        <p:spPr>
          <a:xfrm>
            <a:off x="5295818" y="2861657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64E8D1-00C3-47BA-8C44-C5912C227E1D}"/>
              </a:ext>
            </a:extLst>
          </p:cNvPr>
          <p:cNvCxnSpPr/>
          <p:nvPr/>
        </p:nvCxnSpPr>
        <p:spPr>
          <a:xfrm>
            <a:off x="3672860" y="381996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EC03DC-E0F0-4246-A06E-2F95830D663B}"/>
              </a:ext>
            </a:extLst>
          </p:cNvPr>
          <p:cNvCxnSpPr>
            <a:cxnSpLocks/>
          </p:cNvCxnSpPr>
          <p:nvPr/>
        </p:nvCxnSpPr>
        <p:spPr>
          <a:xfrm>
            <a:off x="3673808" y="3474644"/>
            <a:ext cx="481144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2">
            <a:extLst>
              <a:ext uri="{FF2B5EF4-FFF2-40B4-BE49-F238E27FC236}">
                <a16:creationId xmlns:a16="http://schemas.microsoft.com/office/drawing/2014/main" id="{1799F16F-7D9A-4EC0-9211-B35CB0F07C7C}"/>
              </a:ext>
            </a:extLst>
          </p:cNvPr>
          <p:cNvSpPr/>
          <p:nvPr/>
        </p:nvSpPr>
        <p:spPr>
          <a:xfrm>
            <a:off x="7772400" y="142682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47116D-EDFA-426E-BD98-7DF9440BCB82}"/>
              </a:ext>
            </a:extLst>
          </p:cNvPr>
          <p:cNvCxnSpPr>
            <a:cxnSpLocks/>
          </p:cNvCxnSpPr>
          <p:nvPr/>
        </p:nvCxnSpPr>
        <p:spPr>
          <a:xfrm>
            <a:off x="8541567" y="1752600"/>
            <a:ext cx="0" cy="28956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8B02F-FEA3-4314-B519-EA94BB209E8A}"/>
              </a:ext>
            </a:extLst>
          </p:cNvPr>
          <p:cNvSpPr/>
          <p:nvPr/>
        </p:nvSpPr>
        <p:spPr>
          <a:xfrm>
            <a:off x="8485251" y="3400940"/>
            <a:ext cx="159607" cy="2815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F710B-C068-4B90-960F-5672ED4CC7B7}"/>
              </a:ext>
            </a:extLst>
          </p:cNvPr>
          <p:cNvSpPr txBox="1"/>
          <p:nvPr/>
        </p:nvSpPr>
        <p:spPr>
          <a:xfrm>
            <a:off x="5371924" y="3187307"/>
            <a:ext cx="3041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indicateFilteredCrimeCaseListChanged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9E72D-A0B6-42CB-8C23-91EC662BE637}"/>
              </a:ext>
            </a:extLst>
          </p:cNvPr>
          <p:cNvCxnSpPr>
            <a:cxnSpLocks/>
          </p:cNvCxnSpPr>
          <p:nvPr/>
        </p:nvCxnSpPr>
        <p:spPr>
          <a:xfrm>
            <a:off x="3680403" y="3663731"/>
            <a:ext cx="4856444" cy="188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2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286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Poh Kai Jun</cp:lastModifiedBy>
  <cp:revision>99</cp:revision>
  <dcterms:created xsi:type="dcterms:W3CDTF">2016-07-22T14:33:02Z</dcterms:created>
  <dcterms:modified xsi:type="dcterms:W3CDTF">2018-04-14T15:28:05Z</dcterms:modified>
</cp:coreProperties>
</file>