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6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F1C6"/>
    <a:srgbClr val="00DC64"/>
    <a:srgbClr val="93CDD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31"/>
    <p:restoredTop sz="94624"/>
  </p:normalViewPr>
  <p:slideViewPr>
    <p:cSldViewPr snapToGrid="0" snapToObjects="1">
      <p:cViewPr>
        <p:scale>
          <a:sx n="100" d="100"/>
          <a:sy n="100" d="100"/>
        </p:scale>
        <p:origin x="-85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B87E6-9EDE-5846-BA72-8CB44693B271}" type="datetimeFigureOut">
              <a:rPr lang="en-US" smtClean="0"/>
              <a:t>4/14/18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A96500-1402-574C-AEF1-08A888E24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98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58A3-265D-314F-9EBC-56DB836FF455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E82D-523E-3844-BC61-871424ABD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29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58A3-265D-314F-9EBC-56DB836FF455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E82D-523E-3844-BC61-871424ABD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35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58A3-265D-314F-9EBC-56DB836FF455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E82D-523E-3844-BC61-871424ABD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3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58A3-265D-314F-9EBC-56DB836FF455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E82D-523E-3844-BC61-871424ABD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01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58A3-265D-314F-9EBC-56DB836FF455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E82D-523E-3844-BC61-871424ABD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8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58A3-265D-314F-9EBC-56DB836FF455}" type="datetimeFigureOut">
              <a:rPr lang="en-US" smtClean="0"/>
              <a:t>4/14/18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E82D-523E-3844-BC61-871424ABD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87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58A3-265D-314F-9EBC-56DB836FF455}" type="datetimeFigureOut">
              <a:rPr lang="en-US" smtClean="0"/>
              <a:t>4/14/18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E82D-523E-3844-BC61-871424ABD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3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58A3-265D-314F-9EBC-56DB836FF455}" type="datetimeFigureOut">
              <a:rPr lang="en-US" smtClean="0"/>
              <a:t>4/14/18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E82D-523E-3844-BC61-871424ABD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3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58A3-265D-314F-9EBC-56DB836FF455}" type="datetimeFigureOut">
              <a:rPr lang="en-US" smtClean="0"/>
              <a:t>4/14/18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E82D-523E-3844-BC61-871424ABD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36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58A3-265D-314F-9EBC-56DB836FF455}" type="datetimeFigureOut">
              <a:rPr lang="en-US" smtClean="0"/>
              <a:t>4/14/18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E82D-523E-3844-BC61-871424ABD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44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58A3-265D-314F-9EBC-56DB836FF455}" type="datetimeFigureOut">
              <a:rPr lang="en-US" smtClean="0"/>
              <a:t>4/14/18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E82D-523E-3844-BC61-871424ABD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9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B58A3-265D-314F-9EBC-56DB836FF455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0E82D-523E-3844-BC61-871424ABD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48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533400" y="1676400"/>
            <a:ext cx="7252956" cy="45720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692646" y="19917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420459" y="2355418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348452" y="2706112"/>
            <a:ext cx="124558" cy="331368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590800" y="1874509"/>
            <a:ext cx="14478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InvestigapptorParser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204199" y="23591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132191" y="2817297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9" name="Rectangle 62"/>
          <p:cNvSpPr/>
          <p:nvPr/>
        </p:nvSpPr>
        <p:spPr>
          <a:xfrm>
            <a:off x="6019801" y="3007940"/>
            <a:ext cx="13984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d:DeleteCase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620174" y="3469479"/>
            <a:ext cx="0" cy="255032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543974" y="3469479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28601" y="27097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500851" y="2817298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36178" y="2788977"/>
            <a:ext cx="1905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>
                <a:solidFill>
                  <a:srgbClr val="0070C0"/>
                </a:solidFill>
              </a:rPr>
              <a:t>execute(“</a:t>
            </a:r>
            <a:r>
              <a:rPr lang="en-US" sz="1200" dirty="0" err="1" smtClean="0">
                <a:solidFill>
                  <a:srgbClr val="0070C0"/>
                </a:solidFill>
              </a:rPr>
              <a:t>deletecase</a:t>
            </a:r>
            <a:r>
              <a:rPr lang="en-US" sz="1200" dirty="0" smtClean="0">
                <a:solidFill>
                  <a:srgbClr val="0070C0"/>
                </a:solidFill>
              </a:rPr>
              <a:t> </a:t>
            </a:r>
            <a:r>
              <a:rPr lang="en-US" sz="1200" dirty="0">
                <a:solidFill>
                  <a:srgbClr val="0070C0"/>
                </a:solidFill>
              </a:rPr>
              <a:t>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104818" y="3398415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105183" y="39467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105400" y="37454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517786" y="39384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52400" y="6000065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413797" y="20574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500852" y="41905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535052" y="4162200"/>
            <a:ext cx="144008" cy="1629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929049" y="2396058"/>
            <a:ext cx="0" cy="3623742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834701" y="4219798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629400" y="4219797"/>
            <a:ext cx="2212637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73" idx="2"/>
          </p:cNvCxnSpPr>
          <p:nvPr/>
        </p:nvCxnSpPr>
        <p:spPr>
          <a:xfrm>
            <a:off x="6705600" y="4419601"/>
            <a:ext cx="2205301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500851" y="57912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250253" y="3946756"/>
            <a:ext cx="15899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deleteCrimeCase</a:t>
            </a:r>
            <a:r>
              <a:rPr lang="en-US" dirty="0">
                <a:solidFill>
                  <a:srgbClr val="7030A0"/>
                </a:solidFill>
              </a:rPr>
              <a:t>(c)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695152" y="335280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parse(“1”)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400783" y="2569842"/>
            <a:ext cx="1716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</a:t>
            </a:r>
            <a:r>
              <a:rPr lang="en-US" sz="1200" dirty="0" err="1" smtClean="0"/>
              <a:t>deletecase</a:t>
            </a:r>
            <a:r>
              <a:rPr lang="en-US" sz="1200" dirty="0" smtClean="0"/>
              <a:t> </a:t>
            </a:r>
            <a:r>
              <a:rPr lang="en-US" sz="1200" dirty="0"/>
              <a:t>1”)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41212" y="5715000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6867846" y="5181600"/>
            <a:ext cx="1733561" cy="31462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r:CommandResult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624923" y="5496222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705600" y="5667598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521446" y="37229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3962401" y="2625040"/>
            <a:ext cx="2016419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DeleteCaseCommand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310191" y="3352801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907548" y="3048001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010469" y="30480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4907548" y="33528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346983" y="38802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705600" y="5286598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3260026" y="2868204"/>
            <a:ext cx="7023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307119" y="31711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881265" y="38947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56" name="Rectangle 62"/>
          <p:cNvSpPr/>
          <p:nvPr/>
        </p:nvSpPr>
        <p:spPr>
          <a:xfrm>
            <a:off x="10385514" y="2057400"/>
            <a:ext cx="1478906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11129687" y="2396058"/>
            <a:ext cx="0" cy="3623742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8" name="Rectangle 57"/>
          <p:cNvSpPr/>
          <p:nvPr/>
        </p:nvSpPr>
        <p:spPr>
          <a:xfrm>
            <a:off x="11048767" y="4724400"/>
            <a:ext cx="152400" cy="1998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679060" y="4744639"/>
            <a:ext cx="436970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737588" y="4432756"/>
            <a:ext cx="231117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post(new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SwapTabEvent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(1))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6719018" y="4902419"/>
            <a:ext cx="4405949" cy="6359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538662" y="5496221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4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838200" y="1371600"/>
            <a:ext cx="5638800" cy="28194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47257" y="2417910"/>
            <a:ext cx="15899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deleteCrimeCase</a:t>
            </a:r>
            <a:r>
              <a:rPr lang="en-US" sz="1200" dirty="0">
                <a:solidFill>
                  <a:srgbClr val="7030A0"/>
                </a:solidFill>
              </a:rPr>
              <a:t>(c</a:t>
            </a:r>
            <a:r>
              <a:rPr lang="en-US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6" name="Rectangle 62"/>
          <p:cNvSpPr/>
          <p:nvPr/>
        </p:nvSpPr>
        <p:spPr>
          <a:xfrm>
            <a:off x="966682" y="1939833"/>
            <a:ext cx="151715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ModelManager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725259" y="2286593"/>
            <a:ext cx="0" cy="1599607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" name="Rectangle 7"/>
          <p:cNvSpPr/>
          <p:nvPr/>
        </p:nvSpPr>
        <p:spPr>
          <a:xfrm>
            <a:off x="1653251" y="2633354"/>
            <a:ext cx="152400" cy="125284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52060" y="3886200"/>
            <a:ext cx="1196051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28260" y="2676153"/>
            <a:ext cx="1119851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805651" y="2813179"/>
            <a:ext cx="1631340" cy="1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84450" y="2578156"/>
            <a:ext cx="1716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removeCrimeCase</a:t>
            </a:r>
            <a:r>
              <a:rPr lang="en-US" sz="1200" dirty="0">
                <a:solidFill>
                  <a:srgbClr val="7030A0"/>
                </a:solidFill>
              </a:rPr>
              <a:t>(c)</a:t>
            </a:r>
          </a:p>
        </p:txBody>
      </p:sp>
      <p:sp>
        <p:nvSpPr>
          <p:cNvPr id="14" name="Rectangle 62"/>
          <p:cNvSpPr/>
          <p:nvPr/>
        </p:nvSpPr>
        <p:spPr>
          <a:xfrm>
            <a:off x="2780991" y="1946133"/>
            <a:ext cx="1447800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Investigapptor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508999" y="2286593"/>
            <a:ext cx="0" cy="1599607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6" name="Rectangle 15"/>
          <p:cNvSpPr/>
          <p:nvPr/>
        </p:nvSpPr>
        <p:spPr>
          <a:xfrm>
            <a:off x="3428609" y="2750390"/>
            <a:ext cx="152213" cy="95830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619500" y="2971802"/>
            <a:ext cx="1665021" cy="1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09181" y="2767311"/>
            <a:ext cx="81239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7030A0"/>
                </a:solidFill>
              </a:rPr>
              <a:t>remove(c)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3611920" y="3587643"/>
            <a:ext cx="1672601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805651" y="3708697"/>
            <a:ext cx="163134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62"/>
          <p:cNvSpPr/>
          <p:nvPr/>
        </p:nvSpPr>
        <p:spPr>
          <a:xfrm>
            <a:off x="4315372" y="2374472"/>
            <a:ext cx="2009228" cy="345472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bg1"/>
                </a:solidFill>
              </a:rPr>
              <a:t>UniqueCrimeCaseList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5364562" y="2719944"/>
            <a:ext cx="0" cy="1166256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5284520" y="2898177"/>
            <a:ext cx="146997" cy="81052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</p:spTree>
    <p:extLst>
      <p:ext uri="{BB962C8B-B14F-4D97-AF65-F5344CB8AC3E}">
        <p14:creationId xmlns:p14="http://schemas.microsoft.com/office/powerpoint/2010/main" val="158634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762000" y="457200"/>
            <a:ext cx="8153400" cy="58674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23457" y="1503510"/>
            <a:ext cx="15899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deleteCrimeCase</a:t>
            </a:r>
            <a:r>
              <a:rPr lang="en-US" sz="1200" dirty="0">
                <a:solidFill>
                  <a:srgbClr val="7030A0"/>
                </a:solidFill>
              </a:rPr>
              <a:t>(c</a:t>
            </a:r>
            <a:r>
              <a:rPr lang="en-US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6" name="Rectangle 62"/>
          <p:cNvSpPr/>
          <p:nvPr/>
        </p:nvSpPr>
        <p:spPr>
          <a:xfrm>
            <a:off x="890482" y="1025433"/>
            <a:ext cx="151715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ModelManager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649059" y="1372193"/>
            <a:ext cx="0" cy="1599607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" name="Rectangle 7"/>
          <p:cNvSpPr/>
          <p:nvPr/>
        </p:nvSpPr>
        <p:spPr>
          <a:xfrm>
            <a:off x="1566211" y="1718954"/>
            <a:ext cx="138672" cy="414844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75860" y="5867400"/>
            <a:ext cx="1196051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52060" y="1761753"/>
            <a:ext cx="1119851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729451" y="1898779"/>
            <a:ext cx="1631340" cy="1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08250" y="1663756"/>
            <a:ext cx="1716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removeCrimeCase</a:t>
            </a:r>
            <a:r>
              <a:rPr lang="en-US" sz="1200" dirty="0">
                <a:solidFill>
                  <a:srgbClr val="7030A0"/>
                </a:solidFill>
              </a:rPr>
              <a:t>(c)</a:t>
            </a:r>
          </a:p>
        </p:txBody>
      </p:sp>
      <p:sp>
        <p:nvSpPr>
          <p:cNvPr id="14" name="Rectangle 62"/>
          <p:cNvSpPr/>
          <p:nvPr/>
        </p:nvSpPr>
        <p:spPr>
          <a:xfrm>
            <a:off x="2704791" y="1031733"/>
            <a:ext cx="1447800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Investigapptor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432799" y="1372193"/>
            <a:ext cx="0" cy="4723807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6" name="Rectangle 15"/>
          <p:cNvSpPr/>
          <p:nvPr/>
        </p:nvSpPr>
        <p:spPr>
          <a:xfrm>
            <a:off x="3355886" y="1835990"/>
            <a:ext cx="148736" cy="389212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505200" y="2057406"/>
            <a:ext cx="4228570" cy="1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693981" y="1852911"/>
            <a:ext cx="81239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7030A0"/>
                </a:solidFill>
              </a:rPr>
              <a:t>remove(c)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3535720" y="2478485"/>
            <a:ext cx="419805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729451" y="5728114"/>
            <a:ext cx="163134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62"/>
          <p:cNvSpPr/>
          <p:nvPr/>
        </p:nvSpPr>
        <p:spPr>
          <a:xfrm>
            <a:off x="6785008" y="1460072"/>
            <a:ext cx="2009228" cy="345472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UniqueCrimeCaseList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7834198" y="1805544"/>
            <a:ext cx="0" cy="4290456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7733770" y="1983777"/>
            <a:ext cx="167383" cy="50075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7" name="Rectangle 16"/>
          <p:cNvSpPr/>
          <p:nvPr/>
        </p:nvSpPr>
        <p:spPr>
          <a:xfrm>
            <a:off x="2035201" y="2794849"/>
            <a:ext cx="6423000" cy="25391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62"/>
          <p:cNvSpPr/>
          <p:nvPr/>
        </p:nvSpPr>
        <p:spPr>
          <a:xfrm>
            <a:off x="5809108" y="2945557"/>
            <a:ext cx="1277492" cy="357744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smtClean="0">
                <a:solidFill>
                  <a:schemeClr val="bg1"/>
                </a:solidFill>
              </a:rPr>
              <a:t>:Investigator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6412567" y="3320981"/>
            <a:ext cx="0" cy="277501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2286001" y="3453933"/>
            <a:ext cx="5943600" cy="17276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3629271" y="3504974"/>
            <a:ext cx="271147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000" dirty="0" smtClean="0">
                <a:solidFill>
                  <a:schemeClr val="tx1"/>
                </a:solidFill>
              </a:rPr>
              <a:t>[ </a:t>
            </a:r>
            <a:r>
              <a:rPr lang="en-US" sz="1000" dirty="0" err="1" smtClean="0">
                <a:solidFill>
                  <a:schemeClr val="tx1"/>
                </a:solidFill>
              </a:rPr>
              <a:t>c.getCurrentInvestigator</a:t>
            </a:r>
            <a:r>
              <a:rPr lang="en-US" sz="1000" dirty="0" smtClean="0">
                <a:solidFill>
                  <a:schemeClr val="tx1"/>
                </a:solidFill>
              </a:rPr>
              <a:t>().equals(person)</a:t>
            </a:r>
            <a:r>
              <a:rPr lang="en-US" sz="1000" dirty="0" smtClean="0">
                <a:solidFill>
                  <a:schemeClr val="tx1"/>
                </a:solidFill>
              </a:rPr>
              <a:t> ] 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332584" y="4151316"/>
            <a:ext cx="136343" cy="73744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4" name="Straight Arrow Connector 73"/>
          <p:cNvCxnSpPr/>
          <p:nvPr/>
        </p:nvCxnSpPr>
        <p:spPr>
          <a:xfrm flipV="1">
            <a:off x="6478303" y="4262161"/>
            <a:ext cx="1243998" cy="5039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7721539" y="4223266"/>
            <a:ext cx="168145" cy="54469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7" name="TextBox 76"/>
          <p:cNvSpPr txBox="1"/>
          <p:nvPr/>
        </p:nvSpPr>
        <p:spPr>
          <a:xfrm>
            <a:off x="6693981" y="4037047"/>
            <a:ext cx="81239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7030A0"/>
                </a:solidFill>
              </a:rPr>
              <a:t>remove(c)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 flipV="1">
            <a:off x="3516025" y="4151317"/>
            <a:ext cx="2816559" cy="1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480270" y="3900175"/>
            <a:ext cx="1716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removeCrimeCase</a:t>
            </a:r>
            <a:r>
              <a:rPr lang="en-US" sz="1200" dirty="0">
                <a:solidFill>
                  <a:srgbClr val="7030A0"/>
                </a:solidFill>
              </a:rPr>
              <a:t>(c)</a:t>
            </a:r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6468927" y="4767217"/>
            <a:ext cx="1196253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3516025" y="4893476"/>
            <a:ext cx="2816559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Freeform 101"/>
          <p:cNvSpPr/>
          <p:nvPr/>
        </p:nvSpPr>
        <p:spPr>
          <a:xfrm>
            <a:off x="2031904" y="2788778"/>
            <a:ext cx="584200" cy="317500"/>
          </a:xfrm>
          <a:custGeom>
            <a:avLst/>
            <a:gdLst>
              <a:gd name="connsiteX0" fmla="*/ 0 w 584200"/>
              <a:gd name="connsiteY0" fmla="*/ 317500 h 317500"/>
              <a:gd name="connsiteX1" fmla="*/ 508000 w 584200"/>
              <a:gd name="connsiteY1" fmla="*/ 317500 h 317500"/>
              <a:gd name="connsiteX2" fmla="*/ 584200 w 584200"/>
              <a:gd name="connsiteY2" fmla="*/ 241300 h 317500"/>
              <a:gd name="connsiteX3" fmla="*/ 584200 w 584200"/>
              <a:gd name="connsiteY3" fmla="*/ 0 h 317500"/>
              <a:gd name="connsiteX4" fmla="*/ 0 w 584200"/>
              <a:gd name="connsiteY4" fmla="*/ 0 h 317500"/>
              <a:gd name="connsiteX5" fmla="*/ 0 w 584200"/>
              <a:gd name="connsiteY5" fmla="*/ 317500 h 31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4200" h="317500">
                <a:moveTo>
                  <a:pt x="0" y="317500"/>
                </a:moveTo>
                <a:lnTo>
                  <a:pt x="508000" y="317500"/>
                </a:lnTo>
                <a:lnTo>
                  <a:pt x="584200" y="241300"/>
                </a:lnTo>
                <a:lnTo>
                  <a:pt x="584200" y="0"/>
                </a:lnTo>
                <a:lnTo>
                  <a:pt x="0" y="0"/>
                </a:lnTo>
                <a:lnTo>
                  <a:pt x="0" y="3175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loop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3" name="Freeform 102"/>
          <p:cNvSpPr/>
          <p:nvPr/>
        </p:nvSpPr>
        <p:spPr>
          <a:xfrm>
            <a:off x="2286001" y="3448740"/>
            <a:ext cx="649462" cy="316622"/>
          </a:xfrm>
          <a:custGeom>
            <a:avLst/>
            <a:gdLst>
              <a:gd name="connsiteX0" fmla="*/ 0 w 584200"/>
              <a:gd name="connsiteY0" fmla="*/ 317500 h 317500"/>
              <a:gd name="connsiteX1" fmla="*/ 508000 w 584200"/>
              <a:gd name="connsiteY1" fmla="*/ 317500 h 317500"/>
              <a:gd name="connsiteX2" fmla="*/ 584200 w 584200"/>
              <a:gd name="connsiteY2" fmla="*/ 241300 h 317500"/>
              <a:gd name="connsiteX3" fmla="*/ 584200 w 584200"/>
              <a:gd name="connsiteY3" fmla="*/ 0 h 317500"/>
              <a:gd name="connsiteX4" fmla="*/ 0 w 584200"/>
              <a:gd name="connsiteY4" fmla="*/ 0 h 317500"/>
              <a:gd name="connsiteX5" fmla="*/ 0 w 584200"/>
              <a:gd name="connsiteY5" fmla="*/ 317500 h 31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4200" h="317500">
                <a:moveTo>
                  <a:pt x="0" y="317500"/>
                </a:moveTo>
                <a:lnTo>
                  <a:pt x="508000" y="317500"/>
                </a:lnTo>
                <a:lnTo>
                  <a:pt x="584200" y="241300"/>
                </a:lnTo>
                <a:lnTo>
                  <a:pt x="584200" y="0"/>
                </a:lnTo>
                <a:lnTo>
                  <a:pt x="0" y="0"/>
                </a:lnTo>
                <a:lnTo>
                  <a:pt x="0" y="3175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break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629270" y="2857446"/>
            <a:ext cx="143224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 smtClean="0">
                <a:solidFill>
                  <a:schemeClr val="tx1"/>
                </a:solidFill>
              </a:rPr>
              <a:t>[ person in persons ]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47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533400" y="1676400"/>
            <a:ext cx="7252956" cy="45720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692646" y="19917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420459" y="2355418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348452" y="2706112"/>
            <a:ext cx="124558" cy="331368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590800" y="1874509"/>
            <a:ext cx="14478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InvestigapptorParser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204199" y="23591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132191" y="2817297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9" name="Rectangle 62"/>
          <p:cNvSpPr/>
          <p:nvPr/>
        </p:nvSpPr>
        <p:spPr>
          <a:xfrm>
            <a:off x="6019801" y="3007940"/>
            <a:ext cx="13984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d:SelectCase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620174" y="3469479"/>
            <a:ext cx="0" cy="255032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543974" y="3469479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28601" y="27097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500851" y="2817298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36177" y="2827077"/>
            <a:ext cx="191981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>
                <a:solidFill>
                  <a:srgbClr val="0070C0"/>
                </a:solidFill>
              </a:rPr>
              <a:t>execute</a:t>
            </a:r>
            <a:r>
              <a:rPr lang="en-US" sz="1200" dirty="0" smtClean="0">
                <a:solidFill>
                  <a:srgbClr val="0070C0"/>
                </a:solidFill>
              </a:rPr>
              <a:t>(“</a:t>
            </a:r>
            <a:r>
              <a:rPr lang="en-US" sz="1200" dirty="0" err="1" smtClean="0">
                <a:solidFill>
                  <a:srgbClr val="0070C0"/>
                </a:solidFill>
              </a:rPr>
              <a:t>selectc</a:t>
            </a:r>
            <a:r>
              <a:rPr lang="en-US" sz="1200" dirty="0" err="1" smtClean="0">
                <a:solidFill>
                  <a:srgbClr val="0070C0"/>
                </a:solidFill>
              </a:rPr>
              <a:t>ase</a:t>
            </a:r>
            <a:r>
              <a:rPr lang="en-US" sz="1200" dirty="0" smtClean="0">
                <a:solidFill>
                  <a:srgbClr val="0070C0"/>
                </a:solidFill>
              </a:rPr>
              <a:t> 1</a:t>
            </a:r>
            <a:r>
              <a:rPr lang="en-US" sz="1200" dirty="0">
                <a:solidFill>
                  <a:srgbClr val="0070C0"/>
                </a:solidFill>
              </a:rPr>
              <a:t>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104818" y="3398415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105183" y="39467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105400" y="37454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517786" y="39384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52400" y="6000065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413797" y="20574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500852" y="41905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535052" y="4162200"/>
            <a:ext cx="144008" cy="1629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929049" y="2396058"/>
            <a:ext cx="0" cy="3623742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834701" y="4219798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629400" y="4219797"/>
            <a:ext cx="2212637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73" idx="2"/>
          </p:cNvCxnSpPr>
          <p:nvPr/>
        </p:nvCxnSpPr>
        <p:spPr>
          <a:xfrm>
            <a:off x="6705600" y="4419601"/>
            <a:ext cx="2205301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500851" y="57912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745641" y="3926471"/>
            <a:ext cx="204437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getFilteredCrimeCaseList</a:t>
            </a:r>
            <a:r>
              <a:rPr lang="en-US" dirty="0" smtClean="0">
                <a:solidFill>
                  <a:srgbClr val="7030A0"/>
                </a:solidFill>
              </a:rPr>
              <a:t>()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695152" y="335280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parse(“1”)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400783" y="2569842"/>
            <a:ext cx="1716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</a:t>
            </a:r>
            <a:r>
              <a:rPr lang="en-US" sz="1200" dirty="0" smtClean="0"/>
              <a:t>(“</a:t>
            </a:r>
            <a:r>
              <a:rPr lang="en-US" sz="1200" dirty="0" err="1" smtClean="0"/>
              <a:t>selectcase</a:t>
            </a:r>
            <a:r>
              <a:rPr lang="en-US" sz="1200" dirty="0" smtClean="0"/>
              <a:t> </a:t>
            </a:r>
            <a:r>
              <a:rPr lang="en-US" sz="1200" dirty="0"/>
              <a:t>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538662" y="5496221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441212" y="5715000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6867846" y="5181600"/>
            <a:ext cx="1733561" cy="31462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r:CommandResult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624923" y="5496222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705600" y="5667598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521446" y="37229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3962401" y="2625040"/>
            <a:ext cx="2016419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SelectCaseCommand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310191" y="3352801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907548" y="3048001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010469" y="30480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4907548" y="33528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346983" y="38802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705600" y="5286598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3260026" y="2868204"/>
            <a:ext cx="7023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307119" y="31711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881265" y="38947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56" name="Rectangle 62"/>
          <p:cNvSpPr/>
          <p:nvPr/>
        </p:nvSpPr>
        <p:spPr>
          <a:xfrm>
            <a:off x="10385514" y="2057400"/>
            <a:ext cx="1478906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11129687" y="2396058"/>
            <a:ext cx="0" cy="3623742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8" name="Rectangle 57"/>
          <p:cNvSpPr/>
          <p:nvPr/>
        </p:nvSpPr>
        <p:spPr>
          <a:xfrm>
            <a:off x="11048767" y="4724400"/>
            <a:ext cx="152400" cy="1998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679060" y="4744639"/>
            <a:ext cx="436970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086600" y="4470855"/>
            <a:ext cx="3962167" cy="215444"/>
          </a:xfrm>
          <a:prstGeom prst="rect">
            <a:avLst/>
          </a:prstGeom>
          <a:solidFill>
            <a:srgbClr val="FFFFFF">
              <a:alpha val="65098"/>
            </a:srgbClr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post(new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JumpToCrimeCaseListRequestEvent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(1))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6719018" y="4902419"/>
            <a:ext cx="4405949" cy="6359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7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65"/>
          <p:cNvSpPr/>
          <p:nvPr/>
        </p:nvSpPr>
        <p:spPr>
          <a:xfrm>
            <a:off x="6095730" y="1333246"/>
            <a:ext cx="3746770" cy="3213354"/>
          </a:xfrm>
          <a:prstGeom prst="roundRect">
            <a:avLst>
              <a:gd name="adj" fmla="val 3484"/>
            </a:avLst>
          </a:prstGeom>
          <a:solidFill>
            <a:srgbClr val="C8F1C6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smtClean="0">
                <a:solidFill>
                  <a:srgbClr val="00B050"/>
                </a:solidFill>
              </a:rPr>
              <a:t>UI</a:t>
            </a:r>
            <a:endParaRPr lang="en-SG" sz="1200" b="1" dirty="0">
              <a:solidFill>
                <a:srgbClr val="00B050"/>
              </a:solidFill>
            </a:endParaRPr>
          </a:p>
        </p:txBody>
      </p:sp>
      <p:sp>
        <p:nvSpPr>
          <p:cNvPr id="2" name="Rectangle 65"/>
          <p:cNvSpPr/>
          <p:nvPr/>
        </p:nvSpPr>
        <p:spPr>
          <a:xfrm>
            <a:off x="2725203" y="1333246"/>
            <a:ext cx="1780611" cy="3213354"/>
          </a:xfrm>
          <a:prstGeom prst="roundRect">
            <a:avLst>
              <a:gd name="adj" fmla="val 3484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EventsCenter</a:t>
            </a:r>
            <a:endParaRPr lang="en-SG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0408" y="2361255"/>
            <a:ext cx="3039675" cy="1538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post(new </a:t>
            </a:r>
            <a:r>
              <a:rPr lang="en-US" sz="1000" dirty="0" err="1">
                <a:solidFill>
                  <a:schemeClr val="accent5">
                    <a:lumMod val="75000"/>
                  </a:schemeClr>
                </a:solidFill>
              </a:rPr>
              <a:t>JumpToCrimeCaseListRequestEvent</a:t>
            </a:r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(1))</a:t>
            </a:r>
            <a:endParaRPr lang="en-US" sz="1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853685" y="1901479"/>
            <a:ext cx="1517155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612262" y="2248239"/>
            <a:ext cx="0" cy="1599607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" name="Rectangle 7"/>
          <p:cNvSpPr/>
          <p:nvPr/>
        </p:nvSpPr>
        <p:spPr>
          <a:xfrm>
            <a:off x="3540254" y="2594999"/>
            <a:ext cx="143537" cy="169673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135287" y="4266946"/>
            <a:ext cx="2399827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692654" y="2774828"/>
            <a:ext cx="3435853" cy="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75547" y="2519240"/>
            <a:ext cx="2857571" cy="1538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 smtClean="0">
                <a:solidFill>
                  <a:srgbClr val="00B050"/>
                </a:solidFill>
              </a:rPr>
              <a:t>handleJumpToCrimeCaseListRequestEvent</a:t>
            </a:r>
            <a:r>
              <a:rPr lang="en-US" sz="1000" dirty="0" smtClean="0">
                <a:solidFill>
                  <a:srgbClr val="00B050"/>
                </a:solidFill>
              </a:rPr>
              <a:t>()</a:t>
            </a:r>
            <a:endParaRPr lang="en-US" sz="1000" dirty="0">
              <a:solidFill>
                <a:srgbClr val="00B05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6231718" y="1910912"/>
            <a:ext cx="192865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CrimeCaseListPanel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7200330" y="2248239"/>
            <a:ext cx="0" cy="2133261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6" name="Rectangle 15"/>
          <p:cNvSpPr/>
          <p:nvPr/>
        </p:nvSpPr>
        <p:spPr>
          <a:xfrm>
            <a:off x="7106208" y="2712036"/>
            <a:ext cx="165946" cy="102713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135287" y="2637799"/>
            <a:ext cx="239982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692304" y="4165600"/>
            <a:ext cx="52524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62"/>
          <p:cNvSpPr/>
          <p:nvPr/>
        </p:nvSpPr>
        <p:spPr>
          <a:xfrm>
            <a:off x="8322187" y="1901479"/>
            <a:ext cx="1395688" cy="345472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BrowserPanel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9001710" y="2258426"/>
            <a:ext cx="0" cy="2123074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4" name="Rectangle 33"/>
          <p:cNvSpPr/>
          <p:nvPr/>
        </p:nvSpPr>
        <p:spPr>
          <a:xfrm>
            <a:off x="8921668" y="3949975"/>
            <a:ext cx="146998" cy="21562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692654" y="2959694"/>
            <a:ext cx="3413554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3692304" y="3415362"/>
            <a:ext cx="3413904" cy="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3680318" y="3601152"/>
            <a:ext cx="342589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722856" y="3151787"/>
            <a:ext cx="3352800" cy="1538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smtClean="0">
                <a:solidFill>
                  <a:schemeClr val="accent5">
                    <a:lumMod val="75000"/>
                  </a:schemeClr>
                </a:solidFill>
              </a:rPr>
              <a:t>post(new </a:t>
            </a:r>
            <a:r>
              <a:rPr lang="en-US" sz="1000" dirty="0" err="1">
                <a:solidFill>
                  <a:schemeClr val="accent5">
                    <a:lumMod val="75000"/>
                  </a:schemeClr>
                </a:solidFill>
              </a:rPr>
              <a:t>CrimeCasePanelSelectionChangedEvent</a:t>
            </a:r>
            <a:r>
              <a:rPr lang="en-US" sz="1000" dirty="0" smtClean="0">
                <a:solidFill>
                  <a:schemeClr val="accent5">
                    <a:lumMod val="75000"/>
                  </a:schemeClr>
                </a:solidFill>
              </a:rPr>
              <a:t>()))</a:t>
            </a:r>
            <a:endParaRPr lang="en-US" sz="10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3680318" y="3969484"/>
            <a:ext cx="5241350" cy="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714398" y="3761996"/>
            <a:ext cx="3115512" cy="1538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>
                <a:solidFill>
                  <a:srgbClr val="00B050"/>
                </a:solidFill>
              </a:rPr>
              <a:t>handleCrimeCasePanelSelectionChangedEvent</a:t>
            </a:r>
            <a:r>
              <a:rPr lang="en-US" sz="1000" dirty="0">
                <a:solidFill>
                  <a:srgbClr val="00B050"/>
                </a:solidFill>
              </a:rPr>
              <a:t>()</a:t>
            </a:r>
            <a:endParaRPr lang="en-US" sz="1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55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762000" y="457200"/>
            <a:ext cx="8153400" cy="58674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23457" y="1503510"/>
            <a:ext cx="15899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 smtClean="0">
                <a:solidFill>
                  <a:srgbClr val="7030A0"/>
                </a:solidFill>
              </a:rPr>
              <a:t>add</a:t>
            </a:r>
            <a:r>
              <a:rPr lang="en-US" sz="1200" dirty="0" err="1" smtClean="0">
                <a:solidFill>
                  <a:srgbClr val="7030A0"/>
                </a:solidFill>
              </a:rPr>
              <a:t>CrimeCase</a:t>
            </a:r>
            <a:r>
              <a:rPr lang="en-US" sz="1200" dirty="0" smtClean="0">
                <a:solidFill>
                  <a:srgbClr val="7030A0"/>
                </a:solidFill>
              </a:rPr>
              <a:t>(c</a:t>
            </a:r>
            <a:r>
              <a:rPr lang="en-US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6" name="Rectangle 62"/>
          <p:cNvSpPr/>
          <p:nvPr/>
        </p:nvSpPr>
        <p:spPr>
          <a:xfrm>
            <a:off x="890482" y="1025433"/>
            <a:ext cx="151715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ModelManager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649059" y="1372193"/>
            <a:ext cx="0" cy="1599607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" name="Rectangle 7"/>
          <p:cNvSpPr/>
          <p:nvPr/>
        </p:nvSpPr>
        <p:spPr>
          <a:xfrm>
            <a:off x="1566211" y="1718954"/>
            <a:ext cx="138672" cy="414844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75860" y="5867400"/>
            <a:ext cx="1196051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52060" y="1761753"/>
            <a:ext cx="1119851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729451" y="1898779"/>
            <a:ext cx="1631340" cy="1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08250" y="1663756"/>
            <a:ext cx="1716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 smtClean="0">
                <a:solidFill>
                  <a:srgbClr val="7030A0"/>
                </a:solidFill>
              </a:rPr>
              <a:t>add</a:t>
            </a:r>
            <a:r>
              <a:rPr lang="en-US" sz="1200" dirty="0" err="1" smtClean="0">
                <a:solidFill>
                  <a:srgbClr val="7030A0"/>
                </a:solidFill>
              </a:rPr>
              <a:t>CrimeCase</a:t>
            </a:r>
            <a:r>
              <a:rPr lang="en-US" sz="1200" dirty="0" smtClean="0">
                <a:solidFill>
                  <a:srgbClr val="7030A0"/>
                </a:solidFill>
              </a:rPr>
              <a:t>(c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14" name="Rectangle 62"/>
          <p:cNvSpPr/>
          <p:nvPr/>
        </p:nvSpPr>
        <p:spPr>
          <a:xfrm>
            <a:off x="2704791" y="1031733"/>
            <a:ext cx="1447800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Investigapptor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432799" y="1372193"/>
            <a:ext cx="0" cy="4723807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6" name="Rectangle 15"/>
          <p:cNvSpPr/>
          <p:nvPr/>
        </p:nvSpPr>
        <p:spPr>
          <a:xfrm>
            <a:off x="3355886" y="1835990"/>
            <a:ext cx="148736" cy="389212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505200" y="2057406"/>
            <a:ext cx="4228570" cy="1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693981" y="1852911"/>
            <a:ext cx="81239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7030A0"/>
                </a:solidFill>
              </a:rPr>
              <a:t>add</a:t>
            </a:r>
            <a:r>
              <a:rPr lang="en-US" sz="1200" dirty="0" smtClean="0">
                <a:solidFill>
                  <a:srgbClr val="7030A0"/>
                </a:solidFill>
              </a:rPr>
              <a:t>(c</a:t>
            </a:r>
            <a:r>
              <a:rPr lang="en-US" sz="1200" dirty="0" smtClean="0">
                <a:solidFill>
                  <a:srgbClr val="7030A0"/>
                </a:solidFill>
              </a:rPr>
              <a:t>)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3535720" y="2478485"/>
            <a:ext cx="419805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729451" y="5728114"/>
            <a:ext cx="163134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62"/>
          <p:cNvSpPr/>
          <p:nvPr/>
        </p:nvSpPr>
        <p:spPr>
          <a:xfrm>
            <a:off x="6785008" y="1460072"/>
            <a:ext cx="2009228" cy="345472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UniqueCrimeCaseList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7834198" y="1805544"/>
            <a:ext cx="0" cy="4290456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7733770" y="1983777"/>
            <a:ext cx="167383" cy="50075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7" name="Rectangle 16"/>
          <p:cNvSpPr/>
          <p:nvPr/>
        </p:nvSpPr>
        <p:spPr>
          <a:xfrm>
            <a:off x="2035201" y="2794849"/>
            <a:ext cx="6423000" cy="25391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62"/>
          <p:cNvSpPr/>
          <p:nvPr/>
        </p:nvSpPr>
        <p:spPr>
          <a:xfrm>
            <a:off x="5809108" y="2945557"/>
            <a:ext cx="1277492" cy="357744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smtClean="0">
                <a:solidFill>
                  <a:schemeClr val="bg1"/>
                </a:solidFill>
              </a:rPr>
              <a:t>:Investigator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6412567" y="3320981"/>
            <a:ext cx="0" cy="277501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2286001" y="3453933"/>
            <a:ext cx="5943600" cy="17276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3629271" y="3504974"/>
            <a:ext cx="271147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000" dirty="0" smtClean="0">
                <a:solidFill>
                  <a:schemeClr val="tx1"/>
                </a:solidFill>
              </a:rPr>
              <a:t>[ </a:t>
            </a:r>
            <a:r>
              <a:rPr lang="en-US" sz="1000" dirty="0" err="1" smtClean="0">
                <a:solidFill>
                  <a:schemeClr val="tx1"/>
                </a:solidFill>
              </a:rPr>
              <a:t>c.getCurrentInvestigator</a:t>
            </a:r>
            <a:r>
              <a:rPr lang="en-US" sz="1000" dirty="0" smtClean="0">
                <a:solidFill>
                  <a:schemeClr val="tx1"/>
                </a:solidFill>
              </a:rPr>
              <a:t>().equals(person)</a:t>
            </a:r>
            <a:r>
              <a:rPr lang="en-US" sz="1000" dirty="0" smtClean="0">
                <a:solidFill>
                  <a:schemeClr val="tx1"/>
                </a:solidFill>
              </a:rPr>
              <a:t> ] 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332584" y="4151316"/>
            <a:ext cx="136343" cy="73744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4" name="Straight Arrow Connector 73"/>
          <p:cNvCxnSpPr/>
          <p:nvPr/>
        </p:nvCxnSpPr>
        <p:spPr>
          <a:xfrm flipV="1">
            <a:off x="6478303" y="4262161"/>
            <a:ext cx="1243998" cy="5039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7721539" y="4223266"/>
            <a:ext cx="168145" cy="54469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7" name="TextBox 76"/>
          <p:cNvSpPr txBox="1"/>
          <p:nvPr/>
        </p:nvSpPr>
        <p:spPr>
          <a:xfrm>
            <a:off x="6693981" y="4037047"/>
            <a:ext cx="81239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7030A0"/>
                </a:solidFill>
              </a:rPr>
              <a:t>add</a:t>
            </a:r>
            <a:r>
              <a:rPr lang="en-US" sz="1200" dirty="0" smtClean="0">
                <a:solidFill>
                  <a:srgbClr val="7030A0"/>
                </a:solidFill>
              </a:rPr>
              <a:t>(c</a:t>
            </a:r>
            <a:r>
              <a:rPr lang="en-US" sz="1200" dirty="0" smtClean="0">
                <a:solidFill>
                  <a:srgbClr val="7030A0"/>
                </a:solidFill>
              </a:rPr>
              <a:t>)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 flipV="1">
            <a:off x="3516025" y="4151317"/>
            <a:ext cx="2816559" cy="1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480270" y="3900175"/>
            <a:ext cx="1716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 smtClean="0">
                <a:solidFill>
                  <a:srgbClr val="7030A0"/>
                </a:solidFill>
              </a:rPr>
              <a:t>add</a:t>
            </a:r>
            <a:r>
              <a:rPr lang="en-US" sz="1200" dirty="0" err="1" smtClean="0">
                <a:solidFill>
                  <a:srgbClr val="7030A0"/>
                </a:solidFill>
              </a:rPr>
              <a:t>CrimeCase</a:t>
            </a:r>
            <a:r>
              <a:rPr lang="en-US" sz="1200" dirty="0" smtClean="0">
                <a:solidFill>
                  <a:srgbClr val="7030A0"/>
                </a:solidFill>
              </a:rPr>
              <a:t>(c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6468927" y="4767217"/>
            <a:ext cx="1196253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3516025" y="4893476"/>
            <a:ext cx="2816559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Freeform 101"/>
          <p:cNvSpPr/>
          <p:nvPr/>
        </p:nvSpPr>
        <p:spPr>
          <a:xfrm>
            <a:off x="2031904" y="2788778"/>
            <a:ext cx="584200" cy="317500"/>
          </a:xfrm>
          <a:custGeom>
            <a:avLst/>
            <a:gdLst>
              <a:gd name="connsiteX0" fmla="*/ 0 w 584200"/>
              <a:gd name="connsiteY0" fmla="*/ 317500 h 317500"/>
              <a:gd name="connsiteX1" fmla="*/ 508000 w 584200"/>
              <a:gd name="connsiteY1" fmla="*/ 317500 h 317500"/>
              <a:gd name="connsiteX2" fmla="*/ 584200 w 584200"/>
              <a:gd name="connsiteY2" fmla="*/ 241300 h 317500"/>
              <a:gd name="connsiteX3" fmla="*/ 584200 w 584200"/>
              <a:gd name="connsiteY3" fmla="*/ 0 h 317500"/>
              <a:gd name="connsiteX4" fmla="*/ 0 w 584200"/>
              <a:gd name="connsiteY4" fmla="*/ 0 h 317500"/>
              <a:gd name="connsiteX5" fmla="*/ 0 w 584200"/>
              <a:gd name="connsiteY5" fmla="*/ 317500 h 31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4200" h="317500">
                <a:moveTo>
                  <a:pt x="0" y="317500"/>
                </a:moveTo>
                <a:lnTo>
                  <a:pt x="508000" y="317500"/>
                </a:lnTo>
                <a:lnTo>
                  <a:pt x="584200" y="241300"/>
                </a:lnTo>
                <a:lnTo>
                  <a:pt x="584200" y="0"/>
                </a:lnTo>
                <a:lnTo>
                  <a:pt x="0" y="0"/>
                </a:lnTo>
                <a:lnTo>
                  <a:pt x="0" y="3175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loop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3" name="Freeform 102"/>
          <p:cNvSpPr/>
          <p:nvPr/>
        </p:nvSpPr>
        <p:spPr>
          <a:xfrm>
            <a:off x="2286001" y="3448740"/>
            <a:ext cx="649462" cy="316622"/>
          </a:xfrm>
          <a:custGeom>
            <a:avLst/>
            <a:gdLst>
              <a:gd name="connsiteX0" fmla="*/ 0 w 584200"/>
              <a:gd name="connsiteY0" fmla="*/ 317500 h 317500"/>
              <a:gd name="connsiteX1" fmla="*/ 508000 w 584200"/>
              <a:gd name="connsiteY1" fmla="*/ 317500 h 317500"/>
              <a:gd name="connsiteX2" fmla="*/ 584200 w 584200"/>
              <a:gd name="connsiteY2" fmla="*/ 241300 h 317500"/>
              <a:gd name="connsiteX3" fmla="*/ 584200 w 584200"/>
              <a:gd name="connsiteY3" fmla="*/ 0 h 317500"/>
              <a:gd name="connsiteX4" fmla="*/ 0 w 584200"/>
              <a:gd name="connsiteY4" fmla="*/ 0 h 317500"/>
              <a:gd name="connsiteX5" fmla="*/ 0 w 584200"/>
              <a:gd name="connsiteY5" fmla="*/ 317500 h 31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4200" h="317500">
                <a:moveTo>
                  <a:pt x="0" y="317500"/>
                </a:moveTo>
                <a:lnTo>
                  <a:pt x="508000" y="317500"/>
                </a:lnTo>
                <a:lnTo>
                  <a:pt x="584200" y="241300"/>
                </a:lnTo>
                <a:lnTo>
                  <a:pt x="584200" y="0"/>
                </a:lnTo>
                <a:lnTo>
                  <a:pt x="0" y="0"/>
                </a:lnTo>
                <a:lnTo>
                  <a:pt x="0" y="3175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break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629270" y="2857446"/>
            <a:ext cx="143224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 smtClean="0">
                <a:solidFill>
                  <a:schemeClr val="tx1"/>
                </a:solidFill>
              </a:rPr>
              <a:t>[ person in persons ]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80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520700" y="419100"/>
            <a:ext cx="7252956" cy="46355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679946" y="7344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407759" y="1098118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361542" y="1448812"/>
            <a:ext cx="98767" cy="332276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578100" y="617209"/>
            <a:ext cx="14478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InvestigapptorParser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191499" y="11018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119491" y="1559997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9" name="Rectangle 62"/>
          <p:cNvSpPr/>
          <p:nvPr/>
        </p:nvSpPr>
        <p:spPr>
          <a:xfrm>
            <a:off x="6007101" y="1750640"/>
            <a:ext cx="13984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d:FindCase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607474" y="2212179"/>
            <a:ext cx="0" cy="266462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531274" y="2212179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15901" y="14524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488151" y="1559998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23478" y="1582477"/>
            <a:ext cx="19050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>
                <a:solidFill>
                  <a:srgbClr val="0070C0"/>
                </a:solidFill>
              </a:rPr>
              <a:t>execute</a:t>
            </a:r>
            <a:r>
              <a:rPr lang="en-US" sz="1200" dirty="0" smtClean="0">
                <a:solidFill>
                  <a:srgbClr val="0070C0"/>
                </a:solidFill>
              </a:rPr>
              <a:t>(“</a:t>
            </a:r>
            <a:r>
              <a:rPr lang="en-US" sz="1200" dirty="0" err="1" smtClean="0">
                <a:solidFill>
                  <a:srgbClr val="0070C0"/>
                </a:solidFill>
              </a:rPr>
              <a:t>findcases</a:t>
            </a:r>
            <a:endParaRPr lang="en-US" sz="1200" dirty="0">
              <a:solidFill>
                <a:srgbClr val="0070C0"/>
              </a:solidFill>
            </a:endParaRPr>
          </a:p>
          <a:p>
            <a:pPr algn="r"/>
            <a:r>
              <a:rPr lang="en-US" sz="1200" dirty="0" smtClean="0">
                <a:solidFill>
                  <a:srgbClr val="0070C0"/>
                </a:solidFill>
              </a:rPr>
              <a:t>magic”)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092118" y="2141115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092483" y="26894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092700" y="24881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505086" y="26811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51051" y="4771575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401097" y="8001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488152" y="29332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540500" y="2904900"/>
            <a:ext cx="125860" cy="16798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916349" y="1138758"/>
            <a:ext cx="0" cy="3826942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822001" y="2962498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616700" y="2962497"/>
            <a:ext cx="2212637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73" idx="2"/>
          </p:cNvCxnSpPr>
          <p:nvPr/>
        </p:nvCxnSpPr>
        <p:spPr>
          <a:xfrm>
            <a:off x="6692900" y="3162301"/>
            <a:ext cx="2205301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488151" y="4587653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633678" y="2693318"/>
            <a:ext cx="209341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 smtClean="0">
                <a:solidFill>
                  <a:srgbClr val="7030A0"/>
                </a:solidFill>
              </a:rPr>
              <a:t>updateFilteredCrimeCaseList</a:t>
            </a:r>
            <a:r>
              <a:rPr lang="en-US" sz="1100" dirty="0" smtClean="0">
                <a:solidFill>
                  <a:srgbClr val="7030A0"/>
                </a:solidFill>
              </a:rPr>
              <a:t>(p)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682452" y="2095500"/>
            <a:ext cx="101583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/>
              <a:t>parse</a:t>
            </a:r>
            <a:r>
              <a:rPr lang="en-US" sz="1200" smtClean="0"/>
              <a:t>(“magic”)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388083" y="1312542"/>
            <a:ext cx="171653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parse</a:t>
            </a:r>
            <a:r>
              <a:rPr lang="en-US" sz="1100" dirty="0" smtClean="0"/>
              <a:t>(“</a:t>
            </a:r>
            <a:r>
              <a:rPr lang="en-US" sz="1100" dirty="0" err="1" smtClean="0"/>
              <a:t>find</a:t>
            </a:r>
            <a:r>
              <a:rPr lang="en-US" sz="1100" dirty="0" err="1" smtClean="0"/>
              <a:t>cases</a:t>
            </a:r>
            <a:r>
              <a:rPr lang="en-US" sz="1100" dirty="0" smtClean="0"/>
              <a:t> magic”)</a:t>
            </a:r>
            <a:endParaRPr lang="en-US" sz="1100" dirty="0"/>
          </a:p>
        </p:txBody>
      </p:sp>
      <p:sp>
        <p:nvSpPr>
          <p:cNvPr id="82" name="TextBox 81"/>
          <p:cNvSpPr txBox="1"/>
          <p:nvPr/>
        </p:nvSpPr>
        <p:spPr>
          <a:xfrm>
            <a:off x="3525962" y="42485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428512" y="447993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6855146" y="3936524"/>
            <a:ext cx="1733561" cy="31462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r:CommandResult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612223" y="4251146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692900" y="4422522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508746" y="24656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3949701" y="1367740"/>
            <a:ext cx="2016419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FindCaseCommand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322891" y="2095501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894848" y="1790701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4997769" y="17907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4894848" y="20955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334283" y="26229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692900" y="4041522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3247326" y="1610904"/>
            <a:ext cx="7023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294419" y="19138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868565" y="26374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56" name="Rectangle 62"/>
          <p:cNvSpPr/>
          <p:nvPr/>
        </p:nvSpPr>
        <p:spPr>
          <a:xfrm>
            <a:off x="9548358" y="800100"/>
            <a:ext cx="1478906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10292531" y="1138758"/>
            <a:ext cx="0" cy="3826942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8" name="Rectangle 57"/>
          <p:cNvSpPr/>
          <p:nvPr/>
        </p:nvSpPr>
        <p:spPr>
          <a:xfrm>
            <a:off x="10211611" y="3507927"/>
            <a:ext cx="152400" cy="1998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666360" y="3528166"/>
            <a:ext cx="354525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985118" y="3263850"/>
            <a:ext cx="179207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new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SwapTabEvent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(1)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8" name="Straight Arrow Connector 67"/>
          <p:cNvCxnSpPr>
            <a:endCxn id="58" idx="2"/>
          </p:cNvCxnSpPr>
          <p:nvPr/>
        </p:nvCxnSpPr>
        <p:spPr>
          <a:xfrm>
            <a:off x="6666360" y="3685703"/>
            <a:ext cx="3621451" cy="22027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57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757517" y="203200"/>
            <a:ext cx="8221383" cy="64643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46640" y="954023"/>
            <a:ext cx="160317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 smtClean="0">
                <a:solidFill>
                  <a:srgbClr val="7030A0"/>
                </a:solidFill>
              </a:rPr>
              <a:t>updateCrimeCase</a:t>
            </a:r>
            <a:r>
              <a:rPr lang="en-US" sz="1200" dirty="0" smtClean="0">
                <a:solidFill>
                  <a:srgbClr val="7030A0"/>
                </a:solidFill>
              </a:rPr>
              <a:t>(t, e</a:t>
            </a:r>
            <a:r>
              <a:rPr lang="en-US" dirty="0" smtClean="0">
                <a:solidFill>
                  <a:srgbClr val="7030A0"/>
                </a:solidFill>
              </a:rPr>
              <a:t>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887070" y="632450"/>
            <a:ext cx="1529805" cy="261946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ModelManager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651972" y="894396"/>
            <a:ext cx="0" cy="120836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" name="Rectangle 7"/>
          <p:cNvSpPr/>
          <p:nvPr/>
        </p:nvSpPr>
        <p:spPr>
          <a:xfrm>
            <a:off x="1574180" y="1156343"/>
            <a:ext cx="134080" cy="533335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68157" y="6489700"/>
            <a:ext cx="120602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44992" y="1188674"/>
            <a:ext cx="1129188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733034" y="1292185"/>
            <a:ext cx="1644942" cy="1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34624" y="1089246"/>
            <a:ext cx="17308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 smtClean="0">
                <a:solidFill>
                  <a:srgbClr val="7030A0"/>
                </a:solidFill>
              </a:rPr>
              <a:t>updateCrimeCase</a:t>
            </a:r>
            <a:r>
              <a:rPr lang="en-US" sz="1100" dirty="0" smtClean="0">
                <a:solidFill>
                  <a:srgbClr val="7030A0"/>
                </a:solidFill>
              </a:rPr>
              <a:t>(t, e</a:t>
            </a:r>
            <a:r>
              <a:rPr lang="en-US" sz="1200" dirty="0" smtClean="0">
                <a:solidFill>
                  <a:srgbClr val="7030A0"/>
                </a:solidFill>
              </a:rPr>
              <a:t>)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2716507" y="637209"/>
            <a:ext cx="1459872" cy="261946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Investigapptor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450585" y="894396"/>
            <a:ext cx="0" cy="559530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6" name="Rectangle 15"/>
          <p:cNvSpPr/>
          <p:nvPr/>
        </p:nvSpPr>
        <p:spPr>
          <a:xfrm>
            <a:off x="3353772" y="1244752"/>
            <a:ext cx="169235" cy="509915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523589" y="3798371"/>
            <a:ext cx="4263828" cy="1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318814" y="3556799"/>
            <a:ext cx="13528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 smtClean="0">
                <a:solidFill>
                  <a:srgbClr val="7030A0"/>
                </a:solidFill>
              </a:rPr>
              <a:t>setCrimeCase</a:t>
            </a:r>
            <a:r>
              <a:rPr lang="en-US" sz="1100" dirty="0" smtClean="0">
                <a:solidFill>
                  <a:srgbClr val="7030A0"/>
                </a:solidFill>
              </a:rPr>
              <a:t>(t, e</a:t>
            </a:r>
            <a:r>
              <a:rPr lang="en-US" sz="1200" dirty="0" smtClean="0">
                <a:solidFill>
                  <a:srgbClr val="7030A0"/>
                </a:solidFill>
              </a:rPr>
              <a:t>)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3534505" y="4116458"/>
            <a:ext cx="4252913" cy="1852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733034" y="6343908"/>
            <a:ext cx="1644942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62"/>
          <p:cNvSpPr/>
          <p:nvPr/>
        </p:nvSpPr>
        <p:spPr>
          <a:xfrm>
            <a:off x="6830745" y="960781"/>
            <a:ext cx="2025981" cy="260973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200" dirty="0" err="1" smtClean="0">
                <a:solidFill>
                  <a:schemeClr val="bg1"/>
                </a:solidFill>
              </a:rPr>
              <a:t>UniqueCrimeCaseList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7888683" y="1221754"/>
            <a:ext cx="0" cy="5267946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7787418" y="3756701"/>
            <a:ext cx="168779" cy="37827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2" name="Straight Connector 51"/>
          <p:cNvCxnSpPr/>
          <p:nvPr/>
        </p:nvCxnSpPr>
        <p:spPr>
          <a:xfrm>
            <a:off x="6455198" y="1884836"/>
            <a:ext cx="0" cy="460486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7" name="Rectangle 66"/>
          <p:cNvSpPr/>
          <p:nvPr/>
        </p:nvSpPr>
        <p:spPr>
          <a:xfrm>
            <a:off x="2041334" y="4411939"/>
            <a:ext cx="6476555" cy="17257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294225" y="4717450"/>
            <a:ext cx="5993158" cy="13050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3648695" y="4756007"/>
            <a:ext cx="273408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000" dirty="0" smtClean="0">
                <a:solidFill>
                  <a:schemeClr val="tx1"/>
                </a:solidFill>
              </a:rPr>
              <a:t>[ </a:t>
            </a:r>
            <a:r>
              <a:rPr lang="en-US" sz="1000" dirty="0" err="1">
                <a:solidFill>
                  <a:schemeClr val="tx1"/>
                </a:solidFill>
              </a:rPr>
              <a:t>e</a:t>
            </a:r>
            <a:r>
              <a:rPr lang="en-US" sz="1000" dirty="0" err="1" smtClean="0">
                <a:solidFill>
                  <a:schemeClr val="tx1"/>
                </a:solidFill>
              </a:rPr>
              <a:t>.getCurrentInvestigator</a:t>
            </a:r>
            <a:r>
              <a:rPr lang="en-US" sz="1000" dirty="0" smtClean="0">
                <a:solidFill>
                  <a:schemeClr val="tx1"/>
                </a:solidFill>
              </a:rPr>
              <a:t>().equals(person)</a:t>
            </a:r>
            <a:r>
              <a:rPr lang="en-US" sz="1000" dirty="0" smtClean="0">
                <a:solidFill>
                  <a:schemeClr val="tx1"/>
                </a:solidFill>
              </a:rPr>
              <a:t> ] 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374548" y="5244261"/>
            <a:ext cx="137480" cy="55707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8" name="Straight Arrow Connector 77"/>
          <p:cNvCxnSpPr/>
          <p:nvPr/>
        </p:nvCxnSpPr>
        <p:spPr>
          <a:xfrm flipV="1">
            <a:off x="6521482" y="5327994"/>
            <a:ext cx="1254371" cy="3807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7775085" y="5298613"/>
            <a:ext cx="169547" cy="41146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0" name="TextBox 79"/>
          <p:cNvSpPr txBox="1"/>
          <p:nvPr/>
        </p:nvSpPr>
        <p:spPr>
          <a:xfrm>
            <a:off x="6775181" y="5133895"/>
            <a:ext cx="81917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smtClean="0">
                <a:solidFill>
                  <a:srgbClr val="7030A0"/>
                </a:solidFill>
              </a:rPr>
              <a:t>add</a:t>
            </a:r>
            <a:r>
              <a:rPr lang="en-US" sz="1100" dirty="0" smtClean="0">
                <a:solidFill>
                  <a:srgbClr val="7030A0"/>
                </a:solidFill>
              </a:rPr>
              <a:t>(e)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 flipV="1">
            <a:off x="3534505" y="5244262"/>
            <a:ext cx="2840044" cy="1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489798" y="5018798"/>
            <a:ext cx="17308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 smtClean="0">
                <a:solidFill>
                  <a:srgbClr val="7030A0"/>
                </a:solidFill>
              </a:rPr>
              <a:t>add</a:t>
            </a:r>
            <a:r>
              <a:rPr lang="en-US" sz="1100" dirty="0" err="1" smtClean="0">
                <a:solidFill>
                  <a:srgbClr val="7030A0"/>
                </a:solidFill>
              </a:rPr>
              <a:t>CrimeCase</a:t>
            </a:r>
            <a:r>
              <a:rPr lang="en-US" sz="1100" dirty="0" smtClean="0">
                <a:solidFill>
                  <a:srgbClr val="7030A0"/>
                </a:solidFill>
              </a:rPr>
              <a:t>(e</a:t>
            </a:r>
            <a:r>
              <a:rPr lang="en-US" sz="1200" dirty="0" smtClean="0">
                <a:solidFill>
                  <a:srgbClr val="7030A0"/>
                </a:solidFill>
              </a:rPr>
              <a:t>)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6512028" y="5709519"/>
            <a:ext cx="1206227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3534505" y="5804897"/>
            <a:ext cx="284004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reeform 85"/>
          <p:cNvSpPr/>
          <p:nvPr/>
        </p:nvSpPr>
        <p:spPr>
          <a:xfrm>
            <a:off x="2039304" y="4404336"/>
            <a:ext cx="589071" cy="239843"/>
          </a:xfrm>
          <a:custGeom>
            <a:avLst/>
            <a:gdLst>
              <a:gd name="connsiteX0" fmla="*/ 0 w 584200"/>
              <a:gd name="connsiteY0" fmla="*/ 317500 h 317500"/>
              <a:gd name="connsiteX1" fmla="*/ 508000 w 584200"/>
              <a:gd name="connsiteY1" fmla="*/ 317500 h 317500"/>
              <a:gd name="connsiteX2" fmla="*/ 584200 w 584200"/>
              <a:gd name="connsiteY2" fmla="*/ 241300 h 317500"/>
              <a:gd name="connsiteX3" fmla="*/ 584200 w 584200"/>
              <a:gd name="connsiteY3" fmla="*/ 0 h 317500"/>
              <a:gd name="connsiteX4" fmla="*/ 0 w 584200"/>
              <a:gd name="connsiteY4" fmla="*/ 0 h 317500"/>
              <a:gd name="connsiteX5" fmla="*/ 0 w 584200"/>
              <a:gd name="connsiteY5" fmla="*/ 317500 h 31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4200" h="317500">
                <a:moveTo>
                  <a:pt x="0" y="317500"/>
                </a:moveTo>
                <a:lnTo>
                  <a:pt x="508000" y="317500"/>
                </a:lnTo>
                <a:lnTo>
                  <a:pt x="584200" y="241300"/>
                </a:lnTo>
                <a:lnTo>
                  <a:pt x="584200" y="0"/>
                </a:lnTo>
                <a:lnTo>
                  <a:pt x="0" y="0"/>
                </a:lnTo>
                <a:lnTo>
                  <a:pt x="0" y="3175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loop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9" name="Freeform 88"/>
          <p:cNvSpPr/>
          <p:nvPr/>
        </p:nvSpPr>
        <p:spPr>
          <a:xfrm>
            <a:off x="2294225" y="4713527"/>
            <a:ext cx="654877" cy="239180"/>
          </a:xfrm>
          <a:custGeom>
            <a:avLst/>
            <a:gdLst>
              <a:gd name="connsiteX0" fmla="*/ 0 w 584200"/>
              <a:gd name="connsiteY0" fmla="*/ 317500 h 317500"/>
              <a:gd name="connsiteX1" fmla="*/ 508000 w 584200"/>
              <a:gd name="connsiteY1" fmla="*/ 317500 h 317500"/>
              <a:gd name="connsiteX2" fmla="*/ 584200 w 584200"/>
              <a:gd name="connsiteY2" fmla="*/ 241300 h 317500"/>
              <a:gd name="connsiteX3" fmla="*/ 584200 w 584200"/>
              <a:gd name="connsiteY3" fmla="*/ 0 h 317500"/>
              <a:gd name="connsiteX4" fmla="*/ 0 w 584200"/>
              <a:gd name="connsiteY4" fmla="*/ 0 h 317500"/>
              <a:gd name="connsiteX5" fmla="*/ 0 w 584200"/>
              <a:gd name="connsiteY5" fmla="*/ 317500 h 31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4200" h="317500">
                <a:moveTo>
                  <a:pt x="0" y="317500"/>
                </a:moveTo>
                <a:lnTo>
                  <a:pt x="508000" y="317500"/>
                </a:lnTo>
                <a:lnTo>
                  <a:pt x="584200" y="241300"/>
                </a:lnTo>
                <a:lnTo>
                  <a:pt x="584200" y="0"/>
                </a:lnTo>
                <a:lnTo>
                  <a:pt x="0" y="0"/>
                </a:lnTo>
                <a:lnTo>
                  <a:pt x="0" y="3175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break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648694" y="4474902"/>
            <a:ext cx="144418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 smtClean="0">
                <a:solidFill>
                  <a:schemeClr val="tx1"/>
                </a:solidFill>
              </a:rPr>
              <a:t>[ person in persons ]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2041334" y="1500745"/>
            <a:ext cx="6476555" cy="191810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62"/>
          <p:cNvSpPr/>
          <p:nvPr/>
        </p:nvSpPr>
        <p:spPr>
          <a:xfrm>
            <a:off x="5846708" y="1614592"/>
            <a:ext cx="1288144" cy="270244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dirty="0" smtClean="0">
                <a:solidFill>
                  <a:schemeClr val="bg1"/>
                </a:solidFill>
              </a:rPr>
              <a:t>:</a:t>
            </a:r>
            <a:r>
              <a:rPr lang="en-SG" sz="1200" dirty="0" smtClean="0">
                <a:solidFill>
                  <a:schemeClr val="bg1"/>
                </a:solidFill>
              </a:rPr>
              <a:t>Investigator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294225" y="1998625"/>
            <a:ext cx="5993158" cy="13050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3648695" y="2037182"/>
            <a:ext cx="273408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000" dirty="0" smtClean="0">
                <a:solidFill>
                  <a:schemeClr val="tx1"/>
                </a:solidFill>
              </a:rPr>
              <a:t>[ </a:t>
            </a:r>
            <a:r>
              <a:rPr lang="en-US" sz="1000" dirty="0" err="1">
                <a:solidFill>
                  <a:schemeClr val="tx1"/>
                </a:solidFill>
              </a:rPr>
              <a:t>t</a:t>
            </a:r>
            <a:r>
              <a:rPr lang="en-US" sz="1000" dirty="0" err="1" smtClean="0">
                <a:solidFill>
                  <a:schemeClr val="tx1"/>
                </a:solidFill>
              </a:rPr>
              <a:t>.getCurrentInvestigator</a:t>
            </a:r>
            <a:r>
              <a:rPr lang="en-US" sz="1000" dirty="0" smtClean="0">
                <a:solidFill>
                  <a:schemeClr val="tx1"/>
                </a:solidFill>
              </a:rPr>
              <a:t>().equals(person)</a:t>
            </a:r>
            <a:r>
              <a:rPr lang="en-US" sz="1000" dirty="0" smtClean="0">
                <a:solidFill>
                  <a:schemeClr val="tx1"/>
                </a:solidFill>
              </a:rPr>
              <a:t> ] 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6374548" y="2525436"/>
            <a:ext cx="137480" cy="55707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15" name="Straight Arrow Connector 114"/>
          <p:cNvCxnSpPr/>
          <p:nvPr/>
        </p:nvCxnSpPr>
        <p:spPr>
          <a:xfrm flipV="1">
            <a:off x="6521482" y="2609169"/>
            <a:ext cx="1254371" cy="3807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7775085" y="2579788"/>
            <a:ext cx="169547" cy="41146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17" name="TextBox 116"/>
          <p:cNvSpPr txBox="1"/>
          <p:nvPr/>
        </p:nvSpPr>
        <p:spPr>
          <a:xfrm>
            <a:off x="6775181" y="2415070"/>
            <a:ext cx="81917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smtClean="0">
                <a:solidFill>
                  <a:srgbClr val="7030A0"/>
                </a:solidFill>
              </a:rPr>
              <a:t>remove(t)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118" name="Straight Arrow Connector 117"/>
          <p:cNvCxnSpPr/>
          <p:nvPr/>
        </p:nvCxnSpPr>
        <p:spPr>
          <a:xfrm flipV="1">
            <a:off x="3534505" y="2525437"/>
            <a:ext cx="2840044" cy="1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4489798" y="2299973"/>
            <a:ext cx="17308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 smtClean="0">
                <a:solidFill>
                  <a:srgbClr val="7030A0"/>
                </a:solidFill>
              </a:rPr>
              <a:t>deleteCrimeCase</a:t>
            </a:r>
            <a:r>
              <a:rPr lang="en-US" sz="1100" dirty="0" smtClean="0">
                <a:solidFill>
                  <a:srgbClr val="7030A0"/>
                </a:solidFill>
              </a:rPr>
              <a:t>(t</a:t>
            </a:r>
            <a:r>
              <a:rPr lang="en-US" sz="1200" dirty="0" smtClean="0">
                <a:solidFill>
                  <a:srgbClr val="7030A0"/>
                </a:solidFill>
              </a:rPr>
              <a:t>)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120" name="Straight Arrow Connector 119"/>
          <p:cNvCxnSpPr/>
          <p:nvPr/>
        </p:nvCxnSpPr>
        <p:spPr>
          <a:xfrm>
            <a:off x="6512028" y="2990694"/>
            <a:ext cx="1206227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3534505" y="3086072"/>
            <a:ext cx="284004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Freeform 121"/>
          <p:cNvSpPr/>
          <p:nvPr/>
        </p:nvSpPr>
        <p:spPr>
          <a:xfrm>
            <a:off x="2050709" y="1496159"/>
            <a:ext cx="589071" cy="239843"/>
          </a:xfrm>
          <a:custGeom>
            <a:avLst/>
            <a:gdLst>
              <a:gd name="connsiteX0" fmla="*/ 0 w 584200"/>
              <a:gd name="connsiteY0" fmla="*/ 317500 h 317500"/>
              <a:gd name="connsiteX1" fmla="*/ 508000 w 584200"/>
              <a:gd name="connsiteY1" fmla="*/ 317500 h 317500"/>
              <a:gd name="connsiteX2" fmla="*/ 584200 w 584200"/>
              <a:gd name="connsiteY2" fmla="*/ 241300 h 317500"/>
              <a:gd name="connsiteX3" fmla="*/ 584200 w 584200"/>
              <a:gd name="connsiteY3" fmla="*/ 0 h 317500"/>
              <a:gd name="connsiteX4" fmla="*/ 0 w 584200"/>
              <a:gd name="connsiteY4" fmla="*/ 0 h 317500"/>
              <a:gd name="connsiteX5" fmla="*/ 0 w 584200"/>
              <a:gd name="connsiteY5" fmla="*/ 317500 h 31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4200" h="317500">
                <a:moveTo>
                  <a:pt x="0" y="317500"/>
                </a:moveTo>
                <a:lnTo>
                  <a:pt x="508000" y="317500"/>
                </a:lnTo>
                <a:lnTo>
                  <a:pt x="584200" y="241300"/>
                </a:lnTo>
                <a:lnTo>
                  <a:pt x="584200" y="0"/>
                </a:lnTo>
                <a:lnTo>
                  <a:pt x="0" y="0"/>
                </a:lnTo>
                <a:lnTo>
                  <a:pt x="0" y="3175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loop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3" name="Freeform 122"/>
          <p:cNvSpPr/>
          <p:nvPr/>
        </p:nvSpPr>
        <p:spPr>
          <a:xfrm>
            <a:off x="2294225" y="1994702"/>
            <a:ext cx="654877" cy="239180"/>
          </a:xfrm>
          <a:custGeom>
            <a:avLst/>
            <a:gdLst>
              <a:gd name="connsiteX0" fmla="*/ 0 w 584200"/>
              <a:gd name="connsiteY0" fmla="*/ 317500 h 317500"/>
              <a:gd name="connsiteX1" fmla="*/ 508000 w 584200"/>
              <a:gd name="connsiteY1" fmla="*/ 317500 h 317500"/>
              <a:gd name="connsiteX2" fmla="*/ 584200 w 584200"/>
              <a:gd name="connsiteY2" fmla="*/ 241300 h 317500"/>
              <a:gd name="connsiteX3" fmla="*/ 584200 w 584200"/>
              <a:gd name="connsiteY3" fmla="*/ 0 h 317500"/>
              <a:gd name="connsiteX4" fmla="*/ 0 w 584200"/>
              <a:gd name="connsiteY4" fmla="*/ 0 h 317500"/>
              <a:gd name="connsiteX5" fmla="*/ 0 w 584200"/>
              <a:gd name="connsiteY5" fmla="*/ 317500 h 31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4200" h="317500">
                <a:moveTo>
                  <a:pt x="0" y="317500"/>
                </a:moveTo>
                <a:lnTo>
                  <a:pt x="508000" y="317500"/>
                </a:lnTo>
                <a:lnTo>
                  <a:pt x="584200" y="241300"/>
                </a:lnTo>
                <a:lnTo>
                  <a:pt x="584200" y="0"/>
                </a:lnTo>
                <a:lnTo>
                  <a:pt x="0" y="0"/>
                </a:lnTo>
                <a:lnTo>
                  <a:pt x="0" y="3175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break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648694" y="1548032"/>
            <a:ext cx="144418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 smtClean="0">
                <a:solidFill>
                  <a:schemeClr val="tx1"/>
                </a:solidFill>
              </a:rPr>
              <a:t>[ person in persons ]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33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7694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713</TotalTime>
  <Words>266</Words>
  <Application>Microsoft Macintosh PowerPoint</Application>
  <PresentationFormat>Widescreen</PresentationFormat>
  <Paragraphs>122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leowweiching@outlook.com</dc:creator>
  <cp:lastModifiedBy>leowweiching@outlook.com</cp:lastModifiedBy>
  <cp:revision>27</cp:revision>
  <dcterms:created xsi:type="dcterms:W3CDTF">2018-04-14T08:58:55Z</dcterms:created>
  <dcterms:modified xsi:type="dcterms:W3CDTF">2018-04-14T20:52:30Z</dcterms:modified>
</cp:coreProperties>
</file>