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d46ac4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d46ac4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d46ac4f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d46ac4f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4999544" y="3026621"/>
            <a:ext cx="1281300" cy="640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Inform CAP Goal is Impossible to achieve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982363" y="1744195"/>
            <a:ext cx="1281300" cy="640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Inform </a:t>
            </a:r>
            <a:r>
              <a:rPr lang="en-GB" sz="1000">
                <a:solidFill>
                  <a:srgbClr val="FFFFFF"/>
                </a:solidFill>
              </a:rPr>
              <a:t>CAP Goal is Impossible to achieve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299788" y="2717388"/>
            <a:ext cx="330900" cy="33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930363" y="2605338"/>
            <a:ext cx="555000" cy="555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70" name="Google Shape;70;p13"/>
          <p:cNvCxnSpPr>
            <a:stCxn id="68" idx="6"/>
            <a:endCxn id="69" idx="1"/>
          </p:cNvCxnSpPr>
          <p:nvPr/>
        </p:nvCxnSpPr>
        <p:spPr>
          <a:xfrm>
            <a:off x="630688" y="2882838"/>
            <a:ext cx="129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13"/>
          <p:cNvCxnSpPr>
            <a:stCxn id="69" idx="2"/>
            <a:endCxn id="72" idx="1"/>
          </p:cNvCxnSpPr>
          <p:nvPr/>
        </p:nvCxnSpPr>
        <p:spPr>
          <a:xfrm flipH="1" rot="-5400000">
            <a:off x="2196613" y="3171588"/>
            <a:ext cx="486000" cy="4635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73" name="Google Shape;73;p13"/>
          <p:cNvSpPr txBox="1"/>
          <p:nvPr/>
        </p:nvSpPr>
        <p:spPr>
          <a:xfrm>
            <a:off x="552219" y="3203190"/>
            <a:ext cx="1864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</a:rPr>
              <a:t>[CAP Goal is defined]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600952" y="1644738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</a:rPr>
              <a:t>[Else]</a:t>
            </a:r>
            <a:endParaRPr sz="1000">
              <a:solidFill>
                <a:schemeClr val="accent1"/>
              </a:solidFill>
            </a:endParaRPr>
          </a:p>
        </p:txBody>
      </p:sp>
      <p:grpSp>
        <p:nvGrpSpPr>
          <p:cNvPr id="75" name="Google Shape;75;p13"/>
          <p:cNvGrpSpPr/>
          <p:nvPr/>
        </p:nvGrpSpPr>
        <p:grpSpPr>
          <a:xfrm>
            <a:off x="8410413" y="367963"/>
            <a:ext cx="433800" cy="433800"/>
            <a:chOff x="6261450" y="338250"/>
            <a:chExt cx="433800" cy="433800"/>
          </a:xfrm>
        </p:grpSpPr>
        <p:sp>
          <p:nvSpPr>
            <p:cNvPr id="76" name="Google Shape;76;p13"/>
            <p:cNvSpPr/>
            <p:nvPr/>
          </p:nvSpPr>
          <p:spPr>
            <a:xfrm>
              <a:off x="6261450" y="338250"/>
              <a:ext cx="433800" cy="4338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312925" y="389725"/>
              <a:ext cx="330900" cy="330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3"/>
          <p:cNvSpPr/>
          <p:nvPr/>
        </p:nvSpPr>
        <p:spPr>
          <a:xfrm>
            <a:off x="2671363" y="3368863"/>
            <a:ext cx="555000" cy="555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3425063" y="1787088"/>
            <a:ext cx="555000" cy="555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79" name="Google Shape;79;p13"/>
          <p:cNvCxnSpPr>
            <a:stCxn id="72" idx="0"/>
            <a:endCxn id="78" idx="1"/>
          </p:cNvCxnSpPr>
          <p:nvPr/>
        </p:nvCxnSpPr>
        <p:spPr>
          <a:xfrm rot="-5400000">
            <a:off x="2534713" y="2478613"/>
            <a:ext cx="1304400" cy="4761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80" name="Google Shape;80;p13"/>
          <p:cNvSpPr txBox="1"/>
          <p:nvPr/>
        </p:nvSpPr>
        <p:spPr>
          <a:xfrm>
            <a:off x="2320073" y="2881051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</a:rPr>
              <a:t>[Else]</a:t>
            </a:r>
            <a:endParaRPr sz="1000">
              <a:solidFill>
                <a:schemeClr val="accent1"/>
              </a:solidFill>
            </a:endParaRPr>
          </a:p>
        </p:txBody>
      </p:sp>
      <p:cxnSp>
        <p:nvCxnSpPr>
          <p:cNvPr id="81" name="Google Shape;81;p13"/>
          <p:cNvCxnSpPr>
            <a:stCxn id="72" idx="2"/>
            <a:endCxn id="82" idx="1"/>
          </p:cNvCxnSpPr>
          <p:nvPr/>
        </p:nvCxnSpPr>
        <p:spPr>
          <a:xfrm flipH="1" rot="-5400000">
            <a:off x="2887063" y="3985663"/>
            <a:ext cx="612600" cy="4890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83" name="Google Shape;83;p13"/>
          <p:cNvSpPr txBox="1"/>
          <p:nvPr/>
        </p:nvSpPr>
        <p:spPr>
          <a:xfrm>
            <a:off x="1018962" y="4051363"/>
            <a:ext cx="2020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</a:rPr>
              <a:t>[Have Targetable Modules]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5020388" y="264475"/>
            <a:ext cx="1281300" cy="640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Inform Unable to calculate target Grade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85" name="Google Shape;85;p13"/>
          <p:cNvCxnSpPr>
            <a:stCxn id="84" idx="1"/>
            <a:endCxn id="69" idx="0"/>
          </p:cNvCxnSpPr>
          <p:nvPr/>
        </p:nvCxnSpPr>
        <p:spPr>
          <a:xfrm flipH="1">
            <a:off x="2207888" y="584875"/>
            <a:ext cx="2812500" cy="20205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86" name="Google Shape;86;p13"/>
          <p:cNvSpPr/>
          <p:nvPr/>
        </p:nvSpPr>
        <p:spPr>
          <a:xfrm>
            <a:off x="5020388" y="1035723"/>
            <a:ext cx="1281300" cy="640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Infom </a:t>
            </a:r>
            <a:r>
              <a:rPr lang="en-GB" sz="1000">
                <a:solidFill>
                  <a:srgbClr val="FFFFFF"/>
                </a:solidFill>
              </a:rPr>
              <a:t>No Targetable Modules to allocate Grades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87" name="Google Shape;87;p13"/>
          <p:cNvCxnSpPr>
            <a:stCxn id="78" idx="0"/>
            <a:endCxn id="86" idx="1"/>
          </p:cNvCxnSpPr>
          <p:nvPr/>
        </p:nvCxnSpPr>
        <p:spPr>
          <a:xfrm rot="-5400000">
            <a:off x="4145963" y="912588"/>
            <a:ext cx="431100" cy="13179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88" name="Google Shape;88;p13"/>
          <p:cNvSpPr txBox="1"/>
          <p:nvPr/>
        </p:nvSpPr>
        <p:spPr>
          <a:xfrm>
            <a:off x="3039173" y="1175976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</a:rPr>
              <a:t>[Else]</a:t>
            </a:r>
            <a:endParaRPr sz="1000">
              <a:solidFill>
                <a:schemeClr val="accent1"/>
              </a:solidFill>
            </a:endParaRPr>
          </a:p>
        </p:txBody>
      </p:sp>
      <p:cxnSp>
        <p:nvCxnSpPr>
          <p:cNvPr id="89" name="Google Shape;89;p13"/>
          <p:cNvCxnSpPr>
            <a:stCxn id="78" idx="3"/>
            <a:endCxn id="67" idx="1"/>
          </p:cNvCxnSpPr>
          <p:nvPr/>
        </p:nvCxnSpPr>
        <p:spPr>
          <a:xfrm>
            <a:off x="3980063" y="2064588"/>
            <a:ext cx="10023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90" name="Google Shape;90;p13"/>
          <p:cNvSpPr txBox="1"/>
          <p:nvPr/>
        </p:nvSpPr>
        <p:spPr>
          <a:xfrm>
            <a:off x="3655110" y="2109538"/>
            <a:ext cx="14388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</a:rPr>
              <a:t>[Current + Adjusted CAP &lt; CAP Goal]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3437849" y="4194500"/>
            <a:ext cx="13677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Calculate New Target Grades Ψ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7042712" y="4195313"/>
            <a:ext cx="13677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Replace Old Target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362688" y="4258838"/>
            <a:ext cx="555000" cy="555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3" name="Google Shape;93;p13"/>
          <p:cNvCxnSpPr>
            <a:stCxn id="82" idx="3"/>
            <a:endCxn id="92" idx="1"/>
          </p:cNvCxnSpPr>
          <p:nvPr/>
        </p:nvCxnSpPr>
        <p:spPr>
          <a:xfrm>
            <a:off x="4805549" y="4536350"/>
            <a:ext cx="5571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3"/>
          <p:cNvCxnSpPr>
            <a:stCxn id="92" idx="0"/>
            <a:endCxn id="66" idx="2"/>
          </p:cNvCxnSpPr>
          <p:nvPr/>
        </p:nvCxnSpPr>
        <p:spPr>
          <a:xfrm rot="-5400000">
            <a:off x="5344838" y="3962888"/>
            <a:ext cx="591300" cy="6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3"/>
          <p:cNvCxnSpPr>
            <a:stCxn id="92" idx="3"/>
            <a:endCxn id="91" idx="1"/>
          </p:cNvCxnSpPr>
          <p:nvPr/>
        </p:nvCxnSpPr>
        <p:spPr>
          <a:xfrm>
            <a:off x="5917688" y="4536338"/>
            <a:ext cx="1125000" cy="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96" name="Google Shape;96;p13"/>
          <p:cNvSpPr txBox="1"/>
          <p:nvPr/>
        </p:nvSpPr>
        <p:spPr>
          <a:xfrm>
            <a:off x="4242335" y="3706363"/>
            <a:ext cx="14388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</a:rPr>
              <a:t>[CAP Goal impossible to achieve]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6301698" y="4195251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</a:rPr>
              <a:t>[Else]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449063" y="3067425"/>
            <a:ext cx="555000" cy="555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9" name="Google Shape;99;p13"/>
          <p:cNvCxnSpPr>
            <a:stCxn id="91" idx="0"/>
            <a:endCxn id="98" idx="2"/>
          </p:cNvCxnSpPr>
          <p:nvPr/>
        </p:nvCxnSpPr>
        <p:spPr>
          <a:xfrm rot="10800000">
            <a:off x="7726562" y="3622313"/>
            <a:ext cx="0" cy="573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00" name="Google Shape;100;p13"/>
          <p:cNvSpPr/>
          <p:nvPr/>
        </p:nvSpPr>
        <p:spPr>
          <a:xfrm>
            <a:off x="6551400" y="1450013"/>
            <a:ext cx="555000" cy="555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01" name="Google Shape;101;p13"/>
          <p:cNvCxnSpPr>
            <a:stCxn id="67" idx="3"/>
            <a:endCxn id="100" idx="2"/>
          </p:cNvCxnSpPr>
          <p:nvPr/>
        </p:nvCxnSpPr>
        <p:spPr>
          <a:xfrm flipH="1" rot="10800000">
            <a:off x="6263663" y="2004895"/>
            <a:ext cx="565200" cy="597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3"/>
          <p:cNvCxnSpPr>
            <a:stCxn id="86" idx="3"/>
            <a:endCxn id="100" idx="0"/>
          </p:cNvCxnSpPr>
          <p:nvPr/>
        </p:nvCxnSpPr>
        <p:spPr>
          <a:xfrm>
            <a:off x="6301688" y="1356123"/>
            <a:ext cx="527100" cy="939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03" name="Google Shape;103;p13"/>
          <p:cNvSpPr/>
          <p:nvPr/>
        </p:nvSpPr>
        <p:spPr>
          <a:xfrm>
            <a:off x="7449063" y="1450029"/>
            <a:ext cx="555000" cy="555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04" name="Google Shape;104;p13"/>
          <p:cNvCxnSpPr>
            <a:stCxn id="100" idx="3"/>
            <a:endCxn id="103" idx="1"/>
          </p:cNvCxnSpPr>
          <p:nvPr/>
        </p:nvCxnSpPr>
        <p:spPr>
          <a:xfrm>
            <a:off x="7106400" y="1727513"/>
            <a:ext cx="342600" cy="6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3"/>
          <p:cNvCxnSpPr>
            <a:stCxn id="98" idx="0"/>
            <a:endCxn id="103" idx="2"/>
          </p:cNvCxnSpPr>
          <p:nvPr/>
        </p:nvCxnSpPr>
        <p:spPr>
          <a:xfrm rot="-5400000">
            <a:off x="7195713" y="2535975"/>
            <a:ext cx="1062300" cy="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06" name="Google Shape;106;p13"/>
          <p:cNvCxnSpPr>
            <a:stCxn id="66" idx="3"/>
            <a:endCxn id="98" idx="1"/>
          </p:cNvCxnSpPr>
          <p:nvPr/>
        </p:nvCxnSpPr>
        <p:spPr>
          <a:xfrm flipH="1" rot="10800000">
            <a:off x="6280844" y="3344921"/>
            <a:ext cx="1168200" cy="21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07" name="Google Shape;107;p13"/>
          <p:cNvSpPr/>
          <p:nvPr/>
        </p:nvSpPr>
        <p:spPr>
          <a:xfrm>
            <a:off x="7449063" y="307379"/>
            <a:ext cx="555000" cy="555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08" name="Google Shape;108;p13"/>
          <p:cNvCxnSpPr>
            <a:stCxn id="84" idx="3"/>
            <a:endCxn id="107" idx="1"/>
          </p:cNvCxnSpPr>
          <p:nvPr/>
        </p:nvCxnSpPr>
        <p:spPr>
          <a:xfrm>
            <a:off x="6301688" y="584875"/>
            <a:ext cx="1147500" cy="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3"/>
          <p:cNvCxnSpPr>
            <a:stCxn id="103" idx="0"/>
            <a:endCxn id="107" idx="2"/>
          </p:cNvCxnSpPr>
          <p:nvPr/>
        </p:nvCxnSpPr>
        <p:spPr>
          <a:xfrm rot="-5400000">
            <a:off x="7433013" y="1155879"/>
            <a:ext cx="5877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3"/>
          <p:cNvCxnSpPr>
            <a:stCxn id="107" idx="3"/>
            <a:endCxn id="76" idx="2"/>
          </p:cNvCxnSpPr>
          <p:nvPr/>
        </p:nvCxnSpPr>
        <p:spPr>
          <a:xfrm>
            <a:off x="8004063" y="584879"/>
            <a:ext cx="406500" cy="600"/>
          </a:xfrm>
          <a:prstGeom prst="bentConnector3">
            <a:avLst>
              <a:gd fmla="val 49982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469025" y="2241763"/>
            <a:ext cx="330900" cy="33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4"/>
          <p:cNvCxnSpPr>
            <a:stCxn id="115" idx="6"/>
            <a:endCxn id="117" idx="1"/>
          </p:cNvCxnSpPr>
          <p:nvPr/>
        </p:nvCxnSpPr>
        <p:spPr>
          <a:xfrm>
            <a:off x="799925" y="2407213"/>
            <a:ext cx="440100" cy="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17" name="Google Shape;117;p14"/>
          <p:cNvSpPr/>
          <p:nvPr/>
        </p:nvSpPr>
        <p:spPr>
          <a:xfrm>
            <a:off x="1239900" y="2130013"/>
            <a:ext cx="555000" cy="555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2010012" y="3197400"/>
            <a:ext cx="13677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Calculate Required Score per Module Credit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19" name="Google Shape;119;p14"/>
          <p:cNvCxnSpPr>
            <a:stCxn id="117" idx="2"/>
            <a:endCxn id="118" idx="1"/>
          </p:cNvCxnSpPr>
          <p:nvPr/>
        </p:nvCxnSpPr>
        <p:spPr>
          <a:xfrm flipH="1" rot="-5400000">
            <a:off x="1336650" y="2865763"/>
            <a:ext cx="854100" cy="4926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20" name="Google Shape;120;p14"/>
          <p:cNvSpPr/>
          <p:nvPr/>
        </p:nvSpPr>
        <p:spPr>
          <a:xfrm>
            <a:off x="3995400" y="3261763"/>
            <a:ext cx="555000" cy="555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21" name="Google Shape;121;p14"/>
          <p:cNvCxnSpPr>
            <a:stCxn id="118" idx="3"/>
            <a:endCxn id="120" idx="1"/>
          </p:cNvCxnSpPr>
          <p:nvPr/>
        </p:nvCxnSpPr>
        <p:spPr>
          <a:xfrm>
            <a:off x="3377712" y="3539250"/>
            <a:ext cx="617700" cy="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22" name="Google Shape;122;p14"/>
          <p:cNvSpPr/>
          <p:nvPr/>
        </p:nvSpPr>
        <p:spPr>
          <a:xfrm>
            <a:off x="5168112" y="3197700"/>
            <a:ext cx="13677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Create new Module with new Target Grade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23" name="Google Shape;123;p14"/>
          <p:cNvCxnSpPr>
            <a:stCxn id="120" idx="3"/>
            <a:endCxn id="122" idx="1"/>
          </p:cNvCxnSpPr>
          <p:nvPr/>
        </p:nvCxnSpPr>
        <p:spPr>
          <a:xfrm>
            <a:off x="4550400" y="3539263"/>
            <a:ext cx="617700" cy="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14"/>
          <p:cNvCxnSpPr>
            <a:stCxn id="122" idx="3"/>
            <a:endCxn id="117" idx="3"/>
          </p:cNvCxnSpPr>
          <p:nvPr/>
        </p:nvCxnSpPr>
        <p:spPr>
          <a:xfrm rot="10800000">
            <a:off x="1794912" y="2407650"/>
            <a:ext cx="4740900" cy="1131900"/>
          </a:xfrm>
          <a:prstGeom prst="bentConnector3">
            <a:avLst>
              <a:gd fmla="val -5023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25" name="Google Shape;125;p14"/>
          <p:cNvSpPr/>
          <p:nvPr/>
        </p:nvSpPr>
        <p:spPr>
          <a:xfrm>
            <a:off x="7383462" y="3133050"/>
            <a:ext cx="13677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Inform CAP Goal is impossible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26" name="Google Shape;126;p14"/>
          <p:cNvCxnSpPr>
            <a:stCxn id="120" idx="2"/>
            <a:endCxn id="125" idx="2"/>
          </p:cNvCxnSpPr>
          <p:nvPr/>
        </p:nvCxnSpPr>
        <p:spPr>
          <a:xfrm flipH="1" rot="-5400000">
            <a:off x="6169800" y="1919863"/>
            <a:ext cx="600" cy="37944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27" name="Google Shape;127;p14"/>
          <p:cNvSpPr/>
          <p:nvPr/>
        </p:nvSpPr>
        <p:spPr>
          <a:xfrm>
            <a:off x="5168112" y="965975"/>
            <a:ext cx="13677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Return list of new Module with new Target Grade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28" name="Google Shape;128;p14"/>
          <p:cNvCxnSpPr>
            <a:stCxn id="117" idx="0"/>
            <a:endCxn id="127" idx="1"/>
          </p:cNvCxnSpPr>
          <p:nvPr/>
        </p:nvCxnSpPr>
        <p:spPr>
          <a:xfrm rot="-5400000">
            <a:off x="2931600" y="-106487"/>
            <a:ext cx="822300" cy="36507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4"/>
          <p:cNvCxnSpPr>
            <a:stCxn id="127" idx="3"/>
            <a:endCxn id="130" idx="2"/>
          </p:cNvCxnSpPr>
          <p:nvPr/>
        </p:nvCxnSpPr>
        <p:spPr>
          <a:xfrm>
            <a:off x="6535812" y="1307825"/>
            <a:ext cx="1314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14"/>
          <p:cNvCxnSpPr>
            <a:stCxn id="125" idx="0"/>
            <a:endCxn id="130" idx="4"/>
          </p:cNvCxnSpPr>
          <p:nvPr/>
        </p:nvCxnSpPr>
        <p:spPr>
          <a:xfrm rot="-5400000">
            <a:off x="7263462" y="2328600"/>
            <a:ext cx="16083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32" name="Google Shape;132;p14"/>
          <p:cNvSpPr txBox="1"/>
          <p:nvPr/>
        </p:nvSpPr>
        <p:spPr>
          <a:xfrm>
            <a:off x="392833" y="2869663"/>
            <a:ext cx="1262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</a:rPr>
              <a:t>[Have More Targetable Modules]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608408" y="1585063"/>
            <a:ext cx="1262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</a:rPr>
              <a:t>[Else]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3143308" y="3817213"/>
            <a:ext cx="1262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</a:rPr>
              <a:t>[CAP Goal is impossible]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4151708" y="3201623"/>
            <a:ext cx="1262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</a:rPr>
              <a:t>[Else]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7789800" y="1030313"/>
            <a:ext cx="555000" cy="555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grpSp>
        <p:nvGrpSpPr>
          <p:cNvPr id="137" name="Google Shape;137;p14"/>
          <p:cNvGrpSpPr/>
          <p:nvPr/>
        </p:nvGrpSpPr>
        <p:grpSpPr>
          <a:xfrm>
            <a:off x="7850700" y="323413"/>
            <a:ext cx="433800" cy="433800"/>
            <a:chOff x="6261450" y="338250"/>
            <a:chExt cx="433800" cy="433800"/>
          </a:xfrm>
        </p:grpSpPr>
        <p:sp>
          <p:nvSpPr>
            <p:cNvPr id="138" name="Google Shape;138;p14"/>
            <p:cNvSpPr/>
            <p:nvPr/>
          </p:nvSpPr>
          <p:spPr>
            <a:xfrm>
              <a:off x="6261450" y="338250"/>
              <a:ext cx="433800" cy="4338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6312925" y="389725"/>
              <a:ext cx="330900" cy="330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" name="Google Shape;140;p14"/>
          <p:cNvCxnSpPr>
            <a:stCxn id="136" idx="0"/>
            <a:endCxn id="138" idx="4"/>
          </p:cNvCxnSpPr>
          <p:nvPr/>
        </p:nvCxnSpPr>
        <p:spPr>
          <a:xfrm rot="-5400000">
            <a:off x="7931100" y="893513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