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3" y="1709738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3" y="4589464"/>
            <a:ext cx="10515601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2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3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90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3" y="1681163"/>
            <a:ext cx="5183190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90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9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74" indent="-261265">
              <a:defRPr sz="3200"/>
            </a:lvl2pPr>
            <a:lvl3pPr marL="1219231" indent="-304809">
              <a:defRPr sz="3200"/>
            </a:lvl3pPr>
            <a:lvl4pPr marL="1737404" indent="-365770">
              <a:defRPr sz="3200"/>
            </a:lvl4pPr>
            <a:lvl5pPr marL="2194617" indent="-365771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91" y="2057400"/>
            <a:ext cx="3932236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90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9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90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3" y="365125"/>
            <a:ext cx="1051560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3" y="1825625"/>
            <a:ext cx="10515601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24" y="6404296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2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2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2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2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2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2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2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2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2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7" marR="0" indent="-228607" algn="l" defTabSz="91442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18" marR="0" indent="-266706" algn="l" defTabSz="91442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69" marR="0" indent="-320048" algn="l" defTabSz="91442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43" marR="0" indent="-355609" algn="l" defTabSz="91442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56" marR="0" indent="-355610" algn="l" defTabSz="91442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67" marR="0" indent="-355610" algn="l" defTabSz="91442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78" marR="0" indent="-355610" algn="l" defTabSz="91442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89" marR="0" indent="-355610" algn="l" defTabSz="91442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98" marR="0" indent="-355610" algn="l" defTabSz="91442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3"/>
          <p:cNvSpPr/>
          <p:nvPr/>
        </p:nvSpPr>
        <p:spPr>
          <a:xfrm>
            <a:off x="468632" y="3279009"/>
            <a:ext cx="235675" cy="235675"/>
          </a:xfrm>
          <a:prstGeom prst="ellipse">
            <a:avLst/>
          </a:prstGeom>
          <a:gradFill>
            <a:gsLst>
              <a:gs pos="0">
                <a:srgbClr val="A6B6DF"/>
              </a:gs>
              <a:gs pos="50000">
                <a:srgbClr val="98AAD9"/>
              </a:gs>
              <a:gs pos="100000">
                <a:srgbClr val="869DD7"/>
              </a:gs>
            </a:gsLst>
            <a:lin ang="5400000"/>
          </a:gradFill>
          <a:ln w="635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97" name="Rectangle: Rounded Corners 7"/>
          <p:cNvGrpSpPr/>
          <p:nvPr/>
        </p:nvGrpSpPr>
        <p:grpSpPr>
          <a:xfrm>
            <a:off x="931904" y="2983226"/>
            <a:ext cx="1570362" cy="891543"/>
            <a:chOff x="-1" y="-1"/>
            <a:chExt cx="1570361" cy="891541"/>
          </a:xfrm>
        </p:grpSpPr>
        <p:sp>
          <p:nvSpPr>
            <p:cNvPr id="95" name="Rounded Rectangle"/>
            <p:cNvSpPr/>
            <p:nvPr/>
          </p:nvSpPr>
          <p:spPr>
            <a:xfrm>
              <a:off x="-2" y="87552"/>
              <a:ext cx="1570363" cy="71644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B0CBE9"/>
                </a:gs>
                <a:gs pos="50000">
                  <a:srgbClr val="A1C1E5"/>
                </a:gs>
                <a:gs pos="100000">
                  <a:srgbClr val="91B9E4"/>
                </a:gs>
              </a:gsLst>
              <a:lin ang="5400000" scaled="0"/>
            </a:gradFill>
            <a:ln w="635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96" name="User enters SetCategories Command"/>
            <p:cNvSpPr txBox="1"/>
            <p:nvPr/>
          </p:nvSpPr>
          <p:spPr>
            <a:xfrm>
              <a:off x="34972" y="-2"/>
              <a:ext cx="1500414" cy="8915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21" tIns="45721" rIns="45721" bIns="45721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User enters SetCategories Command</a:t>
              </a:r>
            </a:p>
          </p:txBody>
        </p:sp>
      </p:grpSp>
      <p:sp>
        <p:nvSpPr>
          <p:cNvPr id="98" name="TextBox 46"/>
          <p:cNvSpPr txBox="1"/>
          <p:nvPr/>
        </p:nvSpPr>
        <p:spPr>
          <a:xfrm>
            <a:off x="2818545" y="3676589"/>
            <a:ext cx="853128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[else]</a:t>
            </a:r>
          </a:p>
        </p:txBody>
      </p:sp>
      <p:sp>
        <p:nvSpPr>
          <p:cNvPr id="99" name="TextBox 47"/>
          <p:cNvSpPr txBox="1"/>
          <p:nvPr/>
        </p:nvSpPr>
        <p:spPr>
          <a:xfrm>
            <a:off x="2366833" y="2560048"/>
            <a:ext cx="143581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[Valid Index]</a:t>
            </a:r>
          </a:p>
        </p:txBody>
      </p:sp>
      <p:grpSp>
        <p:nvGrpSpPr>
          <p:cNvPr id="102" name="Rectangle: Rounded Corners 50"/>
          <p:cNvGrpSpPr/>
          <p:nvPr/>
        </p:nvGrpSpPr>
        <p:grpSpPr>
          <a:xfrm>
            <a:off x="2309359" y="1511607"/>
            <a:ext cx="2953236" cy="814666"/>
            <a:chOff x="0" y="-1"/>
            <a:chExt cx="2953235" cy="814665"/>
          </a:xfrm>
        </p:grpSpPr>
        <p:sp>
          <p:nvSpPr>
            <p:cNvPr id="100" name="Rounded Rectangle"/>
            <p:cNvSpPr/>
            <p:nvPr/>
          </p:nvSpPr>
          <p:spPr>
            <a:xfrm>
              <a:off x="0" y="-2"/>
              <a:ext cx="2953236" cy="81466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B4D4A5"/>
                </a:gs>
                <a:gs pos="50000">
                  <a:srgbClr val="A9CD97"/>
                </a:gs>
                <a:gs pos="100000">
                  <a:srgbClr val="9BC985"/>
                </a:gs>
              </a:gsLst>
              <a:lin ang="5400000" scaled="0"/>
            </a:gradFill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1" name="Parse categories entered into new Categories object"/>
            <p:cNvSpPr txBox="1"/>
            <p:nvPr/>
          </p:nvSpPr>
          <p:spPr>
            <a:xfrm>
              <a:off x="39765" y="94909"/>
              <a:ext cx="2873704" cy="624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21" tIns="45721" rIns="45721" bIns="45721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Parse categories entered into new Categories object</a:t>
              </a:r>
            </a:p>
          </p:txBody>
        </p:sp>
      </p:grpSp>
      <p:sp>
        <p:nvSpPr>
          <p:cNvPr id="103" name="Diamond 55"/>
          <p:cNvSpPr/>
          <p:nvPr/>
        </p:nvSpPr>
        <p:spPr>
          <a:xfrm>
            <a:off x="3545592" y="3156461"/>
            <a:ext cx="480769" cy="480770"/>
          </a:xfrm>
          <a:prstGeom prst="diamond">
            <a:avLst/>
          </a:prstGeom>
          <a:gradFill>
            <a:gsLst>
              <a:gs pos="0">
                <a:srgbClr val="B4D4A5"/>
              </a:gs>
              <a:gs pos="50000">
                <a:srgbClr val="A9CD97"/>
              </a:gs>
              <a:gs pos="100000">
                <a:srgbClr val="9BC985"/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06" name="Group 74"/>
          <p:cNvGrpSpPr/>
          <p:nvPr/>
        </p:nvGrpSpPr>
        <p:grpSpPr>
          <a:xfrm>
            <a:off x="11521966" y="4847506"/>
            <a:ext cx="235677" cy="235677"/>
            <a:chOff x="0" y="0"/>
            <a:chExt cx="235675" cy="235675"/>
          </a:xfrm>
        </p:grpSpPr>
        <p:sp>
          <p:nvSpPr>
            <p:cNvPr id="104" name="Oval 67"/>
            <p:cNvSpPr/>
            <p:nvPr/>
          </p:nvSpPr>
          <p:spPr>
            <a:xfrm>
              <a:off x="-1" y="-1"/>
              <a:ext cx="235677" cy="235677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5" name="Oval 70"/>
            <p:cNvSpPr/>
            <p:nvPr/>
          </p:nvSpPr>
          <p:spPr>
            <a:xfrm>
              <a:off x="47617" y="52446"/>
              <a:ext cx="136207" cy="136207"/>
            </a:xfrm>
            <a:prstGeom prst="ellipse">
              <a:avLst/>
            </a:prstGeom>
            <a:gradFill flip="none" rotWithShape="1">
              <a:gsLst>
                <a:gs pos="0">
                  <a:srgbClr val="A6B6DF"/>
                </a:gs>
                <a:gs pos="50000">
                  <a:srgbClr val="98AAD9"/>
                </a:gs>
                <a:gs pos="100000">
                  <a:srgbClr val="869DD7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grpSp>
        <p:nvGrpSpPr>
          <p:cNvPr id="109" name="Display error message: Invalid Index"/>
          <p:cNvGrpSpPr/>
          <p:nvPr/>
        </p:nvGrpSpPr>
        <p:grpSpPr>
          <a:xfrm>
            <a:off x="2794577" y="4473769"/>
            <a:ext cx="1982798" cy="983155"/>
            <a:chOff x="0" y="0"/>
            <a:chExt cx="1982796" cy="983154"/>
          </a:xfrm>
        </p:grpSpPr>
        <p:sp>
          <p:nvSpPr>
            <p:cNvPr id="107" name="Rounded Rectangle"/>
            <p:cNvSpPr/>
            <p:nvPr/>
          </p:nvSpPr>
          <p:spPr>
            <a:xfrm>
              <a:off x="-1" y="-1"/>
              <a:ext cx="1982798" cy="983156"/>
            </a:xfrm>
            <a:prstGeom prst="roundRect">
              <a:avLst>
                <a:gd name="adj" fmla="val 19376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8" name="Display error message: Invalid Index"/>
            <p:cNvSpPr txBox="1"/>
            <p:nvPr/>
          </p:nvSpPr>
          <p:spPr>
            <a:xfrm>
              <a:off x="55793" y="45806"/>
              <a:ext cx="1871209" cy="891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Display error message: Invalid Index</a:t>
              </a:r>
            </a:p>
          </p:txBody>
        </p:sp>
      </p:grpSp>
      <p:grpSp>
        <p:nvGrpSpPr>
          <p:cNvPr id="112" name="Merge targeted restaurant’s existing categories with new categories"/>
          <p:cNvGrpSpPr/>
          <p:nvPr/>
        </p:nvGrpSpPr>
        <p:grpSpPr>
          <a:xfrm>
            <a:off x="7778901" y="1206471"/>
            <a:ext cx="2229360" cy="1424937"/>
            <a:chOff x="0" y="0"/>
            <a:chExt cx="2229358" cy="1424935"/>
          </a:xfrm>
        </p:grpSpPr>
        <p:sp>
          <p:nvSpPr>
            <p:cNvPr id="110" name="Rounded Rectangle"/>
            <p:cNvSpPr/>
            <p:nvPr/>
          </p:nvSpPr>
          <p:spPr>
            <a:xfrm>
              <a:off x="0" y="77468"/>
              <a:ext cx="2229359" cy="1270003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1" name="Merge targeted restaurant’s existing categories with new categories"/>
            <p:cNvSpPr txBox="1"/>
            <p:nvPr/>
          </p:nvSpPr>
          <p:spPr>
            <a:xfrm>
              <a:off x="55795" y="0"/>
              <a:ext cx="2117769" cy="1424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Merge targeted restaurant’s existing categories with new categories</a:t>
              </a:r>
            </a:p>
          </p:txBody>
        </p:sp>
      </p:grpSp>
      <p:sp>
        <p:nvSpPr>
          <p:cNvPr id="113" name="Connection Line"/>
          <p:cNvSpPr/>
          <p:nvPr/>
        </p:nvSpPr>
        <p:spPr>
          <a:xfrm flipV="1">
            <a:off x="3785975" y="2329625"/>
            <a:ext cx="3" cy="822576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Connection Line"/>
          <p:cNvSpPr/>
          <p:nvPr/>
        </p:nvSpPr>
        <p:spPr>
          <a:xfrm flipH="1">
            <a:off x="3785975" y="3641716"/>
            <a:ext cx="2" cy="825704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Connection Line"/>
          <p:cNvSpPr/>
          <p:nvPr/>
        </p:nvSpPr>
        <p:spPr>
          <a:xfrm flipV="1">
            <a:off x="5265680" y="1918940"/>
            <a:ext cx="459339" cy="3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Diamond 45"/>
          <p:cNvSpPr/>
          <p:nvPr/>
        </p:nvSpPr>
        <p:spPr>
          <a:xfrm>
            <a:off x="5729277" y="1678557"/>
            <a:ext cx="480769" cy="480769"/>
          </a:xfrm>
          <a:prstGeom prst="diamond">
            <a:avLst/>
          </a:prstGeom>
          <a:gradFill>
            <a:gsLst>
              <a:gs pos="0">
                <a:srgbClr val="B4D4A5"/>
              </a:gs>
              <a:gs pos="50000">
                <a:srgbClr val="A9CD97"/>
              </a:gs>
              <a:gs pos="100000">
                <a:srgbClr val="9BC985"/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7" name="TextBox 47"/>
          <p:cNvSpPr txBox="1"/>
          <p:nvPr/>
        </p:nvSpPr>
        <p:spPr>
          <a:xfrm>
            <a:off x="6161563" y="1493590"/>
            <a:ext cx="1570358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[Valid Format]</a:t>
            </a:r>
          </a:p>
        </p:txBody>
      </p:sp>
      <p:sp>
        <p:nvSpPr>
          <p:cNvPr id="118" name="Connection Line"/>
          <p:cNvSpPr/>
          <p:nvPr/>
        </p:nvSpPr>
        <p:spPr>
          <a:xfrm flipV="1">
            <a:off x="6214533" y="1918940"/>
            <a:ext cx="1558019" cy="2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21" name="Display error: Invalid Format"/>
          <p:cNvGrpSpPr/>
          <p:nvPr/>
        </p:nvGrpSpPr>
        <p:grpSpPr>
          <a:xfrm>
            <a:off x="5076039" y="3028020"/>
            <a:ext cx="1768832" cy="801963"/>
            <a:chOff x="0" y="0"/>
            <a:chExt cx="1768830" cy="801961"/>
          </a:xfrm>
        </p:grpSpPr>
        <p:sp>
          <p:nvSpPr>
            <p:cNvPr id="119" name="Rounded Rectangle"/>
            <p:cNvSpPr/>
            <p:nvPr/>
          </p:nvSpPr>
          <p:spPr>
            <a:xfrm>
              <a:off x="0" y="-1"/>
              <a:ext cx="1768832" cy="801963"/>
            </a:xfrm>
            <a:prstGeom prst="roundRect">
              <a:avLst>
                <a:gd name="adj" fmla="val 23754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0" name="Display error: Invalid Format"/>
            <p:cNvSpPr txBox="1"/>
            <p:nvPr/>
          </p:nvSpPr>
          <p:spPr>
            <a:xfrm>
              <a:off x="55795" y="88560"/>
              <a:ext cx="1657240" cy="624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Display error: Invalid Format</a:t>
              </a:r>
            </a:p>
          </p:txBody>
        </p:sp>
      </p:grpSp>
      <p:sp>
        <p:nvSpPr>
          <p:cNvPr id="122" name="Connection Line"/>
          <p:cNvSpPr/>
          <p:nvPr/>
        </p:nvSpPr>
        <p:spPr>
          <a:xfrm flipH="1">
            <a:off x="5962937" y="2162328"/>
            <a:ext cx="5243" cy="859344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TextBox 47"/>
          <p:cNvSpPr txBox="1"/>
          <p:nvPr/>
        </p:nvSpPr>
        <p:spPr>
          <a:xfrm>
            <a:off x="5184483" y="2560048"/>
            <a:ext cx="1570358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[else]</a:t>
            </a:r>
          </a:p>
        </p:txBody>
      </p:sp>
      <p:grpSp>
        <p:nvGrpSpPr>
          <p:cNvPr id="126" name="Create new Restaurant with merged categories"/>
          <p:cNvGrpSpPr/>
          <p:nvPr/>
        </p:nvGrpSpPr>
        <p:grpSpPr>
          <a:xfrm>
            <a:off x="7825223" y="2937423"/>
            <a:ext cx="2136715" cy="983156"/>
            <a:chOff x="0" y="0"/>
            <a:chExt cx="2136713" cy="983155"/>
          </a:xfrm>
        </p:grpSpPr>
        <p:sp>
          <p:nvSpPr>
            <p:cNvPr id="124" name="Rounded Rectangle"/>
            <p:cNvSpPr/>
            <p:nvPr/>
          </p:nvSpPr>
          <p:spPr>
            <a:xfrm>
              <a:off x="0" y="0"/>
              <a:ext cx="2136714" cy="983156"/>
            </a:xfrm>
            <a:prstGeom prst="roundRect">
              <a:avLst>
                <a:gd name="adj" fmla="val 19376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5" name="Create new Restaurant with merged categories"/>
            <p:cNvSpPr txBox="1"/>
            <p:nvPr/>
          </p:nvSpPr>
          <p:spPr>
            <a:xfrm>
              <a:off x="55793" y="45806"/>
              <a:ext cx="2025127" cy="891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Create new Restaurant with merged categories</a:t>
              </a:r>
            </a:p>
          </p:txBody>
        </p:sp>
      </p:grpSp>
      <p:sp>
        <p:nvSpPr>
          <p:cNvPr id="127" name="Connection Line"/>
          <p:cNvSpPr/>
          <p:nvPr/>
        </p:nvSpPr>
        <p:spPr>
          <a:xfrm flipV="1">
            <a:off x="8893579" y="2631251"/>
            <a:ext cx="2" cy="299824"/>
          </a:xfrm>
          <a:prstGeom prst="line">
            <a:avLst/>
          </a:prstGeom>
          <a:ln w="25400">
            <a:solidFill>
              <a:schemeClr val="accent1"/>
            </a:solidFill>
            <a:miter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30" name="Update Food Diary with new restaurant"/>
          <p:cNvGrpSpPr/>
          <p:nvPr/>
        </p:nvGrpSpPr>
        <p:grpSpPr>
          <a:xfrm>
            <a:off x="7910716" y="4376148"/>
            <a:ext cx="1965731" cy="1178397"/>
            <a:chOff x="0" y="0"/>
            <a:chExt cx="1965730" cy="1178396"/>
          </a:xfrm>
        </p:grpSpPr>
        <p:sp>
          <p:nvSpPr>
            <p:cNvPr id="128" name="Rounded Rectangle"/>
            <p:cNvSpPr/>
            <p:nvPr/>
          </p:nvSpPr>
          <p:spPr>
            <a:xfrm>
              <a:off x="-1" y="0"/>
              <a:ext cx="1965732" cy="1178397"/>
            </a:xfrm>
            <a:prstGeom prst="roundRect">
              <a:avLst>
                <a:gd name="adj" fmla="val 21676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9" name="Update Food Diary with new restaurant"/>
            <p:cNvSpPr txBox="1"/>
            <p:nvPr/>
          </p:nvSpPr>
          <p:spPr>
            <a:xfrm>
              <a:off x="74812" y="143429"/>
              <a:ext cx="1816105" cy="891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Update Food Diary with new restaurant</a:t>
              </a:r>
            </a:p>
          </p:txBody>
        </p:sp>
      </p:grpSp>
      <p:sp>
        <p:nvSpPr>
          <p:cNvPr id="131" name="Connection Line"/>
          <p:cNvSpPr/>
          <p:nvPr/>
        </p:nvSpPr>
        <p:spPr>
          <a:xfrm flipH="1" flipV="1">
            <a:off x="8893579" y="3926833"/>
            <a:ext cx="2" cy="442967"/>
          </a:xfrm>
          <a:prstGeom prst="line">
            <a:avLst/>
          </a:prstGeom>
          <a:ln w="25400">
            <a:solidFill>
              <a:schemeClr val="accent1"/>
            </a:solidFill>
            <a:miter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Connection Line"/>
          <p:cNvSpPr/>
          <p:nvPr/>
        </p:nvSpPr>
        <p:spPr>
          <a:xfrm>
            <a:off x="9882788" y="4965345"/>
            <a:ext cx="1632837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" name="Connection Line"/>
          <p:cNvSpPr/>
          <p:nvPr/>
        </p:nvSpPr>
        <p:spPr>
          <a:xfrm flipV="1">
            <a:off x="2505515" y="3400592"/>
            <a:ext cx="1039338" cy="1615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Connection Line"/>
          <p:cNvSpPr/>
          <p:nvPr/>
        </p:nvSpPr>
        <p:spPr>
          <a:xfrm>
            <a:off x="707499" y="3400287"/>
            <a:ext cx="221234" cy="629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