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60" r:id="rId7"/>
    <p:sldId id="261" r:id="rId8"/>
    <p:sldId id="262" r:id="rId9"/>
    <p:sldId id="263" r:id="rId10"/>
    <p:sldId id="259" r:id="rId11"/>
    <p:sldId id="266" r:id="rId12"/>
    <p:sldId id="265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8FAADC"/>
    <a:srgbClr val="FFD966"/>
    <a:srgbClr val="C55A11"/>
    <a:srgbClr val="FF00FF"/>
    <a:srgbClr val="DD8BC8"/>
    <a:srgbClr val="FF6600"/>
    <a:srgbClr val="FF9933"/>
    <a:srgbClr val="ED7D31"/>
    <a:srgbClr val="41F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09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041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343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440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13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812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588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129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39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84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712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51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1494" y="439949"/>
            <a:ext cx="6435304" cy="6283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881220" y="646982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 smtClean="0">
                <a:solidFill>
                  <a:schemeClr val="accent6">
                    <a:lumMod val="75000"/>
                  </a:schemeClr>
                </a:solidFill>
              </a:rPr>
              <a:t>UI</a:t>
            </a:r>
            <a:endParaRPr lang="en-SG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3285" y="777876"/>
            <a:ext cx="2018581" cy="914400"/>
          </a:xfrm>
          <a:prstGeom prst="rect">
            <a:avLst/>
          </a:prstGeom>
          <a:solidFill>
            <a:srgbClr val="BFF070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RootLayoutController</a:t>
            </a:r>
            <a:endParaRPr lang="en-S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88703" y="2081178"/>
            <a:ext cx="1789222" cy="672200"/>
          </a:xfrm>
          <a:prstGeom prst="rect">
            <a:avLst/>
          </a:prstGeom>
          <a:solidFill>
            <a:srgbClr val="E0F8B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resultDisplay</a:t>
            </a:r>
            <a:endParaRPr lang="en-SG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4494360" y="1692276"/>
            <a:ext cx="370937" cy="357448"/>
          </a:xfrm>
          <a:prstGeom prst="diamond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Connector 13"/>
          <p:cNvCxnSpPr>
            <a:stCxn id="12" idx="2"/>
          </p:cNvCxnSpPr>
          <p:nvPr/>
        </p:nvCxnSpPr>
        <p:spPr>
          <a:xfrm>
            <a:off x="4679829" y="2049724"/>
            <a:ext cx="0" cy="409267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1"/>
          </p:cNvCxnSpPr>
          <p:nvPr/>
        </p:nvCxnSpPr>
        <p:spPr>
          <a:xfrm>
            <a:off x="4679828" y="3348366"/>
            <a:ext cx="1108875" cy="77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4679828" y="4280225"/>
            <a:ext cx="1108875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1" idx="1"/>
          </p:cNvCxnSpPr>
          <p:nvPr/>
        </p:nvCxnSpPr>
        <p:spPr>
          <a:xfrm>
            <a:off x="4679828" y="5211313"/>
            <a:ext cx="1108875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 flipV="1">
            <a:off x="4679828" y="6142401"/>
            <a:ext cx="1108875" cy="291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 rot="16200000">
            <a:off x="8403621" y="1854019"/>
            <a:ext cx="2997679" cy="5836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logic</a:t>
            </a:r>
            <a:endParaRPr lang="en-S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6" idx="3"/>
          </p:cNvCxnSpPr>
          <p:nvPr/>
        </p:nvCxnSpPr>
        <p:spPr>
          <a:xfrm>
            <a:off x="5671866" y="1235076"/>
            <a:ext cx="393879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88703" y="3013037"/>
            <a:ext cx="1789222" cy="672200"/>
          </a:xfrm>
          <a:prstGeom prst="rect">
            <a:avLst/>
          </a:prstGeom>
          <a:solidFill>
            <a:srgbClr val="E0F8B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UserInputField</a:t>
            </a:r>
            <a:endParaRPr lang="en-SG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8703" y="3944125"/>
            <a:ext cx="1789222" cy="672200"/>
          </a:xfrm>
          <a:prstGeom prst="rect">
            <a:avLst/>
          </a:prstGeom>
          <a:solidFill>
            <a:srgbClr val="E0F8B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inputFeedbackArea</a:t>
            </a:r>
            <a:endParaRPr lang="en-SG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88703" y="4875213"/>
            <a:ext cx="1789222" cy="672200"/>
          </a:xfrm>
          <a:prstGeom prst="rect">
            <a:avLst/>
          </a:prstGeom>
          <a:solidFill>
            <a:srgbClr val="E0F8B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reminderList</a:t>
            </a:r>
            <a:endParaRPr lang="en-SG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88703" y="5806301"/>
            <a:ext cx="1789222" cy="672200"/>
          </a:xfrm>
          <a:prstGeom prst="rect">
            <a:avLst/>
          </a:prstGeom>
          <a:solidFill>
            <a:srgbClr val="E0F8B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currentSessionLabel</a:t>
            </a:r>
            <a:endParaRPr lang="en-SG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endCxn id="9" idx="1"/>
          </p:cNvCxnSpPr>
          <p:nvPr/>
        </p:nvCxnSpPr>
        <p:spPr>
          <a:xfrm flipV="1">
            <a:off x="4679828" y="2417278"/>
            <a:ext cx="1108875" cy="1347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8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29633" y="161659"/>
            <a:ext cx="1076960" cy="51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LogicManager</a:t>
            </a:r>
            <a:endParaRPr lang="en-SG" sz="1200" dirty="0"/>
          </a:p>
        </p:txBody>
      </p:sp>
      <p:cxnSp>
        <p:nvCxnSpPr>
          <p:cNvPr id="3" name="Straight Connector 2"/>
          <p:cNvCxnSpPr>
            <a:stCxn id="22" idx="2"/>
          </p:cNvCxnSpPr>
          <p:nvPr/>
        </p:nvCxnSpPr>
        <p:spPr>
          <a:xfrm flipH="1">
            <a:off x="1656031" y="674304"/>
            <a:ext cx="12082" cy="60111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50453" y="166305"/>
            <a:ext cx="107696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QuickDocs</a:t>
            </a:r>
            <a:endParaRPr lang="en-SG" sz="1200" dirty="0" smtClean="0"/>
          </a:p>
          <a:p>
            <a:pPr algn="ctr"/>
            <a:r>
              <a:rPr lang="en-SG" sz="1200" dirty="0" smtClean="0"/>
              <a:t>Parser</a:t>
            </a:r>
            <a:endParaRPr lang="en-SG" sz="1200" dirty="0"/>
          </a:p>
        </p:txBody>
      </p:sp>
      <p:cxnSp>
        <p:nvCxnSpPr>
          <p:cNvPr id="5" name="Straight Connector 4"/>
          <p:cNvCxnSpPr>
            <a:stCxn id="23" idx="2"/>
          </p:cNvCxnSpPr>
          <p:nvPr/>
        </p:nvCxnSpPr>
        <p:spPr>
          <a:xfrm flipH="1">
            <a:off x="3073853" y="674305"/>
            <a:ext cx="15080" cy="29070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82409" y="1727007"/>
            <a:ext cx="9855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ConsultationCommand</a:t>
            </a:r>
            <a:endParaRPr lang="en-SG" sz="1200" dirty="0"/>
          </a:p>
        </p:txBody>
      </p:sp>
      <p:cxnSp>
        <p:nvCxnSpPr>
          <p:cNvPr id="7" name="Straight Connector 6"/>
          <p:cNvCxnSpPr>
            <a:stCxn id="24" idx="2"/>
          </p:cNvCxnSpPr>
          <p:nvPr/>
        </p:nvCxnSpPr>
        <p:spPr>
          <a:xfrm flipH="1">
            <a:off x="6028435" y="2235007"/>
            <a:ext cx="46734" cy="43469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85930" y="1727007"/>
            <a:ext cx="985520" cy="508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Model</a:t>
            </a:r>
          </a:p>
          <a:p>
            <a:pPr algn="ctr"/>
            <a:r>
              <a:rPr lang="en-SG" sz="1200" dirty="0" smtClean="0"/>
              <a:t>Manager</a:t>
            </a:r>
            <a:endParaRPr lang="en-SG" sz="1200" dirty="0"/>
          </a:p>
        </p:txBody>
      </p:sp>
      <p:cxnSp>
        <p:nvCxnSpPr>
          <p:cNvPr id="9" name="Straight Connector 8"/>
          <p:cNvCxnSpPr>
            <a:stCxn id="25" idx="2"/>
          </p:cNvCxnSpPr>
          <p:nvPr/>
        </p:nvCxnSpPr>
        <p:spPr>
          <a:xfrm>
            <a:off x="7278690" y="2235007"/>
            <a:ext cx="19164" cy="4346947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118147" y="1727007"/>
            <a:ext cx="985520" cy="4694495"/>
            <a:chOff x="6024880" y="1645920"/>
            <a:chExt cx="985520" cy="4694495"/>
          </a:xfrm>
        </p:grpSpPr>
        <p:sp>
          <p:nvSpPr>
            <p:cNvPr id="26" name="Rectangle 25"/>
            <p:cNvSpPr/>
            <p:nvPr/>
          </p:nvSpPr>
          <p:spPr>
            <a:xfrm>
              <a:off x="6024880" y="1645920"/>
              <a:ext cx="985520" cy="508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 smtClean="0"/>
                <a:t>Consultation</a:t>
              </a:r>
            </a:p>
            <a:p>
              <a:pPr algn="ctr"/>
              <a:r>
                <a:rPr lang="en-SG" sz="1200" dirty="0" smtClean="0"/>
                <a:t>Manager</a:t>
              </a:r>
              <a:endParaRPr lang="en-SG" sz="1200" dirty="0"/>
            </a:p>
          </p:txBody>
        </p:sp>
        <p:cxnSp>
          <p:nvCxnSpPr>
            <p:cNvPr id="11" name="Straight Connector 10"/>
            <p:cNvCxnSpPr>
              <a:stCxn id="26" idx="2"/>
            </p:cNvCxnSpPr>
            <p:nvPr/>
          </p:nvCxnSpPr>
          <p:spPr>
            <a:xfrm>
              <a:off x="6517640" y="2153920"/>
              <a:ext cx="3930" cy="4186495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888399" y="1727007"/>
            <a:ext cx="985520" cy="508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Patient</a:t>
            </a:r>
          </a:p>
          <a:p>
            <a:pPr algn="ctr"/>
            <a:r>
              <a:rPr lang="en-SG" sz="1200" dirty="0" smtClean="0"/>
              <a:t>Manager</a:t>
            </a:r>
          </a:p>
        </p:txBody>
      </p:sp>
      <p:cxnSp>
        <p:nvCxnSpPr>
          <p:cNvPr id="13" name="Straight Connector 12"/>
          <p:cNvCxnSpPr>
            <a:stCxn id="27" idx="2"/>
          </p:cNvCxnSpPr>
          <p:nvPr/>
        </p:nvCxnSpPr>
        <p:spPr>
          <a:xfrm flipH="1">
            <a:off x="8357887" y="2235007"/>
            <a:ext cx="23272" cy="2635459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855679" y="5087200"/>
            <a:ext cx="985520" cy="508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Consultation</a:t>
            </a:r>
          </a:p>
        </p:txBody>
      </p:sp>
      <p:cxnSp>
        <p:nvCxnSpPr>
          <p:cNvPr id="15" name="Straight Connector 14"/>
          <p:cNvCxnSpPr>
            <a:stCxn id="28" idx="2"/>
          </p:cNvCxnSpPr>
          <p:nvPr/>
        </p:nvCxnSpPr>
        <p:spPr>
          <a:xfrm>
            <a:off x="11348439" y="5595200"/>
            <a:ext cx="0" cy="2156691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37574" y="1347930"/>
            <a:ext cx="168058" cy="199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0393" y="1347930"/>
            <a:ext cx="1407181" cy="15064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23448" y="1101709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70C0"/>
                </a:solidFill>
              </a:rPr>
              <a:t>e</a:t>
            </a:r>
            <a:r>
              <a:rPr lang="en-SG" sz="1000" dirty="0" smtClean="0">
                <a:solidFill>
                  <a:srgbClr val="0070C0"/>
                </a:solidFill>
              </a:rPr>
              <a:t>xecute(“consult”)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184223" y="1585166"/>
            <a:ext cx="1145503" cy="0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93303" y="1319095"/>
            <a:ext cx="9855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Consultation</a:t>
            </a:r>
          </a:p>
          <a:p>
            <a:pPr algn="ctr"/>
            <a:r>
              <a:rPr lang="en-SG" sz="1200" dirty="0" smtClean="0"/>
              <a:t>Parser</a:t>
            </a:r>
          </a:p>
        </p:txBody>
      </p:sp>
      <p:cxnSp>
        <p:nvCxnSpPr>
          <p:cNvPr id="47" name="Straight Connector 46"/>
          <p:cNvCxnSpPr>
            <a:stCxn id="46" idx="2"/>
          </p:cNvCxnSpPr>
          <p:nvPr/>
        </p:nvCxnSpPr>
        <p:spPr>
          <a:xfrm flipH="1">
            <a:off x="4760504" y="1827095"/>
            <a:ext cx="25559" cy="1628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44604" y="1192850"/>
            <a:ext cx="1044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>
                <a:solidFill>
                  <a:srgbClr val="0070C0"/>
                </a:solidFill>
              </a:rPr>
              <a:t>parseCommand</a:t>
            </a:r>
            <a:endParaRPr lang="en-SG" sz="1000" dirty="0" smtClean="0">
              <a:solidFill>
                <a:srgbClr val="0070C0"/>
              </a:solidFill>
            </a:endParaRPr>
          </a:p>
          <a:p>
            <a:r>
              <a:rPr lang="en-SG" sz="1000" dirty="0" smtClean="0">
                <a:solidFill>
                  <a:srgbClr val="0070C0"/>
                </a:solidFill>
              </a:rPr>
              <a:t>(“consult”)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12739" y="1827095"/>
            <a:ext cx="95530" cy="126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Arrow Connector 51"/>
          <p:cNvCxnSpPr>
            <a:endCxn id="24" idx="1"/>
          </p:cNvCxnSpPr>
          <p:nvPr/>
        </p:nvCxnSpPr>
        <p:spPr>
          <a:xfrm flipV="1">
            <a:off x="4808269" y="1981007"/>
            <a:ext cx="774140" cy="15064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19197" y="2345775"/>
            <a:ext cx="134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 smtClean="0"/>
              <a:t>consultationCommand</a:t>
            </a:r>
            <a:endParaRPr lang="en-SG" sz="900" dirty="0"/>
          </a:p>
        </p:txBody>
      </p:sp>
      <p:sp>
        <p:nvSpPr>
          <p:cNvPr id="55" name="Rectangle 54"/>
          <p:cNvSpPr/>
          <p:nvPr/>
        </p:nvSpPr>
        <p:spPr>
          <a:xfrm>
            <a:off x="6005454" y="2230461"/>
            <a:ext cx="134308" cy="35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/>
          <p:cNvCxnSpPr>
            <a:stCxn id="55" idx="2"/>
          </p:cNvCxnSpPr>
          <p:nvPr/>
        </p:nvCxnSpPr>
        <p:spPr>
          <a:xfrm flipH="1">
            <a:off x="4786063" y="2587924"/>
            <a:ext cx="1286545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184223" y="3093453"/>
            <a:ext cx="1528517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59980" y="1786392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>
                <a:solidFill>
                  <a:srgbClr val="0070C0"/>
                </a:solidFill>
              </a:rPr>
              <a:t>parse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1642662" y="3343619"/>
            <a:ext cx="1454734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74746" y="3644585"/>
            <a:ext cx="147861" cy="27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661673" y="3647807"/>
            <a:ext cx="4313462" cy="25326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00827" y="3442497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70C0"/>
                </a:solidFill>
              </a:rPr>
              <a:t>e</a:t>
            </a:r>
            <a:r>
              <a:rPr lang="en-SG" sz="1000" dirty="0" smtClean="0">
                <a:solidFill>
                  <a:srgbClr val="0070C0"/>
                </a:solidFill>
              </a:rPr>
              <a:t>xecute()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143" y="1189759"/>
            <a:ext cx="976530" cy="0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2476" y="789649"/>
            <a:ext cx="78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e</a:t>
            </a:r>
            <a:r>
              <a:rPr lang="en-SG" sz="1000" dirty="0" smtClean="0"/>
              <a:t>xecute</a:t>
            </a:r>
          </a:p>
          <a:p>
            <a:r>
              <a:rPr lang="en-SG" sz="1000" dirty="0" smtClean="0"/>
              <a:t>(“consult”)</a:t>
            </a:r>
            <a:endParaRPr lang="en-SG" sz="1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150437" y="3934139"/>
            <a:ext cx="1011176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24499" y="3652493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getPatientByNric</a:t>
            </a:r>
            <a:r>
              <a:rPr lang="en-SG" sz="1000" dirty="0" smtClean="0">
                <a:solidFill>
                  <a:srgbClr val="7030A0"/>
                </a:solidFill>
              </a:rPr>
              <a:t>()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98657" y="3917263"/>
            <a:ext cx="160343" cy="6978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ectangle 89"/>
          <p:cNvSpPr/>
          <p:nvPr/>
        </p:nvSpPr>
        <p:spPr>
          <a:xfrm>
            <a:off x="8283210" y="3992164"/>
            <a:ext cx="134308" cy="3574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289569" y="3992164"/>
            <a:ext cx="1011176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286813" y="3694125"/>
            <a:ext cx="118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getPatientByNric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7359000" y="4349627"/>
            <a:ext cx="911331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150437" y="4615131"/>
            <a:ext cx="1011177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661673" y="6349041"/>
            <a:ext cx="4362792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116778" y="6102820"/>
            <a:ext cx="1178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/>
              <a:t>commandResult</a:t>
            </a:r>
            <a:endParaRPr lang="en-SG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559685" y="4122689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patient</a:t>
            </a:r>
            <a:endParaRPr lang="en-SG" sz="1000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6160059" y="5087200"/>
            <a:ext cx="1038846" cy="11008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196914" y="5087201"/>
            <a:ext cx="160342" cy="10893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TextBox 105"/>
          <p:cNvSpPr txBox="1"/>
          <p:nvPr/>
        </p:nvSpPr>
        <p:spPr>
          <a:xfrm>
            <a:off x="6139762" y="4752834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createConsultation</a:t>
            </a:r>
            <a:endParaRPr lang="en-SG" sz="1000" dirty="0" smtClean="0">
              <a:solidFill>
                <a:srgbClr val="7030A0"/>
              </a:solidFill>
            </a:endParaRPr>
          </a:p>
          <a:p>
            <a:r>
              <a:rPr lang="en-SG" sz="1000" dirty="0" smtClean="0">
                <a:solidFill>
                  <a:srgbClr val="7030A0"/>
                </a:solidFill>
              </a:rPr>
              <a:t>(patient)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304729" y="5302325"/>
            <a:ext cx="2269819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9555711" y="5291340"/>
            <a:ext cx="160343" cy="6978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Rectangle 110"/>
          <p:cNvSpPr/>
          <p:nvPr/>
        </p:nvSpPr>
        <p:spPr>
          <a:xfrm>
            <a:off x="11281285" y="5487110"/>
            <a:ext cx="134308" cy="3574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9716054" y="5393891"/>
            <a:ext cx="1174552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751423" y="5070521"/>
            <a:ext cx="1626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createConsultation</a:t>
            </a:r>
            <a:r>
              <a:rPr lang="en-SG" sz="1000" dirty="0" smtClean="0">
                <a:solidFill>
                  <a:srgbClr val="7030A0"/>
                </a:solidFill>
              </a:rPr>
              <a:t>(patient)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714868" y="4942506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createConsultation</a:t>
            </a:r>
            <a:endParaRPr lang="en-SG" sz="1000" dirty="0" smtClean="0">
              <a:solidFill>
                <a:srgbClr val="7030A0"/>
              </a:solidFill>
            </a:endParaRPr>
          </a:p>
          <a:p>
            <a:r>
              <a:rPr lang="en-SG" sz="1000" dirty="0" smtClean="0">
                <a:solidFill>
                  <a:srgbClr val="7030A0"/>
                </a:solidFill>
              </a:rPr>
              <a:t>(patient)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9714868" y="5844573"/>
            <a:ext cx="1566417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7357256" y="5989208"/>
            <a:ext cx="2198456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6122607" y="6176512"/>
            <a:ext cx="1074308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48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29633" y="161659"/>
            <a:ext cx="1076960" cy="51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LogicManager</a:t>
            </a:r>
            <a:endParaRPr lang="en-SG" sz="1200" dirty="0"/>
          </a:p>
        </p:txBody>
      </p:sp>
      <p:cxnSp>
        <p:nvCxnSpPr>
          <p:cNvPr id="3" name="Straight Connector 2"/>
          <p:cNvCxnSpPr>
            <a:stCxn id="22" idx="2"/>
          </p:cNvCxnSpPr>
          <p:nvPr/>
        </p:nvCxnSpPr>
        <p:spPr>
          <a:xfrm flipH="1">
            <a:off x="1656031" y="674304"/>
            <a:ext cx="12082" cy="60111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50453" y="166305"/>
            <a:ext cx="107696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QuickDocs</a:t>
            </a:r>
            <a:endParaRPr lang="en-SG" sz="1200" dirty="0" smtClean="0"/>
          </a:p>
          <a:p>
            <a:pPr algn="ctr"/>
            <a:r>
              <a:rPr lang="en-SG" sz="1200" dirty="0" smtClean="0"/>
              <a:t>Parser</a:t>
            </a:r>
            <a:endParaRPr lang="en-SG" sz="12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111351" y="635469"/>
            <a:ext cx="15545" cy="29967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82409" y="1727007"/>
            <a:ext cx="9855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Diagnosis</a:t>
            </a:r>
          </a:p>
          <a:p>
            <a:pPr algn="ctr"/>
            <a:r>
              <a:rPr lang="en-SG" sz="1200" dirty="0" smtClean="0"/>
              <a:t>Command</a:t>
            </a:r>
            <a:endParaRPr lang="en-SG" sz="1200" dirty="0"/>
          </a:p>
        </p:txBody>
      </p:sp>
      <p:cxnSp>
        <p:nvCxnSpPr>
          <p:cNvPr id="7" name="Straight Connector 6"/>
          <p:cNvCxnSpPr>
            <a:stCxn id="24" idx="2"/>
          </p:cNvCxnSpPr>
          <p:nvPr/>
        </p:nvCxnSpPr>
        <p:spPr>
          <a:xfrm flipH="1">
            <a:off x="6028435" y="2235007"/>
            <a:ext cx="46734" cy="43469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85930" y="1727007"/>
            <a:ext cx="985520" cy="508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Model</a:t>
            </a:r>
          </a:p>
          <a:p>
            <a:pPr algn="ctr"/>
            <a:r>
              <a:rPr lang="en-SG" sz="1200" dirty="0" smtClean="0"/>
              <a:t>Manager</a:t>
            </a:r>
            <a:endParaRPr lang="en-SG" sz="1200" dirty="0"/>
          </a:p>
        </p:txBody>
      </p:sp>
      <p:cxnSp>
        <p:nvCxnSpPr>
          <p:cNvPr id="9" name="Straight Connector 8"/>
          <p:cNvCxnSpPr>
            <a:stCxn id="25" idx="2"/>
          </p:cNvCxnSpPr>
          <p:nvPr/>
        </p:nvCxnSpPr>
        <p:spPr>
          <a:xfrm>
            <a:off x="7278690" y="2235007"/>
            <a:ext cx="19164" cy="4346947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8303472" y="1727007"/>
            <a:ext cx="985520" cy="4694495"/>
            <a:chOff x="6024880" y="1645920"/>
            <a:chExt cx="985520" cy="4694495"/>
          </a:xfrm>
        </p:grpSpPr>
        <p:sp>
          <p:nvSpPr>
            <p:cNvPr id="26" name="Rectangle 25"/>
            <p:cNvSpPr/>
            <p:nvPr/>
          </p:nvSpPr>
          <p:spPr>
            <a:xfrm>
              <a:off x="6024880" y="1645920"/>
              <a:ext cx="985520" cy="508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 smtClean="0"/>
                <a:t>Consultation</a:t>
              </a:r>
            </a:p>
            <a:p>
              <a:pPr algn="ctr"/>
              <a:r>
                <a:rPr lang="en-SG" sz="1200" dirty="0" smtClean="0"/>
                <a:t>Manager</a:t>
              </a:r>
              <a:endParaRPr lang="en-SG" sz="1200" dirty="0"/>
            </a:p>
          </p:txBody>
        </p:sp>
        <p:cxnSp>
          <p:nvCxnSpPr>
            <p:cNvPr id="11" name="Straight Connector 10"/>
            <p:cNvCxnSpPr>
              <a:stCxn id="26" idx="2"/>
            </p:cNvCxnSpPr>
            <p:nvPr/>
          </p:nvCxnSpPr>
          <p:spPr>
            <a:xfrm>
              <a:off x="6517640" y="2153920"/>
              <a:ext cx="3930" cy="4186495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9555711" y="1722461"/>
            <a:ext cx="985520" cy="508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Consultation</a:t>
            </a:r>
          </a:p>
        </p:txBody>
      </p:sp>
      <p:cxnSp>
        <p:nvCxnSpPr>
          <p:cNvPr id="15" name="Straight Connector 14"/>
          <p:cNvCxnSpPr>
            <a:stCxn id="28" idx="2"/>
          </p:cNvCxnSpPr>
          <p:nvPr/>
        </p:nvCxnSpPr>
        <p:spPr>
          <a:xfrm>
            <a:off x="10048471" y="2230461"/>
            <a:ext cx="0" cy="4351493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37574" y="1347930"/>
            <a:ext cx="168058" cy="199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0393" y="1347930"/>
            <a:ext cx="1407181" cy="15064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23448" y="1101709"/>
            <a:ext cx="136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70C0"/>
                </a:solidFill>
              </a:rPr>
              <a:t>e</a:t>
            </a:r>
            <a:r>
              <a:rPr lang="en-SG" sz="1000" dirty="0" smtClean="0">
                <a:solidFill>
                  <a:srgbClr val="0070C0"/>
                </a:solidFill>
              </a:rPr>
              <a:t>xecute(“diagnose …”)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184223" y="1585166"/>
            <a:ext cx="1145503" cy="0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93303" y="1319095"/>
            <a:ext cx="9855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Diagnosis</a:t>
            </a:r>
          </a:p>
          <a:p>
            <a:pPr algn="ctr"/>
            <a:r>
              <a:rPr lang="en-SG" sz="1200" dirty="0" smtClean="0"/>
              <a:t>Parser</a:t>
            </a:r>
          </a:p>
        </p:txBody>
      </p:sp>
      <p:cxnSp>
        <p:nvCxnSpPr>
          <p:cNvPr id="47" name="Straight Connector 46"/>
          <p:cNvCxnSpPr>
            <a:stCxn id="46" idx="2"/>
          </p:cNvCxnSpPr>
          <p:nvPr/>
        </p:nvCxnSpPr>
        <p:spPr>
          <a:xfrm flipH="1">
            <a:off x="4760504" y="1827095"/>
            <a:ext cx="25559" cy="1628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44604" y="1192850"/>
            <a:ext cx="1044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>
                <a:solidFill>
                  <a:srgbClr val="0070C0"/>
                </a:solidFill>
              </a:rPr>
              <a:t>parseCommand</a:t>
            </a:r>
            <a:endParaRPr lang="en-SG" sz="1000" dirty="0" smtClean="0">
              <a:solidFill>
                <a:srgbClr val="0070C0"/>
              </a:solidFill>
            </a:endParaRPr>
          </a:p>
          <a:p>
            <a:r>
              <a:rPr lang="en-SG" sz="1000" dirty="0" smtClean="0">
                <a:solidFill>
                  <a:srgbClr val="0070C0"/>
                </a:solidFill>
              </a:rPr>
              <a:t>(“diagnose …”)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12739" y="1827095"/>
            <a:ext cx="95530" cy="126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Arrow Connector 51"/>
          <p:cNvCxnSpPr>
            <a:endCxn id="24" idx="1"/>
          </p:cNvCxnSpPr>
          <p:nvPr/>
        </p:nvCxnSpPr>
        <p:spPr>
          <a:xfrm flipV="1">
            <a:off x="4808269" y="1981007"/>
            <a:ext cx="774140" cy="15064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60095" y="2357288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/>
              <a:t>DiagnosisCommand</a:t>
            </a:r>
            <a:endParaRPr lang="en-SG" sz="1000" dirty="0"/>
          </a:p>
        </p:txBody>
      </p:sp>
      <p:sp>
        <p:nvSpPr>
          <p:cNvPr id="55" name="Rectangle 54"/>
          <p:cNvSpPr/>
          <p:nvPr/>
        </p:nvSpPr>
        <p:spPr>
          <a:xfrm>
            <a:off x="6005454" y="2230461"/>
            <a:ext cx="134308" cy="35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/>
          <p:cNvCxnSpPr>
            <a:stCxn id="55" idx="2"/>
          </p:cNvCxnSpPr>
          <p:nvPr/>
        </p:nvCxnSpPr>
        <p:spPr>
          <a:xfrm flipH="1">
            <a:off x="4786063" y="2587924"/>
            <a:ext cx="1286545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184223" y="3093453"/>
            <a:ext cx="1528517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59980" y="1786392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>
                <a:solidFill>
                  <a:srgbClr val="0070C0"/>
                </a:solidFill>
              </a:rPr>
              <a:t>parse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1642662" y="3343619"/>
            <a:ext cx="1454734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74746" y="3644585"/>
            <a:ext cx="140271" cy="157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661673" y="3647807"/>
            <a:ext cx="4313462" cy="25326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00827" y="3442497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70C0"/>
                </a:solidFill>
              </a:rPr>
              <a:t>e</a:t>
            </a:r>
            <a:r>
              <a:rPr lang="en-SG" sz="1000" dirty="0" smtClean="0">
                <a:solidFill>
                  <a:srgbClr val="0070C0"/>
                </a:solidFill>
              </a:rPr>
              <a:t>xecute()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143" y="1189759"/>
            <a:ext cx="976530" cy="0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57292" y="731976"/>
            <a:ext cx="103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e</a:t>
            </a:r>
            <a:r>
              <a:rPr lang="en-SG" sz="1000" dirty="0" smtClean="0"/>
              <a:t>xecute</a:t>
            </a:r>
          </a:p>
          <a:p>
            <a:r>
              <a:rPr lang="en-SG" sz="1000" dirty="0" smtClean="0"/>
              <a:t>(“diagnose ….”)</a:t>
            </a:r>
            <a:endParaRPr lang="en-SG" sz="1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150437" y="3934139"/>
            <a:ext cx="1011176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24777" y="3525957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diagnosePatient</a:t>
            </a:r>
            <a:endParaRPr lang="en-SG" sz="1000" dirty="0" smtClean="0">
              <a:solidFill>
                <a:srgbClr val="7030A0"/>
              </a:solidFill>
            </a:endParaRPr>
          </a:p>
          <a:p>
            <a:r>
              <a:rPr lang="en-SG" sz="1000" dirty="0" smtClean="0">
                <a:solidFill>
                  <a:srgbClr val="7030A0"/>
                </a:solidFill>
              </a:rPr>
              <a:t>(diagnosis)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15048" y="3917262"/>
            <a:ext cx="143952" cy="9791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289569" y="3992164"/>
            <a:ext cx="1479203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665029" y="5217017"/>
            <a:ext cx="4362792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466847" y="4945553"/>
            <a:ext cx="1178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/>
              <a:t>commandResult</a:t>
            </a:r>
            <a:endParaRPr lang="en-SG" sz="1000" dirty="0"/>
          </a:p>
        </p:txBody>
      </p:sp>
      <p:sp>
        <p:nvSpPr>
          <p:cNvPr id="111" name="Rectangle 110"/>
          <p:cNvSpPr/>
          <p:nvPr/>
        </p:nvSpPr>
        <p:spPr>
          <a:xfrm>
            <a:off x="8768772" y="3972965"/>
            <a:ext cx="94742" cy="64216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8873919" y="4091303"/>
            <a:ext cx="1174552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853597" y="3660470"/>
            <a:ext cx="118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>
                <a:solidFill>
                  <a:srgbClr val="7030A0"/>
                </a:solidFill>
              </a:rPr>
              <a:t>diagnosePatient</a:t>
            </a:r>
            <a:endParaRPr lang="en-SG" sz="1000" dirty="0">
              <a:solidFill>
                <a:srgbClr val="7030A0"/>
              </a:solidFill>
            </a:endParaRPr>
          </a:p>
          <a:p>
            <a:r>
              <a:rPr lang="en-SG" sz="1000" dirty="0">
                <a:solidFill>
                  <a:srgbClr val="7030A0"/>
                </a:solidFill>
              </a:rPr>
              <a:t>(diagnosis)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91853" y="3554519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diagnosePatient</a:t>
            </a:r>
            <a:endParaRPr lang="en-SG" sz="1000" dirty="0" smtClean="0">
              <a:solidFill>
                <a:srgbClr val="7030A0"/>
              </a:solidFill>
            </a:endParaRPr>
          </a:p>
          <a:p>
            <a:r>
              <a:rPr lang="en-SG" sz="1000" dirty="0" smtClean="0">
                <a:solidFill>
                  <a:srgbClr val="7030A0"/>
                </a:solidFill>
              </a:rPr>
              <a:t>(diagnosis)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877270" y="4400831"/>
            <a:ext cx="1174552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391853" y="4615131"/>
            <a:ext cx="1376919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104138" y="4896381"/>
            <a:ext cx="1174552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018207" y="4078510"/>
            <a:ext cx="73294" cy="3402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30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29633" y="161659"/>
            <a:ext cx="1076960" cy="51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LogicManager</a:t>
            </a:r>
            <a:endParaRPr lang="en-SG" sz="1200" dirty="0"/>
          </a:p>
        </p:txBody>
      </p:sp>
      <p:cxnSp>
        <p:nvCxnSpPr>
          <p:cNvPr id="3" name="Straight Connector 2"/>
          <p:cNvCxnSpPr>
            <a:stCxn id="22" idx="2"/>
          </p:cNvCxnSpPr>
          <p:nvPr/>
        </p:nvCxnSpPr>
        <p:spPr>
          <a:xfrm flipH="1">
            <a:off x="1656031" y="674304"/>
            <a:ext cx="12082" cy="60111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50453" y="166305"/>
            <a:ext cx="107696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QuickDocs</a:t>
            </a:r>
            <a:endParaRPr lang="en-SG" sz="1200" dirty="0" smtClean="0"/>
          </a:p>
          <a:p>
            <a:pPr algn="ctr"/>
            <a:r>
              <a:rPr lang="en-SG" sz="1200" dirty="0" smtClean="0"/>
              <a:t>Parser</a:t>
            </a:r>
            <a:endParaRPr lang="en-SG" sz="12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97368" y="674305"/>
            <a:ext cx="14999" cy="2891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82409" y="1727007"/>
            <a:ext cx="9855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Prescription</a:t>
            </a:r>
          </a:p>
          <a:p>
            <a:pPr algn="ctr"/>
            <a:r>
              <a:rPr lang="en-SG" sz="1200" dirty="0" smtClean="0"/>
              <a:t>Command</a:t>
            </a:r>
            <a:endParaRPr lang="en-SG" sz="1200" dirty="0"/>
          </a:p>
        </p:txBody>
      </p:sp>
      <p:cxnSp>
        <p:nvCxnSpPr>
          <p:cNvPr id="7" name="Straight Connector 6"/>
          <p:cNvCxnSpPr>
            <a:stCxn id="24" idx="2"/>
          </p:cNvCxnSpPr>
          <p:nvPr/>
        </p:nvCxnSpPr>
        <p:spPr>
          <a:xfrm flipH="1">
            <a:off x="6028435" y="2235007"/>
            <a:ext cx="46734" cy="43469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85930" y="1727007"/>
            <a:ext cx="985520" cy="508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Model</a:t>
            </a:r>
          </a:p>
          <a:p>
            <a:pPr algn="ctr"/>
            <a:r>
              <a:rPr lang="en-SG" sz="1200" dirty="0" smtClean="0"/>
              <a:t>Manager</a:t>
            </a:r>
            <a:endParaRPr lang="en-SG" sz="1200" dirty="0"/>
          </a:p>
        </p:txBody>
      </p:sp>
      <p:cxnSp>
        <p:nvCxnSpPr>
          <p:cNvPr id="9" name="Straight Connector 8"/>
          <p:cNvCxnSpPr>
            <a:stCxn id="25" idx="2"/>
          </p:cNvCxnSpPr>
          <p:nvPr/>
        </p:nvCxnSpPr>
        <p:spPr>
          <a:xfrm>
            <a:off x="7278690" y="2235007"/>
            <a:ext cx="19164" cy="4346947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8303472" y="1727007"/>
            <a:ext cx="985520" cy="4694495"/>
            <a:chOff x="6024880" y="1645920"/>
            <a:chExt cx="985520" cy="4694495"/>
          </a:xfrm>
        </p:grpSpPr>
        <p:sp>
          <p:nvSpPr>
            <p:cNvPr id="26" name="Rectangle 25"/>
            <p:cNvSpPr/>
            <p:nvPr/>
          </p:nvSpPr>
          <p:spPr>
            <a:xfrm>
              <a:off x="6024880" y="1645920"/>
              <a:ext cx="985520" cy="508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 smtClean="0"/>
                <a:t>Consultation</a:t>
              </a:r>
            </a:p>
            <a:p>
              <a:pPr algn="ctr"/>
              <a:r>
                <a:rPr lang="en-SG" sz="1200" dirty="0" smtClean="0"/>
                <a:t>Manager</a:t>
              </a:r>
              <a:endParaRPr lang="en-SG" sz="1200" dirty="0"/>
            </a:p>
          </p:txBody>
        </p:sp>
        <p:cxnSp>
          <p:nvCxnSpPr>
            <p:cNvPr id="11" name="Straight Connector 10"/>
            <p:cNvCxnSpPr>
              <a:stCxn id="26" idx="2"/>
            </p:cNvCxnSpPr>
            <p:nvPr/>
          </p:nvCxnSpPr>
          <p:spPr>
            <a:xfrm>
              <a:off x="6517640" y="2153920"/>
              <a:ext cx="3930" cy="4186495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9555711" y="1722461"/>
            <a:ext cx="985520" cy="508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Consultation</a:t>
            </a:r>
          </a:p>
        </p:txBody>
      </p:sp>
      <p:cxnSp>
        <p:nvCxnSpPr>
          <p:cNvPr id="15" name="Straight Connector 14"/>
          <p:cNvCxnSpPr>
            <a:stCxn id="28" idx="2"/>
          </p:cNvCxnSpPr>
          <p:nvPr/>
        </p:nvCxnSpPr>
        <p:spPr>
          <a:xfrm>
            <a:off x="10048471" y="2230461"/>
            <a:ext cx="0" cy="4351493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37574" y="1347930"/>
            <a:ext cx="168058" cy="199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0393" y="1347930"/>
            <a:ext cx="1407181" cy="15064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28655" y="1113582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70C0"/>
                </a:solidFill>
              </a:rPr>
              <a:t>e</a:t>
            </a:r>
            <a:r>
              <a:rPr lang="en-SG" sz="1000" dirty="0" smtClean="0">
                <a:solidFill>
                  <a:srgbClr val="0070C0"/>
                </a:solidFill>
              </a:rPr>
              <a:t>xecute(“prescribe …”)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184223" y="1585166"/>
            <a:ext cx="1145503" cy="0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93303" y="1319095"/>
            <a:ext cx="9855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Prescription</a:t>
            </a:r>
          </a:p>
          <a:p>
            <a:pPr algn="ctr"/>
            <a:r>
              <a:rPr lang="en-SG" sz="1200" dirty="0" smtClean="0"/>
              <a:t>Parser</a:t>
            </a:r>
          </a:p>
        </p:txBody>
      </p:sp>
      <p:cxnSp>
        <p:nvCxnSpPr>
          <p:cNvPr id="47" name="Straight Connector 46"/>
          <p:cNvCxnSpPr>
            <a:stCxn id="46" idx="2"/>
          </p:cNvCxnSpPr>
          <p:nvPr/>
        </p:nvCxnSpPr>
        <p:spPr>
          <a:xfrm flipH="1">
            <a:off x="4760504" y="1827095"/>
            <a:ext cx="25559" cy="1628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44604" y="1192850"/>
            <a:ext cx="1044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>
                <a:solidFill>
                  <a:srgbClr val="0070C0"/>
                </a:solidFill>
              </a:rPr>
              <a:t>parseCommand</a:t>
            </a:r>
            <a:endParaRPr lang="en-SG" sz="1000" dirty="0" smtClean="0">
              <a:solidFill>
                <a:srgbClr val="0070C0"/>
              </a:solidFill>
            </a:endParaRPr>
          </a:p>
          <a:p>
            <a:r>
              <a:rPr lang="en-SG" sz="1000" dirty="0" smtClean="0">
                <a:solidFill>
                  <a:srgbClr val="0070C0"/>
                </a:solidFill>
              </a:rPr>
              <a:t>(“prescribe …”)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12739" y="1827095"/>
            <a:ext cx="95530" cy="126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Arrow Connector 51"/>
          <p:cNvCxnSpPr>
            <a:endCxn id="24" idx="1"/>
          </p:cNvCxnSpPr>
          <p:nvPr/>
        </p:nvCxnSpPr>
        <p:spPr>
          <a:xfrm flipV="1">
            <a:off x="4808269" y="1981007"/>
            <a:ext cx="774140" cy="15064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302807" y="2804383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/>
              <a:t>P</a:t>
            </a:r>
            <a:r>
              <a:rPr lang="en-SG" sz="1000" dirty="0" err="1" smtClean="0"/>
              <a:t>rescriptionCommand</a:t>
            </a:r>
            <a:endParaRPr lang="en-SG" sz="1000" dirty="0"/>
          </a:p>
        </p:txBody>
      </p:sp>
      <p:sp>
        <p:nvSpPr>
          <p:cNvPr id="55" name="Rectangle 54"/>
          <p:cNvSpPr/>
          <p:nvPr/>
        </p:nvSpPr>
        <p:spPr>
          <a:xfrm>
            <a:off x="6005454" y="2230461"/>
            <a:ext cx="134308" cy="35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/>
          <p:cNvCxnSpPr>
            <a:stCxn id="55" idx="2"/>
          </p:cNvCxnSpPr>
          <p:nvPr/>
        </p:nvCxnSpPr>
        <p:spPr>
          <a:xfrm flipH="1">
            <a:off x="4786063" y="2587924"/>
            <a:ext cx="1286545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184223" y="3093453"/>
            <a:ext cx="1528517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59980" y="1786392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>
                <a:solidFill>
                  <a:srgbClr val="0070C0"/>
                </a:solidFill>
              </a:rPr>
              <a:t>parse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1642662" y="3343619"/>
            <a:ext cx="1454734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74746" y="3644585"/>
            <a:ext cx="140271" cy="157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661673" y="3647807"/>
            <a:ext cx="4313462" cy="25326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00827" y="3442497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70C0"/>
                </a:solidFill>
              </a:rPr>
              <a:t>e</a:t>
            </a:r>
            <a:r>
              <a:rPr lang="en-SG" sz="1000" dirty="0" smtClean="0">
                <a:solidFill>
                  <a:srgbClr val="0070C0"/>
                </a:solidFill>
              </a:rPr>
              <a:t>xecute()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143" y="1189759"/>
            <a:ext cx="976530" cy="0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57292" y="731976"/>
            <a:ext cx="103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70C0"/>
                </a:solidFill>
              </a:rPr>
              <a:t>e</a:t>
            </a:r>
            <a:r>
              <a:rPr lang="en-SG" sz="1000" dirty="0" smtClean="0">
                <a:solidFill>
                  <a:srgbClr val="0070C0"/>
                </a:solidFill>
              </a:rPr>
              <a:t>xecute</a:t>
            </a:r>
          </a:p>
          <a:p>
            <a:r>
              <a:rPr lang="en-SG" sz="1000" dirty="0" smtClean="0">
                <a:solidFill>
                  <a:srgbClr val="0070C0"/>
                </a:solidFill>
              </a:rPr>
              <a:t>(“prescribe ….”)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150437" y="3934139"/>
            <a:ext cx="1011176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24777" y="3525957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prescribeMedicine</a:t>
            </a:r>
            <a:endParaRPr lang="en-SG" sz="1000" dirty="0" smtClean="0">
              <a:solidFill>
                <a:srgbClr val="7030A0"/>
              </a:solidFill>
            </a:endParaRPr>
          </a:p>
          <a:p>
            <a:r>
              <a:rPr lang="en-SG" sz="1000" dirty="0" smtClean="0">
                <a:solidFill>
                  <a:srgbClr val="7030A0"/>
                </a:solidFill>
              </a:rPr>
              <a:t>(prescriptions)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89073" y="3917262"/>
            <a:ext cx="169927" cy="8609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289569" y="3992164"/>
            <a:ext cx="1479203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665029" y="5217017"/>
            <a:ext cx="4362792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14873" y="4933080"/>
            <a:ext cx="1178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/>
              <a:t>commandResult</a:t>
            </a:r>
            <a:endParaRPr lang="en-SG" sz="1000" dirty="0"/>
          </a:p>
        </p:txBody>
      </p:sp>
      <p:sp>
        <p:nvSpPr>
          <p:cNvPr id="111" name="Rectangle 110"/>
          <p:cNvSpPr/>
          <p:nvPr/>
        </p:nvSpPr>
        <p:spPr>
          <a:xfrm>
            <a:off x="8768772" y="3972965"/>
            <a:ext cx="94742" cy="59561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8873919" y="4091303"/>
            <a:ext cx="1174552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853597" y="3660470"/>
            <a:ext cx="118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prescribeMedicine</a:t>
            </a:r>
            <a:endParaRPr lang="en-SG" sz="1000" dirty="0" smtClean="0">
              <a:solidFill>
                <a:srgbClr val="7030A0"/>
              </a:solidFill>
            </a:endParaRPr>
          </a:p>
          <a:p>
            <a:r>
              <a:rPr lang="en-SG" sz="1000" dirty="0" smtClean="0">
                <a:solidFill>
                  <a:srgbClr val="7030A0"/>
                </a:solidFill>
              </a:rPr>
              <a:t>(prescriptions)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82438" y="3566463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prescribeMedicine</a:t>
            </a:r>
            <a:endParaRPr lang="en-SG" sz="1000" dirty="0" smtClean="0">
              <a:solidFill>
                <a:srgbClr val="7030A0"/>
              </a:solidFill>
            </a:endParaRPr>
          </a:p>
          <a:p>
            <a:r>
              <a:rPr lang="en-SG" sz="1000" dirty="0" smtClean="0">
                <a:solidFill>
                  <a:srgbClr val="7030A0"/>
                </a:solidFill>
              </a:rPr>
              <a:t>(prescriptions)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8877270" y="4400831"/>
            <a:ext cx="1174552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382438" y="4568580"/>
            <a:ext cx="1386334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124777" y="4778187"/>
            <a:ext cx="1174552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018207" y="4078510"/>
            <a:ext cx="73294" cy="3402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729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29633" y="161659"/>
            <a:ext cx="1076960" cy="51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LogicManager</a:t>
            </a:r>
            <a:endParaRPr lang="en-SG" sz="1200" dirty="0"/>
          </a:p>
        </p:txBody>
      </p:sp>
      <p:cxnSp>
        <p:nvCxnSpPr>
          <p:cNvPr id="3" name="Straight Connector 2"/>
          <p:cNvCxnSpPr>
            <a:stCxn id="22" idx="2"/>
          </p:cNvCxnSpPr>
          <p:nvPr/>
        </p:nvCxnSpPr>
        <p:spPr>
          <a:xfrm flipH="1">
            <a:off x="1656031" y="674304"/>
            <a:ext cx="12082" cy="60111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50453" y="166305"/>
            <a:ext cx="107696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QuickDocs</a:t>
            </a:r>
            <a:endParaRPr lang="en-SG" sz="1200" dirty="0" smtClean="0"/>
          </a:p>
          <a:p>
            <a:pPr algn="ctr"/>
            <a:r>
              <a:rPr lang="en-SG" sz="1200" dirty="0" smtClean="0"/>
              <a:t>Parser</a:t>
            </a:r>
            <a:endParaRPr lang="en-SG" sz="12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37548" y="682100"/>
            <a:ext cx="9862" cy="19010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85930" y="1329043"/>
            <a:ext cx="985520" cy="508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Model</a:t>
            </a:r>
          </a:p>
          <a:p>
            <a:pPr algn="ctr"/>
            <a:r>
              <a:rPr lang="en-SG" sz="1200" dirty="0" smtClean="0"/>
              <a:t>Manager</a:t>
            </a:r>
            <a:endParaRPr lang="en-SG" sz="1200" dirty="0"/>
          </a:p>
        </p:txBody>
      </p:sp>
      <p:cxnSp>
        <p:nvCxnSpPr>
          <p:cNvPr id="9" name="Straight Connector 8"/>
          <p:cNvCxnSpPr>
            <a:stCxn id="25" idx="2"/>
          </p:cNvCxnSpPr>
          <p:nvPr/>
        </p:nvCxnSpPr>
        <p:spPr>
          <a:xfrm>
            <a:off x="7278690" y="1837043"/>
            <a:ext cx="11923" cy="2704477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353542" y="1330722"/>
            <a:ext cx="985520" cy="508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Consultation</a:t>
            </a:r>
          </a:p>
          <a:p>
            <a:pPr algn="ctr"/>
            <a:r>
              <a:rPr lang="en-SG" sz="1200" dirty="0" smtClean="0"/>
              <a:t>Manager</a:t>
            </a:r>
            <a:endParaRPr lang="en-SG" sz="1200" dirty="0"/>
          </a:p>
        </p:txBody>
      </p:sp>
      <p:cxnSp>
        <p:nvCxnSpPr>
          <p:cNvPr id="11" name="Straight Connector 10"/>
          <p:cNvCxnSpPr>
            <a:stCxn id="26" idx="2"/>
          </p:cNvCxnSpPr>
          <p:nvPr/>
        </p:nvCxnSpPr>
        <p:spPr>
          <a:xfrm>
            <a:off x="8846302" y="1838722"/>
            <a:ext cx="0" cy="2702798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68727" y="1355463"/>
            <a:ext cx="179137" cy="990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0393" y="1347930"/>
            <a:ext cx="1407181" cy="15064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9294" y="913932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>
                <a:solidFill>
                  <a:srgbClr val="0070C0"/>
                </a:solidFill>
              </a:rPr>
              <a:t>Execute</a:t>
            </a:r>
          </a:p>
          <a:p>
            <a:r>
              <a:rPr lang="en-SG" sz="1000" dirty="0" smtClean="0">
                <a:solidFill>
                  <a:srgbClr val="0070C0"/>
                </a:solidFill>
              </a:rPr>
              <a:t>(“</a:t>
            </a:r>
            <a:r>
              <a:rPr lang="en-SG" sz="1000" dirty="0" err="1" smtClean="0">
                <a:solidFill>
                  <a:srgbClr val="0070C0"/>
                </a:solidFill>
              </a:rPr>
              <a:t>endconsult</a:t>
            </a:r>
            <a:r>
              <a:rPr lang="en-SG" sz="1000" dirty="0" smtClean="0">
                <a:solidFill>
                  <a:srgbClr val="0070C0"/>
                </a:solidFill>
              </a:rPr>
              <a:t>”)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184223" y="1585166"/>
            <a:ext cx="1145503" cy="0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16458" y="1330722"/>
            <a:ext cx="1096762" cy="50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 err="1" smtClean="0"/>
              <a:t>EndConsultation</a:t>
            </a:r>
            <a:endParaRPr lang="en-SG" sz="1050" dirty="0" smtClean="0"/>
          </a:p>
          <a:p>
            <a:pPr algn="ctr"/>
            <a:r>
              <a:rPr lang="en-SG" sz="1050" dirty="0" smtClean="0"/>
              <a:t>Command</a:t>
            </a:r>
          </a:p>
        </p:txBody>
      </p:sp>
      <p:cxnSp>
        <p:nvCxnSpPr>
          <p:cNvPr id="47" name="Straight Connector 46"/>
          <p:cNvCxnSpPr>
            <a:stCxn id="46" idx="2"/>
          </p:cNvCxnSpPr>
          <p:nvPr/>
        </p:nvCxnSpPr>
        <p:spPr>
          <a:xfrm>
            <a:off x="4864839" y="1839609"/>
            <a:ext cx="0" cy="48458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44604" y="1192850"/>
            <a:ext cx="1044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>
                <a:solidFill>
                  <a:srgbClr val="0070C0"/>
                </a:solidFill>
              </a:rPr>
              <a:t>parseCommand</a:t>
            </a:r>
            <a:endParaRPr lang="en-SG" sz="1000" dirty="0" smtClean="0">
              <a:solidFill>
                <a:srgbClr val="0070C0"/>
              </a:solidFill>
            </a:endParaRPr>
          </a:p>
          <a:p>
            <a:r>
              <a:rPr lang="en-SG" sz="1000" dirty="0" smtClean="0">
                <a:solidFill>
                  <a:srgbClr val="0070C0"/>
                </a:solidFill>
              </a:rPr>
              <a:t>(“</a:t>
            </a:r>
            <a:r>
              <a:rPr lang="en-SG" sz="1000" dirty="0" err="1" smtClean="0">
                <a:solidFill>
                  <a:srgbClr val="0070C0"/>
                </a:solidFill>
              </a:rPr>
              <a:t>endconsult</a:t>
            </a:r>
            <a:r>
              <a:rPr lang="en-SG" sz="1000" dirty="0" smtClean="0">
                <a:solidFill>
                  <a:srgbClr val="0070C0"/>
                </a:solidFill>
              </a:rPr>
              <a:t>”)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17127" y="1837043"/>
            <a:ext cx="141554" cy="30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/>
          <p:cNvSpPr txBox="1"/>
          <p:nvPr/>
        </p:nvSpPr>
        <p:spPr>
          <a:xfrm>
            <a:off x="3225266" y="1897575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/>
              <a:t>End</a:t>
            </a:r>
            <a:r>
              <a:rPr lang="en-SG" sz="1000" dirty="0" err="1"/>
              <a:t>C</a:t>
            </a:r>
            <a:r>
              <a:rPr lang="en-SG" sz="1000" dirty="0" err="1" smtClean="0"/>
              <a:t>onsultationCommand</a:t>
            </a:r>
            <a:endParaRPr lang="en-SG" sz="1000" dirty="0"/>
          </a:p>
        </p:txBody>
      </p:sp>
      <p:cxnSp>
        <p:nvCxnSpPr>
          <p:cNvPr id="57" name="Straight Arrow Connector 56"/>
          <p:cNvCxnSpPr>
            <a:stCxn id="51" idx="2"/>
          </p:cNvCxnSpPr>
          <p:nvPr/>
        </p:nvCxnSpPr>
        <p:spPr>
          <a:xfrm flipH="1" flipV="1">
            <a:off x="3150764" y="2126544"/>
            <a:ext cx="1737140" cy="17253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767002" y="2770461"/>
            <a:ext cx="167703" cy="1451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648856" y="2755806"/>
            <a:ext cx="3104609" cy="10475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69126" y="2512595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70C0"/>
                </a:solidFill>
              </a:rPr>
              <a:t>e</a:t>
            </a:r>
            <a:r>
              <a:rPr lang="en-SG" sz="1000" dirty="0" smtClean="0">
                <a:solidFill>
                  <a:srgbClr val="0070C0"/>
                </a:solidFill>
              </a:rPr>
              <a:t>xecute()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143" y="1189759"/>
            <a:ext cx="976530" cy="0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86923" y="789649"/>
            <a:ext cx="103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70C0"/>
                </a:solidFill>
              </a:rPr>
              <a:t>e</a:t>
            </a:r>
            <a:r>
              <a:rPr lang="en-SG" sz="1000" dirty="0" smtClean="0">
                <a:solidFill>
                  <a:srgbClr val="0070C0"/>
                </a:solidFill>
              </a:rPr>
              <a:t>xecute</a:t>
            </a:r>
          </a:p>
          <a:p>
            <a:r>
              <a:rPr lang="en-SG" sz="1000" dirty="0" smtClean="0">
                <a:solidFill>
                  <a:srgbClr val="0070C0"/>
                </a:solidFill>
              </a:rPr>
              <a:t>(“</a:t>
            </a:r>
            <a:r>
              <a:rPr lang="en-SG" sz="1000" dirty="0" err="1" smtClean="0">
                <a:solidFill>
                  <a:srgbClr val="0070C0"/>
                </a:solidFill>
              </a:rPr>
              <a:t>endconsult</a:t>
            </a:r>
            <a:r>
              <a:rPr lang="en-SG" sz="1000" dirty="0" smtClean="0">
                <a:solidFill>
                  <a:srgbClr val="0070C0"/>
                </a:solidFill>
              </a:rPr>
              <a:t>”)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934705" y="2955448"/>
            <a:ext cx="2282051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48524" y="269463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endConsultation</a:t>
            </a:r>
            <a:r>
              <a:rPr lang="en-SG" sz="1000" dirty="0" smtClean="0">
                <a:solidFill>
                  <a:srgbClr val="7030A0"/>
                </a:solidFill>
              </a:rPr>
              <a:t>()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16756" y="2955448"/>
            <a:ext cx="160343" cy="6978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8" name="Straight Arrow Connector 97"/>
          <p:cNvCxnSpPr>
            <a:stCxn id="65" idx="2"/>
          </p:cNvCxnSpPr>
          <p:nvPr/>
        </p:nvCxnSpPr>
        <p:spPr>
          <a:xfrm flipH="1">
            <a:off x="1648856" y="4221480"/>
            <a:ext cx="3201998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664457" y="3964266"/>
            <a:ext cx="1178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/>
              <a:t>commandResult</a:t>
            </a:r>
            <a:endParaRPr lang="en-SG" sz="10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357256" y="3107765"/>
            <a:ext cx="1423857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8781113" y="3093606"/>
            <a:ext cx="134308" cy="3574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TextBox 77"/>
          <p:cNvSpPr txBox="1"/>
          <p:nvPr/>
        </p:nvSpPr>
        <p:spPr>
          <a:xfrm>
            <a:off x="7551179" y="2799072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endConsultation</a:t>
            </a:r>
            <a:r>
              <a:rPr lang="en-SG" sz="1000" dirty="0" smtClean="0">
                <a:solidFill>
                  <a:srgbClr val="7030A0"/>
                </a:solidFill>
              </a:rPr>
              <a:t>()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836801" y="1329043"/>
            <a:ext cx="985520" cy="50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Storage</a:t>
            </a:r>
          </a:p>
          <a:p>
            <a:pPr algn="ctr"/>
            <a:r>
              <a:rPr lang="en-SG" sz="1200" dirty="0" smtClean="0"/>
              <a:t>Manager</a:t>
            </a:r>
            <a:endParaRPr lang="en-SG" sz="1200" dirty="0"/>
          </a:p>
        </p:txBody>
      </p:sp>
      <p:cxnSp>
        <p:nvCxnSpPr>
          <p:cNvPr id="82" name="Straight Connector 81"/>
          <p:cNvCxnSpPr>
            <a:stCxn id="81" idx="2"/>
          </p:cNvCxnSpPr>
          <p:nvPr/>
        </p:nvCxnSpPr>
        <p:spPr>
          <a:xfrm>
            <a:off x="10329561" y="1837043"/>
            <a:ext cx="0" cy="4784737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675288" y="4714147"/>
            <a:ext cx="8574102" cy="28929"/>
          </a:xfrm>
          <a:prstGeom prst="straightConnector1">
            <a:avLst/>
          </a:prstGeom>
          <a:ln w="12700">
            <a:solidFill>
              <a:srgbClr val="ED7D3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0249390" y="4723095"/>
            <a:ext cx="160343" cy="697868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TextBox 93"/>
          <p:cNvSpPr txBox="1"/>
          <p:nvPr/>
        </p:nvSpPr>
        <p:spPr>
          <a:xfrm>
            <a:off x="2046746" y="4476874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ED7D31"/>
                </a:solidFill>
              </a:rPr>
              <a:t>saveQuickDocs</a:t>
            </a:r>
            <a:r>
              <a:rPr lang="en-SG" sz="1000" dirty="0" smtClean="0">
                <a:solidFill>
                  <a:srgbClr val="ED7D31"/>
                </a:solidFill>
              </a:rPr>
              <a:t>(</a:t>
            </a:r>
            <a:r>
              <a:rPr lang="en-SG" sz="1000" dirty="0" err="1" smtClean="0">
                <a:solidFill>
                  <a:srgbClr val="ED7D31"/>
                </a:solidFill>
              </a:rPr>
              <a:t>quickDocs</a:t>
            </a:r>
            <a:r>
              <a:rPr lang="en-SG" sz="1000" dirty="0" smtClean="0">
                <a:solidFill>
                  <a:srgbClr val="ED7D31"/>
                </a:solidFill>
              </a:rPr>
              <a:t>)</a:t>
            </a:r>
            <a:endParaRPr lang="en-SG" sz="1000" dirty="0">
              <a:solidFill>
                <a:srgbClr val="ED7D3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329561" y="4884420"/>
            <a:ext cx="155559" cy="40386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Freeform 69"/>
          <p:cNvSpPr/>
          <p:nvPr/>
        </p:nvSpPr>
        <p:spPr>
          <a:xfrm>
            <a:off x="10416540" y="4775905"/>
            <a:ext cx="315923" cy="301628"/>
          </a:xfrm>
          <a:custGeom>
            <a:avLst/>
            <a:gdLst>
              <a:gd name="connsiteX0" fmla="*/ 0 w 315923"/>
              <a:gd name="connsiteY0" fmla="*/ 39935 h 301628"/>
              <a:gd name="connsiteX1" fmla="*/ 297180 w 315923"/>
              <a:gd name="connsiteY1" fmla="*/ 17075 h 301628"/>
              <a:gd name="connsiteX2" fmla="*/ 259080 w 315923"/>
              <a:gd name="connsiteY2" fmla="*/ 260915 h 301628"/>
              <a:gd name="connsiteX3" fmla="*/ 45720 w 315923"/>
              <a:gd name="connsiteY3" fmla="*/ 299015 h 3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923" h="301628">
                <a:moveTo>
                  <a:pt x="0" y="39935"/>
                </a:moveTo>
                <a:cubicBezTo>
                  <a:pt x="127000" y="10090"/>
                  <a:pt x="254000" y="-19755"/>
                  <a:pt x="297180" y="17075"/>
                </a:cubicBezTo>
                <a:cubicBezTo>
                  <a:pt x="340360" y="53905"/>
                  <a:pt x="300990" y="213925"/>
                  <a:pt x="259080" y="260915"/>
                </a:cubicBezTo>
                <a:cubicBezTo>
                  <a:pt x="217170" y="307905"/>
                  <a:pt x="131445" y="303460"/>
                  <a:pt x="45720" y="299015"/>
                </a:cubicBezTo>
              </a:path>
            </a:pathLst>
          </a:custGeom>
          <a:noFill/>
          <a:ln>
            <a:solidFill>
              <a:srgbClr val="ED7D3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" name="TextBox 106"/>
          <p:cNvSpPr txBox="1"/>
          <p:nvPr/>
        </p:nvSpPr>
        <p:spPr>
          <a:xfrm>
            <a:off x="10485120" y="4322985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ED7D31"/>
                </a:solidFill>
              </a:rPr>
              <a:t>saveQuickDocs</a:t>
            </a:r>
            <a:endParaRPr lang="en-SG" sz="1000" dirty="0" smtClean="0">
              <a:solidFill>
                <a:srgbClr val="ED7D31"/>
              </a:solidFill>
            </a:endParaRPr>
          </a:p>
          <a:p>
            <a:r>
              <a:rPr lang="en-SG" sz="1000" dirty="0" smtClean="0">
                <a:solidFill>
                  <a:srgbClr val="ED7D31"/>
                </a:solidFill>
              </a:rPr>
              <a:t>(</a:t>
            </a:r>
            <a:r>
              <a:rPr lang="en-SG" sz="1000" dirty="0" err="1" smtClean="0">
                <a:solidFill>
                  <a:srgbClr val="ED7D31"/>
                </a:solidFill>
              </a:rPr>
              <a:t>quickDocs</a:t>
            </a:r>
            <a:r>
              <a:rPr lang="en-SG" sz="1000" dirty="0" smtClean="0">
                <a:solidFill>
                  <a:srgbClr val="ED7D31"/>
                </a:solidFill>
              </a:rPr>
              <a:t>)</a:t>
            </a:r>
            <a:endParaRPr lang="en-SG" sz="1000" dirty="0">
              <a:solidFill>
                <a:srgbClr val="ED7D3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1664996" y="5378105"/>
            <a:ext cx="8574102" cy="28929"/>
          </a:xfrm>
          <a:prstGeom prst="straightConnector1">
            <a:avLst/>
          </a:prstGeom>
          <a:ln w="12700">
            <a:solidFill>
              <a:srgbClr val="ED7D3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377099" y="3430152"/>
            <a:ext cx="1423857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934705" y="3641446"/>
            <a:ext cx="2282051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687517" y="2340097"/>
            <a:ext cx="1359893" cy="13505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49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6" y="1341228"/>
            <a:ext cx="11496675" cy="4210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630" y="2691441"/>
            <a:ext cx="10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addpat</a:t>
            </a:r>
            <a:r>
              <a:rPr lang="en-US" dirty="0" smtClean="0">
                <a:solidFill>
                  <a:srgbClr val="00B050"/>
                </a:solidFill>
              </a:rPr>
              <a:t> …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2876107"/>
            <a:ext cx="174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xecute(</a:t>
            </a:r>
            <a:r>
              <a:rPr lang="en-US" dirty="0" err="1" smtClean="0">
                <a:solidFill>
                  <a:srgbClr val="0070C0"/>
                </a:solidFill>
              </a:rPr>
              <a:t>padd</a:t>
            </a:r>
            <a:r>
              <a:rPr lang="en-US" dirty="0" smtClean="0">
                <a:solidFill>
                  <a:srgbClr val="0070C0"/>
                </a:solidFill>
              </a:rPr>
              <a:t> …)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3947" y="2923552"/>
            <a:ext cx="14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addPatient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SG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3947" y="4052749"/>
            <a:ext cx="267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ED7D31"/>
                </a:solidFill>
              </a:rPr>
              <a:t>saveQuickDocs</a:t>
            </a:r>
            <a:r>
              <a:rPr lang="en-US" dirty="0" smtClean="0">
                <a:solidFill>
                  <a:srgbClr val="ED7D31"/>
                </a:solidFill>
              </a:rPr>
              <a:t>(</a:t>
            </a:r>
            <a:r>
              <a:rPr lang="en-US" dirty="0" err="1" smtClean="0">
                <a:solidFill>
                  <a:srgbClr val="ED7D31"/>
                </a:solidFill>
              </a:rPr>
              <a:t>quickDocs</a:t>
            </a:r>
            <a:r>
              <a:rPr lang="en-US" dirty="0" smtClean="0">
                <a:solidFill>
                  <a:srgbClr val="ED7D31"/>
                </a:solidFill>
              </a:rPr>
              <a:t>)</a:t>
            </a:r>
            <a:endParaRPr lang="en-SG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4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08" y="407408"/>
            <a:ext cx="7666384" cy="604318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115464" y="1604513"/>
            <a:ext cx="621102" cy="6211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8" name="Oval 7"/>
          <p:cNvSpPr/>
          <p:nvPr/>
        </p:nvSpPr>
        <p:spPr>
          <a:xfrm>
            <a:off x="6096000" y="5995358"/>
            <a:ext cx="359433" cy="3594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097562" y="5291492"/>
            <a:ext cx="359433" cy="3594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3</a:t>
            </a:r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8959970" y="2807898"/>
            <a:ext cx="621102" cy="6211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9221639" y="5650925"/>
            <a:ext cx="359433" cy="3594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3679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grpSp>
        <p:nvGrpSpPr>
          <p:cNvPr id="38" name="Group 37"/>
          <p:cNvGrpSpPr/>
          <p:nvPr/>
        </p:nvGrpSpPr>
        <p:grpSpPr>
          <a:xfrm>
            <a:off x="838200" y="2438401"/>
            <a:ext cx="10515600" cy="932329"/>
            <a:chOff x="838200" y="2438401"/>
            <a:chExt cx="10515600" cy="932329"/>
          </a:xfrm>
        </p:grpSpPr>
        <p:sp>
          <p:nvSpPr>
            <p:cNvPr id="4" name="Rounded Rectangle 3"/>
            <p:cNvSpPr/>
            <p:nvPr/>
          </p:nvSpPr>
          <p:spPr>
            <a:xfrm>
              <a:off x="838200" y="2438401"/>
              <a:ext cx="10515600" cy="93232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9565" y="2438401"/>
              <a:ext cx="84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Patient</a:t>
              </a:r>
              <a:endParaRPr lang="en-SG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9565" y="2967318"/>
              <a:ext cx="981635" cy="4034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Name</a:t>
              </a:r>
              <a:endParaRPr lang="en-SG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42565" y="2967318"/>
              <a:ext cx="981635" cy="40341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tx1"/>
                  </a:solidFill>
                </a:rPr>
                <a:t>Nric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19980" y="2967318"/>
              <a:ext cx="981635" cy="40341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Email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7395" y="2967318"/>
              <a:ext cx="981635" cy="40341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Address</a:t>
              </a:r>
              <a:endParaRPr lang="en-S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74810" y="2967318"/>
              <a:ext cx="981635" cy="40341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Contact</a:t>
              </a:r>
              <a:endParaRPr lang="en-S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2225" y="2967318"/>
              <a:ext cx="981635" cy="4034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Gender</a:t>
              </a:r>
              <a:endParaRPr lang="en-S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29640" y="2965538"/>
              <a:ext cx="981635" cy="403412"/>
            </a:xfrm>
            <a:prstGeom prst="rect">
              <a:avLst/>
            </a:prstGeom>
            <a:solidFill>
              <a:srgbClr val="DD8B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Dob</a:t>
              </a:r>
              <a:endParaRPr lang="en-SG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72640" y="2965538"/>
              <a:ext cx="2024278" cy="40341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/>
                <a:t>tagList</a:t>
              </a:r>
              <a:endParaRPr lang="en-SG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831315" y="4200904"/>
            <a:ext cx="10515600" cy="735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SG" sz="1600" b="1" dirty="0" err="1"/>
              <a:t>a</a:t>
            </a:r>
            <a:r>
              <a:rPr lang="en-SG" sz="1600" b="1" dirty="0" err="1" smtClean="0"/>
              <a:t>ddpat</a:t>
            </a:r>
            <a:r>
              <a:rPr lang="en-SG" sz="1600" b="1" dirty="0" smtClean="0"/>
              <a:t> </a:t>
            </a:r>
            <a:r>
              <a:rPr lang="en-SG" sz="1600" b="1" dirty="0" smtClean="0">
                <a:solidFill>
                  <a:srgbClr val="FF0000"/>
                </a:solidFill>
              </a:rPr>
              <a:t>n/John Doe</a:t>
            </a:r>
            <a:r>
              <a:rPr lang="en-SG" sz="1600" b="1" dirty="0" smtClean="0">
                <a:solidFill>
                  <a:schemeClr val="bg1"/>
                </a:solidFill>
              </a:rPr>
              <a:t> </a:t>
            </a:r>
            <a:r>
              <a:rPr lang="en-SG" sz="1600" b="1" dirty="0" smtClean="0">
                <a:solidFill>
                  <a:srgbClr val="FF6600"/>
                </a:solidFill>
              </a:rPr>
              <a:t>r/S9237171D</a:t>
            </a:r>
            <a:r>
              <a:rPr lang="en-SG" sz="1600" b="1" dirty="0" smtClean="0"/>
              <a:t> </a:t>
            </a:r>
            <a:r>
              <a:rPr lang="en-SG" sz="1600" b="1" dirty="0" smtClean="0">
                <a:solidFill>
                  <a:srgbClr val="FFFF00"/>
                </a:solidFill>
              </a:rPr>
              <a:t>e/jd@example.com</a:t>
            </a:r>
            <a:r>
              <a:rPr lang="en-SG" sz="1600" b="1" dirty="0" smtClean="0"/>
              <a:t> </a:t>
            </a:r>
            <a:r>
              <a:rPr lang="en-SG" sz="1600" b="1" dirty="0" smtClean="0">
                <a:solidFill>
                  <a:srgbClr val="00B050"/>
                </a:solidFill>
              </a:rPr>
              <a:t>a/4 Fort Road</a:t>
            </a:r>
            <a:r>
              <a:rPr lang="en-SG" sz="1600" b="1" dirty="0" smtClean="0"/>
              <a:t> </a:t>
            </a:r>
            <a:r>
              <a:rPr lang="en-SG" sz="1600" b="1" dirty="0" smtClean="0">
                <a:solidFill>
                  <a:srgbClr val="0070C0"/>
                </a:solidFill>
              </a:rPr>
              <a:t>c/97818841 </a:t>
            </a:r>
            <a:r>
              <a:rPr lang="en-SG" sz="1600" b="1" dirty="0" smtClean="0">
                <a:solidFill>
                  <a:srgbClr val="002060"/>
                </a:solidFill>
              </a:rPr>
              <a:t>g/M</a:t>
            </a:r>
            <a:r>
              <a:rPr lang="en-SG" sz="1600" b="1" dirty="0" smtClean="0"/>
              <a:t> </a:t>
            </a:r>
            <a:r>
              <a:rPr lang="en-SG" sz="1600" b="1" dirty="0" smtClean="0">
                <a:solidFill>
                  <a:srgbClr val="FF00FF"/>
                </a:solidFill>
              </a:rPr>
              <a:t>d/1960-04-15</a:t>
            </a:r>
            <a:r>
              <a:rPr lang="en-SG" sz="1600" b="1" dirty="0" smtClean="0"/>
              <a:t> </a:t>
            </a:r>
            <a:r>
              <a:rPr lang="en-SG" sz="1600" b="1" dirty="0" smtClean="0">
                <a:solidFill>
                  <a:srgbClr val="7030A0"/>
                </a:solidFill>
              </a:rPr>
              <a:t>t/Osteoporosis</a:t>
            </a:r>
            <a:endParaRPr lang="en-SG" sz="1600" b="1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524000" y="3368950"/>
            <a:ext cx="824753" cy="1086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 flipH="1" flipV="1">
            <a:off x="2633383" y="3370730"/>
            <a:ext cx="610246" cy="108473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2"/>
          </p:cNvCxnSpPr>
          <p:nvPr/>
        </p:nvCxnSpPr>
        <p:spPr>
          <a:xfrm flipH="1" flipV="1">
            <a:off x="3810798" y="3370730"/>
            <a:ext cx="806026" cy="102197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2"/>
          </p:cNvCxnSpPr>
          <p:nvPr/>
        </p:nvCxnSpPr>
        <p:spPr>
          <a:xfrm flipH="1" flipV="1">
            <a:off x="4988213" y="3370730"/>
            <a:ext cx="950733" cy="10847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2"/>
          </p:cNvCxnSpPr>
          <p:nvPr/>
        </p:nvCxnSpPr>
        <p:spPr>
          <a:xfrm flipH="1" flipV="1">
            <a:off x="6165628" y="3370730"/>
            <a:ext cx="806026" cy="10847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1" idx="2"/>
          </p:cNvCxnSpPr>
          <p:nvPr/>
        </p:nvCxnSpPr>
        <p:spPr>
          <a:xfrm flipH="1" flipV="1">
            <a:off x="7343043" y="3370730"/>
            <a:ext cx="340487" cy="102197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3" idx="2"/>
          </p:cNvCxnSpPr>
          <p:nvPr/>
        </p:nvCxnSpPr>
        <p:spPr>
          <a:xfrm flipV="1">
            <a:off x="8489556" y="3368950"/>
            <a:ext cx="30902" cy="1086510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2"/>
          </p:cNvCxnSpPr>
          <p:nvPr/>
        </p:nvCxnSpPr>
        <p:spPr>
          <a:xfrm flipV="1">
            <a:off x="9610165" y="3368950"/>
            <a:ext cx="574614" cy="102375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8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962402"/>
            <a:ext cx="10515600" cy="93232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999565" y="3962402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>
                <a:solidFill>
                  <a:schemeClr val="bg1"/>
                </a:solidFill>
              </a:rPr>
              <a:t>PatientEditedFields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9565" y="4491319"/>
            <a:ext cx="981635" cy="4034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Name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142565" y="4491319"/>
            <a:ext cx="981635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>
                <a:solidFill>
                  <a:schemeClr val="tx1"/>
                </a:solidFill>
              </a:rPr>
              <a:t>Nric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74810" y="4491319"/>
            <a:ext cx="981635" cy="4034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Contact</a:t>
            </a:r>
            <a:endParaRPr lang="en-SG" dirty="0"/>
          </a:p>
        </p:txBody>
      </p:sp>
      <p:sp>
        <p:nvSpPr>
          <p:cNvPr id="15" name="Rectangle 14"/>
          <p:cNvSpPr/>
          <p:nvPr/>
        </p:nvSpPr>
        <p:spPr>
          <a:xfrm>
            <a:off x="9172640" y="4489539"/>
            <a:ext cx="2024278" cy="403412"/>
          </a:xfrm>
          <a:prstGeom prst="rect">
            <a:avLst/>
          </a:prstGeom>
          <a:solidFill>
            <a:srgbClr val="B07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tagList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831315" y="5724905"/>
            <a:ext cx="10515600" cy="735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SG" sz="1600" b="1" dirty="0" err="1" smtClean="0"/>
              <a:t>editpat</a:t>
            </a:r>
            <a:r>
              <a:rPr lang="en-SG" sz="1600" b="1" dirty="0" smtClean="0"/>
              <a:t> </a:t>
            </a:r>
            <a:r>
              <a:rPr lang="en-SG" sz="1600" b="1" dirty="0" smtClean="0">
                <a:solidFill>
                  <a:srgbClr val="FF0000"/>
                </a:solidFill>
              </a:rPr>
              <a:t>n/John Doe</a:t>
            </a:r>
            <a:r>
              <a:rPr lang="en-SG" sz="1600" b="1" dirty="0" smtClean="0">
                <a:solidFill>
                  <a:schemeClr val="bg1"/>
                </a:solidFill>
              </a:rPr>
              <a:t> </a:t>
            </a:r>
            <a:r>
              <a:rPr lang="en-SG" sz="1600" b="1" dirty="0" smtClean="0">
                <a:solidFill>
                  <a:srgbClr val="FF6600"/>
                </a:solidFill>
              </a:rPr>
              <a:t>r/S9237172D</a:t>
            </a:r>
            <a:r>
              <a:rPr lang="en-SG" sz="1600" b="1" dirty="0" smtClean="0"/>
              <a:t> </a:t>
            </a:r>
            <a:r>
              <a:rPr lang="en-SG" sz="1600" b="1" dirty="0" smtClean="0">
                <a:solidFill>
                  <a:srgbClr val="0070C0"/>
                </a:solidFill>
              </a:rPr>
              <a:t>c/97819961</a:t>
            </a:r>
            <a:r>
              <a:rPr lang="en-SG" sz="1600" b="1" dirty="0" smtClean="0"/>
              <a:t> </a:t>
            </a:r>
            <a:r>
              <a:rPr lang="en-SG" sz="1600" b="1" dirty="0" smtClean="0">
                <a:solidFill>
                  <a:srgbClr val="7030A0"/>
                </a:solidFill>
              </a:rPr>
              <a:t>t/Osteoporosis t/</a:t>
            </a:r>
            <a:r>
              <a:rPr lang="en-SG" sz="1600" b="1" dirty="0" err="1" smtClean="0">
                <a:solidFill>
                  <a:srgbClr val="7030A0"/>
                </a:solidFill>
              </a:rPr>
              <a:t>highbloodpressure</a:t>
            </a:r>
            <a:endParaRPr lang="en-SG" sz="1600" b="1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524001" y="4892951"/>
            <a:ext cx="616323" cy="1086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 flipH="1" flipV="1">
            <a:off x="2633383" y="4894731"/>
            <a:ext cx="610246" cy="108473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2"/>
          </p:cNvCxnSpPr>
          <p:nvPr/>
        </p:nvCxnSpPr>
        <p:spPr>
          <a:xfrm flipV="1">
            <a:off x="4317067" y="4894731"/>
            <a:ext cx="1848561" cy="10847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2"/>
          </p:cNvCxnSpPr>
          <p:nvPr/>
        </p:nvCxnSpPr>
        <p:spPr>
          <a:xfrm flipV="1">
            <a:off x="5546965" y="4892951"/>
            <a:ext cx="4637814" cy="108651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58858" y="4892951"/>
            <a:ext cx="3857433" cy="10703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38200" y="2092320"/>
            <a:ext cx="10515600" cy="932329"/>
            <a:chOff x="838200" y="2438401"/>
            <a:chExt cx="10515600" cy="932329"/>
          </a:xfrm>
        </p:grpSpPr>
        <p:sp>
          <p:nvSpPr>
            <p:cNvPr id="29" name="Rounded Rectangle 28"/>
            <p:cNvSpPr/>
            <p:nvPr/>
          </p:nvSpPr>
          <p:spPr>
            <a:xfrm>
              <a:off x="838200" y="2438401"/>
              <a:ext cx="10515600" cy="93232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9565" y="2438401"/>
              <a:ext cx="84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Patient</a:t>
              </a:r>
              <a:endParaRPr lang="en-SG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99565" y="2967318"/>
              <a:ext cx="981635" cy="403412"/>
            </a:xfrm>
            <a:prstGeom prst="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Name</a:t>
              </a:r>
              <a:endParaRPr lang="en-SG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42565" y="2967318"/>
              <a:ext cx="981635" cy="403412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tx1"/>
                  </a:solidFill>
                </a:rPr>
                <a:t>Nric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19980" y="2967318"/>
              <a:ext cx="981635" cy="40341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Email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7395" y="2967318"/>
              <a:ext cx="981635" cy="40341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Address</a:t>
              </a:r>
              <a:endParaRPr lang="en-SG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74810" y="2967318"/>
              <a:ext cx="981635" cy="40341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Contact</a:t>
              </a:r>
              <a:endParaRPr lang="en-SG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52225" y="2967318"/>
              <a:ext cx="981635" cy="4034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Gender</a:t>
              </a:r>
              <a:endParaRPr lang="en-SG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029640" y="2965538"/>
              <a:ext cx="981635" cy="403412"/>
            </a:xfrm>
            <a:prstGeom prst="rect">
              <a:avLst/>
            </a:prstGeom>
            <a:solidFill>
              <a:srgbClr val="DD8B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Dob</a:t>
              </a:r>
              <a:endParaRPr lang="en-SG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72640" y="2965538"/>
              <a:ext cx="2024278" cy="403412"/>
            </a:xfrm>
            <a:prstGeom prst="rect">
              <a:avLst/>
            </a:prstGeom>
            <a:solidFill>
              <a:srgbClr val="B07B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/>
                <a:t>tagList</a:t>
              </a:r>
              <a:endParaRPr lang="en-SG" dirty="0"/>
            </a:p>
          </p:txBody>
        </p:sp>
      </p:grpSp>
      <p:sp>
        <p:nvSpPr>
          <p:cNvPr id="18" name="Up Arrow 17"/>
          <p:cNvSpPr/>
          <p:nvPr/>
        </p:nvSpPr>
        <p:spPr>
          <a:xfrm>
            <a:off x="1377601" y="3106215"/>
            <a:ext cx="225562" cy="724378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Up Arrow 41"/>
          <p:cNvSpPr/>
          <p:nvPr/>
        </p:nvSpPr>
        <p:spPr>
          <a:xfrm>
            <a:off x="2520601" y="3106215"/>
            <a:ext cx="225562" cy="724378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Up Arrow 42"/>
          <p:cNvSpPr/>
          <p:nvPr/>
        </p:nvSpPr>
        <p:spPr>
          <a:xfrm>
            <a:off x="6047254" y="3106215"/>
            <a:ext cx="225562" cy="724378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Up Arrow 43"/>
          <p:cNvSpPr/>
          <p:nvPr/>
        </p:nvSpPr>
        <p:spPr>
          <a:xfrm>
            <a:off x="10071998" y="3107988"/>
            <a:ext cx="225562" cy="724378"/>
          </a:xfrm>
          <a:prstGeom prst="upArrow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855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4232" y="2762056"/>
            <a:ext cx="10877910" cy="10421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64232" y="2762056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Current Consultation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89579" y="3131388"/>
            <a:ext cx="1889185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Patient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381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4232" y="2762056"/>
            <a:ext cx="10877910" cy="10421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64232" y="2762056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Current Consultation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89579" y="3131388"/>
            <a:ext cx="1889185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Patient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804111" y="3131388"/>
            <a:ext cx="1889185" cy="672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Diagnosis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72590" y="4684144"/>
            <a:ext cx="5952226" cy="621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  <a:r>
              <a:rPr lang="en-SG" dirty="0" smtClean="0"/>
              <a:t>iagnose s/coughing s/sore throat a/throat infection</a:t>
            </a:r>
            <a:endParaRPr lang="en-SG" dirty="0"/>
          </a:p>
        </p:txBody>
      </p:sp>
      <p:sp>
        <p:nvSpPr>
          <p:cNvPr id="10" name="Up Arrow 9"/>
          <p:cNvSpPr/>
          <p:nvPr/>
        </p:nvSpPr>
        <p:spPr>
          <a:xfrm>
            <a:off x="3533042" y="3950898"/>
            <a:ext cx="431321" cy="58659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831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4232" y="657211"/>
            <a:ext cx="10877910" cy="10421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64232" y="657211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Current Consultation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89579" y="1026543"/>
            <a:ext cx="1889185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Patient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804111" y="1026543"/>
            <a:ext cx="1889185" cy="672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Diagnosis</a:t>
            </a:r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664232" y="5328249"/>
            <a:ext cx="10877910" cy="10421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664232" y="5328249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Current Consultation</a:t>
            </a:r>
            <a:endParaRPr lang="en-SG" dirty="0"/>
          </a:p>
        </p:txBody>
      </p:sp>
      <p:sp>
        <p:nvSpPr>
          <p:cNvPr id="15" name="Rectangle 14"/>
          <p:cNvSpPr/>
          <p:nvPr/>
        </p:nvSpPr>
        <p:spPr>
          <a:xfrm>
            <a:off x="789579" y="5697581"/>
            <a:ext cx="1889185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Patient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2804110" y="5697581"/>
            <a:ext cx="1889185" cy="672860"/>
          </a:xfrm>
          <a:prstGeom prst="rect">
            <a:avLst/>
          </a:prstGeom>
          <a:solidFill>
            <a:srgbClr val="41F82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Diagnosis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4232" y="2530415"/>
            <a:ext cx="7845200" cy="621102"/>
          </a:xfrm>
          <a:prstGeom prst="rect">
            <a:avLst/>
          </a:prstGeom>
          <a:solidFill>
            <a:srgbClr val="41F82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</a:t>
            </a:r>
            <a:r>
              <a:rPr lang="en-SG" dirty="0" smtClean="0">
                <a:solidFill>
                  <a:schemeClr val="tx1"/>
                </a:solidFill>
              </a:rPr>
              <a:t>iagnose s/constant coughing s/sore throat s/watery eyes a/throat infection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3533041" y="1821611"/>
            <a:ext cx="431321" cy="586596"/>
          </a:xfrm>
          <a:prstGeom prst="upArrow">
            <a:avLst/>
          </a:prstGeom>
          <a:solidFill>
            <a:srgbClr val="41F82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Down Arrow 20"/>
          <p:cNvSpPr/>
          <p:nvPr/>
        </p:nvSpPr>
        <p:spPr>
          <a:xfrm>
            <a:off x="5125299" y="3536831"/>
            <a:ext cx="1955775" cy="11645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/>
              <a:t>Replaced diagnosis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91600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4232" y="2762056"/>
            <a:ext cx="10877910" cy="10421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64232" y="2762056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Current Consultation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89579" y="3131388"/>
            <a:ext cx="1889185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Patient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2804111" y="3131388"/>
            <a:ext cx="1889185" cy="672860"/>
          </a:xfrm>
          <a:prstGeom prst="rect">
            <a:avLst/>
          </a:prstGeom>
          <a:solidFill>
            <a:srgbClr val="41F82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Diagnosis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8220" y="4649637"/>
            <a:ext cx="5436610" cy="6728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prescribe m/</a:t>
            </a:r>
            <a:r>
              <a:rPr lang="es-ES" dirty="0" err="1">
                <a:solidFill>
                  <a:schemeClr val="tx1"/>
                </a:solidFill>
              </a:rPr>
              <a:t>Dextromethorphan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m/</a:t>
            </a:r>
            <a:r>
              <a:rPr lang="es-ES" dirty="0" err="1" smtClean="0">
                <a:solidFill>
                  <a:schemeClr val="tx1"/>
                </a:solidFill>
              </a:rPr>
              <a:t>ibuprofen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q/1 q/2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2166" y="2881223"/>
            <a:ext cx="6530196" cy="923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4818643" y="2881223"/>
            <a:ext cx="1879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ArrayList</a:t>
            </a:r>
            <a:r>
              <a:rPr lang="en-SG" sz="1400" dirty="0" smtClean="0"/>
              <a:t>&lt;Prescription&gt;</a:t>
            </a:r>
            <a:endParaRPr lang="en-SG" sz="1400" dirty="0"/>
          </a:p>
        </p:txBody>
      </p:sp>
      <p:sp>
        <p:nvSpPr>
          <p:cNvPr id="9" name="Rectangle 8"/>
          <p:cNvSpPr/>
          <p:nvPr/>
        </p:nvSpPr>
        <p:spPr>
          <a:xfrm>
            <a:off x="4958220" y="3342735"/>
            <a:ext cx="1364942" cy="461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Prescription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52032" y="3342735"/>
            <a:ext cx="1364942" cy="461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Prescription 2</a:t>
            </a:r>
          </a:p>
        </p:txBody>
      </p:sp>
      <p:sp>
        <p:nvSpPr>
          <p:cNvPr id="16" name="Up Arrow 15"/>
          <p:cNvSpPr/>
          <p:nvPr/>
        </p:nvSpPr>
        <p:spPr>
          <a:xfrm>
            <a:off x="5477774" y="3976777"/>
            <a:ext cx="405441" cy="56934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Up Arrow 16"/>
          <p:cNvSpPr/>
          <p:nvPr/>
        </p:nvSpPr>
        <p:spPr>
          <a:xfrm>
            <a:off x="6931782" y="3976777"/>
            <a:ext cx="405441" cy="56934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4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60715" y="657211"/>
            <a:ext cx="10877910" cy="10421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560715" y="657211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Current Consultation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686062" y="1026543"/>
            <a:ext cx="1889185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Patient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2700594" y="1026543"/>
            <a:ext cx="1889185" cy="672860"/>
          </a:xfrm>
          <a:prstGeom prst="rect">
            <a:avLst/>
          </a:prstGeom>
          <a:solidFill>
            <a:srgbClr val="41F82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Diagnosis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54703" y="2544792"/>
            <a:ext cx="6394142" cy="6728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prescribe m/</a:t>
            </a:r>
            <a:r>
              <a:rPr lang="es-ES" dirty="0" err="1">
                <a:solidFill>
                  <a:schemeClr val="tx1"/>
                </a:solidFill>
              </a:rPr>
              <a:t>Dextromethorphan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m/</a:t>
            </a:r>
            <a:r>
              <a:rPr lang="es-ES" dirty="0" err="1" smtClean="0">
                <a:solidFill>
                  <a:schemeClr val="tx1"/>
                </a:solidFill>
              </a:rPr>
              <a:t>ibuprofen</a:t>
            </a:r>
            <a:r>
              <a:rPr lang="es-ES" dirty="0" smtClean="0">
                <a:solidFill>
                  <a:schemeClr val="tx1"/>
                </a:solidFill>
              </a:rPr>
              <a:t> m/</a:t>
            </a:r>
            <a:r>
              <a:rPr lang="en-SG" dirty="0" err="1">
                <a:solidFill>
                  <a:schemeClr val="tx1"/>
                </a:solidFill>
              </a:rPr>
              <a:t>Guaifenesin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q/1 </a:t>
            </a:r>
            <a:r>
              <a:rPr lang="es-ES" dirty="0" smtClean="0">
                <a:solidFill>
                  <a:schemeClr val="tx1"/>
                </a:solidFill>
              </a:rPr>
              <a:t>q/3 q/1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18649" y="776378"/>
            <a:ext cx="6530196" cy="923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4715126" y="776378"/>
            <a:ext cx="1879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ArrayList</a:t>
            </a:r>
            <a:r>
              <a:rPr lang="en-SG" sz="1400" dirty="0" smtClean="0"/>
              <a:t>&lt;Prescription&gt;</a:t>
            </a:r>
            <a:endParaRPr lang="en-SG" sz="1400" dirty="0"/>
          </a:p>
        </p:txBody>
      </p:sp>
      <p:sp>
        <p:nvSpPr>
          <p:cNvPr id="9" name="Rectangle 8"/>
          <p:cNvSpPr/>
          <p:nvPr/>
        </p:nvSpPr>
        <p:spPr>
          <a:xfrm>
            <a:off x="4854703" y="1237890"/>
            <a:ext cx="1364942" cy="461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Prescription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8515" y="1237890"/>
            <a:ext cx="1364942" cy="461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Prescription 2</a:t>
            </a:r>
          </a:p>
        </p:txBody>
      </p:sp>
      <p:sp>
        <p:nvSpPr>
          <p:cNvPr id="17" name="Up Arrow 16"/>
          <p:cNvSpPr/>
          <p:nvPr/>
        </p:nvSpPr>
        <p:spPr>
          <a:xfrm>
            <a:off x="7849053" y="1837425"/>
            <a:ext cx="405441" cy="569344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560715" y="5079686"/>
            <a:ext cx="10877910" cy="10421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560715" y="5079686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Current Consultation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686062" y="5449018"/>
            <a:ext cx="1889185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Patient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2700594" y="5449018"/>
            <a:ext cx="1889185" cy="672860"/>
          </a:xfrm>
          <a:prstGeom prst="rect">
            <a:avLst/>
          </a:prstGeom>
          <a:solidFill>
            <a:srgbClr val="41F82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Diagnosis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18649" y="5198853"/>
            <a:ext cx="6530196" cy="923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4715126" y="5198853"/>
            <a:ext cx="1879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ArrayList</a:t>
            </a:r>
            <a:r>
              <a:rPr lang="en-SG" sz="1400" dirty="0" smtClean="0"/>
              <a:t>&lt;Prescription&gt;</a:t>
            </a:r>
            <a:endParaRPr lang="en-SG" sz="1400" dirty="0"/>
          </a:p>
        </p:txBody>
      </p:sp>
      <p:sp>
        <p:nvSpPr>
          <p:cNvPr id="24" name="Rectangle 23"/>
          <p:cNvSpPr/>
          <p:nvPr/>
        </p:nvSpPr>
        <p:spPr>
          <a:xfrm>
            <a:off x="4854703" y="5660365"/>
            <a:ext cx="1364942" cy="4617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Prescription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48515" y="5660365"/>
            <a:ext cx="1364942" cy="4617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Prescription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45849" y="5660149"/>
            <a:ext cx="1364942" cy="4617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Prescription 3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4279947" y="3561437"/>
            <a:ext cx="2514454" cy="11645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/>
              <a:t>Replaced prescriptions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66631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306</Words>
  <Application>Microsoft Office PowerPoint</Application>
  <PresentationFormat>Widescreen</PresentationFormat>
  <Paragraphs>187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Zhi Sim</dc:creator>
  <cp:lastModifiedBy>Jia Zhi Sim</cp:lastModifiedBy>
  <cp:revision>59</cp:revision>
  <dcterms:created xsi:type="dcterms:W3CDTF">2019-03-17T07:57:38Z</dcterms:created>
  <dcterms:modified xsi:type="dcterms:W3CDTF">2019-04-13T13:22:16Z</dcterms:modified>
</cp:coreProperties>
</file>