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B3102-23FE-4A07-92CF-8DB8025B5C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A64644-374F-4763-B477-E75EED09E1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12" indent="0" algn="ctr">
              <a:buNone/>
              <a:defRPr sz="2000"/>
            </a:lvl2pPr>
            <a:lvl3pPr marL="914423" indent="0" algn="ctr">
              <a:buNone/>
              <a:defRPr sz="1801"/>
            </a:lvl3pPr>
            <a:lvl4pPr marL="1371634" indent="0" algn="ctr">
              <a:buNone/>
              <a:defRPr sz="1600"/>
            </a:lvl4pPr>
            <a:lvl5pPr marL="1828846" indent="0" algn="ctr">
              <a:buNone/>
              <a:defRPr sz="1600"/>
            </a:lvl5pPr>
            <a:lvl6pPr marL="2286057" indent="0" algn="ctr">
              <a:buNone/>
              <a:defRPr sz="1600"/>
            </a:lvl6pPr>
            <a:lvl7pPr marL="2743268" indent="0" algn="ctr">
              <a:buNone/>
              <a:defRPr sz="1600"/>
            </a:lvl7pPr>
            <a:lvl8pPr marL="3200480" indent="0" algn="ctr">
              <a:buNone/>
              <a:defRPr sz="1600"/>
            </a:lvl8pPr>
            <a:lvl9pPr marL="3657692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AD04B-553E-4EE0-8FEC-DA9E05F22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15/4/2019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F42670-2AD7-448C-BB6C-D759C9255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FAA546-9089-42A6-8CCB-5E88855E6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33372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C8897-08BA-4903-B8F2-48E6E6713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DB86F3-F3A8-4AC4-A2D0-18858F9E9E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C4FC92-3E88-48DC-9327-19CD6A48E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15/4/2019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190F3C-D185-4E17-A1B5-D7F4DF331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2506F5-483C-4F84-8363-1D309E459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93590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7C03EB-4647-4E98-B84F-7651E807A9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B1D2A8-918A-4854-959C-EDA5D46D2D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7D3B6-616A-4D06-980E-5A7866F9B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15/4/2019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25AA2-4FD6-4C5E-B28C-2C71AF011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40DF9-BA3F-440A-8819-8D374D74F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91867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804EA-614F-485C-A53F-C32B83B67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A86A6-5554-4D2F-97BB-2D649E738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704FB4-4D28-4A39-B81F-407E0DDD4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15/4/2019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B90F4-6173-409D-8731-A4C292C33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00E245-E701-4B2E-925D-4322EFA20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75187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7510E-B988-4DCB-9C02-932F190AC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3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A23DD-6E19-4939-A085-751F97375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3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1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23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6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5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6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8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9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5B15F4-A7B8-4D17-8C46-94AC6465D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15/4/2019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C0B098-2820-40C0-8166-283BB17CD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1D6085-5297-4CE0-858B-F5A8477F2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29318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12645-9305-4015-B5DF-8CD06CE54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18F3D-23A6-4BAE-A195-9290BED994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7DE0C4-EF3A-42E6-9D3E-22C7A0BC9A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BFA167-4D74-44D4-AA06-F7DBEA7BB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15/4/2019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0F966C-5803-470B-AFA7-C187FB7AE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072683-17F0-489D-BA30-0EAE1A978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84851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7B897-F9D1-4F32-BB47-48174A5ED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41612B-9729-43C6-B566-AD5088E650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91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2" indent="0">
              <a:buNone/>
              <a:defRPr sz="2000" b="1"/>
            </a:lvl2pPr>
            <a:lvl3pPr marL="914423" indent="0">
              <a:buNone/>
              <a:defRPr sz="1801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E1DDFB-755B-486A-8E6E-CC7CFE6697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91" y="2505076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513BAE-7453-4E00-A4D1-7192F85ACD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2" indent="0">
              <a:buNone/>
              <a:defRPr sz="2000" b="1"/>
            </a:lvl2pPr>
            <a:lvl3pPr marL="914423" indent="0">
              <a:buNone/>
              <a:defRPr sz="1801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44104D-C0AE-4458-869E-DFF710C415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3" y="2505076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B7CAF3-D690-40A3-88F7-9D0D17864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15/4/2019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FCCAB0-63DD-4704-AA42-E4F81E641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4EFCC3-8687-4BC3-9C9E-60FD561B2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36804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4AE97-E2C9-4642-887A-4474C5566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9EDCEA-D8A9-431E-AF93-4824C03FD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15/4/2019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13DD51-16D3-435A-A475-0C2A7255A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7AC15F-BADE-4466-835A-57B1A9E51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59188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F01CC8-EEC4-4B3C-8C73-3EBB7DCEB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15/4/2019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820BAF-6E28-43DA-9E9B-8C229AB2A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BFE3EF-B472-4F66-80D5-1B722E808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08484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BDE73-0F58-47D3-8C8B-C147DE1C0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7F6A8-B979-42A6-B421-40577DD55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90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87A488-06FE-46E9-8AC5-DF38A61CCF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2" indent="0">
              <a:buNone/>
              <a:defRPr sz="1401"/>
            </a:lvl2pPr>
            <a:lvl3pPr marL="914423" indent="0">
              <a:buNone/>
              <a:defRPr sz="1200"/>
            </a:lvl3pPr>
            <a:lvl4pPr marL="1371634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0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25C56B-78B2-45C0-A8A9-C9D435A28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15/4/2019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9E1B9E-B673-4E26-9323-D731DC395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33AB4A-8EB3-4154-869B-5580DEDF4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76016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5430E-44A7-4B67-9F34-F532D5533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374BCC-AC4A-4ED0-A7BD-6B2491EAED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90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12" indent="0">
              <a:buNone/>
              <a:defRPr sz="2800"/>
            </a:lvl2pPr>
            <a:lvl3pPr marL="914423" indent="0">
              <a:buNone/>
              <a:defRPr sz="2400"/>
            </a:lvl3pPr>
            <a:lvl4pPr marL="1371634" indent="0">
              <a:buNone/>
              <a:defRPr sz="2000"/>
            </a:lvl4pPr>
            <a:lvl5pPr marL="1828846" indent="0">
              <a:buNone/>
              <a:defRPr sz="2000"/>
            </a:lvl5pPr>
            <a:lvl6pPr marL="2286057" indent="0">
              <a:buNone/>
              <a:defRPr sz="2000"/>
            </a:lvl6pPr>
            <a:lvl7pPr marL="2743268" indent="0">
              <a:buNone/>
              <a:defRPr sz="2000"/>
            </a:lvl7pPr>
            <a:lvl8pPr marL="3200480" indent="0">
              <a:buNone/>
              <a:defRPr sz="2000"/>
            </a:lvl8pPr>
            <a:lvl9pPr marL="3657692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D4568E-164B-462E-9285-49B735DD9D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2" indent="0">
              <a:buNone/>
              <a:defRPr sz="1401"/>
            </a:lvl2pPr>
            <a:lvl3pPr marL="914423" indent="0">
              <a:buNone/>
              <a:defRPr sz="1200"/>
            </a:lvl3pPr>
            <a:lvl4pPr marL="1371634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0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D88AB5-C9D0-4013-85B4-2228545F2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15/4/2019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78A798-E2A6-4417-A003-DE553E8EC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C6852D-C345-455C-9499-B57AE4D2D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21365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097353-E272-4974-B34C-369C28928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4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1BE290-84C1-4415-A557-1ACC36D12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4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EAAB47-96EA-44D5-8293-0D696F52A3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F47FF-5056-41FF-A1F8-23A414798AA4}" type="datetimeFigureOut">
              <a:rPr lang="en-SG" smtClean="0"/>
              <a:t>15/4/2019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1C6E84-C98D-4391-98A0-E77A422113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4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52E9C-7394-48E0-A08D-56390F6520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84680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7" indent="-228607" algn="l" defTabSz="914423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7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9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1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3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4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7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7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4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99489BA7-6126-42C0-A6B5-FEA2036D2D33}"/>
              </a:ext>
            </a:extLst>
          </p:cNvPr>
          <p:cNvSpPr/>
          <p:nvPr/>
        </p:nvSpPr>
        <p:spPr>
          <a:xfrm>
            <a:off x="4580842" y="5354172"/>
            <a:ext cx="2016837" cy="86698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400" dirty="0"/>
              <a:t>Assign the </a:t>
            </a:r>
            <a:r>
              <a:rPr lang="en-SG" sz="1400" dirty="0" err="1"/>
              <a:t>TableColumn</a:t>
            </a:r>
            <a:r>
              <a:rPr lang="en-SG" sz="1400" dirty="0"/>
              <a:t>&lt;Batch, Expiry&gt; object in </a:t>
            </a:r>
            <a:r>
              <a:rPr lang="en-SG" sz="1400" dirty="0" err="1"/>
              <a:t>TableView</a:t>
            </a:r>
            <a:r>
              <a:rPr lang="en-SG" sz="1400" dirty="0"/>
              <a:t> to column</a:t>
            </a:r>
          </a:p>
        </p:txBody>
      </p:sp>
      <p:sp>
        <p:nvSpPr>
          <p:cNvPr id="46" name="Diamond 45">
            <a:extLst>
              <a:ext uri="{FF2B5EF4-FFF2-40B4-BE49-F238E27FC236}">
                <a16:creationId xmlns:a16="http://schemas.microsoft.com/office/drawing/2014/main" id="{FDB4A38F-F816-4320-82EB-071E9BA2EFAB}"/>
              </a:ext>
            </a:extLst>
          </p:cNvPr>
          <p:cNvSpPr/>
          <p:nvPr/>
        </p:nvSpPr>
        <p:spPr>
          <a:xfrm>
            <a:off x="6754252" y="3693882"/>
            <a:ext cx="328327" cy="328327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00470AD-DA4C-4F16-91F5-E3E560CDBEFC}"/>
              </a:ext>
            </a:extLst>
          </p:cNvPr>
          <p:cNvSpPr txBox="1"/>
          <p:nvPr/>
        </p:nvSpPr>
        <p:spPr>
          <a:xfrm>
            <a:off x="2528441" y="1553882"/>
            <a:ext cx="205240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/>
              <a:t>[</a:t>
            </a:r>
            <a:r>
              <a:rPr lang="en-US" sz="1400" dirty="0" err="1"/>
              <a:t>SortProperty</a:t>
            </a:r>
            <a:r>
              <a:rPr lang="en-US" sz="1400" dirty="0"/>
              <a:t> in </a:t>
            </a:r>
          </a:p>
          <a:p>
            <a:r>
              <a:rPr lang="en-US" sz="1400" dirty="0" err="1"/>
              <a:t>InformationPanelSettings</a:t>
            </a:r>
            <a:endParaRPr lang="en-US" sz="1400" dirty="0"/>
          </a:p>
          <a:p>
            <a:r>
              <a:rPr lang="en-US" sz="1400" dirty="0"/>
              <a:t> is “BATCHNUMBER”]</a:t>
            </a:r>
            <a:endParaRPr lang="en-SG" sz="1400" dirty="0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D62D81FC-C644-4602-90C8-B7974D14CA54}"/>
              </a:ext>
            </a:extLst>
          </p:cNvPr>
          <p:cNvSpPr/>
          <p:nvPr/>
        </p:nvSpPr>
        <p:spPr>
          <a:xfrm>
            <a:off x="4505515" y="1141988"/>
            <a:ext cx="2016837" cy="89001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400" dirty="0"/>
              <a:t>Assign the </a:t>
            </a:r>
            <a:r>
              <a:rPr lang="en-SG" sz="1400" dirty="0" err="1"/>
              <a:t>TableColumn</a:t>
            </a:r>
            <a:r>
              <a:rPr lang="en-SG" sz="1400" dirty="0"/>
              <a:t>&lt;Batch, </a:t>
            </a:r>
            <a:r>
              <a:rPr lang="en-SG" sz="1400" dirty="0" err="1"/>
              <a:t>BatchNumber</a:t>
            </a:r>
            <a:r>
              <a:rPr lang="en-SG" sz="1400" dirty="0"/>
              <a:t>&gt; object in </a:t>
            </a:r>
            <a:r>
              <a:rPr lang="en-SG" sz="1400" dirty="0" err="1"/>
              <a:t>TableView</a:t>
            </a:r>
            <a:r>
              <a:rPr lang="en-SG" sz="1400" dirty="0"/>
              <a:t> to column</a:t>
            </a:r>
          </a:p>
        </p:txBody>
      </p:sp>
      <p:sp>
        <p:nvSpPr>
          <p:cNvPr id="56" name="Diamond 55">
            <a:extLst>
              <a:ext uri="{FF2B5EF4-FFF2-40B4-BE49-F238E27FC236}">
                <a16:creationId xmlns:a16="http://schemas.microsoft.com/office/drawing/2014/main" id="{0ACD7DC4-F31E-42B2-9D34-41B1AE997EB1}"/>
              </a:ext>
            </a:extLst>
          </p:cNvPr>
          <p:cNvSpPr/>
          <p:nvPr/>
        </p:nvSpPr>
        <p:spPr>
          <a:xfrm>
            <a:off x="2200114" y="3681510"/>
            <a:ext cx="328327" cy="328327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BE2639B-14BA-4C9C-9964-899CEF3278C9}"/>
              </a:ext>
            </a:extLst>
          </p:cNvPr>
          <p:cNvCxnSpPr>
            <a:cxnSpLocks/>
            <a:stCxn id="46" idx="3"/>
          </p:cNvCxnSpPr>
          <p:nvPr/>
        </p:nvCxnSpPr>
        <p:spPr>
          <a:xfrm>
            <a:off x="7082579" y="3858046"/>
            <a:ext cx="178646" cy="1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5" name="Group 74">
            <a:extLst>
              <a:ext uri="{FF2B5EF4-FFF2-40B4-BE49-F238E27FC236}">
                <a16:creationId xmlns:a16="http://schemas.microsoft.com/office/drawing/2014/main" id="{A48F4168-7D41-4ED6-97F1-58289DDE3C4D}"/>
              </a:ext>
            </a:extLst>
          </p:cNvPr>
          <p:cNvGrpSpPr/>
          <p:nvPr/>
        </p:nvGrpSpPr>
        <p:grpSpPr>
          <a:xfrm>
            <a:off x="11398666" y="4504392"/>
            <a:ext cx="160944" cy="160944"/>
            <a:chOff x="8040730" y="5082186"/>
            <a:chExt cx="235669" cy="235669"/>
          </a:xfrm>
        </p:grpSpPr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E423C8D7-553D-4A16-BA68-78DB113CAEC3}"/>
                </a:ext>
              </a:extLst>
            </p:cNvPr>
            <p:cNvSpPr/>
            <p:nvPr/>
          </p:nvSpPr>
          <p:spPr>
            <a:xfrm>
              <a:off x="8040730" y="5082186"/>
              <a:ext cx="235669" cy="235669"/>
            </a:xfrm>
            <a:prstGeom prst="ellipse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1801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1F41AA13-1BFC-498E-BBC4-DC32053E38E1}"/>
                </a:ext>
              </a:extLst>
            </p:cNvPr>
            <p:cNvSpPr/>
            <p:nvPr/>
          </p:nvSpPr>
          <p:spPr>
            <a:xfrm>
              <a:off x="8088348" y="5134633"/>
              <a:ext cx="136201" cy="13620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1801"/>
            </a:p>
          </p:txBody>
        </p:sp>
      </p:grpSp>
      <p:cxnSp>
        <p:nvCxnSpPr>
          <p:cNvPr id="66" name="Elbow Connector 65"/>
          <p:cNvCxnSpPr>
            <a:cxnSpLocks/>
            <a:stCxn id="56" idx="0"/>
            <a:endCxn id="51" idx="1"/>
          </p:cNvCxnSpPr>
          <p:nvPr/>
        </p:nvCxnSpPr>
        <p:spPr>
          <a:xfrm rot="5400000" flipH="1" flipV="1">
            <a:off x="2387638" y="1563634"/>
            <a:ext cx="2094516" cy="214123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Elbow Connector 71"/>
          <p:cNvCxnSpPr>
            <a:cxnSpLocks/>
            <a:stCxn id="56" idx="2"/>
            <a:endCxn id="70" idx="1"/>
          </p:cNvCxnSpPr>
          <p:nvPr/>
        </p:nvCxnSpPr>
        <p:spPr>
          <a:xfrm rot="16200000" flipH="1">
            <a:off x="2583647" y="3790468"/>
            <a:ext cx="1777827" cy="221656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Elbow Connector 73"/>
          <p:cNvCxnSpPr>
            <a:cxnSpLocks/>
            <a:stCxn id="51" idx="3"/>
            <a:endCxn id="46" idx="0"/>
          </p:cNvCxnSpPr>
          <p:nvPr/>
        </p:nvCxnSpPr>
        <p:spPr>
          <a:xfrm>
            <a:off x="6522352" y="1586994"/>
            <a:ext cx="396064" cy="210688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3774B27-89F6-404F-80E6-46B72289F190}"/>
              </a:ext>
            </a:extLst>
          </p:cNvPr>
          <p:cNvSpPr txBox="1"/>
          <p:nvPr/>
        </p:nvSpPr>
        <p:spPr>
          <a:xfrm>
            <a:off x="2490438" y="3101251"/>
            <a:ext cx="264484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/>
              <a:t>[</a:t>
            </a:r>
            <a:r>
              <a:rPr lang="en-US" sz="1400" dirty="0" err="1"/>
              <a:t>SortProperty</a:t>
            </a:r>
            <a:r>
              <a:rPr lang="en-US" sz="1400" dirty="0"/>
              <a:t> in </a:t>
            </a:r>
          </a:p>
          <a:p>
            <a:r>
              <a:rPr lang="en-US" sz="1400" dirty="0" err="1"/>
              <a:t>InformationPanelSettings</a:t>
            </a:r>
            <a:endParaRPr lang="en-US" sz="1400" dirty="0"/>
          </a:p>
          <a:p>
            <a:r>
              <a:rPr lang="en-US" sz="1400" dirty="0"/>
              <a:t> is “QUANTITY”]</a:t>
            </a:r>
            <a:endParaRPr lang="en-SG" sz="14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368494-698D-4AE4-AED9-B9B02D0276EB}"/>
              </a:ext>
            </a:extLst>
          </p:cNvPr>
          <p:cNvSpPr txBox="1"/>
          <p:nvPr/>
        </p:nvSpPr>
        <p:spPr>
          <a:xfrm>
            <a:off x="2490438" y="5088255"/>
            <a:ext cx="201507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/>
              <a:t>[</a:t>
            </a:r>
            <a:r>
              <a:rPr lang="en-US" sz="1400" dirty="0" err="1"/>
              <a:t>SortProperty</a:t>
            </a:r>
            <a:r>
              <a:rPr lang="en-US" sz="1400" dirty="0"/>
              <a:t> in </a:t>
            </a:r>
          </a:p>
          <a:p>
            <a:r>
              <a:rPr lang="en-US" sz="1400" dirty="0" err="1"/>
              <a:t>InformationPanelSettings</a:t>
            </a:r>
            <a:endParaRPr lang="en-US" sz="1400" dirty="0"/>
          </a:p>
          <a:p>
            <a:r>
              <a:rPr lang="en-US" sz="1400" dirty="0"/>
              <a:t> is “EXPIRY”]</a:t>
            </a:r>
            <a:endParaRPr lang="en-SG" sz="1400" dirty="0"/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EEB88A51-3208-4073-B34C-CEC23986403D}"/>
              </a:ext>
            </a:extLst>
          </p:cNvPr>
          <p:cNvSpPr/>
          <p:nvPr/>
        </p:nvSpPr>
        <p:spPr>
          <a:xfrm>
            <a:off x="4531849" y="3391545"/>
            <a:ext cx="2016837" cy="92592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400" dirty="0"/>
              <a:t>Assign the </a:t>
            </a:r>
            <a:r>
              <a:rPr lang="en-SG" sz="1400" dirty="0" err="1"/>
              <a:t>TableColumn</a:t>
            </a:r>
            <a:r>
              <a:rPr lang="en-SG" sz="1400" dirty="0"/>
              <a:t>&lt;Batch, Quantity&gt; object in </a:t>
            </a:r>
            <a:r>
              <a:rPr lang="en-SG" sz="1400" dirty="0" err="1"/>
              <a:t>TableView</a:t>
            </a:r>
            <a:r>
              <a:rPr lang="en-SG" sz="1400" dirty="0"/>
              <a:t> to column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928B0D7-0D5F-4550-A6D1-5C95A7FA307E}"/>
              </a:ext>
            </a:extLst>
          </p:cNvPr>
          <p:cNvCxnSpPr>
            <a:cxnSpLocks/>
            <a:stCxn id="56" idx="3"/>
            <a:endCxn id="45" idx="1"/>
          </p:cNvCxnSpPr>
          <p:nvPr/>
        </p:nvCxnSpPr>
        <p:spPr>
          <a:xfrm>
            <a:off x="2528441" y="3845674"/>
            <a:ext cx="2003408" cy="88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3A6934B-EB66-4FAD-81D6-F875FB29C674}"/>
              </a:ext>
            </a:extLst>
          </p:cNvPr>
          <p:cNvCxnSpPr>
            <a:cxnSpLocks/>
            <a:stCxn id="45" idx="3"/>
            <a:endCxn id="46" idx="1"/>
          </p:cNvCxnSpPr>
          <p:nvPr/>
        </p:nvCxnSpPr>
        <p:spPr>
          <a:xfrm>
            <a:off x="6548686" y="3854506"/>
            <a:ext cx="205566" cy="35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3">
            <a:extLst>
              <a:ext uri="{FF2B5EF4-FFF2-40B4-BE49-F238E27FC236}">
                <a16:creationId xmlns:a16="http://schemas.microsoft.com/office/drawing/2014/main" id="{EC96704E-62B7-4FA7-A616-140FE4E5C82E}"/>
              </a:ext>
            </a:extLst>
          </p:cNvPr>
          <p:cNvCxnSpPr>
            <a:cxnSpLocks/>
            <a:stCxn id="70" idx="3"/>
            <a:endCxn id="46" idx="2"/>
          </p:cNvCxnSpPr>
          <p:nvPr/>
        </p:nvCxnSpPr>
        <p:spPr>
          <a:xfrm flipV="1">
            <a:off x="6597679" y="4022209"/>
            <a:ext cx="320737" cy="176545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Diamond 75">
            <a:extLst>
              <a:ext uri="{FF2B5EF4-FFF2-40B4-BE49-F238E27FC236}">
                <a16:creationId xmlns:a16="http://schemas.microsoft.com/office/drawing/2014/main" id="{F9E7749E-BD36-4979-99E1-0348D4352FCA}"/>
              </a:ext>
            </a:extLst>
          </p:cNvPr>
          <p:cNvSpPr/>
          <p:nvPr/>
        </p:nvSpPr>
        <p:spPr>
          <a:xfrm>
            <a:off x="7254686" y="3695559"/>
            <a:ext cx="328327" cy="328327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cxnSp>
        <p:nvCxnSpPr>
          <p:cNvPr id="77" name="Elbow Connector 65">
            <a:extLst>
              <a:ext uri="{FF2B5EF4-FFF2-40B4-BE49-F238E27FC236}">
                <a16:creationId xmlns:a16="http://schemas.microsoft.com/office/drawing/2014/main" id="{C65742A7-9516-494D-82EB-D3B6F95E5EB8}"/>
              </a:ext>
            </a:extLst>
          </p:cNvPr>
          <p:cNvCxnSpPr>
            <a:cxnSpLocks/>
            <a:stCxn id="76" idx="0"/>
            <a:endCxn id="105" idx="1"/>
          </p:cNvCxnSpPr>
          <p:nvPr/>
        </p:nvCxnSpPr>
        <p:spPr>
          <a:xfrm rot="5400000" flipH="1" flipV="1">
            <a:off x="6848315" y="2388052"/>
            <a:ext cx="1878042" cy="73697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Elbow Connector 71">
            <a:extLst>
              <a:ext uri="{FF2B5EF4-FFF2-40B4-BE49-F238E27FC236}">
                <a16:creationId xmlns:a16="http://schemas.microsoft.com/office/drawing/2014/main" id="{4F740B98-7A2F-4D53-A694-35426B9D8133}"/>
              </a:ext>
            </a:extLst>
          </p:cNvPr>
          <p:cNvCxnSpPr>
            <a:cxnSpLocks/>
            <a:stCxn id="76" idx="2"/>
            <a:endCxn id="107" idx="1"/>
          </p:cNvCxnSpPr>
          <p:nvPr/>
        </p:nvCxnSpPr>
        <p:spPr>
          <a:xfrm rot="16200000" flipH="1">
            <a:off x="6874147" y="4568588"/>
            <a:ext cx="1597388" cy="50798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Rectangle: Rounded Corners 104">
            <a:extLst>
              <a:ext uri="{FF2B5EF4-FFF2-40B4-BE49-F238E27FC236}">
                <a16:creationId xmlns:a16="http://schemas.microsoft.com/office/drawing/2014/main" id="{4D904717-617B-4DF7-A460-D53A5DE736F1}"/>
              </a:ext>
            </a:extLst>
          </p:cNvPr>
          <p:cNvSpPr/>
          <p:nvPr/>
        </p:nvSpPr>
        <p:spPr>
          <a:xfrm>
            <a:off x="8155823" y="1454381"/>
            <a:ext cx="2016837" cy="72627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400" dirty="0"/>
              <a:t>Set sort type of column to ascending</a:t>
            </a:r>
          </a:p>
        </p:txBody>
      </p:sp>
      <p:sp>
        <p:nvSpPr>
          <p:cNvPr id="107" name="Rectangle: Rounded Corners 106">
            <a:extLst>
              <a:ext uri="{FF2B5EF4-FFF2-40B4-BE49-F238E27FC236}">
                <a16:creationId xmlns:a16="http://schemas.microsoft.com/office/drawing/2014/main" id="{1B196B66-5975-4BD9-B1DA-48F36CC7BC60}"/>
              </a:ext>
            </a:extLst>
          </p:cNvPr>
          <p:cNvSpPr/>
          <p:nvPr/>
        </p:nvSpPr>
        <p:spPr>
          <a:xfrm>
            <a:off x="7926833" y="5258138"/>
            <a:ext cx="2016837" cy="72627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400" dirty="0"/>
              <a:t>Set sort type of column to descending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F63835C3-2191-4DB9-8211-2A72ABC4DBDB}"/>
              </a:ext>
            </a:extLst>
          </p:cNvPr>
          <p:cNvSpPr txBox="1"/>
          <p:nvPr/>
        </p:nvSpPr>
        <p:spPr>
          <a:xfrm>
            <a:off x="7418849" y="2387206"/>
            <a:ext cx="205240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/>
              <a:t>[</a:t>
            </a:r>
            <a:r>
              <a:rPr lang="en-US" sz="1400" dirty="0" err="1"/>
              <a:t>SortDirection</a:t>
            </a:r>
            <a:r>
              <a:rPr lang="en-US" sz="1400" dirty="0"/>
              <a:t> in </a:t>
            </a:r>
          </a:p>
          <a:p>
            <a:r>
              <a:rPr lang="en-US" sz="1400" dirty="0" err="1"/>
              <a:t>InformationPanelSettings</a:t>
            </a:r>
            <a:endParaRPr lang="en-US" sz="1400" dirty="0"/>
          </a:p>
          <a:p>
            <a:r>
              <a:rPr lang="en-US" sz="1400" dirty="0"/>
              <a:t> is “ASCENDING”]</a:t>
            </a:r>
            <a:endParaRPr lang="en-SG" sz="14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80D05961-BC9C-41CD-99A8-547525A94BA4}"/>
              </a:ext>
            </a:extLst>
          </p:cNvPr>
          <p:cNvSpPr txBox="1"/>
          <p:nvPr/>
        </p:nvSpPr>
        <p:spPr>
          <a:xfrm>
            <a:off x="7444009" y="4355312"/>
            <a:ext cx="205240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/>
              <a:t>[</a:t>
            </a:r>
            <a:r>
              <a:rPr lang="en-US" sz="1400" dirty="0" err="1"/>
              <a:t>SortDirection</a:t>
            </a:r>
            <a:r>
              <a:rPr lang="en-US" sz="1400" dirty="0"/>
              <a:t> in </a:t>
            </a:r>
          </a:p>
          <a:p>
            <a:r>
              <a:rPr lang="en-US" sz="1400" dirty="0" err="1"/>
              <a:t>InformationPanelSettings</a:t>
            </a:r>
            <a:endParaRPr lang="en-US" sz="1400" dirty="0"/>
          </a:p>
          <a:p>
            <a:r>
              <a:rPr lang="en-US" sz="1400" dirty="0"/>
              <a:t> is “DESCENDING”]</a:t>
            </a:r>
            <a:endParaRPr lang="en-SG" sz="1400" dirty="0"/>
          </a:p>
        </p:txBody>
      </p:sp>
      <p:cxnSp>
        <p:nvCxnSpPr>
          <p:cNvPr id="112" name="Elbow Connector 65">
            <a:extLst>
              <a:ext uri="{FF2B5EF4-FFF2-40B4-BE49-F238E27FC236}">
                <a16:creationId xmlns:a16="http://schemas.microsoft.com/office/drawing/2014/main" id="{9D12C7B0-2C76-4257-8ECB-E7F79EC45A4D}"/>
              </a:ext>
            </a:extLst>
          </p:cNvPr>
          <p:cNvCxnSpPr>
            <a:cxnSpLocks/>
            <a:stCxn id="105" idx="3"/>
            <a:endCxn id="122" idx="0"/>
          </p:cNvCxnSpPr>
          <p:nvPr/>
        </p:nvCxnSpPr>
        <p:spPr>
          <a:xfrm>
            <a:off x="10172660" y="1817517"/>
            <a:ext cx="309715" cy="173352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Elbow Connector 65">
            <a:extLst>
              <a:ext uri="{FF2B5EF4-FFF2-40B4-BE49-F238E27FC236}">
                <a16:creationId xmlns:a16="http://schemas.microsoft.com/office/drawing/2014/main" id="{5539D128-6972-4A8B-9B46-C26579667DAE}"/>
              </a:ext>
            </a:extLst>
          </p:cNvPr>
          <p:cNvCxnSpPr>
            <a:cxnSpLocks/>
            <a:endCxn id="122" idx="2"/>
          </p:cNvCxnSpPr>
          <p:nvPr/>
        </p:nvCxnSpPr>
        <p:spPr>
          <a:xfrm rot="5400000" flipH="1" flipV="1">
            <a:off x="9314204" y="4453106"/>
            <a:ext cx="1741908" cy="594434"/>
          </a:xfrm>
          <a:prstGeom prst="bentConnector3">
            <a:avLst>
              <a:gd name="adj1" fmla="val -82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0" name="Rectangle: Rounded Corners 119">
            <a:extLst>
              <a:ext uri="{FF2B5EF4-FFF2-40B4-BE49-F238E27FC236}">
                <a16:creationId xmlns:a16="http://schemas.microsoft.com/office/drawing/2014/main" id="{CAB31A29-E4EC-4271-A1CF-3CE76C34F2CD}"/>
              </a:ext>
            </a:extLst>
          </p:cNvPr>
          <p:cNvSpPr/>
          <p:nvPr/>
        </p:nvSpPr>
        <p:spPr>
          <a:xfrm>
            <a:off x="10860655" y="3391545"/>
            <a:ext cx="1236967" cy="64732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400" dirty="0"/>
              <a:t>Add column to </a:t>
            </a:r>
            <a:r>
              <a:rPr lang="en-SG" sz="1400" dirty="0" err="1"/>
              <a:t>TableView</a:t>
            </a:r>
            <a:r>
              <a:rPr lang="en-SG" sz="1400" dirty="0"/>
              <a:t> </a:t>
            </a:r>
            <a:r>
              <a:rPr lang="en-SG" sz="1400" dirty="0" err="1"/>
              <a:t>sortOrder</a:t>
            </a:r>
            <a:r>
              <a:rPr lang="en-SG" sz="1400" dirty="0"/>
              <a:t> list </a:t>
            </a:r>
          </a:p>
        </p:txBody>
      </p:sp>
      <p:sp>
        <p:nvSpPr>
          <p:cNvPr id="122" name="Diamond 121">
            <a:extLst>
              <a:ext uri="{FF2B5EF4-FFF2-40B4-BE49-F238E27FC236}">
                <a16:creationId xmlns:a16="http://schemas.microsoft.com/office/drawing/2014/main" id="{9B79DD97-4B3A-411D-98DC-900278F97B4D}"/>
              </a:ext>
            </a:extLst>
          </p:cNvPr>
          <p:cNvSpPr/>
          <p:nvPr/>
        </p:nvSpPr>
        <p:spPr>
          <a:xfrm>
            <a:off x="10318211" y="3551042"/>
            <a:ext cx="328327" cy="328327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0AC1B2BA-0D08-4190-A36C-43979F28FF83}"/>
              </a:ext>
            </a:extLst>
          </p:cNvPr>
          <p:cNvCxnSpPr>
            <a:cxnSpLocks/>
            <a:stCxn id="122" idx="3"/>
            <a:endCxn id="120" idx="1"/>
          </p:cNvCxnSpPr>
          <p:nvPr/>
        </p:nvCxnSpPr>
        <p:spPr>
          <a:xfrm flipV="1">
            <a:off x="10646538" y="3715205"/>
            <a:ext cx="214117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0D264238-AA77-4885-8A16-F20DF4BFE9C3}"/>
              </a:ext>
            </a:extLst>
          </p:cNvPr>
          <p:cNvCxnSpPr>
            <a:cxnSpLocks/>
            <a:stCxn id="120" idx="2"/>
            <a:endCxn id="68" idx="0"/>
          </p:cNvCxnSpPr>
          <p:nvPr/>
        </p:nvCxnSpPr>
        <p:spPr>
          <a:xfrm flipH="1">
            <a:off x="11479138" y="4038865"/>
            <a:ext cx="1" cy="4655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Rectangle: Rounded Corners 147">
            <a:extLst>
              <a:ext uri="{FF2B5EF4-FFF2-40B4-BE49-F238E27FC236}">
                <a16:creationId xmlns:a16="http://schemas.microsoft.com/office/drawing/2014/main" id="{15D5C1BF-4A44-4412-8DA8-A58A7A61C70B}"/>
              </a:ext>
            </a:extLst>
          </p:cNvPr>
          <p:cNvSpPr/>
          <p:nvPr/>
        </p:nvSpPr>
        <p:spPr>
          <a:xfrm>
            <a:off x="82430" y="2180653"/>
            <a:ext cx="1902547" cy="77974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400" dirty="0"/>
              <a:t>empty </a:t>
            </a:r>
            <a:r>
              <a:rPr lang="en-SG" sz="1400" dirty="0" err="1"/>
              <a:t>sortOrder</a:t>
            </a:r>
            <a:r>
              <a:rPr lang="en-SG" sz="1400" dirty="0"/>
              <a:t> list of </a:t>
            </a:r>
            <a:r>
              <a:rPr lang="en-SG" sz="1400" dirty="0" err="1"/>
              <a:t>TableView</a:t>
            </a:r>
            <a:r>
              <a:rPr lang="en-SG" sz="1400" dirty="0"/>
              <a:t> in </a:t>
            </a:r>
            <a:r>
              <a:rPr lang="en-SG" sz="1400" dirty="0" err="1"/>
              <a:t>BatchTable</a:t>
            </a:r>
            <a:endParaRPr lang="en-SG" sz="1400" dirty="0"/>
          </a:p>
        </p:txBody>
      </p:sp>
      <p:sp>
        <p:nvSpPr>
          <p:cNvPr id="174" name="Rectangle: Rounded Corners 173">
            <a:extLst>
              <a:ext uri="{FF2B5EF4-FFF2-40B4-BE49-F238E27FC236}">
                <a16:creationId xmlns:a16="http://schemas.microsoft.com/office/drawing/2014/main" id="{ECDA0453-344F-422C-B2C9-82A5BC8DAD06}"/>
              </a:ext>
            </a:extLst>
          </p:cNvPr>
          <p:cNvSpPr/>
          <p:nvPr/>
        </p:nvSpPr>
        <p:spPr>
          <a:xfrm>
            <a:off x="82431" y="3353701"/>
            <a:ext cx="1902548" cy="96376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400" dirty="0"/>
              <a:t>Create </a:t>
            </a:r>
            <a:r>
              <a:rPr lang="en-SG" sz="1400" dirty="0" err="1"/>
              <a:t>TableColumn</a:t>
            </a:r>
            <a:r>
              <a:rPr lang="en-SG" sz="1400" dirty="0"/>
              <a:t>&lt;Batch, ?&gt; variable called column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A0B3198-7B18-417D-A041-B13DF5BAE7A6}"/>
              </a:ext>
            </a:extLst>
          </p:cNvPr>
          <p:cNvCxnSpPr>
            <a:cxnSpLocks/>
            <a:stCxn id="148" idx="2"/>
            <a:endCxn id="174" idx="0"/>
          </p:cNvCxnSpPr>
          <p:nvPr/>
        </p:nvCxnSpPr>
        <p:spPr>
          <a:xfrm>
            <a:off x="1033704" y="2960402"/>
            <a:ext cx="1" cy="393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8E1499B1-B82E-4E03-B0D1-05053872CBD5}"/>
              </a:ext>
            </a:extLst>
          </p:cNvPr>
          <p:cNvCxnSpPr>
            <a:cxnSpLocks/>
            <a:stCxn id="174" idx="3"/>
            <a:endCxn id="56" idx="1"/>
          </p:cNvCxnSpPr>
          <p:nvPr/>
        </p:nvCxnSpPr>
        <p:spPr>
          <a:xfrm>
            <a:off x="1984979" y="3835584"/>
            <a:ext cx="215135" cy="10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01377CB3-E4DA-45EE-A9FB-C6EB8BE4C193}"/>
              </a:ext>
            </a:extLst>
          </p:cNvPr>
          <p:cNvSpPr/>
          <p:nvPr/>
        </p:nvSpPr>
        <p:spPr>
          <a:xfrm>
            <a:off x="953231" y="1626410"/>
            <a:ext cx="160944" cy="16094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1C5B53E-A0E9-4B19-929C-96713243A7B9}"/>
              </a:ext>
            </a:extLst>
          </p:cNvPr>
          <p:cNvCxnSpPr>
            <a:cxnSpLocks/>
          </p:cNvCxnSpPr>
          <p:nvPr/>
        </p:nvCxnSpPr>
        <p:spPr>
          <a:xfrm>
            <a:off x="1038539" y="1795381"/>
            <a:ext cx="1" cy="393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515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85</TotalTime>
  <Words>120</Words>
  <Application>Microsoft Office PowerPoint</Application>
  <PresentationFormat>Widescreen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Jason</cp:lastModifiedBy>
  <cp:revision>28</cp:revision>
  <dcterms:created xsi:type="dcterms:W3CDTF">2017-07-28T00:49:09Z</dcterms:created>
  <dcterms:modified xsi:type="dcterms:W3CDTF">2019-04-14T20:43:36Z</dcterms:modified>
</cp:coreProperties>
</file>