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77" r:id="rId3"/>
    <p:sldId id="278" r:id="rId4"/>
    <p:sldId id="279" r:id="rId5"/>
    <p:sldId id="280" r:id="rId6"/>
    <p:sldId id="257" r:id="rId7"/>
    <p:sldId id="258" r:id="rId8"/>
    <p:sldId id="259" r:id="rId9"/>
    <p:sldId id="260" r:id="rId10"/>
    <p:sldId id="261" r:id="rId11"/>
    <p:sldId id="262" r:id="rId12"/>
    <p:sldId id="268" r:id="rId13"/>
    <p:sldId id="263" r:id="rId14"/>
    <p:sldId id="264" r:id="rId15"/>
    <p:sldId id="265" r:id="rId16"/>
    <p:sldId id="266" r:id="rId17"/>
    <p:sldId id="267" r:id="rId18"/>
    <p:sldId id="269" r:id="rId19"/>
    <p:sldId id="270" r:id="rId20"/>
    <p:sldId id="271" r:id="rId21"/>
    <p:sldId id="272"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901D07-BA2E-4FC8-B3D1-26FC7776F6C7}" v="2" dt="2019-08-26T07:17:09.0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005" autoAdjust="0"/>
  </p:normalViewPr>
  <p:slideViewPr>
    <p:cSldViewPr snapToGrid="0">
      <p:cViewPr varScale="1">
        <p:scale>
          <a:sx n="76" d="100"/>
          <a:sy n="76" d="100"/>
        </p:scale>
        <p:origin x="91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mus Neo Zhi Kai" userId="b135ba4f-b3a5-497b-98e9-835dfeab1e29" providerId="ADAL" clId="{A6901D07-BA2E-4FC8-B3D1-26FC7776F6C7}"/>
    <pc:docChg chg="modSld">
      <pc:chgData name="Shamus Neo Zhi Kai" userId="b135ba4f-b3a5-497b-98e9-835dfeab1e29" providerId="ADAL" clId="{A6901D07-BA2E-4FC8-B3D1-26FC7776F6C7}" dt="2019-08-26T07:17:30.811" v="75" actId="1076"/>
      <pc:docMkLst>
        <pc:docMk/>
      </pc:docMkLst>
      <pc:sldChg chg="addSp modSp">
        <pc:chgData name="Shamus Neo Zhi Kai" userId="b135ba4f-b3a5-497b-98e9-835dfeab1e29" providerId="ADAL" clId="{A6901D07-BA2E-4FC8-B3D1-26FC7776F6C7}" dt="2019-08-26T07:17:30.811" v="75" actId="1076"/>
        <pc:sldMkLst>
          <pc:docMk/>
          <pc:sldMk cId="3538535499" sldId="277"/>
        </pc:sldMkLst>
        <pc:spChg chg="mod">
          <ac:chgData name="Shamus Neo Zhi Kai" userId="b135ba4f-b3a5-497b-98e9-835dfeab1e29" providerId="ADAL" clId="{A6901D07-BA2E-4FC8-B3D1-26FC7776F6C7}" dt="2019-08-26T07:16:01.276" v="33" actId="20577"/>
          <ac:spMkLst>
            <pc:docMk/>
            <pc:sldMk cId="3538535499" sldId="277"/>
            <ac:spMk id="3" creationId="{47101863-C6E1-4F69-8E64-448FD11151EC}"/>
          </ac:spMkLst>
        </pc:spChg>
        <pc:spChg chg="add mod">
          <ac:chgData name="Shamus Neo Zhi Kai" userId="b135ba4f-b3a5-497b-98e9-835dfeab1e29" providerId="ADAL" clId="{A6901D07-BA2E-4FC8-B3D1-26FC7776F6C7}" dt="2019-08-26T07:17:30.811" v="75" actId="1076"/>
          <ac:spMkLst>
            <pc:docMk/>
            <pc:sldMk cId="3538535499" sldId="277"/>
            <ac:spMk id="5" creationId="{41DAD5AB-DE4D-4CFB-9864-B66ACA60929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6EF73F-03C8-4FF9-B28D-F63163C02C9D}" type="datetimeFigureOut">
              <a:rPr lang="en-SG" smtClean="0"/>
              <a:t>9/9/2019</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C365EB-BCFE-4A4B-A503-038B46E21A60}" type="slidenum">
              <a:rPr lang="en-SG" smtClean="0"/>
              <a:t>‹#›</a:t>
            </a:fld>
            <a:endParaRPr lang="en-SG"/>
          </a:p>
        </p:txBody>
      </p:sp>
    </p:spTree>
    <p:extLst>
      <p:ext uri="{BB962C8B-B14F-4D97-AF65-F5344CB8AC3E}">
        <p14:creationId xmlns:p14="http://schemas.microsoft.com/office/powerpoint/2010/main" val="3551478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geeksforgeeks.org/http-non-persistent-persistent-connection/"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Accept</a:t>
            </a:r>
            <a:r>
              <a:rPr lang="en-GB" sz="1200" b="0" i="0" kern="1200" dirty="0">
                <a:solidFill>
                  <a:schemeClr val="tx1"/>
                </a:solidFill>
                <a:effectLst/>
                <a:latin typeface="+mn-lt"/>
                <a:ea typeface="+mn-ea"/>
                <a:cs typeface="+mn-cs"/>
              </a:rPr>
              <a:t>. The </a:t>
            </a:r>
            <a:r>
              <a:rPr lang="en-GB" sz="1200" b="1" i="0" kern="1200" dirty="0">
                <a:solidFill>
                  <a:schemeClr val="tx1"/>
                </a:solidFill>
                <a:effectLst/>
                <a:latin typeface="+mn-lt"/>
                <a:ea typeface="+mn-ea"/>
                <a:cs typeface="+mn-cs"/>
              </a:rPr>
              <a:t>Accept request</a:t>
            </a:r>
            <a:r>
              <a:rPr lang="en-GB" sz="1200" b="0" i="0" kern="1200" dirty="0">
                <a:solidFill>
                  <a:schemeClr val="tx1"/>
                </a:solidFill>
                <a:effectLst/>
                <a:latin typeface="+mn-lt"/>
                <a:ea typeface="+mn-ea"/>
                <a:cs typeface="+mn-cs"/>
              </a:rPr>
              <a:t>-</a:t>
            </a:r>
            <a:r>
              <a:rPr lang="en-GB" sz="1200" b="1" i="0" kern="1200" dirty="0">
                <a:solidFill>
                  <a:schemeClr val="tx1"/>
                </a:solidFill>
                <a:effectLst/>
                <a:latin typeface="+mn-lt"/>
                <a:ea typeface="+mn-ea"/>
                <a:cs typeface="+mn-cs"/>
              </a:rPr>
              <a:t>header</a:t>
            </a:r>
            <a:r>
              <a:rPr lang="en-GB" sz="1200" b="0" i="0" kern="1200" dirty="0">
                <a:solidFill>
                  <a:schemeClr val="tx1"/>
                </a:solidFill>
                <a:effectLst/>
                <a:latin typeface="+mn-lt"/>
                <a:ea typeface="+mn-ea"/>
                <a:cs typeface="+mn-cs"/>
              </a:rPr>
              <a:t> field can be used to specify certain media types which are acceptable for the response. </a:t>
            </a:r>
            <a:r>
              <a:rPr lang="en-GB" sz="1200" b="1" i="0" kern="1200" dirty="0">
                <a:solidFill>
                  <a:schemeClr val="tx1"/>
                </a:solidFill>
                <a:effectLst/>
                <a:latin typeface="+mn-lt"/>
                <a:ea typeface="+mn-ea"/>
                <a:cs typeface="+mn-cs"/>
              </a:rPr>
              <a:t>Accept headers</a:t>
            </a:r>
            <a:r>
              <a:rPr lang="en-GB" sz="1200" b="0" i="0" kern="1200" dirty="0">
                <a:solidFill>
                  <a:schemeClr val="tx1"/>
                </a:solidFill>
                <a:effectLst/>
                <a:latin typeface="+mn-lt"/>
                <a:ea typeface="+mn-ea"/>
                <a:cs typeface="+mn-cs"/>
              </a:rPr>
              <a:t> can be used to indicate that the </a:t>
            </a:r>
            <a:r>
              <a:rPr lang="en-GB" sz="1200" b="1" i="0" kern="1200" dirty="0">
                <a:solidFill>
                  <a:schemeClr val="tx1"/>
                </a:solidFill>
                <a:effectLst/>
                <a:latin typeface="+mn-lt"/>
                <a:ea typeface="+mn-ea"/>
                <a:cs typeface="+mn-cs"/>
              </a:rPr>
              <a:t>request</a:t>
            </a:r>
            <a:r>
              <a:rPr lang="en-GB" sz="1200" b="0" i="0" kern="1200" dirty="0">
                <a:solidFill>
                  <a:schemeClr val="tx1"/>
                </a:solidFill>
                <a:effectLst/>
                <a:latin typeface="+mn-lt"/>
                <a:ea typeface="+mn-ea"/>
                <a:cs typeface="+mn-cs"/>
              </a:rPr>
              <a:t> is specifically limited to a small set of desired types, as in the case of a </a:t>
            </a:r>
            <a:r>
              <a:rPr lang="en-GB" sz="1200" b="1" i="0" kern="1200" dirty="0">
                <a:solidFill>
                  <a:schemeClr val="tx1"/>
                </a:solidFill>
                <a:effectLst/>
                <a:latin typeface="+mn-lt"/>
                <a:ea typeface="+mn-ea"/>
                <a:cs typeface="+mn-cs"/>
              </a:rPr>
              <a:t>request</a:t>
            </a:r>
            <a:r>
              <a:rPr lang="en-GB" sz="1200" b="0" i="0" kern="1200" dirty="0">
                <a:solidFill>
                  <a:schemeClr val="tx1"/>
                </a:solidFill>
                <a:effectLst/>
                <a:latin typeface="+mn-lt"/>
                <a:ea typeface="+mn-ea"/>
                <a:cs typeface="+mn-cs"/>
              </a:rPr>
              <a:t> for an in-line image.</a:t>
            </a:r>
            <a:endParaRPr lang="en-SG" dirty="0"/>
          </a:p>
        </p:txBody>
      </p:sp>
      <p:sp>
        <p:nvSpPr>
          <p:cNvPr id="4" name="Slide Number Placeholder 3"/>
          <p:cNvSpPr>
            <a:spLocks noGrp="1"/>
          </p:cNvSpPr>
          <p:nvPr>
            <p:ph type="sldNum" sz="quarter" idx="5"/>
          </p:nvPr>
        </p:nvSpPr>
        <p:spPr/>
        <p:txBody>
          <a:bodyPr/>
          <a:lstStyle/>
          <a:p>
            <a:fld id="{05C365EB-BCFE-4A4B-A503-038B46E21A60}" type="slidenum">
              <a:rPr lang="en-SG" smtClean="0"/>
              <a:t>6</a:t>
            </a:fld>
            <a:endParaRPr lang="en-SG"/>
          </a:p>
        </p:txBody>
      </p:sp>
    </p:spTree>
    <p:extLst>
      <p:ext uri="{BB962C8B-B14F-4D97-AF65-F5344CB8AC3E}">
        <p14:creationId xmlns:p14="http://schemas.microsoft.com/office/powerpoint/2010/main" val="4270611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200 – Okay</a:t>
            </a:r>
          </a:p>
          <a:p>
            <a:r>
              <a:rPr lang="en-SG" dirty="0"/>
              <a:t>403 - Forbidden</a:t>
            </a:r>
          </a:p>
          <a:p>
            <a:r>
              <a:rPr lang="en-SG" dirty="0"/>
              <a:t>404 – Page not found</a:t>
            </a:r>
          </a:p>
          <a:p>
            <a:r>
              <a:rPr lang="en-SG" dirty="0"/>
              <a:t>301 – Page moved permanently</a:t>
            </a:r>
          </a:p>
          <a:p>
            <a:r>
              <a:rPr lang="en-SG" dirty="0"/>
              <a:t>418 – I’m a teapot</a:t>
            </a:r>
          </a:p>
        </p:txBody>
      </p:sp>
      <p:sp>
        <p:nvSpPr>
          <p:cNvPr id="4" name="Slide Number Placeholder 3"/>
          <p:cNvSpPr>
            <a:spLocks noGrp="1"/>
          </p:cNvSpPr>
          <p:nvPr>
            <p:ph type="sldNum" sz="quarter" idx="5"/>
          </p:nvPr>
        </p:nvSpPr>
        <p:spPr/>
        <p:txBody>
          <a:bodyPr/>
          <a:lstStyle/>
          <a:p>
            <a:fld id="{05C365EB-BCFE-4A4B-A503-038B46E21A60}" type="slidenum">
              <a:rPr lang="en-SG" smtClean="0"/>
              <a:t>9</a:t>
            </a:fld>
            <a:endParaRPr lang="en-SG"/>
          </a:p>
        </p:txBody>
      </p:sp>
    </p:spTree>
    <p:extLst>
      <p:ext uri="{BB962C8B-B14F-4D97-AF65-F5344CB8AC3E}">
        <p14:creationId xmlns:p14="http://schemas.microsoft.com/office/powerpoint/2010/main" val="717993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5C365EB-BCFE-4A4B-A503-038B46E21A60}" type="slidenum">
              <a:rPr lang="en-SG" smtClean="0"/>
              <a:t>12</a:t>
            </a:fld>
            <a:endParaRPr lang="en-SG"/>
          </a:p>
        </p:txBody>
      </p:sp>
    </p:spTree>
    <p:extLst>
      <p:ext uri="{BB962C8B-B14F-4D97-AF65-F5344CB8AC3E}">
        <p14:creationId xmlns:p14="http://schemas.microsoft.com/office/powerpoint/2010/main" val="570165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hlinkClick r:id="rId3"/>
              </a:rPr>
              <a:t>https://www.geeksforgeeks.org/http-non-persistent-persistent-connection/</a:t>
            </a:r>
            <a:endParaRPr lang="en-SG" dirty="0"/>
          </a:p>
        </p:txBody>
      </p:sp>
      <p:sp>
        <p:nvSpPr>
          <p:cNvPr id="4" name="Slide Number Placeholder 3"/>
          <p:cNvSpPr>
            <a:spLocks noGrp="1"/>
          </p:cNvSpPr>
          <p:nvPr>
            <p:ph type="sldNum" sz="quarter" idx="5"/>
          </p:nvPr>
        </p:nvSpPr>
        <p:spPr/>
        <p:txBody>
          <a:bodyPr/>
          <a:lstStyle/>
          <a:p>
            <a:fld id="{05C365EB-BCFE-4A4B-A503-038B46E21A60}" type="slidenum">
              <a:rPr lang="en-SG" smtClean="0"/>
              <a:t>15</a:t>
            </a:fld>
            <a:endParaRPr lang="en-SG"/>
          </a:p>
        </p:txBody>
      </p:sp>
    </p:spTree>
    <p:extLst>
      <p:ext uri="{BB962C8B-B14F-4D97-AF65-F5344CB8AC3E}">
        <p14:creationId xmlns:p14="http://schemas.microsoft.com/office/powerpoint/2010/main" val="1449454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DD75E-6C97-4EDE-BC56-B2BD188CB3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EC6D43-A8A9-4BDF-B6F4-769653D4B8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9C8B2F-C98A-4A5B-ADCA-91E8083AE613}"/>
              </a:ext>
            </a:extLst>
          </p:cNvPr>
          <p:cNvSpPr>
            <a:spLocks noGrp="1"/>
          </p:cNvSpPr>
          <p:nvPr>
            <p:ph type="dt" sz="half" idx="10"/>
          </p:nvPr>
        </p:nvSpPr>
        <p:spPr/>
        <p:txBody>
          <a:bodyPr/>
          <a:lstStyle/>
          <a:p>
            <a:fld id="{1F5E7480-77EC-4794-8467-D52CF6E5396E}" type="datetimeFigureOut">
              <a:rPr lang="en-US" smtClean="0"/>
              <a:t>9/9/2019</a:t>
            </a:fld>
            <a:endParaRPr lang="en-US"/>
          </a:p>
        </p:txBody>
      </p:sp>
      <p:sp>
        <p:nvSpPr>
          <p:cNvPr id="5" name="Footer Placeholder 4">
            <a:extLst>
              <a:ext uri="{FF2B5EF4-FFF2-40B4-BE49-F238E27FC236}">
                <a16:creationId xmlns:a16="http://schemas.microsoft.com/office/drawing/2014/main" id="{0467F008-B269-4F0B-B80E-882518FE4A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AC3946-958B-456F-9EB6-B133DBC5E452}"/>
              </a:ext>
            </a:extLst>
          </p:cNvPr>
          <p:cNvSpPr>
            <a:spLocks noGrp="1"/>
          </p:cNvSpPr>
          <p:nvPr>
            <p:ph type="sldNum" sz="quarter" idx="12"/>
          </p:nvPr>
        </p:nvSpPr>
        <p:spPr/>
        <p:txBody>
          <a:bodyPr/>
          <a:lstStyle/>
          <a:p>
            <a:fld id="{3D6DA8BF-F1FB-4A3B-8891-3FEB42CC9327}" type="slidenum">
              <a:rPr lang="en-US" smtClean="0"/>
              <a:t>‹#›</a:t>
            </a:fld>
            <a:endParaRPr lang="en-US"/>
          </a:p>
        </p:txBody>
      </p:sp>
    </p:spTree>
    <p:extLst>
      <p:ext uri="{BB962C8B-B14F-4D97-AF65-F5344CB8AC3E}">
        <p14:creationId xmlns:p14="http://schemas.microsoft.com/office/powerpoint/2010/main" val="2852978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032A4-D3BC-477C-BFB4-9D9481D3F8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A84CA9-5946-447C-ACB0-ACDFDC7E3DC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D4191F-B419-4607-82D6-790602EBCD0D}"/>
              </a:ext>
            </a:extLst>
          </p:cNvPr>
          <p:cNvSpPr>
            <a:spLocks noGrp="1"/>
          </p:cNvSpPr>
          <p:nvPr>
            <p:ph type="dt" sz="half" idx="10"/>
          </p:nvPr>
        </p:nvSpPr>
        <p:spPr/>
        <p:txBody>
          <a:bodyPr/>
          <a:lstStyle/>
          <a:p>
            <a:fld id="{1F5E7480-77EC-4794-8467-D52CF6E5396E}" type="datetimeFigureOut">
              <a:rPr lang="en-US" smtClean="0"/>
              <a:t>9/9/2019</a:t>
            </a:fld>
            <a:endParaRPr lang="en-US"/>
          </a:p>
        </p:txBody>
      </p:sp>
      <p:sp>
        <p:nvSpPr>
          <p:cNvPr id="5" name="Footer Placeholder 4">
            <a:extLst>
              <a:ext uri="{FF2B5EF4-FFF2-40B4-BE49-F238E27FC236}">
                <a16:creationId xmlns:a16="http://schemas.microsoft.com/office/drawing/2014/main" id="{692F109B-010D-459B-BAF3-BFC9502BC5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98FC1C-C33B-4260-8180-4D2E0A3C5A89}"/>
              </a:ext>
            </a:extLst>
          </p:cNvPr>
          <p:cNvSpPr>
            <a:spLocks noGrp="1"/>
          </p:cNvSpPr>
          <p:nvPr>
            <p:ph type="sldNum" sz="quarter" idx="12"/>
          </p:nvPr>
        </p:nvSpPr>
        <p:spPr/>
        <p:txBody>
          <a:bodyPr/>
          <a:lstStyle/>
          <a:p>
            <a:fld id="{3D6DA8BF-F1FB-4A3B-8891-3FEB42CC9327}" type="slidenum">
              <a:rPr lang="en-US" smtClean="0"/>
              <a:t>‹#›</a:t>
            </a:fld>
            <a:endParaRPr lang="en-US"/>
          </a:p>
        </p:txBody>
      </p:sp>
    </p:spTree>
    <p:extLst>
      <p:ext uri="{BB962C8B-B14F-4D97-AF65-F5344CB8AC3E}">
        <p14:creationId xmlns:p14="http://schemas.microsoft.com/office/powerpoint/2010/main" val="2800381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3F41F4-C64C-46AE-8B67-82AC2C225F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8777D8-92D4-4CA3-9CEA-B0F79DECF9A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511DDE-5DCC-4693-BC4E-63BA0CD11F25}"/>
              </a:ext>
            </a:extLst>
          </p:cNvPr>
          <p:cNvSpPr>
            <a:spLocks noGrp="1"/>
          </p:cNvSpPr>
          <p:nvPr>
            <p:ph type="dt" sz="half" idx="10"/>
          </p:nvPr>
        </p:nvSpPr>
        <p:spPr/>
        <p:txBody>
          <a:bodyPr/>
          <a:lstStyle/>
          <a:p>
            <a:fld id="{1F5E7480-77EC-4794-8467-D52CF6E5396E}" type="datetimeFigureOut">
              <a:rPr lang="en-US" smtClean="0"/>
              <a:t>9/9/2019</a:t>
            </a:fld>
            <a:endParaRPr lang="en-US"/>
          </a:p>
        </p:txBody>
      </p:sp>
      <p:sp>
        <p:nvSpPr>
          <p:cNvPr id="5" name="Footer Placeholder 4">
            <a:extLst>
              <a:ext uri="{FF2B5EF4-FFF2-40B4-BE49-F238E27FC236}">
                <a16:creationId xmlns:a16="http://schemas.microsoft.com/office/drawing/2014/main" id="{3DB49969-260E-480C-85DB-E4F36C25CB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C18732-C6A4-44A1-B8B6-A864AE9F000D}"/>
              </a:ext>
            </a:extLst>
          </p:cNvPr>
          <p:cNvSpPr>
            <a:spLocks noGrp="1"/>
          </p:cNvSpPr>
          <p:nvPr>
            <p:ph type="sldNum" sz="quarter" idx="12"/>
          </p:nvPr>
        </p:nvSpPr>
        <p:spPr/>
        <p:txBody>
          <a:bodyPr/>
          <a:lstStyle/>
          <a:p>
            <a:fld id="{3D6DA8BF-F1FB-4A3B-8891-3FEB42CC9327}" type="slidenum">
              <a:rPr lang="en-US" smtClean="0"/>
              <a:t>‹#›</a:t>
            </a:fld>
            <a:endParaRPr lang="en-US"/>
          </a:p>
        </p:txBody>
      </p:sp>
    </p:spTree>
    <p:extLst>
      <p:ext uri="{BB962C8B-B14F-4D97-AF65-F5344CB8AC3E}">
        <p14:creationId xmlns:p14="http://schemas.microsoft.com/office/powerpoint/2010/main" val="3347251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BECB3-BF31-45EA-A230-FBD03B07F2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93AD3B-E239-4170-9707-8E1EF5A2C3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4027A0-B68E-451F-8572-FD372DF8EA37}"/>
              </a:ext>
            </a:extLst>
          </p:cNvPr>
          <p:cNvSpPr>
            <a:spLocks noGrp="1"/>
          </p:cNvSpPr>
          <p:nvPr>
            <p:ph type="dt" sz="half" idx="10"/>
          </p:nvPr>
        </p:nvSpPr>
        <p:spPr/>
        <p:txBody>
          <a:bodyPr/>
          <a:lstStyle/>
          <a:p>
            <a:fld id="{1F5E7480-77EC-4794-8467-D52CF6E5396E}" type="datetimeFigureOut">
              <a:rPr lang="en-US" smtClean="0"/>
              <a:t>9/9/2019</a:t>
            </a:fld>
            <a:endParaRPr lang="en-US"/>
          </a:p>
        </p:txBody>
      </p:sp>
      <p:sp>
        <p:nvSpPr>
          <p:cNvPr id="5" name="Footer Placeholder 4">
            <a:extLst>
              <a:ext uri="{FF2B5EF4-FFF2-40B4-BE49-F238E27FC236}">
                <a16:creationId xmlns:a16="http://schemas.microsoft.com/office/drawing/2014/main" id="{3FF044D2-E798-4C51-ABB7-F3A8386F5A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6F6E1F-81AD-4D9F-A2D1-80FFC5C43AD9}"/>
              </a:ext>
            </a:extLst>
          </p:cNvPr>
          <p:cNvSpPr>
            <a:spLocks noGrp="1"/>
          </p:cNvSpPr>
          <p:nvPr>
            <p:ph type="sldNum" sz="quarter" idx="12"/>
          </p:nvPr>
        </p:nvSpPr>
        <p:spPr/>
        <p:txBody>
          <a:bodyPr/>
          <a:lstStyle/>
          <a:p>
            <a:fld id="{3D6DA8BF-F1FB-4A3B-8891-3FEB42CC9327}" type="slidenum">
              <a:rPr lang="en-US" smtClean="0"/>
              <a:t>‹#›</a:t>
            </a:fld>
            <a:endParaRPr lang="en-US"/>
          </a:p>
        </p:txBody>
      </p:sp>
    </p:spTree>
    <p:extLst>
      <p:ext uri="{BB962C8B-B14F-4D97-AF65-F5344CB8AC3E}">
        <p14:creationId xmlns:p14="http://schemas.microsoft.com/office/powerpoint/2010/main" val="2004508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D5892-467A-46C1-88F1-C19D0ECFB0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DADE57-9733-49F6-98AC-B25C58BDF3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DE721E5-76DB-4125-943D-D1CC3584D11B}"/>
              </a:ext>
            </a:extLst>
          </p:cNvPr>
          <p:cNvSpPr>
            <a:spLocks noGrp="1"/>
          </p:cNvSpPr>
          <p:nvPr>
            <p:ph type="dt" sz="half" idx="10"/>
          </p:nvPr>
        </p:nvSpPr>
        <p:spPr/>
        <p:txBody>
          <a:bodyPr/>
          <a:lstStyle/>
          <a:p>
            <a:fld id="{1F5E7480-77EC-4794-8467-D52CF6E5396E}" type="datetimeFigureOut">
              <a:rPr lang="en-US" smtClean="0"/>
              <a:t>9/9/2019</a:t>
            </a:fld>
            <a:endParaRPr lang="en-US"/>
          </a:p>
        </p:txBody>
      </p:sp>
      <p:sp>
        <p:nvSpPr>
          <p:cNvPr id="5" name="Footer Placeholder 4">
            <a:extLst>
              <a:ext uri="{FF2B5EF4-FFF2-40B4-BE49-F238E27FC236}">
                <a16:creationId xmlns:a16="http://schemas.microsoft.com/office/drawing/2014/main" id="{F82FCF12-E020-4622-B849-2992C95622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9797A6-0E76-44F5-9063-A276713AEC51}"/>
              </a:ext>
            </a:extLst>
          </p:cNvPr>
          <p:cNvSpPr>
            <a:spLocks noGrp="1"/>
          </p:cNvSpPr>
          <p:nvPr>
            <p:ph type="sldNum" sz="quarter" idx="12"/>
          </p:nvPr>
        </p:nvSpPr>
        <p:spPr/>
        <p:txBody>
          <a:bodyPr/>
          <a:lstStyle/>
          <a:p>
            <a:fld id="{3D6DA8BF-F1FB-4A3B-8891-3FEB42CC9327}" type="slidenum">
              <a:rPr lang="en-US" smtClean="0"/>
              <a:t>‹#›</a:t>
            </a:fld>
            <a:endParaRPr lang="en-US"/>
          </a:p>
        </p:txBody>
      </p:sp>
    </p:spTree>
    <p:extLst>
      <p:ext uri="{BB962C8B-B14F-4D97-AF65-F5344CB8AC3E}">
        <p14:creationId xmlns:p14="http://schemas.microsoft.com/office/powerpoint/2010/main" val="2893102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C88FB-ECC9-4834-A642-A6604A5601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B876BC-C7D9-439B-893F-F9CA7544517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0E81AF-101D-453C-8093-DCF5E26AA19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D2E2A2-0A70-48B1-8C01-F2DB70B53C88}"/>
              </a:ext>
            </a:extLst>
          </p:cNvPr>
          <p:cNvSpPr>
            <a:spLocks noGrp="1"/>
          </p:cNvSpPr>
          <p:nvPr>
            <p:ph type="dt" sz="half" idx="10"/>
          </p:nvPr>
        </p:nvSpPr>
        <p:spPr/>
        <p:txBody>
          <a:bodyPr/>
          <a:lstStyle/>
          <a:p>
            <a:fld id="{1F5E7480-77EC-4794-8467-D52CF6E5396E}" type="datetimeFigureOut">
              <a:rPr lang="en-US" smtClean="0"/>
              <a:t>9/9/2019</a:t>
            </a:fld>
            <a:endParaRPr lang="en-US"/>
          </a:p>
        </p:txBody>
      </p:sp>
      <p:sp>
        <p:nvSpPr>
          <p:cNvPr id="6" name="Footer Placeholder 5">
            <a:extLst>
              <a:ext uri="{FF2B5EF4-FFF2-40B4-BE49-F238E27FC236}">
                <a16:creationId xmlns:a16="http://schemas.microsoft.com/office/drawing/2014/main" id="{9F129456-58C5-4512-8CBC-3C737F02C9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2FEA00-C74A-4D8D-B69A-FD69C93BE8E1}"/>
              </a:ext>
            </a:extLst>
          </p:cNvPr>
          <p:cNvSpPr>
            <a:spLocks noGrp="1"/>
          </p:cNvSpPr>
          <p:nvPr>
            <p:ph type="sldNum" sz="quarter" idx="12"/>
          </p:nvPr>
        </p:nvSpPr>
        <p:spPr/>
        <p:txBody>
          <a:bodyPr/>
          <a:lstStyle/>
          <a:p>
            <a:fld id="{3D6DA8BF-F1FB-4A3B-8891-3FEB42CC9327}" type="slidenum">
              <a:rPr lang="en-US" smtClean="0"/>
              <a:t>‹#›</a:t>
            </a:fld>
            <a:endParaRPr lang="en-US"/>
          </a:p>
        </p:txBody>
      </p:sp>
    </p:spTree>
    <p:extLst>
      <p:ext uri="{BB962C8B-B14F-4D97-AF65-F5344CB8AC3E}">
        <p14:creationId xmlns:p14="http://schemas.microsoft.com/office/powerpoint/2010/main" val="800240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4638E-A975-4BD0-9CFE-4E25AE27EF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E354D2-EADD-4774-BC85-A756D8F300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6842BCE-EA66-4922-8FCF-AB65608E938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146381-25C3-407F-B7EE-9997A5FF14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9B3141A-A690-4206-939C-BD7629E4244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B4FDF-3A14-4856-BD6D-2CE7493D5199}"/>
              </a:ext>
            </a:extLst>
          </p:cNvPr>
          <p:cNvSpPr>
            <a:spLocks noGrp="1"/>
          </p:cNvSpPr>
          <p:nvPr>
            <p:ph type="dt" sz="half" idx="10"/>
          </p:nvPr>
        </p:nvSpPr>
        <p:spPr/>
        <p:txBody>
          <a:bodyPr/>
          <a:lstStyle/>
          <a:p>
            <a:fld id="{1F5E7480-77EC-4794-8467-D52CF6E5396E}" type="datetimeFigureOut">
              <a:rPr lang="en-US" smtClean="0"/>
              <a:t>9/9/2019</a:t>
            </a:fld>
            <a:endParaRPr lang="en-US"/>
          </a:p>
        </p:txBody>
      </p:sp>
      <p:sp>
        <p:nvSpPr>
          <p:cNvPr id="8" name="Footer Placeholder 7">
            <a:extLst>
              <a:ext uri="{FF2B5EF4-FFF2-40B4-BE49-F238E27FC236}">
                <a16:creationId xmlns:a16="http://schemas.microsoft.com/office/drawing/2014/main" id="{D33D6532-6255-42F7-91DD-89817A1F7B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F801DA-02D8-4517-A043-1BC771BF942D}"/>
              </a:ext>
            </a:extLst>
          </p:cNvPr>
          <p:cNvSpPr>
            <a:spLocks noGrp="1"/>
          </p:cNvSpPr>
          <p:nvPr>
            <p:ph type="sldNum" sz="quarter" idx="12"/>
          </p:nvPr>
        </p:nvSpPr>
        <p:spPr/>
        <p:txBody>
          <a:bodyPr/>
          <a:lstStyle/>
          <a:p>
            <a:fld id="{3D6DA8BF-F1FB-4A3B-8891-3FEB42CC9327}" type="slidenum">
              <a:rPr lang="en-US" smtClean="0"/>
              <a:t>‹#›</a:t>
            </a:fld>
            <a:endParaRPr lang="en-US"/>
          </a:p>
        </p:txBody>
      </p:sp>
    </p:spTree>
    <p:extLst>
      <p:ext uri="{BB962C8B-B14F-4D97-AF65-F5344CB8AC3E}">
        <p14:creationId xmlns:p14="http://schemas.microsoft.com/office/powerpoint/2010/main" val="1442043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BCFD2-D35B-4B78-9368-FECD7FB720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42DA21-5240-4F00-93DC-AE81CF612214}"/>
              </a:ext>
            </a:extLst>
          </p:cNvPr>
          <p:cNvSpPr>
            <a:spLocks noGrp="1"/>
          </p:cNvSpPr>
          <p:nvPr>
            <p:ph type="dt" sz="half" idx="10"/>
          </p:nvPr>
        </p:nvSpPr>
        <p:spPr/>
        <p:txBody>
          <a:bodyPr/>
          <a:lstStyle/>
          <a:p>
            <a:fld id="{1F5E7480-77EC-4794-8467-D52CF6E5396E}" type="datetimeFigureOut">
              <a:rPr lang="en-US" smtClean="0"/>
              <a:t>9/9/2019</a:t>
            </a:fld>
            <a:endParaRPr lang="en-US"/>
          </a:p>
        </p:txBody>
      </p:sp>
      <p:sp>
        <p:nvSpPr>
          <p:cNvPr id="4" name="Footer Placeholder 3">
            <a:extLst>
              <a:ext uri="{FF2B5EF4-FFF2-40B4-BE49-F238E27FC236}">
                <a16:creationId xmlns:a16="http://schemas.microsoft.com/office/drawing/2014/main" id="{F9CC286E-C054-4F3B-8380-9B7F9BE9C9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A51EFD-3F08-446C-83E1-C4F222818EDA}"/>
              </a:ext>
            </a:extLst>
          </p:cNvPr>
          <p:cNvSpPr>
            <a:spLocks noGrp="1"/>
          </p:cNvSpPr>
          <p:nvPr>
            <p:ph type="sldNum" sz="quarter" idx="12"/>
          </p:nvPr>
        </p:nvSpPr>
        <p:spPr/>
        <p:txBody>
          <a:bodyPr/>
          <a:lstStyle/>
          <a:p>
            <a:fld id="{3D6DA8BF-F1FB-4A3B-8891-3FEB42CC9327}" type="slidenum">
              <a:rPr lang="en-US" smtClean="0"/>
              <a:t>‹#›</a:t>
            </a:fld>
            <a:endParaRPr lang="en-US"/>
          </a:p>
        </p:txBody>
      </p:sp>
    </p:spTree>
    <p:extLst>
      <p:ext uri="{BB962C8B-B14F-4D97-AF65-F5344CB8AC3E}">
        <p14:creationId xmlns:p14="http://schemas.microsoft.com/office/powerpoint/2010/main" val="1178736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238AF7-6349-445A-A2C4-11992F901D0D}"/>
              </a:ext>
            </a:extLst>
          </p:cNvPr>
          <p:cNvSpPr>
            <a:spLocks noGrp="1"/>
          </p:cNvSpPr>
          <p:nvPr>
            <p:ph type="dt" sz="half" idx="10"/>
          </p:nvPr>
        </p:nvSpPr>
        <p:spPr/>
        <p:txBody>
          <a:bodyPr/>
          <a:lstStyle/>
          <a:p>
            <a:fld id="{1F5E7480-77EC-4794-8467-D52CF6E5396E}" type="datetimeFigureOut">
              <a:rPr lang="en-US" smtClean="0"/>
              <a:t>9/9/2019</a:t>
            </a:fld>
            <a:endParaRPr lang="en-US"/>
          </a:p>
        </p:txBody>
      </p:sp>
      <p:sp>
        <p:nvSpPr>
          <p:cNvPr id="3" name="Footer Placeholder 2">
            <a:extLst>
              <a:ext uri="{FF2B5EF4-FFF2-40B4-BE49-F238E27FC236}">
                <a16:creationId xmlns:a16="http://schemas.microsoft.com/office/drawing/2014/main" id="{A7AB09BD-022E-40AC-A073-79648ADC04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5654CB-17B9-485D-AB3C-0D2D18CC3D3C}"/>
              </a:ext>
            </a:extLst>
          </p:cNvPr>
          <p:cNvSpPr>
            <a:spLocks noGrp="1"/>
          </p:cNvSpPr>
          <p:nvPr>
            <p:ph type="sldNum" sz="quarter" idx="12"/>
          </p:nvPr>
        </p:nvSpPr>
        <p:spPr/>
        <p:txBody>
          <a:bodyPr/>
          <a:lstStyle/>
          <a:p>
            <a:fld id="{3D6DA8BF-F1FB-4A3B-8891-3FEB42CC9327}" type="slidenum">
              <a:rPr lang="en-US" smtClean="0"/>
              <a:t>‹#›</a:t>
            </a:fld>
            <a:endParaRPr lang="en-US"/>
          </a:p>
        </p:txBody>
      </p:sp>
    </p:spTree>
    <p:extLst>
      <p:ext uri="{BB962C8B-B14F-4D97-AF65-F5344CB8AC3E}">
        <p14:creationId xmlns:p14="http://schemas.microsoft.com/office/powerpoint/2010/main" val="2705675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38B2-4C67-4F56-A176-5C49E6178C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D693E4-A635-43BB-B085-58F2602D69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819EE2-6D84-42FF-95BE-4D362C23D4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3CDEF55-A623-4598-9DA1-B84E12EF4B7B}"/>
              </a:ext>
            </a:extLst>
          </p:cNvPr>
          <p:cNvSpPr>
            <a:spLocks noGrp="1"/>
          </p:cNvSpPr>
          <p:nvPr>
            <p:ph type="dt" sz="half" idx="10"/>
          </p:nvPr>
        </p:nvSpPr>
        <p:spPr/>
        <p:txBody>
          <a:bodyPr/>
          <a:lstStyle/>
          <a:p>
            <a:fld id="{1F5E7480-77EC-4794-8467-D52CF6E5396E}" type="datetimeFigureOut">
              <a:rPr lang="en-US" smtClean="0"/>
              <a:t>9/9/2019</a:t>
            </a:fld>
            <a:endParaRPr lang="en-US"/>
          </a:p>
        </p:txBody>
      </p:sp>
      <p:sp>
        <p:nvSpPr>
          <p:cNvPr id="6" name="Footer Placeholder 5">
            <a:extLst>
              <a:ext uri="{FF2B5EF4-FFF2-40B4-BE49-F238E27FC236}">
                <a16:creationId xmlns:a16="http://schemas.microsoft.com/office/drawing/2014/main" id="{E1930A47-CA9D-4161-B7B6-9DA540449C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C95A8B-4D1C-4FB7-876C-85AEBAF3FF3B}"/>
              </a:ext>
            </a:extLst>
          </p:cNvPr>
          <p:cNvSpPr>
            <a:spLocks noGrp="1"/>
          </p:cNvSpPr>
          <p:nvPr>
            <p:ph type="sldNum" sz="quarter" idx="12"/>
          </p:nvPr>
        </p:nvSpPr>
        <p:spPr/>
        <p:txBody>
          <a:bodyPr/>
          <a:lstStyle/>
          <a:p>
            <a:fld id="{3D6DA8BF-F1FB-4A3B-8891-3FEB42CC9327}" type="slidenum">
              <a:rPr lang="en-US" smtClean="0"/>
              <a:t>‹#›</a:t>
            </a:fld>
            <a:endParaRPr lang="en-US"/>
          </a:p>
        </p:txBody>
      </p:sp>
    </p:spTree>
    <p:extLst>
      <p:ext uri="{BB962C8B-B14F-4D97-AF65-F5344CB8AC3E}">
        <p14:creationId xmlns:p14="http://schemas.microsoft.com/office/powerpoint/2010/main" val="430233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C5534-6AD9-455C-B5AC-51C18EABC6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7C2725-C7A8-463D-905C-8BCB73B46F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3B2D67-DB6C-4738-A031-04B38CF747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18625BE-4B31-4FA6-A8EC-52E4414C5575}"/>
              </a:ext>
            </a:extLst>
          </p:cNvPr>
          <p:cNvSpPr>
            <a:spLocks noGrp="1"/>
          </p:cNvSpPr>
          <p:nvPr>
            <p:ph type="dt" sz="half" idx="10"/>
          </p:nvPr>
        </p:nvSpPr>
        <p:spPr/>
        <p:txBody>
          <a:bodyPr/>
          <a:lstStyle/>
          <a:p>
            <a:fld id="{1F5E7480-77EC-4794-8467-D52CF6E5396E}" type="datetimeFigureOut">
              <a:rPr lang="en-US" smtClean="0"/>
              <a:t>9/9/2019</a:t>
            </a:fld>
            <a:endParaRPr lang="en-US"/>
          </a:p>
        </p:txBody>
      </p:sp>
      <p:sp>
        <p:nvSpPr>
          <p:cNvPr id="6" name="Footer Placeholder 5">
            <a:extLst>
              <a:ext uri="{FF2B5EF4-FFF2-40B4-BE49-F238E27FC236}">
                <a16:creationId xmlns:a16="http://schemas.microsoft.com/office/drawing/2014/main" id="{6566D94F-E77B-4D89-9543-7D1A43BD52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FC0D1B-740D-4618-828A-39E0A82C44F8}"/>
              </a:ext>
            </a:extLst>
          </p:cNvPr>
          <p:cNvSpPr>
            <a:spLocks noGrp="1"/>
          </p:cNvSpPr>
          <p:nvPr>
            <p:ph type="sldNum" sz="quarter" idx="12"/>
          </p:nvPr>
        </p:nvSpPr>
        <p:spPr/>
        <p:txBody>
          <a:bodyPr/>
          <a:lstStyle/>
          <a:p>
            <a:fld id="{3D6DA8BF-F1FB-4A3B-8891-3FEB42CC9327}" type="slidenum">
              <a:rPr lang="en-US" smtClean="0"/>
              <a:t>‹#›</a:t>
            </a:fld>
            <a:endParaRPr lang="en-US"/>
          </a:p>
        </p:txBody>
      </p:sp>
    </p:spTree>
    <p:extLst>
      <p:ext uri="{BB962C8B-B14F-4D97-AF65-F5344CB8AC3E}">
        <p14:creationId xmlns:p14="http://schemas.microsoft.com/office/powerpoint/2010/main" val="884994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427ACE-C47F-45B6-B321-01FD530775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585922-C4E0-47A2-A056-6F5A626C8C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36607A-822D-4593-BF8F-1DC45D4CF1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5E7480-77EC-4794-8467-D52CF6E5396E}" type="datetimeFigureOut">
              <a:rPr lang="en-US" smtClean="0"/>
              <a:t>9/9/2019</a:t>
            </a:fld>
            <a:endParaRPr lang="en-US"/>
          </a:p>
        </p:txBody>
      </p:sp>
      <p:sp>
        <p:nvSpPr>
          <p:cNvPr id="5" name="Footer Placeholder 4">
            <a:extLst>
              <a:ext uri="{FF2B5EF4-FFF2-40B4-BE49-F238E27FC236}">
                <a16:creationId xmlns:a16="http://schemas.microsoft.com/office/drawing/2014/main" id="{D4C3EC92-CC25-4585-97B3-D228370F93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DFDF09-DC26-4690-9317-AF8FC3E524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6DA8BF-F1FB-4A3B-8891-3FEB42CC9327}" type="slidenum">
              <a:rPr lang="en-US" smtClean="0"/>
              <a:t>‹#›</a:t>
            </a:fld>
            <a:endParaRPr lang="en-US"/>
          </a:p>
        </p:txBody>
      </p:sp>
    </p:spTree>
    <p:extLst>
      <p:ext uri="{BB962C8B-B14F-4D97-AF65-F5344CB8AC3E}">
        <p14:creationId xmlns:p14="http://schemas.microsoft.com/office/powerpoint/2010/main" val="2471585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wireshark.org/download.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gaia.cs.umass.edu/wireshark-labs/INTRO-wireshark-file1.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gaia.cs.umass.edu/wireshark-labs/INTRO-wireshark-file1.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22F0E-2B6E-4481-A7FE-0B517A92E88D}"/>
              </a:ext>
            </a:extLst>
          </p:cNvPr>
          <p:cNvSpPr>
            <a:spLocks noGrp="1"/>
          </p:cNvSpPr>
          <p:nvPr>
            <p:ph type="ctrTitle"/>
          </p:nvPr>
        </p:nvSpPr>
        <p:spPr/>
        <p:txBody>
          <a:bodyPr/>
          <a:lstStyle/>
          <a:p>
            <a:r>
              <a:rPr lang="en-US" dirty="0"/>
              <a:t>Tutorial 2</a:t>
            </a:r>
          </a:p>
        </p:txBody>
      </p:sp>
      <p:sp>
        <p:nvSpPr>
          <p:cNvPr id="5" name="Subtitle 4">
            <a:extLst>
              <a:ext uri="{FF2B5EF4-FFF2-40B4-BE49-F238E27FC236}">
                <a16:creationId xmlns:a16="http://schemas.microsoft.com/office/drawing/2014/main" id="{864E475C-7118-4EB0-B000-0882FACCE0A1}"/>
              </a:ext>
            </a:extLst>
          </p:cNvPr>
          <p:cNvSpPr>
            <a:spLocks noGrp="1"/>
          </p:cNvSpPr>
          <p:nvPr>
            <p:ph type="subTitle" idx="1"/>
          </p:nvPr>
        </p:nvSpPr>
        <p:spPr/>
        <p:txBody>
          <a:bodyPr/>
          <a:lstStyle/>
          <a:p>
            <a:endParaRPr lang="en-SG"/>
          </a:p>
        </p:txBody>
      </p:sp>
    </p:spTree>
    <p:extLst>
      <p:ext uri="{BB962C8B-B14F-4D97-AF65-F5344CB8AC3E}">
        <p14:creationId xmlns:p14="http://schemas.microsoft.com/office/powerpoint/2010/main" val="2514495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A1B6-E67B-45B5-89F0-B2160CA2DFA4}"/>
              </a:ext>
            </a:extLst>
          </p:cNvPr>
          <p:cNvSpPr>
            <a:spLocks noGrp="1"/>
          </p:cNvSpPr>
          <p:nvPr>
            <p:ph type="title"/>
          </p:nvPr>
        </p:nvSpPr>
        <p:spPr>
          <a:xfrm>
            <a:off x="838200" y="365126"/>
            <a:ext cx="10515600" cy="521140"/>
          </a:xfrm>
        </p:spPr>
        <p:txBody>
          <a:bodyPr>
            <a:normAutofit fontScale="90000"/>
          </a:bodyPr>
          <a:lstStyle/>
          <a:p>
            <a:r>
              <a:rPr lang="en-US" dirty="0"/>
              <a:t>Question 3: True or false? </a:t>
            </a:r>
            <a:br>
              <a:rPr lang="en-US" dirty="0"/>
            </a:br>
            <a:endParaRPr lang="en-US" dirty="0"/>
          </a:p>
        </p:txBody>
      </p:sp>
      <p:sp>
        <p:nvSpPr>
          <p:cNvPr id="3" name="Content Placeholder 2">
            <a:extLst>
              <a:ext uri="{FF2B5EF4-FFF2-40B4-BE49-F238E27FC236}">
                <a16:creationId xmlns:a16="http://schemas.microsoft.com/office/drawing/2014/main" id="{AA025677-0196-425D-B3C6-71A14451E474}"/>
              </a:ext>
            </a:extLst>
          </p:cNvPr>
          <p:cNvSpPr>
            <a:spLocks noGrp="1"/>
          </p:cNvSpPr>
          <p:nvPr>
            <p:ph idx="1"/>
          </p:nvPr>
        </p:nvSpPr>
        <p:spPr>
          <a:xfrm>
            <a:off x="838200" y="886266"/>
            <a:ext cx="10515600" cy="5971734"/>
          </a:xfrm>
        </p:spPr>
        <p:txBody>
          <a:bodyPr>
            <a:normAutofit fontScale="85000" lnSpcReduction="20000"/>
          </a:bodyPr>
          <a:lstStyle/>
          <a:p>
            <a:pPr marL="0" indent="0">
              <a:buNone/>
            </a:pPr>
            <a:r>
              <a:rPr lang="en-US" dirty="0"/>
              <a:t>a) A user requests a Web page that consists of some text and three images. For this page, the client will send one request message and receive four response messages. </a:t>
            </a:r>
          </a:p>
          <a:p>
            <a:pPr marL="0" indent="0">
              <a:buNone/>
            </a:pPr>
            <a:r>
              <a:rPr lang="en-US" b="1" dirty="0">
                <a:solidFill>
                  <a:srgbClr val="FF0000"/>
                </a:solidFill>
              </a:rPr>
              <a:t>False. Download one object per request. </a:t>
            </a:r>
          </a:p>
          <a:p>
            <a:pPr marL="0" indent="0">
              <a:buNone/>
            </a:pPr>
            <a:endParaRPr lang="en-US" dirty="0"/>
          </a:p>
          <a:p>
            <a:pPr marL="0" indent="0">
              <a:buNone/>
            </a:pPr>
            <a:r>
              <a:rPr lang="en-US" dirty="0"/>
              <a:t>b) Two distinct Web pages (for example, www.mit.edu/research.html and www.mit.edu/students.html) can be sent over the same persistent connection. </a:t>
            </a:r>
          </a:p>
          <a:p>
            <a:pPr marL="0" indent="0">
              <a:buNone/>
            </a:pPr>
            <a:r>
              <a:rPr lang="en-US" b="1" dirty="0">
                <a:solidFill>
                  <a:srgbClr val="FF0000"/>
                </a:solidFill>
              </a:rPr>
              <a:t>True. They are on the same server. </a:t>
            </a:r>
            <a:endParaRPr lang="en-US" dirty="0">
              <a:solidFill>
                <a:srgbClr val="FF0000"/>
              </a:solidFill>
            </a:endParaRPr>
          </a:p>
          <a:p>
            <a:pPr marL="0" indent="0">
              <a:buNone/>
            </a:pPr>
            <a:endParaRPr lang="en-US" dirty="0"/>
          </a:p>
          <a:p>
            <a:pPr marL="0" indent="0">
              <a:buNone/>
            </a:pPr>
            <a:r>
              <a:rPr lang="en-US" dirty="0"/>
              <a:t>c) The </a:t>
            </a:r>
            <a:r>
              <a:rPr lang="en-US" b="1" dirty="0"/>
              <a:t>Date: </a:t>
            </a:r>
            <a:r>
              <a:rPr lang="en-US" dirty="0"/>
              <a:t>header in the HTTP response message indicates when the object in the response was last modified. </a:t>
            </a:r>
          </a:p>
          <a:p>
            <a:pPr marL="0" indent="0">
              <a:buNone/>
            </a:pPr>
            <a:r>
              <a:rPr lang="en-US" b="1" dirty="0">
                <a:solidFill>
                  <a:srgbClr val="FF0000"/>
                </a:solidFill>
              </a:rPr>
              <a:t>False. Header field ‘Date’ indicates the server response time. The time the object is last modified is denoted by another header field ‘Last-Modified’. </a:t>
            </a:r>
            <a:endParaRPr lang="en-US" dirty="0">
              <a:solidFill>
                <a:srgbClr val="FF0000"/>
              </a:solidFill>
            </a:endParaRPr>
          </a:p>
          <a:p>
            <a:pPr marL="0" indent="0">
              <a:buNone/>
            </a:pPr>
            <a:endParaRPr lang="en-US" dirty="0"/>
          </a:p>
          <a:p>
            <a:pPr marL="0" indent="0">
              <a:buNone/>
            </a:pPr>
            <a:r>
              <a:rPr lang="en-US" dirty="0"/>
              <a:t>d) HTTP response messages never have an empty message body. </a:t>
            </a:r>
          </a:p>
          <a:p>
            <a:pPr marL="0" indent="0">
              <a:buNone/>
            </a:pPr>
            <a:r>
              <a:rPr lang="en-US" b="1" dirty="0">
                <a:solidFill>
                  <a:srgbClr val="FF0000"/>
                </a:solidFill>
              </a:rPr>
              <a:t>False. E.g., conditional GET where browser’s cached copy is up-to-date. </a:t>
            </a:r>
            <a:endParaRPr lang="en-US" dirty="0">
              <a:solidFill>
                <a:srgbClr val="FF0000"/>
              </a:solidFill>
            </a:endParaRPr>
          </a:p>
        </p:txBody>
      </p:sp>
    </p:spTree>
    <p:extLst>
      <p:ext uri="{BB962C8B-B14F-4D97-AF65-F5344CB8AC3E}">
        <p14:creationId xmlns:p14="http://schemas.microsoft.com/office/powerpoint/2010/main" val="2038146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2460-066F-458C-B9E9-1E7849C5FEFB}"/>
              </a:ext>
            </a:extLst>
          </p:cNvPr>
          <p:cNvSpPr>
            <a:spLocks noGrp="1"/>
          </p:cNvSpPr>
          <p:nvPr>
            <p:ph type="title"/>
          </p:nvPr>
        </p:nvSpPr>
        <p:spPr>
          <a:xfrm>
            <a:off x="838200" y="365125"/>
            <a:ext cx="10515600" cy="535207"/>
          </a:xfrm>
        </p:spPr>
        <p:txBody>
          <a:bodyPr>
            <a:normAutofit fontScale="90000"/>
          </a:bodyPr>
          <a:lstStyle/>
          <a:p>
            <a:r>
              <a:rPr lang="en-US" dirty="0"/>
              <a:t>Question 4</a:t>
            </a:r>
          </a:p>
        </p:txBody>
      </p:sp>
      <p:sp>
        <p:nvSpPr>
          <p:cNvPr id="3" name="Content Placeholder 2">
            <a:extLst>
              <a:ext uri="{FF2B5EF4-FFF2-40B4-BE49-F238E27FC236}">
                <a16:creationId xmlns:a16="http://schemas.microsoft.com/office/drawing/2014/main" id="{AD18FA64-BE26-465D-A2AA-F77F2ADB9001}"/>
              </a:ext>
            </a:extLst>
          </p:cNvPr>
          <p:cNvSpPr>
            <a:spLocks noGrp="1"/>
          </p:cNvSpPr>
          <p:nvPr>
            <p:ph idx="1"/>
          </p:nvPr>
        </p:nvSpPr>
        <p:spPr>
          <a:xfrm>
            <a:off x="838200" y="998806"/>
            <a:ext cx="10515600" cy="5178157"/>
          </a:xfrm>
        </p:spPr>
        <p:txBody>
          <a:bodyPr>
            <a:normAutofit lnSpcReduction="10000"/>
          </a:bodyPr>
          <a:lstStyle/>
          <a:p>
            <a:r>
              <a:rPr lang="en-US" dirty="0"/>
              <a:t>Suppose within your Web browser, you click on a link to obtain a Web page. The IP address for the associated URL is not cached in your local host, so a DNS lookup is necessary to obtain the IP address.</a:t>
            </a:r>
          </a:p>
          <a:p>
            <a:r>
              <a:rPr lang="en-US" dirty="0"/>
              <a:t>Suppose that </a:t>
            </a:r>
            <a:r>
              <a:rPr lang="en-US" b="1" dirty="0"/>
              <a:t>n DNS servers </a:t>
            </a:r>
            <a:r>
              <a:rPr lang="en-US" dirty="0"/>
              <a:t>are visited before your host receives the IP address from DNS; visiting them incurs an RTT of </a:t>
            </a:r>
            <a:r>
              <a:rPr lang="en-US" b="1" dirty="0"/>
              <a:t>D</a:t>
            </a:r>
            <a:r>
              <a:rPr lang="en-US" b="1" baseline="-25000" dirty="0"/>
              <a:t>DNS</a:t>
            </a:r>
            <a:r>
              <a:rPr lang="en-US" b="1" dirty="0"/>
              <a:t> per DNS server.</a:t>
            </a:r>
          </a:p>
          <a:p>
            <a:r>
              <a:rPr lang="en-US" dirty="0"/>
              <a:t>Further suppose that the Web page associated with the link contains </a:t>
            </a:r>
            <a:r>
              <a:rPr lang="en-US" b="1" dirty="0"/>
              <a:t>m very small objects </a:t>
            </a:r>
            <a:r>
              <a:rPr lang="en-US" dirty="0"/>
              <a:t>(in addition to the HTML page). Suppose the HTTP running is </a:t>
            </a:r>
            <a:r>
              <a:rPr lang="en-US" b="1" dirty="0"/>
              <a:t>non-persistent and non-parallel</a:t>
            </a:r>
            <a:r>
              <a:rPr lang="en-US" dirty="0"/>
              <a:t>. Let </a:t>
            </a:r>
            <a:r>
              <a:rPr lang="en-US" b="1" dirty="0" err="1"/>
              <a:t>D</a:t>
            </a:r>
            <a:r>
              <a:rPr lang="en-US" b="1" baseline="-25000" dirty="0" err="1"/>
              <a:t>Web</a:t>
            </a:r>
            <a:r>
              <a:rPr lang="en-US" dirty="0"/>
              <a:t> denote the </a:t>
            </a:r>
            <a:r>
              <a:rPr lang="en-US" b="1" dirty="0"/>
              <a:t>RTT</a:t>
            </a:r>
            <a:r>
              <a:rPr lang="en-US" dirty="0"/>
              <a:t> between the local host and the server of each object.</a:t>
            </a:r>
          </a:p>
          <a:p>
            <a:r>
              <a:rPr lang="en-US" dirty="0"/>
              <a:t>Assuming zero transmission time of each object, how much time elapses from when the client clicks on the link until the client receives all the objects?</a:t>
            </a:r>
          </a:p>
        </p:txBody>
      </p:sp>
    </p:spTree>
    <p:extLst>
      <p:ext uri="{BB962C8B-B14F-4D97-AF65-F5344CB8AC3E}">
        <p14:creationId xmlns:p14="http://schemas.microsoft.com/office/powerpoint/2010/main" val="2951889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1C3C7-83F1-4D9A-87C9-95FEB8B3BC2C}"/>
              </a:ext>
            </a:extLst>
          </p:cNvPr>
          <p:cNvSpPr>
            <a:spLocks noGrp="1"/>
          </p:cNvSpPr>
          <p:nvPr>
            <p:ph type="title"/>
          </p:nvPr>
        </p:nvSpPr>
        <p:spPr/>
        <p:txBody>
          <a:bodyPr/>
          <a:lstStyle/>
          <a:p>
            <a:r>
              <a:rPr lang="en-US" dirty="0"/>
              <a:t>Non Persistent Non Parallel</a:t>
            </a:r>
          </a:p>
        </p:txBody>
      </p:sp>
      <p:pic>
        <p:nvPicPr>
          <p:cNvPr id="4" name="Content Placeholder 3">
            <a:extLst>
              <a:ext uri="{FF2B5EF4-FFF2-40B4-BE49-F238E27FC236}">
                <a16:creationId xmlns:a16="http://schemas.microsoft.com/office/drawing/2014/main" id="{30B7018B-D5B7-4E85-B31E-4C5077533405}"/>
              </a:ext>
            </a:extLst>
          </p:cNvPr>
          <p:cNvPicPr>
            <a:picLocks noGrp="1" noChangeAspect="1"/>
          </p:cNvPicPr>
          <p:nvPr>
            <p:ph idx="1"/>
          </p:nvPr>
        </p:nvPicPr>
        <p:blipFill>
          <a:blip r:embed="rId3"/>
          <a:stretch>
            <a:fillRect/>
          </a:stretch>
        </p:blipFill>
        <p:spPr>
          <a:xfrm>
            <a:off x="2124221" y="1690688"/>
            <a:ext cx="7695027" cy="4822654"/>
          </a:xfrm>
          <a:prstGeom prst="rect">
            <a:avLst/>
          </a:prstGeom>
        </p:spPr>
      </p:pic>
    </p:spTree>
    <p:extLst>
      <p:ext uri="{BB962C8B-B14F-4D97-AF65-F5344CB8AC3E}">
        <p14:creationId xmlns:p14="http://schemas.microsoft.com/office/powerpoint/2010/main" val="2432491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2460-066F-458C-B9E9-1E7849C5FEFB}"/>
              </a:ext>
            </a:extLst>
          </p:cNvPr>
          <p:cNvSpPr>
            <a:spLocks noGrp="1"/>
          </p:cNvSpPr>
          <p:nvPr>
            <p:ph type="title"/>
          </p:nvPr>
        </p:nvSpPr>
        <p:spPr/>
        <p:txBody>
          <a:bodyPr/>
          <a:lstStyle/>
          <a:p>
            <a:r>
              <a:rPr lang="en-US" dirty="0"/>
              <a:t>Question 4</a:t>
            </a:r>
          </a:p>
        </p:txBody>
      </p:sp>
      <p:sp>
        <p:nvSpPr>
          <p:cNvPr id="3" name="Content Placeholder 2">
            <a:extLst>
              <a:ext uri="{FF2B5EF4-FFF2-40B4-BE49-F238E27FC236}">
                <a16:creationId xmlns:a16="http://schemas.microsoft.com/office/drawing/2014/main" id="{AD18FA64-BE26-465D-A2AA-F77F2ADB9001}"/>
              </a:ext>
            </a:extLst>
          </p:cNvPr>
          <p:cNvSpPr>
            <a:spLocks noGrp="1"/>
          </p:cNvSpPr>
          <p:nvPr>
            <p:ph idx="1"/>
          </p:nvPr>
        </p:nvSpPr>
        <p:spPr/>
        <p:txBody>
          <a:bodyPr>
            <a:normAutofit/>
          </a:bodyPr>
          <a:lstStyle/>
          <a:p>
            <a:r>
              <a:rPr lang="en-US" b="1" dirty="0"/>
              <a:t>To map from hostname to IP address: </a:t>
            </a:r>
            <a:r>
              <a:rPr lang="en-US" b="1" dirty="0">
                <a:solidFill>
                  <a:srgbClr val="FF0000"/>
                </a:solidFill>
              </a:rPr>
              <a:t>n x </a:t>
            </a:r>
            <a:r>
              <a:rPr lang="en-US" altLang="ko-KR" b="1" dirty="0">
                <a:solidFill>
                  <a:srgbClr val="FF0000"/>
                </a:solidFill>
              </a:rPr>
              <a:t>D</a:t>
            </a:r>
            <a:r>
              <a:rPr lang="en-US" altLang="ko-KR" b="1" baseline="-25000" dirty="0">
                <a:solidFill>
                  <a:srgbClr val="FF0000"/>
                </a:solidFill>
              </a:rPr>
              <a:t>DNS</a:t>
            </a:r>
            <a:endParaRPr lang="en-US" b="1" baseline="30000" dirty="0">
              <a:solidFill>
                <a:srgbClr val="FF0000"/>
              </a:solidFill>
            </a:endParaRPr>
          </a:p>
          <a:p>
            <a:pPr marL="0" indent="0">
              <a:buNone/>
            </a:pPr>
            <a:r>
              <a:rPr lang="en-US" b="1" dirty="0"/>
              <a:t> (note: DNS is over UDP, so no need to establish connection). </a:t>
            </a:r>
            <a:endParaRPr lang="en-US" dirty="0"/>
          </a:p>
          <a:p>
            <a:endParaRPr lang="en-US" b="1" dirty="0"/>
          </a:p>
          <a:p>
            <a:r>
              <a:rPr lang="en-US" b="1" dirty="0"/>
              <a:t>To establish TCP connection and get the HTML page = </a:t>
            </a:r>
            <a:r>
              <a:rPr lang="en-US" altLang="ko-KR" dirty="0"/>
              <a:t> </a:t>
            </a:r>
            <a:r>
              <a:rPr lang="en-US" altLang="ko-KR" b="1" dirty="0" err="1">
                <a:solidFill>
                  <a:srgbClr val="FF0000"/>
                </a:solidFill>
              </a:rPr>
              <a:t>D</a:t>
            </a:r>
            <a:r>
              <a:rPr lang="en-US" altLang="ko-KR" b="1" baseline="-25000" dirty="0" err="1">
                <a:solidFill>
                  <a:srgbClr val="FF0000"/>
                </a:solidFill>
              </a:rPr>
              <a:t>Web</a:t>
            </a:r>
            <a:r>
              <a:rPr lang="en-US" altLang="ko-KR" dirty="0">
                <a:solidFill>
                  <a:srgbClr val="FF0000"/>
                </a:solidFill>
              </a:rPr>
              <a:t> </a:t>
            </a:r>
            <a:r>
              <a:rPr lang="en-US" b="1" dirty="0">
                <a:solidFill>
                  <a:srgbClr val="FF0000"/>
                </a:solidFill>
              </a:rPr>
              <a:t> + </a:t>
            </a:r>
            <a:r>
              <a:rPr lang="en-US" altLang="ko-KR" b="1" dirty="0" err="1">
                <a:solidFill>
                  <a:srgbClr val="FF0000"/>
                </a:solidFill>
              </a:rPr>
              <a:t>D</a:t>
            </a:r>
            <a:r>
              <a:rPr lang="en-US" altLang="ko-KR" b="1" baseline="-25000" dirty="0" err="1">
                <a:solidFill>
                  <a:srgbClr val="FF0000"/>
                </a:solidFill>
              </a:rPr>
              <a:t>Web</a:t>
            </a:r>
            <a:r>
              <a:rPr lang="en-US" altLang="ko-KR" dirty="0">
                <a:solidFill>
                  <a:srgbClr val="FF0000"/>
                </a:solidFill>
              </a:rPr>
              <a:t> </a:t>
            </a:r>
            <a:endParaRPr lang="en-US" dirty="0">
              <a:solidFill>
                <a:srgbClr val="FF0000"/>
              </a:solidFill>
            </a:endParaRPr>
          </a:p>
          <a:p>
            <a:pPr marL="0" indent="0">
              <a:buNone/>
            </a:pPr>
            <a:r>
              <a:rPr lang="en-US" b="1" dirty="0">
                <a:solidFill>
                  <a:srgbClr val="FF0000"/>
                </a:solidFill>
              </a:rPr>
              <a:t>									(2 RTT)</a:t>
            </a:r>
          </a:p>
          <a:p>
            <a:r>
              <a:rPr lang="en-US" b="1" dirty="0"/>
              <a:t>To establish </a:t>
            </a:r>
            <a:r>
              <a:rPr lang="en-US" b="1" i="1" dirty="0"/>
              <a:t>m </a:t>
            </a:r>
            <a:r>
              <a:rPr lang="en-US" b="1" dirty="0"/>
              <a:t>TCP connection and get all </a:t>
            </a:r>
            <a:r>
              <a:rPr lang="en-US" b="1" i="1" dirty="0"/>
              <a:t>m </a:t>
            </a:r>
            <a:r>
              <a:rPr lang="en-US" b="1" dirty="0"/>
              <a:t>objects = </a:t>
            </a:r>
            <a:r>
              <a:rPr lang="en-US" b="1" dirty="0">
                <a:solidFill>
                  <a:srgbClr val="FF0000"/>
                </a:solidFill>
              </a:rPr>
              <a:t>m x (</a:t>
            </a:r>
            <a:r>
              <a:rPr lang="en-US" altLang="ko-KR" b="1" dirty="0" err="1">
                <a:solidFill>
                  <a:srgbClr val="FF0000"/>
                </a:solidFill>
              </a:rPr>
              <a:t>D</a:t>
            </a:r>
            <a:r>
              <a:rPr lang="en-US" altLang="ko-KR" b="1" baseline="-25000" dirty="0" err="1">
                <a:solidFill>
                  <a:srgbClr val="FF0000"/>
                </a:solidFill>
              </a:rPr>
              <a:t>Web</a:t>
            </a:r>
            <a:r>
              <a:rPr lang="en-US" b="1" dirty="0">
                <a:solidFill>
                  <a:srgbClr val="FF0000"/>
                </a:solidFill>
              </a:rPr>
              <a:t> + </a:t>
            </a:r>
            <a:r>
              <a:rPr lang="en-US" altLang="ko-KR" b="1" dirty="0" err="1">
                <a:solidFill>
                  <a:srgbClr val="FF0000"/>
                </a:solidFill>
              </a:rPr>
              <a:t>D</a:t>
            </a:r>
            <a:r>
              <a:rPr lang="en-US" altLang="ko-KR" b="1" baseline="-25000" dirty="0" err="1">
                <a:solidFill>
                  <a:srgbClr val="FF0000"/>
                </a:solidFill>
              </a:rPr>
              <a:t>Web</a:t>
            </a:r>
            <a:r>
              <a:rPr lang="en-US" altLang="ko-KR" dirty="0">
                <a:solidFill>
                  <a:srgbClr val="FF0000"/>
                </a:solidFill>
              </a:rPr>
              <a:t> </a:t>
            </a:r>
            <a:r>
              <a:rPr lang="en-US" b="1" dirty="0">
                <a:solidFill>
                  <a:srgbClr val="FF0000"/>
                </a:solidFill>
              </a:rPr>
              <a:t>) = m x 2 x </a:t>
            </a:r>
            <a:r>
              <a:rPr lang="en-US" altLang="ko-KR" b="1" dirty="0" err="1">
                <a:solidFill>
                  <a:srgbClr val="FF0000"/>
                </a:solidFill>
              </a:rPr>
              <a:t>D</a:t>
            </a:r>
            <a:r>
              <a:rPr lang="en-US" altLang="ko-KR" b="1" baseline="-25000" dirty="0" err="1">
                <a:solidFill>
                  <a:srgbClr val="FF0000"/>
                </a:solidFill>
              </a:rPr>
              <a:t>Web</a:t>
            </a:r>
            <a:r>
              <a:rPr lang="en-US" altLang="ko-KR" dirty="0">
                <a:solidFill>
                  <a:srgbClr val="FF0000"/>
                </a:solidFill>
              </a:rPr>
              <a:t> </a:t>
            </a:r>
            <a:endParaRPr lang="en-US" b="1" dirty="0"/>
          </a:p>
          <a:p>
            <a:r>
              <a:rPr lang="en-US" b="1" dirty="0"/>
              <a:t>Total time = </a:t>
            </a:r>
            <a:r>
              <a:rPr lang="en-US" b="1" dirty="0">
                <a:solidFill>
                  <a:srgbClr val="FF0000"/>
                </a:solidFill>
              </a:rPr>
              <a:t>n x </a:t>
            </a:r>
            <a:r>
              <a:rPr lang="en-US" altLang="ko-KR" b="1" dirty="0">
                <a:solidFill>
                  <a:srgbClr val="FF0000"/>
                </a:solidFill>
              </a:rPr>
              <a:t>D</a:t>
            </a:r>
            <a:r>
              <a:rPr lang="en-US" altLang="ko-KR" b="1" baseline="-25000" dirty="0">
                <a:solidFill>
                  <a:srgbClr val="FF0000"/>
                </a:solidFill>
              </a:rPr>
              <a:t>DNS</a:t>
            </a:r>
            <a:r>
              <a:rPr lang="en-US" b="1" dirty="0">
                <a:solidFill>
                  <a:srgbClr val="FF0000"/>
                </a:solidFill>
              </a:rPr>
              <a:t> + 2 x</a:t>
            </a:r>
            <a:r>
              <a:rPr lang="en-US" altLang="ko-KR" b="1" dirty="0">
                <a:solidFill>
                  <a:srgbClr val="FF0000"/>
                </a:solidFill>
              </a:rPr>
              <a:t> </a:t>
            </a:r>
            <a:r>
              <a:rPr lang="en-US" altLang="ko-KR" b="1" dirty="0" err="1">
                <a:solidFill>
                  <a:srgbClr val="FF0000"/>
                </a:solidFill>
              </a:rPr>
              <a:t>D</a:t>
            </a:r>
            <a:r>
              <a:rPr lang="en-US" altLang="ko-KR" b="1" baseline="-25000" dirty="0" err="1">
                <a:solidFill>
                  <a:srgbClr val="FF0000"/>
                </a:solidFill>
              </a:rPr>
              <a:t>Web</a:t>
            </a:r>
            <a:r>
              <a:rPr lang="en-US" altLang="ko-KR" dirty="0">
                <a:solidFill>
                  <a:srgbClr val="FF0000"/>
                </a:solidFill>
              </a:rPr>
              <a:t> </a:t>
            </a:r>
            <a:r>
              <a:rPr lang="en-US" b="1" dirty="0">
                <a:solidFill>
                  <a:srgbClr val="FF0000"/>
                </a:solidFill>
              </a:rPr>
              <a:t>+  m x 2 x </a:t>
            </a:r>
            <a:r>
              <a:rPr lang="en-US" altLang="ko-KR" b="1" dirty="0" err="1">
                <a:solidFill>
                  <a:srgbClr val="FF0000"/>
                </a:solidFill>
              </a:rPr>
              <a:t>D</a:t>
            </a:r>
            <a:r>
              <a:rPr lang="en-US" altLang="ko-KR" b="1" baseline="-25000" dirty="0" err="1">
                <a:solidFill>
                  <a:srgbClr val="FF0000"/>
                </a:solidFill>
              </a:rPr>
              <a:t>Web</a:t>
            </a:r>
            <a:r>
              <a:rPr lang="en-US" altLang="ko-KR" dirty="0">
                <a:solidFill>
                  <a:srgbClr val="FF0000"/>
                </a:solidFill>
              </a:rPr>
              <a:t> </a:t>
            </a:r>
            <a:r>
              <a:rPr lang="en-US" b="1" dirty="0">
                <a:solidFill>
                  <a:srgbClr val="FF0000"/>
                </a:solidFill>
              </a:rPr>
              <a:t> = n x </a:t>
            </a:r>
            <a:r>
              <a:rPr lang="en-US" altLang="ko-KR" b="1" dirty="0">
                <a:solidFill>
                  <a:srgbClr val="FF0000"/>
                </a:solidFill>
              </a:rPr>
              <a:t>D</a:t>
            </a:r>
            <a:r>
              <a:rPr lang="en-US" altLang="ko-KR" b="1" baseline="-25000" dirty="0">
                <a:solidFill>
                  <a:srgbClr val="FF0000"/>
                </a:solidFill>
              </a:rPr>
              <a:t>DNS</a:t>
            </a:r>
            <a:r>
              <a:rPr lang="en-US" b="1" dirty="0">
                <a:solidFill>
                  <a:srgbClr val="FF0000"/>
                </a:solidFill>
              </a:rPr>
              <a:t> + (m + 1) x 2 x</a:t>
            </a:r>
            <a:r>
              <a:rPr lang="en-US" altLang="ko-KR" b="1" dirty="0">
                <a:solidFill>
                  <a:srgbClr val="FF0000"/>
                </a:solidFill>
              </a:rPr>
              <a:t> </a:t>
            </a:r>
            <a:r>
              <a:rPr lang="en-US" altLang="ko-KR" b="1" dirty="0" err="1">
                <a:solidFill>
                  <a:srgbClr val="FF0000"/>
                </a:solidFill>
              </a:rPr>
              <a:t>D</a:t>
            </a:r>
            <a:r>
              <a:rPr lang="en-US" altLang="ko-KR" b="1" baseline="-25000" dirty="0" err="1">
                <a:solidFill>
                  <a:srgbClr val="FF0000"/>
                </a:solidFill>
              </a:rPr>
              <a:t>Web</a:t>
            </a:r>
            <a:r>
              <a:rPr lang="en-US" altLang="ko-KR" dirty="0">
                <a:solidFill>
                  <a:srgbClr val="FF0000"/>
                </a:solidFill>
              </a:rPr>
              <a:t> </a:t>
            </a:r>
            <a:endParaRPr lang="en-US" dirty="0">
              <a:solidFill>
                <a:srgbClr val="FF0000"/>
              </a:solidFill>
            </a:endParaRPr>
          </a:p>
        </p:txBody>
      </p:sp>
    </p:spTree>
    <p:extLst>
      <p:ext uri="{BB962C8B-B14F-4D97-AF65-F5344CB8AC3E}">
        <p14:creationId xmlns:p14="http://schemas.microsoft.com/office/powerpoint/2010/main" val="2428884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2460-066F-458C-B9E9-1E7849C5FEFB}"/>
              </a:ext>
            </a:extLst>
          </p:cNvPr>
          <p:cNvSpPr>
            <a:spLocks noGrp="1"/>
          </p:cNvSpPr>
          <p:nvPr>
            <p:ph type="title"/>
          </p:nvPr>
        </p:nvSpPr>
        <p:spPr/>
        <p:txBody>
          <a:bodyPr/>
          <a:lstStyle/>
          <a:p>
            <a:r>
              <a:rPr lang="en-US" dirty="0"/>
              <a:t>Question 5</a:t>
            </a:r>
          </a:p>
        </p:txBody>
      </p:sp>
      <p:sp>
        <p:nvSpPr>
          <p:cNvPr id="3" name="Content Placeholder 2">
            <a:extLst>
              <a:ext uri="{FF2B5EF4-FFF2-40B4-BE49-F238E27FC236}">
                <a16:creationId xmlns:a16="http://schemas.microsoft.com/office/drawing/2014/main" id="{AD18FA64-BE26-465D-A2AA-F77F2ADB9001}"/>
              </a:ext>
            </a:extLst>
          </p:cNvPr>
          <p:cNvSpPr>
            <a:spLocks noGrp="1"/>
          </p:cNvSpPr>
          <p:nvPr>
            <p:ph idx="1"/>
          </p:nvPr>
        </p:nvSpPr>
        <p:spPr/>
        <p:txBody>
          <a:bodyPr/>
          <a:lstStyle/>
          <a:p>
            <a:endParaRPr lang="en-US" dirty="0"/>
          </a:p>
          <a:p>
            <a:pPr marL="0" indent="0">
              <a:buNone/>
            </a:pPr>
            <a:r>
              <a:rPr lang="en-US" dirty="0"/>
              <a:t>Referring to the previous question, suppose that </a:t>
            </a:r>
            <a:r>
              <a:rPr lang="en-US" b="1" dirty="0"/>
              <a:t>three DNS servers </a:t>
            </a:r>
            <a:r>
              <a:rPr lang="en-US" dirty="0"/>
              <a:t>are visited. Further, the HTML file references </a:t>
            </a:r>
            <a:r>
              <a:rPr lang="en-US" b="1" dirty="0"/>
              <a:t>five very small objects </a:t>
            </a:r>
            <a:r>
              <a:rPr lang="en-US" dirty="0"/>
              <a:t>on the same server. Neglecting transmission delay, how much time elapses with: </a:t>
            </a:r>
          </a:p>
          <a:p>
            <a:endParaRPr lang="en-US" dirty="0"/>
          </a:p>
        </p:txBody>
      </p:sp>
    </p:spTree>
    <p:extLst>
      <p:ext uri="{BB962C8B-B14F-4D97-AF65-F5344CB8AC3E}">
        <p14:creationId xmlns:p14="http://schemas.microsoft.com/office/powerpoint/2010/main" val="569124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2460-066F-458C-B9E9-1E7849C5FEFB}"/>
              </a:ext>
            </a:extLst>
          </p:cNvPr>
          <p:cNvSpPr>
            <a:spLocks noGrp="1"/>
          </p:cNvSpPr>
          <p:nvPr>
            <p:ph type="title"/>
          </p:nvPr>
        </p:nvSpPr>
        <p:spPr>
          <a:xfrm>
            <a:off x="838200" y="365126"/>
            <a:ext cx="10515600" cy="591478"/>
          </a:xfrm>
        </p:spPr>
        <p:txBody>
          <a:bodyPr>
            <a:normAutofit fontScale="90000"/>
          </a:bodyPr>
          <a:lstStyle/>
          <a:p>
            <a:r>
              <a:rPr lang="en-US" dirty="0"/>
              <a:t>Question 5</a:t>
            </a:r>
          </a:p>
        </p:txBody>
      </p:sp>
      <p:sp>
        <p:nvSpPr>
          <p:cNvPr id="3" name="Content Placeholder 2">
            <a:extLst>
              <a:ext uri="{FF2B5EF4-FFF2-40B4-BE49-F238E27FC236}">
                <a16:creationId xmlns:a16="http://schemas.microsoft.com/office/drawing/2014/main" id="{AD18FA64-BE26-465D-A2AA-F77F2ADB9001}"/>
              </a:ext>
            </a:extLst>
          </p:cNvPr>
          <p:cNvSpPr>
            <a:spLocks noGrp="1"/>
          </p:cNvSpPr>
          <p:nvPr>
            <p:ph idx="1"/>
          </p:nvPr>
        </p:nvSpPr>
        <p:spPr>
          <a:xfrm>
            <a:off x="838200" y="1519311"/>
            <a:ext cx="10515600" cy="5120640"/>
          </a:xfrm>
        </p:spPr>
        <p:txBody>
          <a:bodyPr>
            <a:normAutofit fontScale="92500" lnSpcReduction="20000"/>
          </a:bodyPr>
          <a:lstStyle/>
          <a:p>
            <a:pPr marL="0" indent="0">
              <a:buNone/>
            </a:pPr>
            <a:r>
              <a:rPr lang="en-US" dirty="0"/>
              <a:t>a) Non-persistent HTTP with no parallel TCP connections? </a:t>
            </a:r>
          </a:p>
          <a:p>
            <a:pPr marL="0" indent="0">
              <a:buNone/>
            </a:pPr>
            <a:r>
              <a:rPr lang="nl-NL" b="1" dirty="0">
                <a:solidFill>
                  <a:srgbClr val="FF0000"/>
                </a:solidFill>
              </a:rPr>
              <a:t>3 x </a:t>
            </a:r>
            <a:r>
              <a:rPr lang="en-US" altLang="ko-KR" b="1" dirty="0">
                <a:solidFill>
                  <a:srgbClr val="FF0000"/>
                </a:solidFill>
              </a:rPr>
              <a:t>D</a:t>
            </a:r>
            <a:r>
              <a:rPr lang="en-US" altLang="ko-KR" b="1" baseline="-25000" dirty="0">
                <a:solidFill>
                  <a:srgbClr val="FF0000"/>
                </a:solidFill>
              </a:rPr>
              <a:t>DNS</a:t>
            </a:r>
            <a:r>
              <a:rPr lang="nl-NL" b="1" dirty="0">
                <a:solidFill>
                  <a:srgbClr val="FF0000"/>
                </a:solidFill>
              </a:rPr>
              <a:t>+ (5 + 1) x 2 x </a:t>
            </a:r>
            <a:r>
              <a:rPr lang="en-US" altLang="ko-KR" b="1" dirty="0" err="1">
                <a:solidFill>
                  <a:srgbClr val="FF0000"/>
                </a:solidFill>
              </a:rPr>
              <a:t>D</a:t>
            </a:r>
            <a:r>
              <a:rPr lang="en-US" altLang="ko-KR" b="1" baseline="-25000" dirty="0" err="1">
                <a:solidFill>
                  <a:srgbClr val="FF0000"/>
                </a:solidFill>
              </a:rPr>
              <a:t>Web</a:t>
            </a:r>
            <a:r>
              <a:rPr lang="en-US" altLang="ko-KR" dirty="0">
                <a:solidFill>
                  <a:srgbClr val="FF0000"/>
                </a:solidFill>
              </a:rPr>
              <a:t> </a:t>
            </a:r>
            <a:endParaRPr lang="en-US" dirty="0"/>
          </a:p>
          <a:p>
            <a:pPr marL="0" indent="0">
              <a:buNone/>
            </a:pPr>
            <a:r>
              <a:rPr lang="en-US" dirty="0"/>
              <a:t>b) Non-persistent HTTP with the browser configured for five parallel connections? </a:t>
            </a:r>
          </a:p>
          <a:p>
            <a:pPr marL="0" indent="0">
              <a:buNone/>
            </a:pPr>
            <a:r>
              <a:rPr lang="en-US" b="1" dirty="0">
                <a:solidFill>
                  <a:srgbClr val="FF0000"/>
                </a:solidFill>
              </a:rPr>
              <a:t>3 x </a:t>
            </a:r>
            <a:r>
              <a:rPr lang="en-US" altLang="ko-KR" b="1" dirty="0">
                <a:solidFill>
                  <a:srgbClr val="FF0000"/>
                </a:solidFill>
              </a:rPr>
              <a:t>D</a:t>
            </a:r>
            <a:r>
              <a:rPr lang="en-US" altLang="ko-KR" b="1" baseline="-25000" dirty="0">
                <a:solidFill>
                  <a:srgbClr val="FF0000"/>
                </a:solidFill>
              </a:rPr>
              <a:t>DNS</a:t>
            </a:r>
            <a:r>
              <a:rPr lang="en-US" b="1" dirty="0">
                <a:solidFill>
                  <a:srgbClr val="FF0000"/>
                </a:solidFill>
              </a:rPr>
              <a:t> + 2 x </a:t>
            </a:r>
            <a:r>
              <a:rPr lang="en-US" altLang="ko-KR" b="1" dirty="0" err="1">
                <a:solidFill>
                  <a:srgbClr val="FF0000"/>
                </a:solidFill>
              </a:rPr>
              <a:t>D</a:t>
            </a:r>
            <a:r>
              <a:rPr lang="en-US" altLang="ko-KR" b="1" baseline="-25000" dirty="0" err="1">
                <a:solidFill>
                  <a:srgbClr val="FF0000"/>
                </a:solidFill>
              </a:rPr>
              <a:t>Web</a:t>
            </a:r>
            <a:r>
              <a:rPr lang="en-US" b="1" dirty="0">
                <a:solidFill>
                  <a:srgbClr val="FF0000"/>
                </a:solidFill>
              </a:rPr>
              <a:t> + 2 x </a:t>
            </a:r>
            <a:r>
              <a:rPr lang="en-US" altLang="ko-KR" b="1" dirty="0" err="1">
                <a:solidFill>
                  <a:srgbClr val="FF0000"/>
                </a:solidFill>
              </a:rPr>
              <a:t>D</a:t>
            </a:r>
            <a:r>
              <a:rPr lang="en-US" altLang="ko-KR" b="1" baseline="-25000" dirty="0" err="1">
                <a:solidFill>
                  <a:srgbClr val="FF0000"/>
                </a:solidFill>
              </a:rPr>
              <a:t>Web</a:t>
            </a:r>
            <a:r>
              <a:rPr lang="en-US" altLang="ko-KR" dirty="0">
                <a:solidFill>
                  <a:srgbClr val="FF0000"/>
                </a:solidFill>
              </a:rPr>
              <a:t> </a:t>
            </a:r>
          </a:p>
          <a:p>
            <a:pPr marL="0" indent="0">
              <a:buNone/>
            </a:pPr>
            <a:r>
              <a:rPr lang="en-US" b="1" dirty="0">
                <a:solidFill>
                  <a:srgbClr val="FF0000"/>
                </a:solidFill>
              </a:rPr>
              <a:t>Need to fetch HTML file first (2 x </a:t>
            </a:r>
            <a:r>
              <a:rPr lang="en-US" altLang="ko-KR" b="1" dirty="0" err="1">
                <a:solidFill>
                  <a:srgbClr val="FF0000"/>
                </a:solidFill>
              </a:rPr>
              <a:t>D</a:t>
            </a:r>
            <a:r>
              <a:rPr lang="en-US" altLang="ko-KR" b="1" baseline="-25000" dirty="0" err="1">
                <a:solidFill>
                  <a:srgbClr val="FF0000"/>
                </a:solidFill>
              </a:rPr>
              <a:t>Web</a:t>
            </a:r>
            <a:r>
              <a:rPr lang="en-US" altLang="ko-KR" dirty="0">
                <a:solidFill>
                  <a:srgbClr val="FF0000"/>
                </a:solidFill>
              </a:rPr>
              <a:t> </a:t>
            </a:r>
            <a:r>
              <a:rPr lang="en-US" b="1" dirty="0">
                <a:solidFill>
                  <a:srgbClr val="FF0000"/>
                </a:solidFill>
              </a:rPr>
              <a:t>). Subsequently the rest 5 objects can be fetched in parallel each using a TCP connection (2 x </a:t>
            </a:r>
            <a:r>
              <a:rPr lang="en-US" altLang="ko-KR" b="1" dirty="0" err="1">
                <a:solidFill>
                  <a:srgbClr val="FF0000"/>
                </a:solidFill>
              </a:rPr>
              <a:t>D</a:t>
            </a:r>
            <a:r>
              <a:rPr lang="en-US" altLang="ko-KR" b="1" baseline="-25000" dirty="0" err="1">
                <a:solidFill>
                  <a:srgbClr val="FF0000"/>
                </a:solidFill>
              </a:rPr>
              <a:t>Web</a:t>
            </a:r>
            <a:r>
              <a:rPr lang="en-US" altLang="ko-KR" dirty="0">
                <a:solidFill>
                  <a:srgbClr val="FF0000"/>
                </a:solidFill>
              </a:rPr>
              <a:t> </a:t>
            </a:r>
            <a:r>
              <a:rPr lang="en-US" b="1" dirty="0">
                <a:solidFill>
                  <a:srgbClr val="FF0000"/>
                </a:solidFill>
              </a:rPr>
              <a:t>). </a:t>
            </a:r>
            <a:endParaRPr lang="en-US" dirty="0">
              <a:solidFill>
                <a:srgbClr val="FF0000"/>
              </a:solidFill>
            </a:endParaRPr>
          </a:p>
          <a:p>
            <a:pPr marL="0" indent="0">
              <a:buNone/>
            </a:pPr>
            <a:endParaRPr lang="en-US" dirty="0"/>
          </a:p>
          <a:p>
            <a:pPr marL="0" indent="0">
              <a:buNone/>
            </a:pPr>
            <a:r>
              <a:rPr lang="en-US" dirty="0"/>
              <a:t>c) Persistent HTTP with pipelining? </a:t>
            </a:r>
          </a:p>
          <a:p>
            <a:pPr marL="0" indent="0">
              <a:buNone/>
            </a:pPr>
            <a:r>
              <a:rPr lang="en-US" b="1" dirty="0">
                <a:solidFill>
                  <a:srgbClr val="FF0000"/>
                </a:solidFill>
              </a:rPr>
              <a:t>3 x </a:t>
            </a:r>
            <a:r>
              <a:rPr lang="en-US" altLang="ko-KR" b="1" dirty="0">
                <a:solidFill>
                  <a:srgbClr val="FF0000"/>
                </a:solidFill>
              </a:rPr>
              <a:t>D</a:t>
            </a:r>
            <a:r>
              <a:rPr lang="en-US" altLang="ko-KR" b="1" baseline="-25000" dirty="0">
                <a:solidFill>
                  <a:srgbClr val="FF0000"/>
                </a:solidFill>
              </a:rPr>
              <a:t>DNS</a:t>
            </a:r>
            <a:r>
              <a:rPr lang="en-US" b="1" dirty="0">
                <a:solidFill>
                  <a:srgbClr val="FF0000"/>
                </a:solidFill>
              </a:rPr>
              <a:t> + 2 x </a:t>
            </a:r>
            <a:r>
              <a:rPr lang="en-US" altLang="ko-KR" b="1" dirty="0" err="1">
                <a:solidFill>
                  <a:srgbClr val="FF0000"/>
                </a:solidFill>
              </a:rPr>
              <a:t>D</a:t>
            </a:r>
            <a:r>
              <a:rPr lang="en-US" altLang="ko-KR" b="1" baseline="-25000" dirty="0" err="1">
                <a:solidFill>
                  <a:srgbClr val="FF0000"/>
                </a:solidFill>
              </a:rPr>
              <a:t>Web</a:t>
            </a:r>
            <a:r>
              <a:rPr lang="en-US" b="1" dirty="0">
                <a:solidFill>
                  <a:srgbClr val="FF0000"/>
                </a:solidFill>
              </a:rPr>
              <a:t> + </a:t>
            </a:r>
            <a:r>
              <a:rPr lang="en-US" altLang="ko-KR" b="1" dirty="0" err="1">
                <a:solidFill>
                  <a:srgbClr val="FF0000"/>
                </a:solidFill>
              </a:rPr>
              <a:t>D</a:t>
            </a:r>
            <a:r>
              <a:rPr lang="en-US" altLang="ko-KR" b="1" baseline="-25000" dirty="0" err="1">
                <a:solidFill>
                  <a:srgbClr val="FF0000"/>
                </a:solidFill>
              </a:rPr>
              <a:t>Web</a:t>
            </a:r>
            <a:r>
              <a:rPr lang="en-US" altLang="ko-KR" dirty="0">
                <a:solidFill>
                  <a:srgbClr val="FF0000"/>
                </a:solidFill>
              </a:rPr>
              <a:t> </a:t>
            </a:r>
          </a:p>
          <a:p>
            <a:pPr marL="0" indent="0">
              <a:buNone/>
            </a:pPr>
            <a:r>
              <a:rPr lang="en-US" b="1" dirty="0">
                <a:solidFill>
                  <a:srgbClr val="FF0000"/>
                </a:solidFill>
              </a:rPr>
              <a:t>Need to fetch HTML file first (2 x </a:t>
            </a:r>
            <a:r>
              <a:rPr lang="en-US" altLang="ko-KR" b="1" dirty="0" err="1">
                <a:solidFill>
                  <a:srgbClr val="FF0000"/>
                </a:solidFill>
              </a:rPr>
              <a:t>D</a:t>
            </a:r>
            <a:r>
              <a:rPr lang="en-US" altLang="ko-KR" b="1" baseline="-25000" dirty="0" err="1">
                <a:solidFill>
                  <a:srgbClr val="FF0000"/>
                </a:solidFill>
              </a:rPr>
              <a:t>Web</a:t>
            </a:r>
            <a:r>
              <a:rPr lang="en-US" altLang="ko-KR" dirty="0">
                <a:solidFill>
                  <a:srgbClr val="FF0000"/>
                </a:solidFill>
              </a:rPr>
              <a:t> </a:t>
            </a:r>
            <a:r>
              <a:rPr lang="en-US" b="1" dirty="0">
                <a:solidFill>
                  <a:srgbClr val="FF0000"/>
                </a:solidFill>
              </a:rPr>
              <a:t>). The rest 5 objects can be fetched through the same TCP connection in parallel – no RTT for TCP handshake  needed. </a:t>
            </a:r>
            <a:endParaRPr lang="en-US" dirty="0">
              <a:solidFill>
                <a:srgbClr val="FF0000"/>
              </a:solidFill>
            </a:endParaRPr>
          </a:p>
        </p:txBody>
      </p:sp>
    </p:spTree>
    <p:extLst>
      <p:ext uri="{BB962C8B-B14F-4D97-AF65-F5344CB8AC3E}">
        <p14:creationId xmlns:p14="http://schemas.microsoft.com/office/powerpoint/2010/main" val="3100730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2460-066F-458C-B9E9-1E7849C5FEFB}"/>
              </a:ext>
            </a:extLst>
          </p:cNvPr>
          <p:cNvSpPr>
            <a:spLocks noGrp="1"/>
          </p:cNvSpPr>
          <p:nvPr>
            <p:ph type="title"/>
          </p:nvPr>
        </p:nvSpPr>
        <p:spPr/>
        <p:txBody>
          <a:bodyPr/>
          <a:lstStyle/>
          <a:p>
            <a:r>
              <a:rPr lang="en-US" dirty="0"/>
              <a:t>Question 6</a:t>
            </a:r>
          </a:p>
        </p:txBody>
      </p:sp>
      <p:sp>
        <p:nvSpPr>
          <p:cNvPr id="3" name="Content Placeholder 2">
            <a:extLst>
              <a:ext uri="{FF2B5EF4-FFF2-40B4-BE49-F238E27FC236}">
                <a16:creationId xmlns:a16="http://schemas.microsoft.com/office/drawing/2014/main" id="{AD18FA64-BE26-465D-A2AA-F77F2ADB9001}"/>
              </a:ext>
            </a:extLst>
          </p:cNvPr>
          <p:cNvSpPr>
            <a:spLocks noGrp="1"/>
          </p:cNvSpPr>
          <p:nvPr>
            <p:ph idx="1"/>
          </p:nvPr>
        </p:nvSpPr>
        <p:spPr/>
        <p:txBody>
          <a:bodyPr/>
          <a:lstStyle/>
          <a:p>
            <a:pPr marL="0" indent="0">
              <a:buNone/>
            </a:pPr>
            <a:endParaRPr lang="en-US" dirty="0">
              <a:solidFill>
                <a:srgbClr val="000000"/>
              </a:solidFill>
              <a:latin typeface="Calibri" panose="020F0502020204030204" pitchFamily="34" charset="0"/>
            </a:endParaRPr>
          </a:p>
          <a:p>
            <a:pPr marL="0" indent="0">
              <a:buNone/>
            </a:pPr>
            <a:r>
              <a:rPr lang="en-US" dirty="0">
                <a:solidFill>
                  <a:srgbClr val="000000"/>
                </a:solidFill>
                <a:latin typeface="Calibri" panose="020F0502020204030204" pitchFamily="34" charset="0"/>
              </a:rPr>
              <a:t>Do you know what is DNS cache poisoning? Search online for a real example. </a:t>
            </a:r>
          </a:p>
          <a:p>
            <a:pPr marL="0" indent="0">
              <a:buNone/>
            </a:pPr>
            <a:endParaRPr lang="en-US" dirty="0"/>
          </a:p>
        </p:txBody>
      </p:sp>
    </p:spTree>
    <p:extLst>
      <p:ext uri="{BB962C8B-B14F-4D97-AF65-F5344CB8AC3E}">
        <p14:creationId xmlns:p14="http://schemas.microsoft.com/office/powerpoint/2010/main" val="2361188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2460-066F-458C-B9E9-1E7849C5FEFB}"/>
              </a:ext>
            </a:extLst>
          </p:cNvPr>
          <p:cNvSpPr>
            <a:spLocks noGrp="1"/>
          </p:cNvSpPr>
          <p:nvPr>
            <p:ph type="title"/>
          </p:nvPr>
        </p:nvSpPr>
        <p:spPr/>
        <p:txBody>
          <a:bodyPr/>
          <a:lstStyle/>
          <a:p>
            <a:r>
              <a:rPr lang="en-US" dirty="0"/>
              <a:t>Question 6</a:t>
            </a:r>
          </a:p>
        </p:txBody>
      </p:sp>
      <p:sp>
        <p:nvSpPr>
          <p:cNvPr id="3" name="Content Placeholder 2">
            <a:extLst>
              <a:ext uri="{FF2B5EF4-FFF2-40B4-BE49-F238E27FC236}">
                <a16:creationId xmlns:a16="http://schemas.microsoft.com/office/drawing/2014/main" id="{AD18FA64-BE26-465D-A2AA-F77F2ADB9001}"/>
              </a:ext>
            </a:extLst>
          </p:cNvPr>
          <p:cNvSpPr>
            <a:spLocks noGrp="1"/>
          </p:cNvSpPr>
          <p:nvPr>
            <p:ph idx="1"/>
          </p:nvPr>
        </p:nvSpPr>
        <p:spPr/>
        <p:txBody>
          <a:bodyPr/>
          <a:lstStyle/>
          <a:p>
            <a:r>
              <a:rPr lang="en-US" dirty="0"/>
              <a:t>DNS cache poisoning (a kind of </a:t>
            </a:r>
            <a:r>
              <a:rPr lang="en-US" dirty="0">
                <a:solidFill>
                  <a:srgbClr val="FF0000"/>
                </a:solidFill>
              </a:rPr>
              <a:t>DNS spoofing</a:t>
            </a:r>
            <a:r>
              <a:rPr lang="en-US" dirty="0"/>
              <a:t>) is a computer hacking attack, whereby rogue DNS records are introduced into a DNS resolver’s cache, causing the name server to return an incorrect IP address, diverting traffic to the attacker’s computer (or any other computer). For example, DDoS (Distributed Denial of Service Attack) on a particular machine can be achieved via DNS cache poisoning. </a:t>
            </a:r>
          </a:p>
          <a:p>
            <a:r>
              <a:rPr lang="en-US" dirty="0"/>
              <a:t>Real example: DNS Poisoning in China (http://www.howtogeek.com/161808/htg-explains-what-is-dns-cache-poisoning/). </a:t>
            </a:r>
          </a:p>
        </p:txBody>
      </p:sp>
    </p:spTree>
    <p:extLst>
      <p:ext uri="{BB962C8B-B14F-4D97-AF65-F5344CB8AC3E}">
        <p14:creationId xmlns:p14="http://schemas.microsoft.com/office/powerpoint/2010/main" val="961328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2460-066F-458C-B9E9-1E7849C5FEFB}"/>
              </a:ext>
            </a:extLst>
          </p:cNvPr>
          <p:cNvSpPr>
            <a:spLocks noGrp="1"/>
          </p:cNvSpPr>
          <p:nvPr>
            <p:ph type="title"/>
          </p:nvPr>
        </p:nvSpPr>
        <p:spPr>
          <a:xfrm>
            <a:off x="838200" y="365125"/>
            <a:ext cx="10515600" cy="802493"/>
          </a:xfrm>
        </p:spPr>
        <p:txBody>
          <a:bodyPr/>
          <a:lstStyle/>
          <a:p>
            <a:r>
              <a:rPr lang="en-US" dirty="0"/>
              <a:t>Question 7</a:t>
            </a:r>
          </a:p>
        </p:txBody>
      </p:sp>
      <p:sp>
        <p:nvSpPr>
          <p:cNvPr id="3" name="Content Placeholder 2">
            <a:extLst>
              <a:ext uri="{FF2B5EF4-FFF2-40B4-BE49-F238E27FC236}">
                <a16:creationId xmlns:a16="http://schemas.microsoft.com/office/drawing/2014/main" id="{AD18FA64-BE26-465D-A2AA-F77F2ADB9001}"/>
              </a:ext>
            </a:extLst>
          </p:cNvPr>
          <p:cNvSpPr>
            <a:spLocks noGrp="1"/>
          </p:cNvSpPr>
          <p:nvPr>
            <p:ph idx="1"/>
          </p:nvPr>
        </p:nvSpPr>
        <p:spPr>
          <a:xfrm>
            <a:off x="838200" y="1505243"/>
            <a:ext cx="10515600" cy="4671720"/>
          </a:xfrm>
        </p:spPr>
        <p:txBody>
          <a:bodyPr>
            <a:normAutofit/>
          </a:bodyPr>
          <a:lstStyle/>
          <a:p>
            <a:pPr marL="0" indent="0">
              <a:buNone/>
            </a:pPr>
            <a:r>
              <a:rPr lang="en-US" altLang="ko-KR" dirty="0"/>
              <a:t>Wireshark Introduction</a:t>
            </a:r>
          </a:p>
          <a:p>
            <a:pPr marL="0" indent="0">
              <a:buNone/>
            </a:pPr>
            <a:endParaRPr lang="en-US" altLang="ko-KR" dirty="0"/>
          </a:p>
          <a:p>
            <a:pPr marL="0" indent="0">
              <a:buNone/>
            </a:pPr>
            <a:r>
              <a:rPr lang="en-US" altLang="ko-KR" dirty="0"/>
              <a:t>Wireshark is a tool for observing the messages exchanged between executing protocol entities. It observes messages being sent and received by applications and protocols running on your computer.</a:t>
            </a:r>
          </a:p>
          <a:p>
            <a:pPr marL="0" indent="0">
              <a:buNone/>
            </a:pPr>
            <a:r>
              <a:rPr lang="en-US" altLang="ko-KR" dirty="0"/>
              <a:t>Download and install the Wireshark software: Go to </a:t>
            </a:r>
          </a:p>
          <a:p>
            <a:pPr marL="0" indent="0">
              <a:buNone/>
            </a:pPr>
            <a:r>
              <a:rPr lang="en-US" altLang="ko-KR" dirty="0">
                <a:hlinkClick r:id="rId2"/>
              </a:rPr>
              <a:t>http://www.wireshark.org/download.html</a:t>
            </a:r>
            <a:r>
              <a:rPr lang="en-US" altLang="ko-KR" dirty="0"/>
              <a:t> and download and install the  Wireshark binary for your computer.</a:t>
            </a:r>
          </a:p>
          <a:p>
            <a:endParaRPr lang="en-US" dirty="0"/>
          </a:p>
        </p:txBody>
      </p:sp>
    </p:spTree>
    <p:extLst>
      <p:ext uri="{BB962C8B-B14F-4D97-AF65-F5344CB8AC3E}">
        <p14:creationId xmlns:p14="http://schemas.microsoft.com/office/powerpoint/2010/main" val="2288205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2460-066F-458C-B9E9-1E7849C5FEFB}"/>
              </a:ext>
            </a:extLst>
          </p:cNvPr>
          <p:cNvSpPr>
            <a:spLocks noGrp="1"/>
          </p:cNvSpPr>
          <p:nvPr>
            <p:ph type="title"/>
          </p:nvPr>
        </p:nvSpPr>
        <p:spPr/>
        <p:txBody>
          <a:bodyPr/>
          <a:lstStyle/>
          <a:p>
            <a:r>
              <a:rPr lang="en-US" dirty="0"/>
              <a:t>Question 7</a:t>
            </a:r>
          </a:p>
        </p:txBody>
      </p:sp>
      <p:sp>
        <p:nvSpPr>
          <p:cNvPr id="3" name="Content Placeholder 2">
            <a:extLst>
              <a:ext uri="{FF2B5EF4-FFF2-40B4-BE49-F238E27FC236}">
                <a16:creationId xmlns:a16="http://schemas.microsoft.com/office/drawing/2014/main" id="{AD18FA64-BE26-465D-A2AA-F77F2ADB9001}"/>
              </a:ext>
            </a:extLst>
          </p:cNvPr>
          <p:cNvSpPr>
            <a:spLocks noGrp="1"/>
          </p:cNvSpPr>
          <p:nvPr>
            <p:ph idx="1"/>
          </p:nvPr>
        </p:nvSpPr>
        <p:spPr/>
        <p:txBody>
          <a:bodyPr>
            <a:normAutofit fontScale="92500"/>
          </a:bodyPr>
          <a:lstStyle/>
          <a:p>
            <a:pPr marL="0" indent="0">
              <a:buNone/>
            </a:pPr>
            <a:r>
              <a:rPr lang="en-US" altLang="ko-KR" dirty="0"/>
              <a:t>Taking Wireshark for a test run:</a:t>
            </a:r>
          </a:p>
          <a:p>
            <a:pPr marL="0" indent="0">
              <a:buNone/>
            </a:pPr>
            <a:r>
              <a:rPr lang="en-US" altLang="ko-KR" dirty="0"/>
              <a:t>1. Start up your web browser. </a:t>
            </a:r>
          </a:p>
          <a:p>
            <a:pPr marL="0" indent="0">
              <a:buNone/>
            </a:pPr>
            <a:r>
              <a:rPr lang="en-US" altLang="ko-KR" dirty="0"/>
              <a:t>2. Start up the Wireshark software.</a:t>
            </a:r>
          </a:p>
          <a:p>
            <a:pPr marL="0" indent="0">
              <a:buNone/>
            </a:pPr>
            <a:r>
              <a:rPr lang="en-US" altLang="ko-KR" dirty="0"/>
              <a:t>3. To begin packet capture, select the Capture pull down menu and select  Interfaces.</a:t>
            </a:r>
          </a:p>
          <a:p>
            <a:pPr marL="0" indent="0">
              <a:buNone/>
            </a:pPr>
            <a:r>
              <a:rPr lang="en-US" altLang="ko-KR" dirty="0"/>
              <a:t>4. Click on Start for the interface on which you want to begin packet capture.</a:t>
            </a:r>
          </a:p>
          <a:p>
            <a:pPr marL="0" indent="0">
              <a:buNone/>
            </a:pPr>
            <a:r>
              <a:rPr lang="en-US" altLang="ko-KR" dirty="0"/>
              <a:t>5. While Wireshark is running, enter the URL.</a:t>
            </a:r>
          </a:p>
          <a:p>
            <a:pPr marL="0" indent="0">
              <a:buNone/>
            </a:pPr>
            <a:r>
              <a:rPr lang="en-US" altLang="ko-KR" dirty="0"/>
              <a:t>and have that page displayed in your browser.</a:t>
            </a:r>
          </a:p>
          <a:p>
            <a:r>
              <a:rPr lang="en-US" dirty="0">
                <a:hlinkClick r:id="rId2"/>
              </a:rPr>
              <a:t>http://gaia.cs.umass.edu/wireshark-labs/INTRO-wireshark-file1.html</a:t>
            </a:r>
            <a:endParaRPr lang="en-US" dirty="0"/>
          </a:p>
          <a:p>
            <a:endParaRPr lang="en-US" altLang="ko-KR" dirty="0"/>
          </a:p>
          <a:p>
            <a:pPr marL="0" indent="0">
              <a:buNone/>
            </a:pPr>
            <a:endParaRPr lang="en-US" altLang="ko-KR" dirty="0"/>
          </a:p>
        </p:txBody>
      </p:sp>
    </p:spTree>
    <p:extLst>
      <p:ext uri="{BB962C8B-B14F-4D97-AF65-F5344CB8AC3E}">
        <p14:creationId xmlns:p14="http://schemas.microsoft.com/office/powerpoint/2010/main" val="3712953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F9B15-9760-4BE2-8B2F-8A6DFAE8EE64}"/>
              </a:ext>
            </a:extLst>
          </p:cNvPr>
          <p:cNvSpPr>
            <a:spLocks noGrp="1"/>
          </p:cNvSpPr>
          <p:nvPr>
            <p:ph type="title"/>
          </p:nvPr>
        </p:nvSpPr>
        <p:spPr>
          <a:xfrm>
            <a:off x="5679192" y="244955"/>
            <a:ext cx="5244301" cy="1538130"/>
          </a:xfrm>
        </p:spPr>
        <p:txBody>
          <a:bodyPr>
            <a:normAutofit/>
          </a:bodyPr>
          <a:lstStyle/>
          <a:p>
            <a:r>
              <a:rPr lang="en-SG" dirty="0"/>
              <a:t>Recap</a:t>
            </a:r>
          </a:p>
        </p:txBody>
      </p:sp>
      <p:sp>
        <p:nvSpPr>
          <p:cNvPr id="9" name="Freeform 6">
            <a:extLst>
              <a:ext uri="{FF2B5EF4-FFF2-40B4-BE49-F238E27FC236}">
                <a16:creationId xmlns:a16="http://schemas.microsoft.com/office/drawing/2014/main" id="{B6C29DB0-17E9-42FF-986E-0B7F493F4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99584"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6">
            <a:extLst>
              <a:ext uri="{FF2B5EF4-FFF2-40B4-BE49-F238E27FC236}">
                <a16:creationId xmlns:a16="http://schemas.microsoft.com/office/drawing/2014/main" id="{115AD956-A5B6-4760-B8B2-11E2DF6B0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pic>
        <p:nvPicPr>
          <p:cNvPr id="4" name="Picture 3">
            <a:extLst>
              <a:ext uri="{FF2B5EF4-FFF2-40B4-BE49-F238E27FC236}">
                <a16:creationId xmlns:a16="http://schemas.microsoft.com/office/drawing/2014/main" id="{B19808C4-5742-44D6-B870-9FDD6D143C42}"/>
              </a:ext>
            </a:extLst>
          </p:cNvPr>
          <p:cNvPicPr>
            <a:picLocks noChangeAspect="1"/>
          </p:cNvPicPr>
          <p:nvPr/>
        </p:nvPicPr>
        <p:blipFill rotWithShape="1">
          <a:blip r:embed="rId2"/>
          <a:srcRect t="1" b="1645"/>
          <a:stretch/>
        </p:blipFill>
        <p:spPr>
          <a:xfrm>
            <a:off x="1582266" y="1268088"/>
            <a:ext cx="3103059" cy="4321824"/>
          </a:xfrm>
          <a:prstGeom prst="rect">
            <a:avLst/>
          </a:prstGeom>
        </p:spPr>
      </p:pic>
      <p:sp>
        <p:nvSpPr>
          <p:cNvPr id="3" name="Content Placeholder 2">
            <a:extLst>
              <a:ext uri="{FF2B5EF4-FFF2-40B4-BE49-F238E27FC236}">
                <a16:creationId xmlns:a16="http://schemas.microsoft.com/office/drawing/2014/main" id="{47101863-C6E1-4F69-8E64-448FD11151EC}"/>
              </a:ext>
            </a:extLst>
          </p:cNvPr>
          <p:cNvSpPr>
            <a:spLocks noGrp="1"/>
          </p:cNvSpPr>
          <p:nvPr>
            <p:ph idx="1"/>
          </p:nvPr>
        </p:nvSpPr>
        <p:spPr>
          <a:xfrm>
            <a:off x="5514733" y="1577789"/>
            <a:ext cx="6435219" cy="4599174"/>
          </a:xfrm>
        </p:spPr>
        <p:txBody>
          <a:bodyPr>
            <a:normAutofit fontScale="77500" lnSpcReduction="20000"/>
          </a:bodyPr>
          <a:lstStyle/>
          <a:p>
            <a:r>
              <a:rPr lang="en-SG" sz="2900" dirty="0"/>
              <a:t>Examples of </a:t>
            </a:r>
            <a:r>
              <a:rPr lang="en-SG" sz="2900" b="1" dirty="0"/>
              <a:t>application layer </a:t>
            </a:r>
            <a:r>
              <a:rPr lang="en-SG" sz="2900" dirty="0"/>
              <a:t>protocols</a:t>
            </a:r>
          </a:p>
          <a:p>
            <a:pPr lvl="1"/>
            <a:r>
              <a:rPr lang="en-SG" sz="2900" dirty="0"/>
              <a:t>HTTP</a:t>
            </a:r>
          </a:p>
          <a:p>
            <a:pPr lvl="1"/>
            <a:r>
              <a:rPr lang="en-SG" sz="2900" dirty="0"/>
              <a:t>DNS</a:t>
            </a:r>
          </a:p>
          <a:p>
            <a:pPr lvl="1"/>
            <a:r>
              <a:rPr lang="en-SG" sz="2900" dirty="0"/>
              <a:t>Etc…</a:t>
            </a:r>
          </a:p>
          <a:p>
            <a:r>
              <a:rPr lang="en-SG" sz="2900" dirty="0"/>
              <a:t>Built on top of virtual connection established by transport layer protocols such as </a:t>
            </a:r>
            <a:r>
              <a:rPr lang="en-SG" sz="2900" b="1" dirty="0"/>
              <a:t>TCP</a:t>
            </a:r>
            <a:r>
              <a:rPr lang="en-SG" sz="2900" dirty="0"/>
              <a:t>, </a:t>
            </a:r>
            <a:r>
              <a:rPr lang="en-SG" sz="2900" b="1" dirty="0"/>
              <a:t>UDP</a:t>
            </a:r>
            <a:r>
              <a:rPr lang="en-SG" sz="2900" dirty="0"/>
              <a:t>, etc.</a:t>
            </a:r>
            <a:endParaRPr lang="en-SG" sz="2900" b="1" dirty="0"/>
          </a:p>
          <a:p>
            <a:pPr lvl="1"/>
            <a:r>
              <a:rPr lang="en-SG" sz="2900" dirty="0"/>
              <a:t>Applications interact with a </a:t>
            </a:r>
            <a:r>
              <a:rPr lang="en-SG" sz="2900" b="1" dirty="0"/>
              <a:t>socket</a:t>
            </a:r>
            <a:r>
              <a:rPr lang="en-SG" sz="2900" dirty="0"/>
              <a:t> established using these protocols</a:t>
            </a:r>
          </a:p>
          <a:p>
            <a:pPr lvl="1"/>
            <a:r>
              <a:rPr lang="en-SG" sz="2900" dirty="0"/>
              <a:t>Different transport layer protocols used depending on properties required</a:t>
            </a:r>
          </a:p>
          <a:p>
            <a:pPr lvl="2"/>
            <a:r>
              <a:rPr lang="en-SG" sz="2900" dirty="0"/>
              <a:t>Data integrity</a:t>
            </a:r>
          </a:p>
          <a:p>
            <a:pPr lvl="2"/>
            <a:r>
              <a:rPr lang="en-SG" sz="2900" dirty="0"/>
              <a:t>Low delay (UDP)</a:t>
            </a:r>
          </a:p>
          <a:p>
            <a:pPr lvl="2"/>
            <a:r>
              <a:rPr lang="en-SG" sz="2900" dirty="0"/>
              <a:t>Throughput (TCP)</a:t>
            </a:r>
          </a:p>
          <a:p>
            <a:pPr lvl="2"/>
            <a:r>
              <a:rPr lang="en-SG" sz="2900" dirty="0"/>
              <a:t>Security (HTTPS)</a:t>
            </a:r>
          </a:p>
          <a:p>
            <a:pPr lvl="2"/>
            <a:endParaRPr lang="en-SG" sz="1300" dirty="0"/>
          </a:p>
          <a:p>
            <a:endParaRPr lang="en-SG" sz="1300" dirty="0"/>
          </a:p>
        </p:txBody>
      </p:sp>
      <p:sp>
        <p:nvSpPr>
          <p:cNvPr id="5" name="TextBox 4">
            <a:extLst>
              <a:ext uri="{FF2B5EF4-FFF2-40B4-BE49-F238E27FC236}">
                <a16:creationId xmlns:a16="http://schemas.microsoft.com/office/drawing/2014/main" id="{41DAD5AB-DE4D-4CFB-9864-B66ACA609299}"/>
              </a:ext>
            </a:extLst>
          </p:cNvPr>
          <p:cNvSpPr txBox="1"/>
          <p:nvPr/>
        </p:nvSpPr>
        <p:spPr>
          <a:xfrm>
            <a:off x="3617798" y="3281588"/>
            <a:ext cx="1462163" cy="2308324"/>
          </a:xfrm>
          <a:prstGeom prst="rect">
            <a:avLst/>
          </a:prstGeom>
          <a:noFill/>
        </p:spPr>
        <p:txBody>
          <a:bodyPr wrap="square" rtlCol="0">
            <a:spAutoFit/>
          </a:bodyPr>
          <a:lstStyle/>
          <a:p>
            <a:r>
              <a:rPr lang="en-SG" dirty="0">
                <a:solidFill>
                  <a:srgbClr val="FF0000"/>
                </a:solidFill>
              </a:rPr>
              <a:t>Datagram</a:t>
            </a:r>
          </a:p>
          <a:p>
            <a:endParaRPr lang="en-SG" dirty="0">
              <a:solidFill>
                <a:srgbClr val="FF0000"/>
              </a:solidFill>
            </a:endParaRPr>
          </a:p>
          <a:p>
            <a:r>
              <a:rPr lang="en-SG" dirty="0">
                <a:solidFill>
                  <a:srgbClr val="FF0000"/>
                </a:solidFill>
              </a:rPr>
              <a:t>Packet</a:t>
            </a:r>
          </a:p>
          <a:p>
            <a:endParaRPr lang="en-SG" dirty="0">
              <a:solidFill>
                <a:srgbClr val="FF0000"/>
              </a:solidFill>
            </a:endParaRPr>
          </a:p>
          <a:p>
            <a:r>
              <a:rPr lang="en-SG" dirty="0">
                <a:solidFill>
                  <a:srgbClr val="FF0000"/>
                </a:solidFill>
              </a:rPr>
              <a:t>Frame</a:t>
            </a:r>
          </a:p>
          <a:p>
            <a:endParaRPr lang="en-SG" dirty="0">
              <a:solidFill>
                <a:srgbClr val="FF0000"/>
              </a:solidFill>
            </a:endParaRPr>
          </a:p>
          <a:p>
            <a:br>
              <a:rPr lang="en-SG" dirty="0">
                <a:solidFill>
                  <a:srgbClr val="FF0000"/>
                </a:solidFill>
              </a:rPr>
            </a:br>
            <a:r>
              <a:rPr lang="en-SG" dirty="0">
                <a:solidFill>
                  <a:srgbClr val="FF0000"/>
                </a:solidFill>
              </a:rPr>
              <a:t>Bits</a:t>
            </a:r>
          </a:p>
        </p:txBody>
      </p:sp>
    </p:spTree>
    <p:extLst>
      <p:ext uri="{BB962C8B-B14F-4D97-AF65-F5344CB8AC3E}">
        <p14:creationId xmlns:p14="http://schemas.microsoft.com/office/powerpoint/2010/main" val="3538535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2460-066F-458C-B9E9-1E7849C5FEFB}"/>
              </a:ext>
            </a:extLst>
          </p:cNvPr>
          <p:cNvSpPr>
            <a:spLocks noGrp="1"/>
          </p:cNvSpPr>
          <p:nvPr>
            <p:ph type="title"/>
          </p:nvPr>
        </p:nvSpPr>
        <p:spPr>
          <a:xfrm>
            <a:off x="838200" y="365125"/>
            <a:ext cx="10515600" cy="460375"/>
          </a:xfrm>
        </p:spPr>
        <p:txBody>
          <a:bodyPr>
            <a:normAutofit fontScale="90000"/>
          </a:bodyPr>
          <a:lstStyle/>
          <a:p>
            <a:r>
              <a:rPr lang="en-US" dirty="0"/>
              <a:t>Question 7</a:t>
            </a:r>
          </a:p>
        </p:txBody>
      </p:sp>
      <p:sp>
        <p:nvSpPr>
          <p:cNvPr id="3" name="Content Placeholder 2">
            <a:extLst>
              <a:ext uri="{FF2B5EF4-FFF2-40B4-BE49-F238E27FC236}">
                <a16:creationId xmlns:a16="http://schemas.microsoft.com/office/drawing/2014/main" id="{AD18FA64-BE26-465D-A2AA-F77F2ADB9001}"/>
              </a:ext>
            </a:extLst>
          </p:cNvPr>
          <p:cNvSpPr>
            <a:spLocks noGrp="1"/>
          </p:cNvSpPr>
          <p:nvPr>
            <p:ph idx="1"/>
          </p:nvPr>
        </p:nvSpPr>
        <p:spPr>
          <a:xfrm>
            <a:off x="838200" y="1270000"/>
            <a:ext cx="10515600" cy="4919663"/>
          </a:xfrm>
        </p:spPr>
        <p:txBody>
          <a:bodyPr>
            <a:normAutofit/>
          </a:bodyPr>
          <a:lstStyle/>
          <a:p>
            <a:pPr marL="0" indent="0">
              <a:buNone/>
            </a:pPr>
            <a:r>
              <a:rPr lang="en-US" altLang="ko-KR" dirty="0"/>
              <a:t>6. After your browser has displayed the INTRO- wireshark-file1.html page, stop Wireshark packet capture by selecting stop in the Wireshark capture window. You now have live packet data that contains all protocol messages exchanged  between your computer and other network entities!</a:t>
            </a:r>
          </a:p>
          <a:p>
            <a:pPr marL="0" indent="0">
              <a:buNone/>
            </a:pPr>
            <a:r>
              <a:rPr lang="en-US" altLang="ko-KR" dirty="0"/>
              <a:t>7.Type in “http” (without the quotes, and in lower case–all protocol names are in  lower case in Wireshark) into the display filter specification window at the top of  the main Wireshark window. Then select Apply. This will cause only HTTP message to be displayed in the packet-listing window.</a:t>
            </a:r>
          </a:p>
          <a:p>
            <a:pPr marL="0" indent="0">
              <a:buNone/>
            </a:pPr>
            <a:r>
              <a:rPr lang="en-US" altLang="ko-KR" dirty="0">
                <a:solidFill>
                  <a:srgbClr val="FF0000"/>
                </a:solidFill>
              </a:rPr>
              <a:t>Congratulations! You’ve now completed the Wireshark introduction.</a:t>
            </a:r>
          </a:p>
        </p:txBody>
      </p:sp>
    </p:spTree>
    <p:extLst>
      <p:ext uri="{BB962C8B-B14F-4D97-AF65-F5344CB8AC3E}">
        <p14:creationId xmlns:p14="http://schemas.microsoft.com/office/powerpoint/2010/main" val="1186894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2460-066F-458C-B9E9-1E7849C5FEFB}"/>
              </a:ext>
            </a:extLst>
          </p:cNvPr>
          <p:cNvSpPr>
            <a:spLocks noGrp="1"/>
          </p:cNvSpPr>
          <p:nvPr>
            <p:ph type="title"/>
          </p:nvPr>
        </p:nvSpPr>
        <p:spPr/>
        <p:txBody>
          <a:bodyPr/>
          <a:lstStyle/>
          <a:p>
            <a:r>
              <a:rPr lang="en-US" dirty="0"/>
              <a:t>Question 8</a:t>
            </a:r>
          </a:p>
        </p:txBody>
      </p:sp>
      <p:sp>
        <p:nvSpPr>
          <p:cNvPr id="3" name="Content Placeholder 2">
            <a:extLst>
              <a:ext uri="{FF2B5EF4-FFF2-40B4-BE49-F238E27FC236}">
                <a16:creationId xmlns:a16="http://schemas.microsoft.com/office/drawing/2014/main" id="{AD18FA64-BE26-465D-A2AA-F77F2ADB9001}"/>
              </a:ext>
            </a:extLst>
          </p:cNvPr>
          <p:cNvSpPr>
            <a:spLocks noGrp="1"/>
          </p:cNvSpPr>
          <p:nvPr>
            <p:ph idx="1"/>
          </p:nvPr>
        </p:nvSpPr>
        <p:spPr/>
        <p:txBody>
          <a:bodyPr>
            <a:normAutofit/>
          </a:bodyPr>
          <a:lstStyle/>
          <a:p>
            <a:pPr marL="0" indent="0">
              <a:buNone/>
            </a:pPr>
            <a:r>
              <a:rPr lang="en-US" altLang="ko-KR" dirty="0"/>
              <a:t>Wireshark: HTTP GET/response interaction</a:t>
            </a:r>
          </a:p>
          <a:p>
            <a:pPr marL="0" indent="0">
              <a:buNone/>
            </a:pPr>
            <a:r>
              <a:rPr lang="en-US" altLang="ko-KR" dirty="0"/>
              <a:t>Let’s begin our exploration of HTTP by downloading a very simple HTML file, and  contains no embedded objects. Do the following:</a:t>
            </a:r>
          </a:p>
          <a:p>
            <a:pPr marL="0" indent="0">
              <a:buNone/>
            </a:pPr>
            <a:r>
              <a:rPr lang="en-US" altLang="ko-KR" dirty="0"/>
              <a:t>1. Start up your web browser.</a:t>
            </a:r>
          </a:p>
          <a:p>
            <a:pPr marL="0" indent="0">
              <a:buNone/>
            </a:pPr>
            <a:r>
              <a:rPr lang="en-US" altLang="ko-KR" dirty="0"/>
              <a:t>2. Start up the Wireshark packet sniffer. Enter “http” in the display – filter - specification window and begin Wireshark packet capture.</a:t>
            </a:r>
          </a:p>
          <a:p>
            <a:pPr marL="0" indent="0">
              <a:buNone/>
            </a:pPr>
            <a:r>
              <a:rPr lang="en-US" altLang="ko-KR" dirty="0"/>
              <a:t>3. Enter the following to your browser </a:t>
            </a:r>
            <a:r>
              <a:rPr lang="en-US" altLang="ko-KR" dirty="0">
                <a:hlinkClick r:id="rId2"/>
              </a:rPr>
              <a:t>http://gaia.cs.umass.edu/wireshark-labs/INTRO-wireshark-file1.html</a:t>
            </a:r>
            <a:endParaRPr lang="en-US" altLang="ko-KR" dirty="0"/>
          </a:p>
          <a:p>
            <a:pPr marL="0" indent="0">
              <a:buNone/>
            </a:pPr>
            <a:r>
              <a:rPr lang="en-US" altLang="ko-KR" dirty="0"/>
              <a:t>4. Stop Wireshark packet capture.</a:t>
            </a:r>
          </a:p>
          <a:p>
            <a:pPr marL="0" indent="0">
              <a:buNone/>
            </a:pPr>
            <a:endParaRPr lang="en-US" dirty="0"/>
          </a:p>
        </p:txBody>
      </p:sp>
    </p:spTree>
    <p:extLst>
      <p:ext uri="{BB962C8B-B14F-4D97-AF65-F5344CB8AC3E}">
        <p14:creationId xmlns:p14="http://schemas.microsoft.com/office/powerpoint/2010/main" val="3703019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2460-066F-458C-B9E9-1E7849C5FEFB}"/>
              </a:ext>
            </a:extLst>
          </p:cNvPr>
          <p:cNvSpPr>
            <a:spLocks noGrp="1"/>
          </p:cNvSpPr>
          <p:nvPr>
            <p:ph type="title"/>
          </p:nvPr>
        </p:nvSpPr>
        <p:spPr/>
        <p:txBody>
          <a:bodyPr/>
          <a:lstStyle/>
          <a:p>
            <a:r>
              <a:rPr lang="en-US" dirty="0"/>
              <a:t>Question 7</a:t>
            </a:r>
          </a:p>
        </p:txBody>
      </p:sp>
      <p:sp>
        <p:nvSpPr>
          <p:cNvPr id="3" name="Content Placeholder 2">
            <a:extLst>
              <a:ext uri="{FF2B5EF4-FFF2-40B4-BE49-F238E27FC236}">
                <a16:creationId xmlns:a16="http://schemas.microsoft.com/office/drawing/2014/main" id="{AD18FA64-BE26-465D-A2AA-F77F2ADB9001}"/>
              </a:ext>
            </a:extLst>
          </p:cNvPr>
          <p:cNvSpPr>
            <a:spLocks noGrp="1"/>
          </p:cNvSpPr>
          <p:nvPr>
            <p:ph idx="1"/>
          </p:nvPr>
        </p:nvSpPr>
        <p:spPr>
          <a:xfrm>
            <a:off x="838200" y="1253331"/>
            <a:ext cx="10515600" cy="4351338"/>
          </a:xfrm>
        </p:spPr>
        <p:txBody>
          <a:bodyPr>
            <a:normAutofit/>
          </a:bodyPr>
          <a:lstStyle/>
          <a:p>
            <a:pPr marL="0" indent="0">
              <a:buNone/>
            </a:pPr>
            <a:r>
              <a:rPr lang="en-US" altLang="ko-KR" dirty="0"/>
              <a:t>Now answer the following questions:</a:t>
            </a:r>
          </a:p>
          <a:p>
            <a:pPr marL="514350" indent="-514350">
              <a:buAutoNum type="arabicPeriod"/>
            </a:pPr>
            <a:r>
              <a:rPr lang="en-US" altLang="ko-KR" dirty="0"/>
              <a:t>What is the status code returned from the server to your browser?</a:t>
            </a:r>
          </a:p>
          <a:p>
            <a:pPr marL="0" indent="0">
              <a:buNone/>
            </a:pPr>
            <a:r>
              <a:rPr lang="en-US" altLang="ko-KR" dirty="0">
                <a:solidFill>
                  <a:srgbClr val="FF0000"/>
                </a:solidFill>
              </a:rPr>
              <a:t>200</a:t>
            </a:r>
          </a:p>
          <a:p>
            <a:pPr marL="0" indent="0">
              <a:buNone/>
            </a:pPr>
            <a:r>
              <a:rPr lang="en-US" altLang="ko-KR" dirty="0"/>
              <a:t>2. When was the HTML file that you are retrieving last modified at the server?</a:t>
            </a:r>
          </a:p>
          <a:p>
            <a:pPr marL="0" indent="0">
              <a:buNone/>
            </a:pPr>
            <a:r>
              <a:rPr lang="en-US" altLang="ko-KR" dirty="0">
                <a:solidFill>
                  <a:srgbClr val="FF0000"/>
                </a:solidFill>
              </a:rPr>
              <a:t>The value is denoted by the header field ’Last - Modified’.</a:t>
            </a:r>
          </a:p>
          <a:p>
            <a:endParaRPr lang="en-US" dirty="0"/>
          </a:p>
        </p:txBody>
      </p:sp>
      <p:pic>
        <p:nvPicPr>
          <p:cNvPr id="4" name="Picture 3">
            <a:extLst>
              <a:ext uri="{FF2B5EF4-FFF2-40B4-BE49-F238E27FC236}">
                <a16:creationId xmlns:a16="http://schemas.microsoft.com/office/drawing/2014/main" id="{91C37D10-59FB-4890-BD07-BBBDF893386F}"/>
              </a:ext>
            </a:extLst>
          </p:cNvPr>
          <p:cNvPicPr>
            <a:picLocks noChangeAspect="1"/>
          </p:cNvPicPr>
          <p:nvPr/>
        </p:nvPicPr>
        <p:blipFill>
          <a:blip r:embed="rId2"/>
          <a:stretch>
            <a:fillRect/>
          </a:stretch>
        </p:blipFill>
        <p:spPr>
          <a:xfrm>
            <a:off x="1435292" y="4206875"/>
            <a:ext cx="8658225" cy="2286000"/>
          </a:xfrm>
          <a:prstGeom prst="rect">
            <a:avLst/>
          </a:prstGeom>
        </p:spPr>
      </p:pic>
    </p:spTree>
    <p:extLst>
      <p:ext uri="{BB962C8B-B14F-4D97-AF65-F5344CB8AC3E}">
        <p14:creationId xmlns:p14="http://schemas.microsoft.com/office/powerpoint/2010/main" val="1611151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F9B15-9760-4BE2-8B2F-8A6DFAE8EE64}"/>
              </a:ext>
            </a:extLst>
          </p:cNvPr>
          <p:cNvSpPr>
            <a:spLocks noGrp="1"/>
          </p:cNvSpPr>
          <p:nvPr>
            <p:ph type="title"/>
          </p:nvPr>
        </p:nvSpPr>
        <p:spPr>
          <a:xfrm>
            <a:off x="838200" y="365126"/>
            <a:ext cx="10515600" cy="926962"/>
          </a:xfrm>
        </p:spPr>
        <p:txBody>
          <a:bodyPr/>
          <a:lstStyle/>
          <a:p>
            <a:r>
              <a:rPr lang="en-SG" dirty="0"/>
              <a:t>Recap</a:t>
            </a:r>
          </a:p>
        </p:txBody>
      </p:sp>
      <p:pic>
        <p:nvPicPr>
          <p:cNvPr id="4" name="Picture 3">
            <a:extLst>
              <a:ext uri="{FF2B5EF4-FFF2-40B4-BE49-F238E27FC236}">
                <a16:creationId xmlns:a16="http://schemas.microsoft.com/office/drawing/2014/main" id="{65788A51-7412-4B3B-83BE-29B48B37ECF8}"/>
              </a:ext>
            </a:extLst>
          </p:cNvPr>
          <p:cNvPicPr>
            <a:picLocks noChangeAspect="1"/>
          </p:cNvPicPr>
          <p:nvPr/>
        </p:nvPicPr>
        <p:blipFill>
          <a:blip r:embed="rId2"/>
          <a:stretch>
            <a:fillRect/>
          </a:stretch>
        </p:blipFill>
        <p:spPr>
          <a:xfrm>
            <a:off x="518160" y="1292088"/>
            <a:ext cx="5740573" cy="4972816"/>
          </a:xfrm>
          <a:prstGeom prst="rect">
            <a:avLst/>
          </a:prstGeom>
        </p:spPr>
      </p:pic>
      <p:sp>
        <p:nvSpPr>
          <p:cNvPr id="5" name="TextBox 4">
            <a:extLst>
              <a:ext uri="{FF2B5EF4-FFF2-40B4-BE49-F238E27FC236}">
                <a16:creationId xmlns:a16="http://schemas.microsoft.com/office/drawing/2014/main" id="{1C018683-96A5-4B11-B75E-70AE88904655}"/>
              </a:ext>
            </a:extLst>
          </p:cNvPr>
          <p:cNvSpPr txBox="1"/>
          <p:nvPr/>
        </p:nvSpPr>
        <p:spPr>
          <a:xfrm>
            <a:off x="6258733" y="3178331"/>
            <a:ext cx="5303961" cy="1200329"/>
          </a:xfrm>
          <a:prstGeom prst="rect">
            <a:avLst/>
          </a:prstGeom>
          <a:noFill/>
        </p:spPr>
        <p:txBody>
          <a:bodyPr wrap="square" rtlCol="0">
            <a:spAutoFit/>
          </a:bodyPr>
          <a:lstStyle/>
          <a:p>
            <a:r>
              <a:rPr lang="en-SG" sz="2400" b="1" dirty="0"/>
              <a:t>Non-persistent</a:t>
            </a:r>
            <a:r>
              <a:rPr lang="en-SG" sz="2400" dirty="0"/>
              <a:t>:</a:t>
            </a:r>
          </a:p>
          <a:p>
            <a:r>
              <a:rPr lang="en-SG" sz="2400" dirty="0"/>
              <a:t>Connection needs to be re-established for each object!</a:t>
            </a:r>
          </a:p>
        </p:txBody>
      </p:sp>
    </p:spTree>
    <p:extLst>
      <p:ext uri="{BB962C8B-B14F-4D97-AF65-F5344CB8AC3E}">
        <p14:creationId xmlns:p14="http://schemas.microsoft.com/office/powerpoint/2010/main" val="2076248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028B81-2EDD-4A74-9523-062684935675}"/>
              </a:ext>
            </a:extLst>
          </p:cNvPr>
          <p:cNvPicPr>
            <a:picLocks noChangeAspect="1"/>
          </p:cNvPicPr>
          <p:nvPr/>
        </p:nvPicPr>
        <p:blipFill>
          <a:blip r:embed="rId2"/>
          <a:stretch>
            <a:fillRect/>
          </a:stretch>
        </p:blipFill>
        <p:spPr>
          <a:xfrm>
            <a:off x="322720" y="1579391"/>
            <a:ext cx="6805385" cy="4760449"/>
          </a:xfrm>
          <a:prstGeom prst="rect">
            <a:avLst/>
          </a:prstGeom>
        </p:spPr>
      </p:pic>
      <p:sp>
        <p:nvSpPr>
          <p:cNvPr id="2" name="Title 1">
            <a:extLst>
              <a:ext uri="{FF2B5EF4-FFF2-40B4-BE49-F238E27FC236}">
                <a16:creationId xmlns:a16="http://schemas.microsoft.com/office/drawing/2014/main" id="{60FF9B15-9760-4BE2-8B2F-8A6DFAE8EE64}"/>
              </a:ext>
            </a:extLst>
          </p:cNvPr>
          <p:cNvSpPr>
            <a:spLocks noGrp="1"/>
          </p:cNvSpPr>
          <p:nvPr>
            <p:ph type="title"/>
          </p:nvPr>
        </p:nvSpPr>
        <p:spPr>
          <a:xfrm>
            <a:off x="838200" y="365126"/>
            <a:ext cx="10515600" cy="926962"/>
          </a:xfrm>
        </p:spPr>
        <p:txBody>
          <a:bodyPr/>
          <a:lstStyle/>
          <a:p>
            <a:r>
              <a:rPr lang="en-SG" dirty="0"/>
              <a:t>Recap</a:t>
            </a:r>
          </a:p>
        </p:txBody>
      </p:sp>
      <p:sp>
        <p:nvSpPr>
          <p:cNvPr id="5" name="TextBox 4">
            <a:extLst>
              <a:ext uri="{FF2B5EF4-FFF2-40B4-BE49-F238E27FC236}">
                <a16:creationId xmlns:a16="http://schemas.microsoft.com/office/drawing/2014/main" id="{1C018683-96A5-4B11-B75E-70AE88904655}"/>
              </a:ext>
            </a:extLst>
          </p:cNvPr>
          <p:cNvSpPr txBox="1"/>
          <p:nvPr/>
        </p:nvSpPr>
        <p:spPr>
          <a:xfrm>
            <a:off x="6736253" y="2828835"/>
            <a:ext cx="5303961" cy="1200329"/>
          </a:xfrm>
          <a:prstGeom prst="rect">
            <a:avLst/>
          </a:prstGeom>
          <a:noFill/>
        </p:spPr>
        <p:txBody>
          <a:bodyPr wrap="square" rtlCol="0">
            <a:spAutoFit/>
          </a:bodyPr>
          <a:lstStyle/>
          <a:p>
            <a:r>
              <a:rPr lang="en-SG" sz="2400" b="1" dirty="0"/>
              <a:t>Persistent</a:t>
            </a:r>
            <a:r>
              <a:rPr lang="en-SG" sz="2400" dirty="0"/>
              <a:t>:</a:t>
            </a:r>
          </a:p>
          <a:p>
            <a:r>
              <a:rPr lang="en-SG" sz="2400" dirty="0"/>
              <a:t>TCP connection only needs to be established once for multiple objects</a:t>
            </a:r>
          </a:p>
        </p:txBody>
      </p:sp>
    </p:spTree>
    <p:extLst>
      <p:ext uri="{BB962C8B-B14F-4D97-AF65-F5344CB8AC3E}">
        <p14:creationId xmlns:p14="http://schemas.microsoft.com/office/powerpoint/2010/main" val="848785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5575DF-D991-4EE2-A274-99B9E6E6C027}"/>
              </a:ext>
            </a:extLst>
          </p:cNvPr>
          <p:cNvPicPr>
            <a:picLocks noChangeAspect="1"/>
          </p:cNvPicPr>
          <p:nvPr/>
        </p:nvPicPr>
        <p:blipFill>
          <a:blip r:embed="rId2"/>
          <a:stretch>
            <a:fillRect/>
          </a:stretch>
        </p:blipFill>
        <p:spPr>
          <a:xfrm>
            <a:off x="542924" y="1474968"/>
            <a:ext cx="6968969" cy="4535781"/>
          </a:xfrm>
          <a:prstGeom prst="rect">
            <a:avLst/>
          </a:prstGeom>
        </p:spPr>
      </p:pic>
      <p:sp>
        <p:nvSpPr>
          <p:cNvPr id="2" name="Title 1">
            <a:extLst>
              <a:ext uri="{FF2B5EF4-FFF2-40B4-BE49-F238E27FC236}">
                <a16:creationId xmlns:a16="http://schemas.microsoft.com/office/drawing/2014/main" id="{60FF9B15-9760-4BE2-8B2F-8A6DFAE8EE64}"/>
              </a:ext>
            </a:extLst>
          </p:cNvPr>
          <p:cNvSpPr>
            <a:spLocks noGrp="1"/>
          </p:cNvSpPr>
          <p:nvPr>
            <p:ph type="title"/>
          </p:nvPr>
        </p:nvSpPr>
        <p:spPr>
          <a:xfrm>
            <a:off x="838200" y="365126"/>
            <a:ext cx="10515600" cy="926962"/>
          </a:xfrm>
        </p:spPr>
        <p:txBody>
          <a:bodyPr/>
          <a:lstStyle/>
          <a:p>
            <a:r>
              <a:rPr lang="en-SG" dirty="0"/>
              <a:t>Recap</a:t>
            </a:r>
          </a:p>
        </p:txBody>
      </p:sp>
      <p:sp>
        <p:nvSpPr>
          <p:cNvPr id="5" name="TextBox 4">
            <a:extLst>
              <a:ext uri="{FF2B5EF4-FFF2-40B4-BE49-F238E27FC236}">
                <a16:creationId xmlns:a16="http://schemas.microsoft.com/office/drawing/2014/main" id="{1C018683-96A5-4B11-B75E-70AE88904655}"/>
              </a:ext>
            </a:extLst>
          </p:cNvPr>
          <p:cNvSpPr txBox="1"/>
          <p:nvPr/>
        </p:nvSpPr>
        <p:spPr>
          <a:xfrm>
            <a:off x="6669578" y="2959814"/>
            <a:ext cx="5303961" cy="1200329"/>
          </a:xfrm>
          <a:prstGeom prst="rect">
            <a:avLst/>
          </a:prstGeom>
          <a:noFill/>
        </p:spPr>
        <p:txBody>
          <a:bodyPr wrap="square" rtlCol="0">
            <a:spAutoFit/>
          </a:bodyPr>
          <a:lstStyle/>
          <a:p>
            <a:r>
              <a:rPr lang="en-SG" sz="2400" b="1" dirty="0"/>
              <a:t>Pipelined</a:t>
            </a:r>
            <a:r>
              <a:rPr lang="en-SG" sz="2400" dirty="0"/>
              <a:t>:</a:t>
            </a:r>
          </a:p>
          <a:p>
            <a:r>
              <a:rPr lang="en-SG" sz="2400" dirty="0"/>
              <a:t>No need to wait for previous responses before requesting new objects</a:t>
            </a:r>
          </a:p>
        </p:txBody>
      </p:sp>
    </p:spTree>
    <p:extLst>
      <p:ext uri="{BB962C8B-B14F-4D97-AF65-F5344CB8AC3E}">
        <p14:creationId xmlns:p14="http://schemas.microsoft.com/office/powerpoint/2010/main" val="1331022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A1B6-E67B-45B5-89F0-B2160CA2DFA4}"/>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id="{AA025677-0196-425D-B3C6-71A14451E474}"/>
              </a:ext>
            </a:extLst>
          </p:cNvPr>
          <p:cNvSpPr>
            <a:spLocks noGrp="1"/>
          </p:cNvSpPr>
          <p:nvPr>
            <p:ph idx="1"/>
          </p:nvPr>
        </p:nvSpPr>
        <p:spPr/>
        <p:txBody>
          <a:bodyPr>
            <a:normAutofit fontScale="92500" lnSpcReduction="20000"/>
          </a:bodyPr>
          <a:lstStyle/>
          <a:p>
            <a:pPr marL="0" indent="0">
              <a:buNone/>
            </a:pPr>
            <a:r>
              <a:rPr lang="en-US" dirty="0"/>
              <a:t> Consider the following HTTP request message sent by a browser. </a:t>
            </a:r>
          </a:p>
          <a:p>
            <a:pPr marL="0" indent="0">
              <a:buNone/>
            </a:pPr>
            <a:r>
              <a:rPr lang="en-US" b="1" dirty="0"/>
              <a:t>GET</a:t>
            </a:r>
            <a:r>
              <a:rPr lang="en-US" dirty="0"/>
              <a:t> /~cs2105/demo.html HTTP/1.1 </a:t>
            </a:r>
          </a:p>
          <a:p>
            <a:pPr marL="0" indent="0">
              <a:buNone/>
            </a:pPr>
            <a:r>
              <a:rPr lang="en-US" b="1" dirty="0"/>
              <a:t>Host: </a:t>
            </a:r>
            <a:r>
              <a:rPr lang="en-US" dirty="0"/>
              <a:t>www.comp.nus.edu.sg </a:t>
            </a:r>
          </a:p>
          <a:p>
            <a:pPr marL="0" indent="0">
              <a:buNone/>
            </a:pPr>
            <a:r>
              <a:rPr lang="en-US" b="1" dirty="0"/>
              <a:t>Connection: </a:t>
            </a:r>
            <a:r>
              <a:rPr lang="en-US" dirty="0"/>
              <a:t>keep-alive </a:t>
            </a:r>
          </a:p>
          <a:p>
            <a:pPr marL="0" indent="0">
              <a:buNone/>
            </a:pPr>
            <a:r>
              <a:rPr lang="en-US" b="1" dirty="0"/>
              <a:t>Accept:</a:t>
            </a:r>
            <a:r>
              <a:rPr lang="en-US" dirty="0"/>
              <a:t> text/</a:t>
            </a:r>
            <a:r>
              <a:rPr lang="en-US" dirty="0" err="1"/>
              <a:t>html,application</a:t>
            </a:r>
            <a:r>
              <a:rPr lang="en-US" dirty="0"/>
              <a:t>/</a:t>
            </a:r>
            <a:r>
              <a:rPr lang="en-US" dirty="0" err="1"/>
              <a:t>xhtml+xml,application</a:t>
            </a:r>
            <a:r>
              <a:rPr lang="en-US" dirty="0"/>
              <a:t>/</a:t>
            </a:r>
            <a:r>
              <a:rPr lang="en-US" dirty="0" err="1"/>
              <a:t>xml;q</a:t>
            </a:r>
            <a:r>
              <a:rPr lang="en-US" dirty="0"/>
              <a:t>=0.9,image/</a:t>
            </a:r>
            <a:r>
              <a:rPr lang="en-US" dirty="0" err="1"/>
              <a:t>webp</a:t>
            </a:r>
            <a:r>
              <a:rPr lang="en-US" dirty="0"/>
              <a:t>,*/*;q=0.8 </a:t>
            </a:r>
          </a:p>
          <a:p>
            <a:pPr marL="0" indent="0">
              <a:buNone/>
            </a:pPr>
            <a:r>
              <a:rPr lang="en-US" b="1" dirty="0"/>
              <a:t>User-Agent: </a:t>
            </a:r>
            <a:r>
              <a:rPr lang="en-US" dirty="0"/>
              <a:t>Mozilla/5.0 (Windows NT 6.1; WOW64) </a:t>
            </a:r>
            <a:r>
              <a:rPr lang="en-US" dirty="0" err="1"/>
              <a:t>AppleWebKit</a:t>
            </a:r>
            <a:r>
              <a:rPr lang="en-US" dirty="0"/>
              <a:t>/537.36 (KHTML, like Gecko) Chrome/39.0.2171.99 Safari/537.36 </a:t>
            </a:r>
          </a:p>
          <a:p>
            <a:pPr marL="0" indent="0">
              <a:buNone/>
            </a:pPr>
            <a:r>
              <a:rPr lang="en-US" b="1" dirty="0"/>
              <a:t>Accept-Encoding: </a:t>
            </a:r>
            <a:r>
              <a:rPr lang="en-US" dirty="0" err="1"/>
              <a:t>gzip</a:t>
            </a:r>
            <a:r>
              <a:rPr lang="en-US" dirty="0"/>
              <a:t>, deflate, </a:t>
            </a:r>
            <a:r>
              <a:rPr lang="en-US" dirty="0" err="1"/>
              <a:t>sdch</a:t>
            </a:r>
            <a:r>
              <a:rPr lang="en-US" dirty="0"/>
              <a:t> </a:t>
            </a:r>
          </a:p>
          <a:p>
            <a:pPr marL="0" indent="0">
              <a:buNone/>
            </a:pPr>
            <a:r>
              <a:rPr lang="fr-FR" b="1" dirty="0" err="1"/>
              <a:t>Accept-Language</a:t>
            </a:r>
            <a:r>
              <a:rPr lang="fr-FR" b="1" dirty="0"/>
              <a:t>: </a:t>
            </a:r>
            <a:r>
              <a:rPr lang="fr-FR" dirty="0" err="1"/>
              <a:t>en-US,en;q</a:t>
            </a:r>
            <a:r>
              <a:rPr lang="fr-FR" dirty="0"/>
              <a:t>=0.8 </a:t>
            </a:r>
            <a:endParaRPr lang="en-US" dirty="0"/>
          </a:p>
        </p:txBody>
      </p:sp>
    </p:spTree>
    <p:extLst>
      <p:ext uri="{BB962C8B-B14F-4D97-AF65-F5344CB8AC3E}">
        <p14:creationId xmlns:p14="http://schemas.microsoft.com/office/powerpoint/2010/main" val="2516429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A1B6-E67B-45B5-89F0-B2160CA2DFA4}"/>
              </a:ext>
            </a:extLst>
          </p:cNvPr>
          <p:cNvSpPr>
            <a:spLocks noGrp="1"/>
          </p:cNvSpPr>
          <p:nvPr>
            <p:ph type="title"/>
          </p:nvPr>
        </p:nvSpPr>
        <p:spPr>
          <a:xfrm>
            <a:off x="838200" y="365126"/>
            <a:ext cx="10515600" cy="788426"/>
          </a:xfrm>
        </p:spPr>
        <p:txBody>
          <a:bodyPr/>
          <a:lstStyle/>
          <a:p>
            <a:r>
              <a:rPr lang="en-US" dirty="0"/>
              <a:t>Question 1</a:t>
            </a:r>
          </a:p>
        </p:txBody>
      </p:sp>
      <p:sp>
        <p:nvSpPr>
          <p:cNvPr id="3" name="Content Placeholder 2">
            <a:extLst>
              <a:ext uri="{FF2B5EF4-FFF2-40B4-BE49-F238E27FC236}">
                <a16:creationId xmlns:a16="http://schemas.microsoft.com/office/drawing/2014/main" id="{AA025677-0196-425D-B3C6-71A14451E474}"/>
              </a:ext>
            </a:extLst>
          </p:cNvPr>
          <p:cNvSpPr>
            <a:spLocks noGrp="1"/>
          </p:cNvSpPr>
          <p:nvPr>
            <p:ph idx="1"/>
          </p:nvPr>
        </p:nvSpPr>
        <p:spPr>
          <a:xfrm>
            <a:off x="838200" y="1322364"/>
            <a:ext cx="10515600" cy="5345722"/>
          </a:xfrm>
        </p:spPr>
        <p:txBody>
          <a:bodyPr>
            <a:noAutofit/>
          </a:bodyPr>
          <a:lstStyle/>
          <a:p>
            <a:pPr marL="0" indent="0">
              <a:buNone/>
            </a:pPr>
            <a:r>
              <a:rPr lang="en-US" sz="2000" dirty="0"/>
              <a:t>a) What is the URL of the document requested by this browser? </a:t>
            </a:r>
          </a:p>
          <a:p>
            <a:pPr marL="0" indent="0">
              <a:buNone/>
            </a:pPr>
            <a:r>
              <a:rPr lang="en-US" sz="2000" b="1" dirty="0">
                <a:solidFill>
                  <a:srgbClr val="FF0000"/>
                </a:solidFill>
              </a:rPr>
              <a:t>www.comp.nus.edu.sg/~cs2105/demo.html</a:t>
            </a:r>
          </a:p>
          <a:p>
            <a:pPr marL="0" indent="0">
              <a:buNone/>
            </a:pPr>
            <a:endParaRPr lang="en-US" sz="2000" dirty="0"/>
          </a:p>
          <a:p>
            <a:pPr marL="0" indent="0">
              <a:buNone/>
            </a:pPr>
            <a:r>
              <a:rPr lang="en-US" sz="2000" dirty="0"/>
              <a:t>b) What version of HTTP is this browser running? </a:t>
            </a:r>
          </a:p>
          <a:p>
            <a:pPr marL="0" indent="0">
              <a:buNone/>
            </a:pPr>
            <a:r>
              <a:rPr lang="en-US" sz="2000" b="1" dirty="0">
                <a:solidFill>
                  <a:srgbClr val="FF0000"/>
                </a:solidFill>
              </a:rPr>
              <a:t>HTTP version 1.1 </a:t>
            </a:r>
          </a:p>
          <a:p>
            <a:pPr marL="0" indent="0">
              <a:buNone/>
            </a:pPr>
            <a:endParaRPr lang="en-US" sz="2000" dirty="0"/>
          </a:p>
          <a:p>
            <a:pPr marL="0" indent="0">
              <a:buNone/>
            </a:pPr>
            <a:r>
              <a:rPr lang="en-US" sz="2000" dirty="0"/>
              <a:t>c) Does the browser request a non-persistent or a persistent connection? </a:t>
            </a:r>
          </a:p>
          <a:p>
            <a:pPr marL="0" indent="0">
              <a:buNone/>
            </a:pPr>
            <a:r>
              <a:rPr lang="en-US" sz="2000" b="1" dirty="0">
                <a:solidFill>
                  <a:srgbClr val="FF0000"/>
                </a:solidFill>
              </a:rPr>
              <a:t>The browser requests a persistent connection, as indicated by the header field ‘Connection: keep-alive’. </a:t>
            </a:r>
            <a:endParaRPr lang="en-US" sz="2000" dirty="0">
              <a:solidFill>
                <a:srgbClr val="FF0000"/>
              </a:solidFill>
            </a:endParaRPr>
          </a:p>
          <a:p>
            <a:pPr marL="0" indent="0">
              <a:buNone/>
            </a:pPr>
            <a:endParaRPr lang="en-US" sz="2000" dirty="0"/>
          </a:p>
          <a:p>
            <a:pPr marL="0" indent="0">
              <a:buNone/>
            </a:pPr>
            <a:r>
              <a:rPr lang="en-US" sz="2000" dirty="0"/>
              <a:t>d) What is the IP address of the host on which the browser is running? </a:t>
            </a:r>
          </a:p>
          <a:p>
            <a:pPr marL="0" indent="0">
              <a:buNone/>
            </a:pPr>
            <a:r>
              <a:rPr lang="en-US" sz="2000" b="1">
                <a:solidFill>
                  <a:srgbClr val="FF0000"/>
                </a:solidFill>
              </a:rPr>
              <a:t>IP </a:t>
            </a:r>
            <a:r>
              <a:rPr lang="en-US" sz="2000" b="1" dirty="0">
                <a:solidFill>
                  <a:srgbClr val="FF0000"/>
                </a:solidFill>
              </a:rPr>
              <a:t>address is not shown in HTTP message. One would be able to get such information from socket. </a:t>
            </a:r>
            <a:endParaRPr lang="en-US" sz="2000" dirty="0">
              <a:solidFill>
                <a:srgbClr val="FF0000"/>
              </a:solidFill>
            </a:endParaRPr>
          </a:p>
        </p:txBody>
      </p:sp>
    </p:spTree>
    <p:extLst>
      <p:ext uri="{BB962C8B-B14F-4D97-AF65-F5344CB8AC3E}">
        <p14:creationId xmlns:p14="http://schemas.microsoft.com/office/powerpoint/2010/main" val="3621935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A1B6-E67B-45B5-89F0-B2160CA2DFA4}"/>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AA025677-0196-425D-B3C6-71A14451E474}"/>
              </a:ext>
            </a:extLst>
          </p:cNvPr>
          <p:cNvSpPr>
            <a:spLocks noGrp="1"/>
          </p:cNvSpPr>
          <p:nvPr>
            <p:ph idx="1"/>
          </p:nvPr>
        </p:nvSpPr>
        <p:spPr/>
        <p:txBody>
          <a:bodyPr>
            <a:normAutofit fontScale="92500" lnSpcReduction="20000"/>
          </a:bodyPr>
          <a:lstStyle/>
          <a:p>
            <a:pPr marL="0" indent="0">
              <a:buNone/>
            </a:pPr>
            <a:r>
              <a:rPr lang="en-US" dirty="0"/>
              <a:t>The text below shows the header of the response message sent from the server in reply to the HTTP GET message in Q1 above. Answer the following questions. </a:t>
            </a:r>
          </a:p>
          <a:p>
            <a:pPr marL="0" indent="0">
              <a:buNone/>
            </a:pPr>
            <a:r>
              <a:rPr lang="en-US" dirty="0"/>
              <a:t>HTTP/1.1 200 OK </a:t>
            </a:r>
          </a:p>
          <a:p>
            <a:pPr marL="0" indent="0">
              <a:buNone/>
            </a:pPr>
            <a:r>
              <a:rPr lang="en-US" b="1" dirty="0"/>
              <a:t>Date: </a:t>
            </a:r>
            <a:r>
              <a:rPr lang="en-US" dirty="0"/>
              <a:t>Tue, 20 Jan 2015 10:08:12 GMT </a:t>
            </a:r>
          </a:p>
          <a:p>
            <a:pPr marL="0" indent="0">
              <a:buNone/>
            </a:pPr>
            <a:r>
              <a:rPr lang="pt-BR" b="1" dirty="0"/>
              <a:t>Server: </a:t>
            </a:r>
            <a:r>
              <a:rPr lang="pt-BR" dirty="0"/>
              <a:t>Apache/2.4.6 (Unix) OpenSSL/1.0.1h </a:t>
            </a:r>
          </a:p>
          <a:p>
            <a:pPr marL="0" indent="0">
              <a:buNone/>
            </a:pPr>
            <a:r>
              <a:rPr lang="en-US" b="1" dirty="0"/>
              <a:t>Accept-Ranges: </a:t>
            </a:r>
            <a:r>
              <a:rPr lang="en-US" dirty="0"/>
              <a:t>bytes </a:t>
            </a:r>
          </a:p>
          <a:p>
            <a:pPr marL="0" indent="0">
              <a:buNone/>
            </a:pPr>
            <a:r>
              <a:rPr lang="en-US" b="1" dirty="0"/>
              <a:t>Content-Length</a:t>
            </a:r>
            <a:r>
              <a:rPr lang="en-US" dirty="0"/>
              <a:t>: 73 </a:t>
            </a:r>
          </a:p>
          <a:p>
            <a:pPr marL="0" indent="0">
              <a:buNone/>
            </a:pPr>
            <a:r>
              <a:rPr lang="en-US" b="1" dirty="0"/>
              <a:t>Keep-Alive: </a:t>
            </a:r>
            <a:r>
              <a:rPr lang="en-US" dirty="0"/>
              <a:t>timeout=5, max=100 </a:t>
            </a:r>
          </a:p>
          <a:p>
            <a:pPr marL="0" indent="0">
              <a:buNone/>
            </a:pPr>
            <a:r>
              <a:rPr lang="en-US" b="1" dirty="0"/>
              <a:t>Connection: </a:t>
            </a:r>
            <a:r>
              <a:rPr lang="en-US" dirty="0"/>
              <a:t>Keep-Alive </a:t>
            </a:r>
          </a:p>
          <a:p>
            <a:pPr marL="0" indent="0">
              <a:buNone/>
            </a:pPr>
            <a:r>
              <a:rPr lang="en-US" b="1" dirty="0"/>
              <a:t>Content-Type: </a:t>
            </a:r>
            <a:r>
              <a:rPr lang="en-US" dirty="0"/>
              <a:t>text/html </a:t>
            </a:r>
          </a:p>
        </p:txBody>
      </p:sp>
    </p:spTree>
    <p:extLst>
      <p:ext uri="{BB962C8B-B14F-4D97-AF65-F5344CB8AC3E}">
        <p14:creationId xmlns:p14="http://schemas.microsoft.com/office/powerpoint/2010/main" val="3222442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A1B6-E67B-45B5-89F0-B2160CA2DFA4}"/>
              </a:ext>
            </a:extLst>
          </p:cNvPr>
          <p:cNvSpPr>
            <a:spLocks noGrp="1"/>
          </p:cNvSpPr>
          <p:nvPr>
            <p:ph type="title"/>
          </p:nvPr>
        </p:nvSpPr>
        <p:spPr>
          <a:xfrm>
            <a:off x="838200" y="365125"/>
            <a:ext cx="10515600" cy="718087"/>
          </a:xfrm>
        </p:spPr>
        <p:txBody>
          <a:bodyPr/>
          <a:lstStyle/>
          <a:p>
            <a:r>
              <a:rPr lang="en-US" dirty="0"/>
              <a:t>Question 2</a:t>
            </a:r>
          </a:p>
        </p:txBody>
      </p:sp>
      <p:sp>
        <p:nvSpPr>
          <p:cNvPr id="3" name="Content Placeholder 2">
            <a:extLst>
              <a:ext uri="{FF2B5EF4-FFF2-40B4-BE49-F238E27FC236}">
                <a16:creationId xmlns:a16="http://schemas.microsoft.com/office/drawing/2014/main" id="{AA025677-0196-425D-B3C6-71A14451E474}"/>
              </a:ext>
            </a:extLst>
          </p:cNvPr>
          <p:cNvSpPr>
            <a:spLocks noGrp="1"/>
          </p:cNvSpPr>
          <p:nvPr>
            <p:ph idx="1"/>
          </p:nvPr>
        </p:nvSpPr>
        <p:spPr>
          <a:xfrm>
            <a:off x="838200" y="1825625"/>
            <a:ext cx="10515600" cy="4800258"/>
          </a:xfrm>
        </p:spPr>
        <p:txBody>
          <a:bodyPr>
            <a:normAutofit fontScale="77500" lnSpcReduction="20000"/>
          </a:bodyPr>
          <a:lstStyle/>
          <a:p>
            <a:pPr marL="0" indent="0">
              <a:buNone/>
            </a:pPr>
            <a:r>
              <a:rPr lang="en-US" dirty="0"/>
              <a:t>a) Was the server able to successfully find the document or not? </a:t>
            </a:r>
          </a:p>
          <a:p>
            <a:pPr marL="0" indent="0">
              <a:buNone/>
            </a:pPr>
            <a:r>
              <a:rPr lang="en-US" b="1" dirty="0">
                <a:solidFill>
                  <a:srgbClr val="FF0000"/>
                </a:solidFill>
              </a:rPr>
              <a:t>The status code 200 and the phrase OK indicate that the server was able to locate the document successfully. </a:t>
            </a:r>
            <a:endParaRPr lang="en-US" dirty="0">
              <a:solidFill>
                <a:srgbClr val="FF0000"/>
              </a:solidFill>
            </a:endParaRPr>
          </a:p>
          <a:p>
            <a:pPr marL="0" indent="0">
              <a:buNone/>
            </a:pPr>
            <a:endParaRPr lang="en-US" dirty="0"/>
          </a:p>
          <a:p>
            <a:pPr marL="0" indent="0">
              <a:buNone/>
            </a:pPr>
            <a:r>
              <a:rPr lang="en-US" dirty="0"/>
              <a:t>b) What time did the server send the HTTP response message? </a:t>
            </a:r>
          </a:p>
          <a:p>
            <a:pPr marL="0" indent="0">
              <a:buNone/>
            </a:pPr>
            <a:r>
              <a:rPr lang="en-US" b="1" dirty="0">
                <a:solidFill>
                  <a:srgbClr val="FF0000"/>
                </a:solidFill>
              </a:rPr>
              <a:t>The HTTP response message was formed on Tuesday, 20 Jan 2015 10:08:12 Greenwich Mean Time. </a:t>
            </a:r>
          </a:p>
          <a:p>
            <a:pPr marL="0" indent="0">
              <a:buNone/>
            </a:pPr>
            <a:endParaRPr lang="en-US" dirty="0"/>
          </a:p>
          <a:p>
            <a:pPr marL="0" indent="0">
              <a:buNone/>
            </a:pPr>
            <a:r>
              <a:rPr lang="en-US" dirty="0"/>
              <a:t>c) How many bytes are there in the document being returned? </a:t>
            </a:r>
          </a:p>
          <a:p>
            <a:pPr marL="0" indent="0">
              <a:buNone/>
            </a:pPr>
            <a:r>
              <a:rPr lang="en-US" b="1" dirty="0">
                <a:solidFill>
                  <a:srgbClr val="FF0000"/>
                </a:solidFill>
              </a:rPr>
              <a:t>There are 73 bytes in the document being returned. </a:t>
            </a:r>
            <a:endParaRPr lang="en-US" dirty="0">
              <a:solidFill>
                <a:srgbClr val="FF0000"/>
              </a:solidFill>
            </a:endParaRPr>
          </a:p>
          <a:p>
            <a:pPr marL="0" indent="0">
              <a:buNone/>
            </a:pPr>
            <a:endParaRPr lang="en-US" dirty="0"/>
          </a:p>
          <a:p>
            <a:pPr marL="0" indent="0">
              <a:buNone/>
            </a:pPr>
            <a:r>
              <a:rPr lang="en-US" dirty="0"/>
              <a:t>d) Did the server agree to a persistent connection? </a:t>
            </a:r>
          </a:p>
          <a:p>
            <a:pPr marL="0" indent="0">
              <a:buNone/>
            </a:pPr>
            <a:r>
              <a:rPr lang="en-US" b="1" dirty="0">
                <a:solidFill>
                  <a:srgbClr val="FF0000"/>
                </a:solidFill>
              </a:rPr>
              <a:t>The server agreed to a persistent connection, as indicated by the header field ‘Connection: Keep-Alive field’. </a:t>
            </a:r>
            <a:endParaRPr lang="en-US" dirty="0">
              <a:solidFill>
                <a:srgbClr val="FF0000"/>
              </a:solidFill>
            </a:endParaRPr>
          </a:p>
        </p:txBody>
      </p:sp>
    </p:spTree>
    <p:extLst>
      <p:ext uri="{BB962C8B-B14F-4D97-AF65-F5344CB8AC3E}">
        <p14:creationId xmlns:p14="http://schemas.microsoft.com/office/powerpoint/2010/main" val="2226769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3078</TotalTime>
  <Words>1647</Words>
  <Application>Microsoft Office PowerPoint</Application>
  <PresentationFormat>Widescreen</PresentationFormat>
  <Paragraphs>160</Paragraphs>
  <Slides>22</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Tutorial 2</vt:lpstr>
      <vt:lpstr>Recap</vt:lpstr>
      <vt:lpstr>Recap</vt:lpstr>
      <vt:lpstr>Recap</vt:lpstr>
      <vt:lpstr>Recap</vt:lpstr>
      <vt:lpstr>Question 1</vt:lpstr>
      <vt:lpstr>Question 1</vt:lpstr>
      <vt:lpstr>Question 2</vt:lpstr>
      <vt:lpstr>Question 2</vt:lpstr>
      <vt:lpstr>Question 3: True or false?  </vt:lpstr>
      <vt:lpstr>Question 4</vt:lpstr>
      <vt:lpstr>Non Persistent Non Parallel</vt:lpstr>
      <vt:lpstr>Question 4</vt:lpstr>
      <vt:lpstr>Question 5</vt:lpstr>
      <vt:lpstr>Question 5</vt:lpstr>
      <vt:lpstr>Question 6</vt:lpstr>
      <vt:lpstr>Question 6</vt:lpstr>
      <vt:lpstr>Question 7</vt:lpstr>
      <vt:lpstr>Question 7</vt:lpstr>
      <vt:lpstr>Question 7</vt:lpstr>
      <vt:lpstr>Question 8</vt:lpstr>
      <vt:lpstr>Question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2</dc:title>
  <dc:creator>Ellery Chia</dc:creator>
  <cp:lastModifiedBy>Mong</cp:lastModifiedBy>
  <cp:revision>11</cp:revision>
  <dcterms:created xsi:type="dcterms:W3CDTF">2019-02-12T22:59:57Z</dcterms:created>
  <dcterms:modified xsi:type="dcterms:W3CDTF">2019-09-09T03:25:44Z</dcterms:modified>
</cp:coreProperties>
</file>