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85" r:id="rId3"/>
    <p:sldId id="339" r:id="rId4"/>
    <p:sldId id="384" r:id="rId5"/>
    <p:sldId id="341" r:id="rId6"/>
    <p:sldId id="383" r:id="rId7"/>
    <p:sldId id="343" r:id="rId8"/>
    <p:sldId id="386" r:id="rId9"/>
    <p:sldId id="345" r:id="rId10"/>
    <p:sldId id="346" r:id="rId11"/>
    <p:sldId id="347" r:id="rId12"/>
    <p:sldId id="348" r:id="rId13"/>
    <p:sldId id="349" r:id="rId14"/>
    <p:sldId id="353" r:id="rId15"/>
    <p:sldId id="354" r:id="rId16"/>
    <p:sldId id="355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9" r:id="rId29"/>
    <p:sldId id="370" r:id="rId30"/>
    <p:sldId id="371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</p:sldIdLst>
  <p:sldSz cx="10152063" cy="7596188"/>
  <p:notesSz cx="7596188" cy="101520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4E02"/>
    <a:srgbClr val="DE5A02"/>
    <a:srgbClr val="003399"/>
    <a:srgbClr val="873701"/>
    <a:srgbClr val="E55D02"/>
    <a:srgbClr val="FF0000"/>
    <a:srgbClr val="969696"/>
    <a:srgbClr val="81ABFF"/>
    <a:srgbClr val="FFFF6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2" autoAdjust="0"/>
    <p:restoredTop sz="91870" autoAdjust="0"/>
  </p:normalViewPr>
  <p:slideViewPr>
    <p:cSldViewPr>
      <p:cViewPr varScale="1">
        <p:scale>
          <a:sx n="92" d="100"/>
          <a:sy n="92" d="100"/>
        </p:scale>
        <p:origin x="640" y="184"/>
      </p:cViewPr>
      <p:guideLst>
        <p:guide orient="horz" pos="1392"/>
        <p:guide pos="3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28AF44-D823-4724-A853-1093A72A09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62000"/>
            <a:ext cx="5086350" cy="380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0413" y="4822825"/>
            <a:ext cx="6076950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4901CC-E834-4EBA-8890-E59F33DE9E1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E9ADB-2485-4A93-AC68-657D518DF81C}" type="slidenum">
              <a:rPr lang="en-US"/>
              <a:pPr/>
              <a:t>1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901CC-E834-4EBA-8890-E59F33DE9E1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90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901CC-E834-4EBA-8890-E59F33DE9E1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9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Rectangle 11"/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8991600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8205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5757863"/>
            <a:ext cx="2573338" cy="12588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7693E4-C871-4A11-9A28-7FDAD6AD934A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3425" y="322263"/>
            <a:ext cx="2155825" cy="6611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322263"/>
            <a:ext cx="6319837" cy="6611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7CBC53-0468-4F6C-80ED-218DC62F935B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AFAA84-93FD-4C2C-AE46-F7D42BEF3958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81563"/>
            <a:ext cx="8629650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9450"/>
            <a:ext cx="8629650" cy="16621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797668-4770-4979-B1D4-D6D2511F0B65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817688"/>
            <a:ext cx="423703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5" y="1817688"/>
            <a:ext cx="4238625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D269CF-64BA-444E-9F2D-69BD9F60489F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6063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0213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8238"/>
            <a:ext cx="4484688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788" y="1700213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788" y="2408238"/>
            <a:ext cx="4486275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B54B7F-CFD7-42C9-95D8-A751AB99534C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B2659F-1AD7-4F14-81C4-ADEDB1B20730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B3CE18-A588-438A-818D-D402E37F5853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0100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5313" cy="6481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9088"/>
            <a:ext cx="3340100" cy="5195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E5FF68-5D0A-4A29-8164-F5FA0A65DE11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8125"/>
            <a:ext cx="6091237" cy="6270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9450"/>
            <a:ext cx="6091237" cy="45577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5188"/>
            <a:ext cx="6091237" cy="892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42643D-99CE-49A6-B68E-51ECE14F37DF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322263"/>
            <a:ext cx="7237412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17688"/>
            <a:ext cx="8628062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defTabSz="1014413">
              <a:defRPr sz="1000">
                <a:solidFill>
                  <a:srgbClr val="003399"/>
                </a:solidFill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000">
                <a:solidFill>
                  <a:srgbClr val="003399"/>
                </a:solidFill>
              </a:defRPr>
            </a:lvl1pPr>
          </a:lstStyle>
          <a:p>
            <a:fld id="{F354BF72-ACA3-44A4-878A-614A75F1CF45}" type="slidenum">
              <a:rPr lang="en-GB"/>
              <a:pPr/>
              <a:t>‹#›</a:t>
            </a:fld>
            <a:endParaRPr lang="en-GB" sz="160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7319963"/>
            <a:ext cx="10152063" cy="288925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229600" y="431800"/>
            <a:ext cx="1612900" cy="7889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2pPr>
      <a:lvl3pPr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3pPr>
      <a:lvl4pPr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4pPr>
      <a:lvl5pPr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9pPr>
    </p:titleStyle>
    <p:bodyStyle>
      <a:lvl1pPr algn="l" defTabSz="1014413" rtl="0" fontAlgn="base">
        <a:spcBef>
          <a:spcPct val="20000"/>
        </a:spcBef>
        <a:spcAft>
          <a:spcPct val="0"/>
        </a:spcAft>
        <a:defRPr sz="2500" b="1">
          <a:solidFill>
            <a:srgbClr val="003399"/>
          </a:solidFill>
          <a:latin typeface="+mn-lt"/>
          <a:ea typeface="+mn-ea"/>
          <a:cs typeface="+mn-cs"/>
        </a:defRPr>
      </a:lvl1pPr>
      <a:lvl2pPr marL="374650" indent="6350" algn="l" defTabSz="1014413" rtl="0" fontAlgn="base">
        <a:spcBef>
          <a:spcPct val="20000"/>
        </a:spcBef>
        <a:spcAft>
          <a:spcPct val="0"/>
        </a:spcAft>
        <a:defRPr sz="2600">
          <a:solidFill>
            <a:srgbClr val="003399"/>
          </a:solidFill>
          <a:latin typeface="+mn-lt"/>
        </a:defRPr>
      </a:lvl2pPr>
      <a:lvl3pPr marL="755650" algn="l" defTabSz="1014413" rtl="0" fontAlgn="base">
        <a:spcBef>
          <a:spcPct val="20000"/>
        </a:spcBef>
        <a:spcAft>
          <a:spcPct val="0"/>
        </a:spcAft>
        <a:defRPr sz="2200" b="1">
          <a:solidFill>
            <a:srgbClr val="FF6600"/>
          </a:solidFill>
          <a:latin typeface="+mn-lt"/>
        </a:defRPr>
      </a:lvl3pPr>
      <a:lvl4pPr marL="1143000" indent="6350" algn="l" defTabSz="1014413" rtl="0" fontAlgn="base">
        <a:spcBef>
          <a:spcPct val="20000"/>
        </a:spcBef>
        <a:spcAft>
          <a:spcPct val="0"/>
        </a:spcAft>
        <a:defRPr sz="2200" i="1">
          <a:solidFill>
            <a:srgbClr val="003399"/>
          </a:solidFill>
          <a:latin typeface="+mn-lt"/>
        </a:defRPr>
      </a:lvl4pPr>
      <a:lvl5pPr marL="15240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5pPr>
      <a:lvl6pPr marL="19812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6pPr>
      <a:lvl7pPr marL="24384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7pPr>
      <a:lvl8pPr marL="28956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8pPr>
      <a:lvl9pPr marL="33528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US" dirty="0"/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792163" y="1055688"/>
            <a:ext cx="8580437" cy="32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>
                <a:solidFill>
                  <a:schemeClr val="bg1"/>
                </a:solidFill>
                <a:latin typeface="Arial" charset="0"/>
              </a:rPr>
              <a:t>Chapter </a:t>
            </a:r>
            <a:r>
              <a:rPr lang="en-US" sz="3600" dirty="0">
                <a:solidFill>
                  <a:schemeClr val="bg1"/>
                </a:solidFill>
                <a:latin typeface="Arial" charset="0"/>
              </a:rPr>
              <a:t>1</a:t>
            </a:r>
            <a:br>
              <a:rPr lang="en-US" sz="3600" dirty="0">
                <a:solidFill>
                  <a:schemeClr val="bg1"/>
                </a:solidFill>
                <a:latin typeface="Arial" charset="0"/>
              </a:rPr>
            </a:br>
            <a:r>
              <a:rPr lang="en-US" sz="3600" dirty="0">
                <a:solidFill>
                  <a:schemeClr val="bg1"/>
                </a:solidFill>
                <a:latin typeface="Arial" charset="0"/>
              </a:rPr>
              <a:t>Introduction, Recursion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endParaRPr lang="en-US" sz="3600" i="1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i="1" dirty="0" err="1">
                <a:solidFill>
                  <a:schemeClr val="bg1"/>
                </a:solidFill>
                <a:latin typeface="Arial" charset="0"/>
              </a:rPr>
              <a:t>Divesh</a:t>
            </a:r>
            <a:r>
              <a:rPr lang="en-US" i="1" dirty="0">
                <a:solidFill>
                  <a:schemeClr val="bg1"/>
                </a:solidFill>
                <a:latin typeface="Arial" charset="0"/>
              </a:rPr>
              <a:t> Aggarwal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School of Computing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Department of Computer Science</a:t>
            </a:r>
            <a:endParaRPr lang="en-GB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5751513"/>
            <a:ext cx="2576513" cy="1258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Towers of Hanoi: Recursive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DDCA8-C488-944E-82E0-064CFED28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2293"/>
            <a:ext cx="9963422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88FE5E-23F6-9A44-9982-AAF164AB3322}"/>
              </a:ext>
            </a:extLst>
          </p:cNvPr>
          <p:cNvSpPr txBox="1"/>
          <p:nvPr/>
        </p:nvSpPr>
        <p:spPr>
          <a:xfrm>
            <a:off x="580231" y="5550694"/>
            <a:ext cx="5780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So now all we have to figure out is how to—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34B09-F342-A14E-B0AF-EBA852805282}"/>
              </a:ext>
            </a:extLst>
          </p:cNvPr>
          <p:cNvSpPr txBox="1"/>
          <p:nvPr/>
        </p:nvSpPr>
        <p:spPr>
          <a:xfrm>
            <a:off x="581342" y="5966192"/>
            <a:ext cx="2972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i="1" dirty="0"/>
              <a:t>NO!! STOP!! </a:t>
            </a:r>
            <a:endParaRPr lang="en-SG" dirty="0"/>
          </a:p>
          <a:p>
            <a:r>
              <a:rPr lang="en-SG" dirty="0"/>
              <a:t>That’s it! We’re done!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Recursive Solution; Base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4014B-B42A-214C-B304-49B49B5F1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" y="2578894"/>
            <a:ext cx="9630629" cy="25908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57A46AA-87F6-954D-AD30-18F93C7DC2CF}"/>
              </a:ext>
            </a:extLst>
          </p:cNvPr>
          <p:cNvSpPr/>
          <p:nvPr/>
        </p:nvSpPr>
        <p:spPr bwMode="auto">
          <a:xfrm>
            <a:off x="7666831" y="4483894"/>
            <a:ext cx="1981200" cy="685800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7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47420-0D12-574B-A570-A515D9881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1" y="1238250"/>
            <a:ext cx="7618412" cy="2846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1092DB-4C1D-0246-AB37-5486F651FD65}"/>
              </a:ext>
            </a:extLst>
          </p:cNvPr>
          <p:cNvSpPr txBox="1"/>
          <p:nvPr/>
        </p:nvSpPr>
        <p:spPr>
          <a:xfrm>
            <a:off x="732631" y="4407694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Let </a:t>
            </a:r>
            <a:r>
              <a:rPr lang="en-SG" i="1" dirty="0"/>
              <a:t>T</a:t>
            </a:r>
            <a:r>
              <a:rPr lang="en-SG" dirty="0"/>
              <a:t>(</a:t>
            </a:r>
            <a:r>
              <a:rPr lang="en-SG" i="1" dirty="0"/>
              <a:t>n</a:t>
            </a:r>
            <a:r>
              <a:rPr lang="en-SG" dirty="0"/>
              <a:t>) denote the number of moves required to transfer </a:t>
            </a:r>
            <a:r>
              <a:rPr lang="en-SG" i="1" dirty="0"/>
              <a:t>n </a:t>
            </a:r>
            <a:r>
              <a:rPr lang="en-SG" dirty="0"/>
              <a:t>disks—the running time of our algorithm.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i="1" dirty="0"/>
              <a:t>T </a:t>
            </a:r>
            <a:r>
              <a:rPr lang="en-SG" dirty="0"/>
              <a:t>(0) = 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i="1" dirty="0"/>
              <a:t>T </a:t>
            </a:r>
            <a:r>
              <a:rPr lang="en-SG" dirty="0"/>
              <a:t>(</a:t>
            </a:r>
            <a:r>
              <a:rPr lang="en-SG" i="1" dirty="0"/>
              <a:t>n</a:t>
            </a:r>
            <a:r>
              <a:rPr lang="en-SG" dirty="0"/>
              <a:t>) = 2</a:t>
            </a:r>
            <a:r>
              <a:rPr lang="en-SG" i="1" dirty="0"/>
              <a:t>T </a:t>
            </a:r>
            <a:r>
              <a:rPr lang="en-SG" dirty="0"/>
              <a:t>(</a:t>
            </a:r>
            <a:r>
              <a:rPr lang="en-SG" i="1" dirty="0"/>
              <a:t>n - </a:t>
            </a:r>
            <a:r>
              <a:rPr lang="en-SG" dirty="0"/>
              <a:t>1) + 1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942115-84A2-304A-8FBD-D398049A81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526" r="-1990"/>
          <a:stretch/>
        </p:blipFill>
        <p:spPr>
          <a:xfrm>
            <a:off x="2561432" y="6236494"/>
            <a:ext cx="2362200" cy="5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3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Example 3: </a:t>
            </a:r>
            <a:r>
              <a:rPr lang="en-US" kern="0" dirty="0" err="1"/>
              <a:t>MergeSort</a:t>
            </a:r>
            <a:endParaRPr lang="en-US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2C795-5A75-0245-B2FB-C0B016C8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31" y="1512094"/>
            <a:ext cx="866400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1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The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FFF21-01B2-0744-B661-698FB79BD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414" r="936"/>
          <a:stretch/>
        </p:blipFill>
        <p:spPr>
          <a:xfrm>
            <a:off x="123031" y="1864519"/>
            <a:ext cx="970755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5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ABC0C-9679-5244-B037-28F667F03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031" y="1774031"/>
            <a:ext cx="4786313" cy="714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72FA6A-39C9-5D49-B729-F44985F131B4}"/>
                  </a:ext>
                </a:extLst>
              </p:cNvPr>
              <p:cNvSpPr txBox="1"/>
              <p:nvPr/>
            </p:nvSpPr>
            <p:spPr>
              <a:xfrm>
                <a:off x="1647031" y="2963908"/>
                <a:ext cx="2006511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72FA6A-39C9-5D49-B729-F44985F13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031" y="2963908"/>
                <a:ext cx="2006511" cy="375872"/>
              </a:xfrm>
              <a:prstGeom prst="rect">
                <a:avLst/>
              </a:prstGeom>
              <a:blipFill>
                <a:blip r:embed="rId3"/>
                <a:stretch>
                  <a:fillRect l="-2516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5AF76-6DE2-A048-9912-643FC2D41E48}"/>
                  </a:ext>
                </a:extLst>
              </p:cNvPr>
              <p:cNvSpPr txBox="1"/>
              <p:nvPr/>
            </p:nvSpPr>
            <p:spPr>
              <a:xfrm>
                <a:off x="1647031" y="3638732"/>
                <a:ext cx="2172518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Let </a:t>
                </a:r>
                <a:r>
                  <a:rPr lang="en-US" b="0" i="1" dirty="0"/>
                  <a:t>T(n)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0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5AF76-6DE2-A048-9912-643FC2D4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031" y="3638732"/>
                <a:ext cx="2172518" cy="375872"/>
              </a:xfrm>
              <a:prstGeom prst="rect">
                <a:avLst/>
              </a:prstGeom>
              <a:blipFill>
                <a:blip r:embed="rId4"/>
                <a:stretch>
                  <a:fillRect l="-8721" t="-23333" r="-52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C5939A-0CF4-0646-8DDB-1FFDBE24EBBD}"/>
                  </a:ext>
                </a:extLst>
              </p:cNvPr>
              <p:cNvSpPr txBox="1"/>
              <p:nvPr/>
            </p:nvSpPr>
            <p:spPr>
              <a:xfrm>
                <a:off x="1647031" y="4299477"/>
                <a:ext cx="47155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. 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C5939A-0CF4-0646-8DDB-1FFDBE24E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031" y="4299477"/>
                <a:ext cx="4715522" cy="416845"/>
              </a:xfrm>
              <a:prstGeom prst="rect">
                <a:avLst/>
              </a:prstGeom>
              <a:blipFill>
                <a:blip r:embed="rId5"/>
                <a:stretch>
                  <a:fillRect l="-2151" r="-269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348E0E-8DFF-4E43-8A23-5698C7184C5F}"/>
                  </a:ext>
                </a:extLst>
              </p:cNvPr>
              <p:cNvSpPr txBox="1"/>
              <p:nvPr/>
            </p:nvSpPr>
            <p:spPr>
              <a:xfrm>
                <a:off x="1659226" y="5454125"/>
                <a:ext cx="5245539" cy="1146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. 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. 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. 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. 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2 c n </a:t>
                </a:r>
                <a:r>
                  <a:rPr lang="en-US" dirty="0"/>
                  <a:t>log </a:t>
                </a:r>
                <a:r>
                  <a:rPr lang="en-US" i="1" dirty="0"/>
                  <a:t>n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348E0E-8DFF-4E43-8A23-5698C7184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226" y="5454125"/>
                <a:ext cx="5245539" cy="1146148"/>
              </a:xfrm>
              <a:prstGeom prst="rect">
                <a:avLst/>
              </a:prstGeom>
              <a:blipFill>
                <a:blip r:embed="rId6"/>
                <a:stretch>
                  <a:fillRect l="-1932" t="-652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22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Example 4: </a:t>
            </a:r>
            <a:r>
              <a:rPr lang="en-US" kern="0" dirty="0" err="1"/>
              <a:t>QuickSort</a:t>
            </a:r>
            <a:endParaRPr lang="en-US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153CC-4E33-B74F-A2CD-497FC454E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0" y="1588294"/>
            <a:ext cx="961878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8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The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29C0E-7BF2-014F-9AE0-A53509A33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" y="1664494"/>
            <a:ext cx="992863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98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2F068-081C-FD40-94D4-002529D40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0" y="1864518"/>
            <a:ext cx="9422879" cy="200977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1C27224-C082-6A4E-B3F7-A02F2D7ECCEB}"/>
              </a:ext>
            </a:extLst>
          </p:cNvPr>
          <p:cNvSpPr/>
          <p:nvPr/>
        </p:nvSpPr>
        <p:spPr bwMode="auto">
          <a:xfrm>
            <a:off x="4999831" y="3519487"/>
            <a:ext cx="4698478" cy="50720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13D29-F548-4F43-8E3B-E92D5F864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31" y="4407694"/>
            <a:ext cx="7200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0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The Pattern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DD0A2-584D-804C-9546-85E0F6C3B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1" y="2197894"/>
            <a:ext cx="9220200" cy="26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4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2F2D25E-6979-9E4E-A170-9B9EE22381CE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Administrative Remarks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BB968-0C95-564D-8468-F76A6DF8EE33}"/>
              </a:ext>
            </a:extLst>
          </p:cNvPr>
          <p:cNvSpPr txBox="1"/>
          <p:nvPr/>
        </p:nvSpPr>
        <p:spPr>
          <a:xfrm>
            <a:off x="808831" y="1435894"/>
            <a:ext cx="9067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</a:t>
            </a:r>
            <a:r>
              <a:rPr lang="en-US" dirty="0"/>
              <a:t>Goal of this module: </a:t>
            </a:r>
            <a:r>
              <a:rPr lang="en-US" b="1" dirty="0">
                <a:solidFill>
                  <a:srgbClr val="00B0F0"/>
                </a:solidFill>
              </a:rPr>
              <a:t>Design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Analysis</a:t>
            </a:r>
            <a:r>
              <a:rPr lang="en-US" dirty="0"/>
              <a:t> of Algorithms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dirty="0"/>
              <a:t>Proofs will be important</a:t>
            </a:r>
          </a:p>
          <a:p>
            <a:pPr marL="1257300" lvl="2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Textbook: Algorithms by Jeff Erickson (available online)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/>
              <a:t>Excellent exercises – </a:t>
            </a:r>
            <a:r>
              <a:rPr lang="en-US" sz="2000" dirty="0"/>
              <a:t>strongly recommended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Please read announcements regularly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Tutorials begin from Week 2 (We will discuss HW1)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Please participate in the forum conversation regularly</a:t>
            </a:r>
          </a:p>
        </p:txBody>
      </p:sp>
    </p:spTree>
    <p:extLst>
      <p:ext uri="{BB962C8B-B14F-4D97-AF65-F5344CB8AC3E}">
        <p14:creationId xmlns:p14="http://schemas.microsoft.com/office/powerpoint/2010/main" val="3160057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Recursion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2924C-4656-C04A-B84C-D11ABB156719}"/>
              </a:ext>
            </a:extLst>
          </p:cNvPr>
          <p:cNvSpPr txBox="1"/>
          <p:nvPr/>
        </p:nvSpPr>
        <p:spPr>
          <a:xfrm>
            <a:off x="732631" y="1864518"/>
            <a:ext cx="861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Recursion trees are a simple, general, pictorial tool for solving divide-and-conquer recurrences. </a:t>
            </a:r>
            <a:br>
              <a:rPr lang="en-SG" dirty="0"/>
            </a:b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Imagine a divide-and-conquer algorithm that spends </a:t>
            </a:r>
            <a:r>
              <a:rPr lang="en-SG" i="1" dirty="0"/>
              <a:t>O</a:t>
            </a:r>
            <a:r>
              <a:rPr lang="en-SG" dirty="0"/>
              <a:t>( </a:t>
            </a:r>
            <a:r>
              <a:rPr lang="en-SG" i="1" dirty="0"/>
              <a:t>f </a:t>
            </a:r>
            <a:r>
              <a:rPr lang="en-SG" dirty="0"/>
              <a:t>(</a:t>
            </a:r>
            <a:r>
              <a:rPr lang="en-SG" i="1" dirty="0"/>
              <a:t>n</a:t>
            </a:r>
            <a:r>
              <a:rPr lang="en-SG" dirty="0"/>
              <a:t>)) time on non-recursive work, and then makes </a:t>
            </a:r>
            <a:r>
              <a:rPr lang="en-SG" i="1" dirty="0"/>
              <a:t>r </a:t>
            </a:r>
            <a:r>
              <a:rPr lang="en-SG" dirty="0"/>
              <a:t>recursive calls, each on a problem of size </a:t>
            </a:r>
            <a:r>
              <a:rPr lang="en-SG" i="1" dirty="0"/>
              <a:t>n</a:t>
            </a:r>
            <a:r>
              <a:rPr lang="en-SG" dirty="0"/>
              <a:t>/</a:t>
            </a:r>
            <a:r>
              <a:rPr lang="en-SG" i="1" dirty="0"/>
              <a:t>c </a:t>
            </a:r>
            <a:br>
              <a:rPr lang="en-SG" i="1" dirty="0"/>
            </a:b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Up to constant factors: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22B67-2A51-1544-80D9-231E3D139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31" y="4864894"/>
            <a:ext cx="4928268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3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Recursion Trees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592C4-7141-3E40-96DA-5F674723E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1" y="1231106"/>
            <a:ext cx="8305800" cy="4567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C8A775-557E-3E42-A4BE-7087C3894A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 b="15271"/>
          <a:stretch/>
        </p:blipFill>
        <p:spPr>
          <a:xfrm>
            <a:off x="1113631" y="5798542"/>
            <a:ext cx="4114800" cy="1463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B944FF-FA0A-AD44-B43E-1B425F67E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43" y="6358248"/>
            <a:ext cx="1447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Three Common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E8C73-438C-6447-BE11-04FBC781D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1" y="1871663"/>
            <a:ext cx="9828087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07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E2DFC-80AD-C242-9E4A-E2A243E77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57" y="1606549"/>
            <a:ext cx="5152159" cy="88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BA827E-59D2-B146-8C45-6B6CB36588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7" t="7609"/>
          <a:stretch/>
        </p:blipFill>
        <p:spPr>
          <a:xfrm>
            <a:off x="1129933" y="2544764"/>
            <a:ext cx="4406891" cy="2771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6C311-CF56-1E40-8F23-5A14E5437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1" y="5503070"/>
            <a:ext cx="8933249" cy="11557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85C169-54C3-9146-B312-A35E7DC79EE9}"/>
              </a:ext>
            </a:extLst>
          </p:cNvPr>
          <p:cNvSpPr/>
          <p:nvPr/>
        </p:nvSpPr>
        <p:spPr bwMode="auto">
          <a:xfrm>
            <a:off x="3247231" y="6236494"/>
            <a:ext cx="6113849" cy="5778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2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Example: Linear Time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FD472-A05A-E74A-860D-6DF8350D8114}"/>
              </a:ext>
            </a:extLst>
          </p:cNvPr>
          <p:cNvSpPr txBox="1"/>
          <p:nvPr/>
        </p:nvSpPr>
        <p:spPr>
          <a:xfrm>
            <a:off x="580231" y="1435894"/>
            <a:ext cx="8677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Selecting the </a:t>
            </a:r>
            <a:r>
              <a:rPr lang="en-SG" i="1" dirty="0"/>
              <a:t>k-</a:t>
            </a:r>
            <a:r>
              <a:rPr lang="en-SG" dirty="0" err="1"/>
              <a:t>th</a:t>
            </a:r>
            <a:r>
              <a:rPr lang="en-SG" dirty="0"/>
              <a:t> smallest element in an </a:t>
            </a:r>
            <a:r>
              <a:rPr lang="en-SG" i="1" dirty="0"/>
              <a:t>n</a:t>
            </a:r>
            <a:r>
              <a:rPr lang="en-SG" dirty="0"/>
              <a:t>-element array, given the array and the integer </a:t>
            </a:r>
            <a:r>
              <a:rPr lang="en-SG" i="1" dirty="0"/>
              <a:t>k </a:t>
            </a:r>
            <a:r>
              <a:rPr lang="en-SG" dirty="0"/>
              <a:t>as input, using a variant of an algorithm called </a:t>
            </a:r>
            <a:r>
              <a:rPr lang="en-SG" i="1" dirty="0" err="1"/>
              <a:t>quickselect</a:t>
            </a:r>
            <a:r>
              <a:rPr lang="en-SG" i="1" dirty="0"/>
              <a:t> </a:t>
            </a:r>
            <a:r>
              <a:rPr lang="en-SG" dirty="0"/>
              <a:t>or </a:t>
            </a:r>
            <a:r>
              <a:rPr lang="en-SG" i="1" dirty="0"/>
              <a:t>one-armed quicksort</a:t>
            </a:r>
            <a:r>
              <a:rPr lang="en-SG" dirty="0"/>
              <a:t>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9D570-14AF-8C45-A868-8FA086548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24" y="2702719"/>
            <a:ext cx="6096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2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72E8B-AD2D-B64B-8E50-6B79209E2DC2}"/>
              </a:ext>
            </a:extLst>
          </p:cNvPr>
          <p:cNvSpPr txBox="1"/>
          <p:nvPr/>
        </p:nvSpPr>
        <p:spPr>
          <a:xfrm>
            <a:off x="765713" y="1864519"/>
            <a:ext cx="8082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The worst-case running time of </a:t>
            </a:r>
            <a:r>
              <a:rPr lang="en-SG" dirty="0" err="1"/>
              <a:t>QuickSelect</a:t>
            </a:r>
            <a:r>
              <a:rPr lang="en-SG" dirty="0"/>
              <a:t> obeys a recurrence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9313B-4B07-0641-8291-AA9E78B53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10" y="2569369"/>
            <a:ext cx="7138068" cy="112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521541-D80A-6A45-9CE8-B5A12DBBE1FC}"/>
                  </a:ext>
                </a:extLst>
              </p:cNvPr>
              <p:cNvSpPr txBox="1"/>
              <p:nvPr/>
            </p:nvSpPr>
            <p:spPr>
              <a:xfrm>
                <a:off x="765713" y="3962341"/>
                <a:ext cx="73853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by letting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/>
                  <a:t>denote the length of the recursive subproblem: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521541-D80A-6A45-9CE8-B5A12DBBE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13" y="3962341"/>
                <a:ext cx="7385355" cy="830997"/>
              </a:xfrm>
              <a:prstGeom prst="rect">
                <a:avLst/>
              </a:prstGeom>
              <a:blipFill>
                <a:blip r:embed="rId3"/>
                <a:stretch>
                  <a:fillRect l="-1375" t="-6154" r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99190FB-F53E-4247-AB76-FC9B9A2596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" b="26357"/>
          <a:stretch/>
        </p:blipFill>
        <p:spPr>
          <a:xfrm>
            <a:off x="1647031" y="4513085"/>
            <a:ext cx="4419600" cy="8090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5D4FF8-FB8C-9842-97D6-9EB62ED9C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1" y="5462410"/>
            <a:ext cx="9597724" cy="11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2E069-5818-EC42-A5A2-06C34673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1" y="2045494"/>
            <a:ext cx="94297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87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How to Choose a Good Pivot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30FF9-009C-F648-A2B9-3CC53AEEA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1" y="1512094"/>
            <a:ext cx="9316177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1EE9CD-3215-9244-AC5C-4AEDC3B75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31" y="3874294"/>
            <a:ext cx="8610600" cy="303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3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The Algorithm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EA66E-46FB-4F42-BE00-ED15113C9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" y="1200150"/>
            <a:ext cx="9020969" cy="58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0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79166-2375-7A4B-B343-D1ECB86E2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1" y="1359694"/>
            <a:ext cx="9448800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809EA-C911-AD45-82FF-78388853B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31" y="3690938"/>
            <a:ext cx="6324600" cy="2221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AB197-6A4C-4E43-863D-C81B8C189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23" y="6053138"/>
            <a:ext cx="5055016" cy="71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0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2F2D25E-6979-9E4E-A170-9B9EE22381CE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3690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Administrative Remarks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BB968-0C95-564D-8468-F76A6DF8EE33}"/>
              </a:ext>
            </a:extLst>
          </p:cNvPr>
          <p:cNvSpPr txBox="1"/>
          <p:nvPr/>
        </p:nvSpPr>
        <p:spPr>
          <a:xfrm>
            <a:off x="275431" y="1100550"/>
            <a:ext cx="9601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 constructive feedback whenever possible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dirty="0"/>
              <a:t>Email/forum/TAs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dirty="0"/>
              <a:t>Don’t wait till the annual review – that will not benefit you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 email to schedule an appointment whenever you wish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any email to instructor, write </a:t>
            </a:r>
            <a:r>
              <a:rPr lang="en-US" b="1" dirty="0"/>
              <a:t>CS3230</a:t>
            </a:r>
            <a:r>
              <a:rPr lang="en-US" dirty="0"/>
              <a:t> in the subject (without space)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Assignments don’t carry marks – you are still encouraged to submit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Midterm schedule is as follows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DFF05-93AE-4546-9747-22EC97D9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31" y="5245894"/>
            <a:ext cx="77978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89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Recursion Tree for MOM-Algorithm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4F2DE-878A-CE47-BD43-1A12A8F7A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37" y="1864519"/>
            <a:ext cx="4419600" cy="2409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9AD298-F88E-2840-9962-1EE4A58FF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83" y="4788694"/>
            <a:ext cx="6857947" cy="19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8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Example</a:t>
            </a:r>
            <a:r>
              <a:rPr lang="en-US" kern="0"/>
              <a:t>: Integer </a:t>
            </a:r>
            <a:r>
              <a:rPr lang="en-US" kern="0" dirty="0"/>
              <a:t>Multiplication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D1889-3937-D349-9AAD-B9E7A89BA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1" y="1871663"/>
            <a:ext cx="9378663" cy="1393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40171A-B15E-4842-94A4-D9EE2D01FD12}"/>
              </a:ext>
            </a:extLst>
          </p:cNvPr>
          <p:cNvSpPr txBox="1"/>
          <p:nvPr/>
        </p:nvSpPr>
        <p:spPr>
          <a:xfrm>
            <a:off x="608012" y="4179094"/>
            <a:ext cx="8582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This recurrence immediately suggests the following divide-and-conquer algorithm to multiply two </a:t>
            </a:r>
            <a:r>
              <a:rPr lang="en-SG" i="1" dirty="0"/>
              <a:t>n</a:t>
            </a:r>
            <a:r>
              <a:rPr lang="en-SG" dirty="0"/>
              <a:t>-digit numbers </a:t>
            </a:r>
            <a:r>
              <a:rPr lang="en-SG" i="1" dirty="0"/>
              <a:t>x </a:t>
            </a:r>
            <a:r>
              <a:rPr lang="en-SG" dirty="0"/>
              <a:t>and </a:t>
            </a:r>
            <a:r>
              <a:rPr lang="en-SG" i="1" dirty="0"/>
              <a:t>y</a:t>
            </a:r>
            <a:r>
              <a:rPr lang="en-SG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7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The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CF524-7D0C-0645-829D-6DFF5CA61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31" y="1257300"/>
            <a:ext cx="7467600" cy="4313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4F49C3-361E-9849-A8CD-37314AB4A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31" y="5596971"/>
            <a:ext cx="375285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702B4C-06DF-214A-9904-6C0D3D147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81" y="6230383"/>
            <a:ext cx="3524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9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5E2C9-5EB4-094B-9645-62C16C0AE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" t="2941" b="2941"/>
          <a:stretch/>
        </p:blipFill>
        <p:spPr>
          <a:xfrm>
            <a:off x="351631" y="1283494"/>
            <a:ext cx="9401536" cy="2438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420F8E-2FC4-A54D-AA65-5608906B5925}"/>
              </a:ext>
            </a:extLst>
          </p:cNvPr>
          <p:cNvSpPr/>
          <p:nvPr/>
        </p:nvSpPr>
        <p:spPr bwMode="auto">
          <a:xfrm>
            <a:off x="5990431" y="3417094"/>
            <a:ext cx="3762736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B5CFA3-05CF-1A4D-9D6C-AD98AC505A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" y="5093494"/>
            <a:ext cx="9987378" cy="20574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F3CD0E-F573-6240-A31B-E7C2387F6915}"/>
              </a:ext>
            </a:extLst>
          </p:cNvPr>
          <p:cNvSpPr txBox="1"/>
          <p:nvPr/>
        </p:nvSpPr>
        <p:spPr>
          <a:xfrm>
            <a:off x="199231" y="448830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Karatsuba writes:</a:t>
            </a:r>
          </a:p>
        </p:txBody>
      </p:sp>
    </p:spTree>
    <p:extLst>
      <p:ext uri="{BB962C8B-B14F-4D97-AF65-F5344CB8AC3E}">
        <p14:creationId xmlns:p14="http://schemas.microsoft.com/office/powerpoint/2010/main" val="342831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Karatsuba’s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F6E8A9-2E63-F640-BDA7-54B80CAE0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31" y="1546622"/>
            <a:ext cx="4951483" cy="611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C95E1-A170-804E-967F-F1215DA49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31" y="2170509"/>
            <a:ext cx="8432206" cy="459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0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Analysis and Remarks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AFD3B-1351-C04E-8342-9C4D96772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30" y="1343818"/>
            <a:ext cx="3566841" cy="77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97BF1F-7237-C64A-94BA-1DECFA94E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32" y="2426495"/>
            <a:ext cx="2895600" cy="466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64617-1AB1-BE42-9280-1CB08D582A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2"/>
          <a:stretch/>
        </p:blipFill>
        <p:spPr>
          <a:xfrm>
            <a:off x="4020571" y="2426494"/>
            <a:ext cx="1969860" cy="4664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615D94-9C14-9B4F-AC71-644224F97786}"/>
              </a:ext>
            </a:extLst>
          </p:cNvPr>
          <p:cNvSpPr txBox="1"/>
          <p:nvPr/>
        </p:nvSpPr>
        <p:spPr>
          <a:xfrm>
            <a:off x="961231" y="3454875"/>
            <a:ext cx="8615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Karatsuba’s algorithm arguably launched the design and analysis of algorithms as a formal field of study. </a:t>
            </a:r>
            <a:br>
              <a:rPr lang="en-SG" dirty="0"/>
            </a:br>
            <a:endParaRPr lang="en-SG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A3DED-46B1-2E4D-B1FB-8FA9BC33DF34}"/>
              </a:ext>
            </a:extLst>
          </p:cNvPr>
          <p:cNvSpPr txBox="1"/>
          <p:nvPr/>
        </p:nvSpPr>
        <p:spPr>
          <a:xfrm>
            <a:off x="961231" y="4560094"/>
            <a:ext cx="8146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Ultimately, this divide-and-conquer strategy led Gauss (yes, really) to the discovery of the </a:t>
            </a:r>
            <a:r>
              <a:rPr lang="en-SG" b="1" i="1" dirty="0"/>
              <a:t>Fast Fourier transform</a:t>
            </a:r>
            <a:r>
              <a:rPr lang="en-SG" dirty="0"/>
              <a:t>. </a:t>
            </a:r>
            <a:br>
              <a:rPr lang="en-SG" dirty="0"/>
            </a:br>
            <a:endParaRPr lang="en-SG" dirty="0"/>
          </a:p>
          <a:p>
            <a:endParaRPr lang="en-SG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23A0C-FC66-CA43-922C-6508699D8242}"/>
              </a:ext>
            </a:extLst>
          </p:cNvPr>
          <p:cNvSpPr txBox="1"/>
          <p:nvPr/>
        </p:nvSpPr>
        <p:spPr>
          <a:xfrm>
            <a:off x="964122" y="5779294"/>
            <a:ext cx="7710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Finally, in 2019, David Harvey and Joris van der </a:t>
            </a:r>
            <a:r>
              <a:rPr lang="en-SG" dirty="0" err="1"/>
              <a:t>Hoeven</a:t>
            </a:r>
            <a:r>
              <a:rPr lang="en-SG" dirty="0"/>
              <a:t> published an algorithm that runs in </a:t>
            </a:r>
            <a:r>
              <a:rPr lang="en-SG" i="1" dirty="0"/>
              <a:t>O</a:t>
            </a:r>
            <a:r>
              <a:rPr lang="en-SG" dirty="0"/>
              <a:t>(</a:t>
            </a:r>
            <a:r>
              <a:rPr lang="en-SG" i="1" dirty="0"/>
              <a:t>n </a:t>
            </a:r>
            <a:r>
              <a:rPr lang="en-SG" dirty="0"/>
              <a:t>log </a:t>
            </a:r>
            <a:r>
              <a:rPr lang="en-SG" i="1" dirty="0"/>
              <a:t>n</a:t>
            </a:r>
            <a:r>
              <a:rPr lang="en-SG" dirty="0"/>
              <a:t>)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Exponentiation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F747F6-E101-E34E-BE89-EA475A0C7830}"/>
                  </a:ext>
                </a:extLst>
              </p:cNvPr>
              <p:cNvSpPr txBox="1"/>
              <p:nvPr/>
            </p:nvSpPr>
            <p:spPr>
              <a:xfrm>
                <a:off x="199231" y="1664494"/>
                <a:ext cx="9678675" cy="862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Given a number </a:t>
                </a:r>
                <a:r>
                  <a:rPr lang="en-SG" i="1" dirty="0"/>
                  <a:t>a </a:t>
                </a:r>
                <a:r>
                  <a:rPr lang="en-SG" dirty="0"/>
                  <a:t>and a positive integer </a:t>
                </a:r>
                <a:r>
                  <a:rPr lang="en-SG" i="1" dirty="0"/>
                  <a:t>n</a:t>
                </a:r>
                <a:r>
                  <a:rPr lang="en-SG" dirty="0"/>
                  <a:t>, suppose we want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SG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F747F6-E101-E34E-BE89-EA475A0C7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31" y="1664494"/>
                <a:ext cx="9678675" cy="862608"/>
              </a:xfrm>
              <a:prstGeom prst="rect">
                <a:avLst/>
              </a:prstGeom>
              <a:blipFill>
                <a:blip r:embed="rId2"/>
                <a:stretch>
                  <a:fillRect l="-917"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101FDF2-4B72-8346-82A7-8EBE4A14A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31" y="3264694"/>
            <a:ext cx="2667000" cy="1873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DF25B4-FBC0-1F46-B56B-658C3454A5A6}"/>
              </a:ext>
            </a:extLst>
          </p:cNvPr>
          <p:cNvSpPr txBox="1"/>
          <p:nvPr/>
        </p:nvSpPr>
        <p:spPr>
          <a:xfrm>
            <a:off x="580231" y="3363069"/>
            <a:ext cx="236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Trivial algorithm:</a:t>
            </a:r>
          </a:p>
        </p:txBody>
      </p:sp>
    </p:spTree>
    <p:extLst>
      <p:ext uri="{BB962C8B-B14F-4D97-AF65-F5344CB8AC3E}">
        <p14:creationId xmlns:p14="http://schemas.microsoft.com/office/powerpoint/2010/main" val="157919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The Algorithm: Pingala Power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56A52-20C4-E742-87E9-1B659647B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3" y="1359693"/>
            <a:ext cx="9217100" cy="5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68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The Algorithm; Peasant Power</a:t>
            </a:r>
          </a:p>
          <a:p>
            <a:pPr eaLnBrk="1" hangingPunct="1"/>
            <a:endParaRPr lang="en-US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190D4-CAA8-0A4A-9A47-B240D40E9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52" y="1435894"/>
            <a:ext cx="590550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9F4E4-6B28-F943-96A8-613BBC53B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" y="3367088"/>
            <a:ext cx="968454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34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Minimum Number of Multiplications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5436F-D7B3-1E4D-A8E7-F1E739D3E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" y="2883694"/>
            <a:ext cx="98721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3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45AA3-C71F-A54F-8E23-68BBE34F2214}"/>
              </a:ext>
            </a:extLst>
          </p:cNvPr>
          <p:cNvSpPr txBox="1"/>
          <p:nvPr/>
        </p:nvSpPr>
        <p:spPr>
          <a:xfrm>
            <a:off x="1037431" y="2426494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Reduction </a:t>
            </a:r>
            <a:r>
              <a:rPr lang="en-SG" dirty="0"/>
              <a:t>is the single most common technique used </a:t>
            </a:r>
          </a:p>
          <a:p>
            <a:r>
              <a:rPr lang="en-SG" dirty="0"/>
              <a:t>in designing algorithms. </a:t>
            </a:r>
          </a:p>
          <a:p>
            <a:endParaRPr lang="en-SG" dirty="0"/>
          </a:p>
          <a:p>
            <a:r>
              <a:rPr lang="en-SG" dirty="0"/>
              <a:t>Reducing one problem </a:t>
            </a:r>
            <a:r>
              <a:rPr lang="en-SG" i="1" dirty="0"/>
              <a:t>X </a:t>
            </a:r>
            <a:r>
              <a:rPr lang="en-SG" dirty="0"/>
              <a:t>to another problem </a:t>
            </a:r>
            <a:r>
              <a:rPr lang="en-SG" i="1" dirty="0"/>
              <a:t>Y </a:t>
            </a:r>
            <a:r>
              <a:rPr lang="en-SG" dirty="0"/>
              <a:t>means </a:t>
            </a:r>
          </a:p>
          <a:p>
            <a:r>
              <a:rPr lang="en-SG" dirty="0"/>
              <a:t>to write an algorithm for </a:t>
            </a:r>
            <a:r>
              <a:rPr lang="en-SG" i="1" dirty="0"/>
              <a:t>X </a:t>
            </a:r>
            <a:r>
              <a:rPr lang="en-SG" dirty="0"/>
              <a:t>that uses an algorithm for </a:t>
            </a:r>
            <a:r>
              <a:rPr lang="en-SG" i="1" dirty="0"/>
              <a:t>Y </a:t>
            </a:r>
          </a:p>
          <a:p>
            <a:r>
              <a:rPr lang="en-SG" dirty="0"/>
              <a:t>as a black box or subroutine. 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F2D25E-6979-9E4E-A170-9B9EE22381CE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Reductions</a:t>
            </a:r>
          </a:p>
        </p:txBody>
      </p:sp>
    </p:spTree>
    <p:extLst>
      <p:ext uri="{BB962C8B-B14F-4D97-AF65-F5344CB8AC3E}">
        <p14:creationId xmlns:p14="http://schemas.microsoft.com/office/powerpoint/2010/main" val="747252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FFC8DF-FA23-2C42-BF75-61C1FA253246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Credits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C768A-2521-964D-B8F0-932B9AEEB5F0}"/>
              </a:ext>
            </a:extLst>
          </p:cNvPr>
          <p:cNvSpPr txBox="1"/>
          <p:nvPr/>
        </p:nvSpPr>
        <p:spPr>
          <a:xfrm>
            <a:off x="1189831" y="1864519"/>
            <a:ext cx="50636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are inspired and largely based on</a:t>
            </a:r>
          </a:p>
          <a:p>
            <a:r>
              <a:rPr lang="en-US" b="1" u="sng" dirty="0"/>
              <a:t>Jeff Erickson’s </a:t>
            </a:r>
            <a:r>
              <a:rPr lang="en-US" dirty="0"/>
              <a:t>book ‘</a:t>
            </a:r>
            <a:r>
              <a:rPr lang="en-US" i="1" dirty="0"/>
              <a:t>Algorithms</a:t>
            </a:r>
            <a:r>
              <a:rPr lang="en-US" dirty="0"/>
              <a:t>’.</a:t>
            </a:r>
          </a:p>
          <a:p>
            <a:r>
              <a:rPr lang="en-US" dirty="0"/>
              <a:t>They contain copy-paste portions of </a:t>
            </a:r>
          </a:p>
          <a:p>
            <a:r>
              <a:rPr lang="en-US" dirty="0"/>
              <a:t>the book.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2BA86-49D9-E342-A1E8-B345AC32A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31" y="4102894"/>
            <a:ext cx="8428831" cy="712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1AE66F-4EE1-F44B-A72D-73125267B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31" y="1131094"/>
            <a:ext cx="1828800" cy="2658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437AC5-6E9A-A041-A5C6-FC1444EAF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15" y="5200838"/>
            <a:ext cx="3742531" cy="1739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7394BF-2975-9748-BBDC-C756B50BA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12" y="5200838"/>
            <a:ext cx="3348038" cy="206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0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Simplify and Delegate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27D16-027A-FE4B-A5E5-7757CBE76434}"/>
              </a:ext>
            </a:extLst>
          </p:cNvPr>
          <p:cNvSpPr txBox="1"/>
          <p:nvPr/>
        </p:nvSpPr>
        <p:spPr>
          <a:xfrm>
            <a:off x="656431" y="1740694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14E02"/>
                </a:solidFill>
              </a:rPr>
              <a:t>Recursion</a:t>
            </a:r>
            <a:r>
              <a:rPr lang="en-SG" i="1" dirty="0"/>
              <a:t> </a:t>
            </a:r>
            <a:r>
              <a:rPr lang="en-SG" dirty="0"/>
              <a:t>is a particularly powerful kind of reduction, which can be described loosely as follows: </a:t>
            </a:r>
            <a:endParaRPr lang="en-SG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If the given instance of the problem can be solved directly, solve it directly.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Otherwise, reduce it to one or more </a:t>
            </a:r>
            <a:r>
              <a:rPr lang="en-SG" b="1" i="1" dirty="0"/>
              <a:t>simpler instances of the same problem</a:t>
            </a:r>
            <a:r>
              <a:rPr lang="en-SG" dirty="0"/>
              <a:t>.</a:t>
            </a:r>
          </a:p>
          <a:p>
            <a:br>
              <a:rPr lang="en-SG" dirty="0"/>
            </a:br>
            <a:endParaRPr lang="en-SG" dirty="0"/>
          </a:p>
          <a:p>
            <a:r>
              <a:rPr lang="en-SG" dirty="0"/>
              <a:t> </a:t>
            </a:r>
            <a:endParaRPr lang="en-SG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0A74A-4C21-3945-B3B2-0D2631365018}"/>
              </a:ext>
            </a:extLst>
          </p:cNvPr>
          <p:cNvSpPr txBox="1"/>
          <p:nvPr/>
        </p:nvSpPr>
        <p:spPr>
          <a:xfrm>
            <a:off x="808831" y="5322094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Imagine that someone else is going to solve the simpler problems – </a:t>
            </a:r>
            <a:r>
              <a:rPr lang="en-SG" b="1" dirty="0"/>
              <a:t>Recursion Fairy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3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endParaRPr lang="en-US" kern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06DFC0-A0B0-B24D-84CF-833BB49C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97" y="826294"/>
            <a:ext cx="8884443" cy="1266825"/>
          </a:xfrm>
        </p:spPr>
        <p:txBody>
          <a:bodyPr/>
          <a:lstStyle/>
          <a:p>
            <a:r>
              <a:rPr lang="en-US" dirty="0"/>
              <a:t>Recursion Fairy = Induction Hypothesis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D51C69-894D-664C-BB04-117711B5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96" y="2413708"/>
            <a:ext cx="8503443" cy="3594185"/>
          </a:xfrm>
        </p:spPr>
        <p:txBody>
          <a:bodyPr/>
          <a:lstStyle/>
          <a:p>
            <a:pPr marL="342900" lvl="0" indent="-342900" algn="just" defTabSz="914400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SG" sz="2400" b="0" kern="1200" dirty="0">
                <a:solidFill>
                  <a:srgbClr val="000000"/>
                </a:solidFill>
                <a:latin typeface="Times" pitchFamily="18" charset="0"/>
              </a:rPr>
              <a:t>Eventually, the recursive reductions must lead to an elementary </a:t>
            </a:r>
            <a:r>
              <a:rPr lang="en-SG" sz="2400" i="1" kern="1200" dirty="0">
                <a:solidFill>
                  <a:srgbClr val="000000"/>
                </a:solidFill>
                <a:latin typeface="Times" pitchFamily="18" charset="0"/>
              </a:rPr>
              <a:t>base case </a:t>
            </a:r>
            <a:r>
              <a:rPr lang="en-SG" sz="2400" b="0" kern="1200" dirty="0">
                <a:solidFill>
                  <a:srgbClr val="000000"/>
                </a:solidFill>
                <a:latin typeface="Times" pitchFamily="18" charset="0"/>
              </a:rPr>
              <a:t>that can be solved by some other method.</a:t>
            </a:r>
          </a:p>
          <a:p>
            <a:pPr marL="342900" lvl="0" indent="-342900" algn="just" defTabSz="914400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SG" sz="2400" b="0" kern="1200" dirty="0">
              <a:solidFill>
                <a:srgbClr val="000000"/>
              </a:solidFill>
              <a:latin typeface="Times" pitchFamily="18" charset="0"/>
            </a:endParaRPr>
          </a:p>
          <a:p>
            <a:pPr marL="342900" lvl="0" indent="-342900" algn="just" defTabSz="914400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SG" sz="2400" b="0" kern="1200" dirty="0">
              <a:solidFill>
                <a:srgbClr val="000000"/>
              </a:solidFill>
              <a:latin typeface="Times" pitchFamily="18" charset="0"/>
            </a:endParaRPr>
          </a:p>
          <a:p>
            <a:pPr marL="342900" lvl="0" indent="-342900" algn="just" defTabSz="914400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SG" sz="2400" b="0" kern="1200" dirty="0">
                <a:solidFill>
                  <a:srgbClr val="000000"/>
                </a:solidFill>
                <a:latin typeface="Times" pitchFamily="18" charset="0"/>
              </a:rPr>
              <a:t>otherwise, the recursive algorithm will loop forever. </a:t>
            </a:r>
          </a:p>
          <a:p>
            <a:pPr marL="342900" lvl="0" indent="-342900" algn="just" defTabSz="914400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SG" sz="2400" b="0" kern="1200" dirty="0">
              <a:solidFill>
                <a:srgbClr val="000000"/>
              </a:solidFill>
              <a:latin typeface="Times" pitchFamily="18" charset="0"/>
            </a:endParaRPr>
          </a:p>
          <a:p>
            <a:pPr marL="342900" lvl="0" indent="-342900" algn="just" defTabSz="914400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b="0" kern="1200" dirty="0">
              <a:solidFill>
                <a:srgbClr val="000000"/>
              </a:solidFill>
              <a:latin typeface="Times" pitchFamily="18" charset="0"/>
            </a:endParaRPr>
          </a:p>
          <a:p>
            <a:pPr marL="342900" lvl="0" indent="-342900" algn="just" defTabSz="914400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SG" sz="2400" b="0" kern="1200" dirty="0">
                <a:solidFill>
                  <a:srgbClr val="000000"/>
                </a:solidFill>
                <a:latin typeface="Times" pitchFamily="18" charset="0"/>
              </a:rPr>
              <a:t> reduce to one or more </a:t>
            </a:r>
            <a:r>
              <a:rPr lang="en-SG" sz="2400" i="1" kern="1200" dirty="0">
                <a:solidFill>
                  <a:srgbClr val="000000"/>
                </a:solidFill>
                <a:latin typeface="Times" pitchFamily="18" charset="0"/>
              </a:rPr>
              <a:t>smaller </a:t>
            </a:r>
            <a:r>
              <a:rPr lang="en-SG" sz="2400" b="0" kern="1200" dirty="0">
                <a:solidFill>
                  <a:srgbClr val="000000"/>
                </a:solidFill>
                <a:latin typeface="Times" pitchFamily="18" charset="0"/>
              </a:rPr>
              <a:t>instances of the same problem </a:t>
            </a:r>
          </a:p>
          <a:p>
            <a:pPr marL="342900" indent="-342900" algn="just" defTabSz="914400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SG" sz="2800" b="0" kern="1200" dirty="0">
              <a:solidFill>
                <a:srgbClr val="000000"/>
              </a:solidFill>
              <a:latin typeface="Times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4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924800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Example 1: Multiplication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4E3EF-A2AE-B54C-A03B-147E962772EE}"/>
              </a:ext>
            </a:extLst>
          </p:cNvPr>
          <p:cNvSpPr txBox="1"/>
          <p:nvPr/>
        </p:nvSpPr>
        <p:spPr>
          <a:xfrm>
            <a:off x="599353" y="1740694"/>
            <a:ext cx="6699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standard algorithm we studied in primary school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CA95CB-B6D1-9048-87BC-BDF9ACD86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31" y="2731294"/>
            <a:ext cx="5118192" cy="37266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0BCD10-074D-614F-90B4-EA143B1BCF9F}"/>
              </a:ext>
            </a:extLst>
          </p:cNvPr>
          <p:cNvSpPr/>
          <p:nvPr/>
        </p:nvSpPr>
        <p:spPr bwMode="auto">
          <a:xfrm>
            <a:off x="6676231" y="3007518"/>
            <a:ext cx="622392" cy="27717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924800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Example 1: Peasant Multiplication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D8DF0-0A85-E345-BFC3-2D401D4ABE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6" r="4202"/>
          <a:stretch/>
        </p:blipFill>
        <p:spPr>
          <a:xfrm>
            <a:off x="2291363" y="1674276"/>
            <a:ext cx="5439939" cy="146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2100C-FD93-304B-A909-5F9383D9D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34" y="3140418"/>
            <a:ext cx="698739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5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52CFC2-4B30-444A-A3B2-216A812ADFE0}"/>
              </a:ext>
            </a:extLst>
          </p:cNvPr>
          <p:cNvSpPr txBox="1">
            <a:spLocks noChangeArrowheads="1"/>
          </p:cNvSpPr>
          <p:nvPr/>
        </p:nvSpPr>
        <p:spPr>
          <a:xfrm>
            <a:off x="580231" y="597694"/>
            <a:ext cx="7237412" cy="1266825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Example 2: Towers of Hanoi</a:t>
            </a:r>
          </a:p>
          <a:p>
            <a:pPr eaLnBrk="1" hangingPunct="1"/>
            <a:endParaRPr lang="en-US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4A5AF-C2D6-1C4B-9ED0-C323BD1994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1489"/>
          <a:stretch/>
        </p:blipFill>
        <p:spPr>
          <a:xfrm>
            <a:off x="1418431" y="3645694"/>
            <a:ext cx="6936376" cy="35701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7B8988-892F-8A44-A3E7-DBB9E7C1173D}"/>
              </a:ext>
            </a:extLst>
          </p:cNvPr>
          <p:cNvSpPr txBox="1"/>
          <p:nvPr/>
        </p:nvSpPr>
        <p:spPr>
          <a:xfrm>
            <a:off x="656431" y="1512094"/>
            <a:ext cx="9495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moves does it require to transfer n disks of different sizes from peg 1 to peg 3 with the following rules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dirty="0"/>
              <a:t>Move 1 disk at a time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dirty="0"/>
              <a:t>Never place a larger disk on a smaller disk</a:t>
            </a:r>
          </a:p>
        </p:txBody>
      </p:sp>
    </p:spTree>
    <p:extLst>
      <p:ext uri="{BB962C8B-B14F-4D97-AF65-F5344CB8AC3E}">
        <p14:creationId xmlns:p14="http://schemas.microsoft.com/office/powerpoint/2010/main" val="31435180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6216</TotalTime>
  <Words>661</Words>
  <Application>Microsoft Macintosh PowerPoint</Application>
  <PresentationFormat>Custom</PresentationFormat>
  <Paragraphs>113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Cambria Math</vt:lpstr>
      <vt:lpstr>Times</vt:lpstr>
      <vt:lpstr>Wingdings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 Fairy = Induction Hypothesis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PowerPC</dc:creator>
  <cp:lastModifiedBy>Microsoft Office User</cp:lastModifiedBy>
  <cp:revision>155</cp:revision>
  <cp:lastPrinted>2019-08-10T08:34:39Z</cp:lastPrinted>
  <dcterms:created xsi:type="dcterms:W3CDTF">2001-10-04T11:39:11Z</dcterms:created>
  <dcterms:modified xsi:type="dcterms:W3CDTF">2019-08-13T00:51:27Z</dcterms:modified>
</cp:coreProperties>
</file>