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2" r:id="rId3"/>
    <p:sldId id="260" r:id="rId4"/>
    <p:sldId id="261" r:id="rId5"/>
    <p:sldId id="268" r:id="rId6"/>
    <p:sldId id="269" r:id="rId7"/>
    <p:sldId id="271" r:id="rId8"/>
    <p:sldId id="273" r:id="rId9"/>
    <p:sldId id="272" r:id="rId10"/>
  </p:sldIdLst>
  <p:sldSz cx="9144000" cy="6858000" type="screen4x3"/>
  <p:notesSz cx="7315200" cy="9601200"/>
  <p:defaultTextStyle>
    <a:defPPr>
      <a:defRPr lang="en-US"/>
    </a:defPPr>
    <a:lvl1pPr marL="0" algn="l" defTabSz="91395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6979" algn="l" defTabSz="91395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3957" algn="l" defTabSz="91395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0934" algn="l" defTabSz="91395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7913" algn="l" defTabSz="91395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4892" algn="l" defTabSz="91395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1870" algn="l" defTabSz="91395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8847" algn="l" defTabSz="91395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5828" algn="l" defTabSz="91395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90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629A0FB-7277-41B0-BEC2-EE35F8B0CE39}" type="datetimeFigureOut">
              <a:rPr lang="en-SG" smtClean="0"/>
              <a:t>29/3/2020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95C3D03-1293-4B80-ACCA-295A1C3B6A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6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79" algn="l" defTabSz="913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57" algn="l" defTabSz="913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34" algn="l" defTabSz="913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13" algn="l" defTabSz="913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892" algn="l" defTabSz="913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0" algn="l" defTabSz="913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47" algn="l" defTabSz="913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28" algn="l" defTabSz="9139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3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7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65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7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756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80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542BAB-0D38-4D52-BD5E-5D805000703B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4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9"/>
            <a:ext cx="7772400" cy="14700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70C0"/>
                </a:solidFill>
              </a:defRPr>
            </a:lvl1pPr>
            <a:lvl2pPr marL="436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2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8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4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6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2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88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4"/>
            <a:ext cx="2057400" cy="58515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4"/>
            <a:ext cx="6019800" cy="58515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5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9458" y="6492889"/>
            <a:ext cx="1228344" cy="365123"/>
          </a:xfrm>
        </p:spPr>
        <p:txBody>
          <a:bodyPr/>
          <a:lstStyle>
            <a:lvl1pPr>
              <a:defRPr sz="2002" b="1">
                <a:solidFill>
                  <a:schemeClr val="accent6"/>
                </a:solidFill>
              </a:defRPr>
            </a:lvl1pPr>
          </a:lstStyle>
          <a:p>
            <a:fld id="{5B8905EB-9186-4B9B-BEF9-C6B1CD50847D}" type="slidenum">
              <a:rPr lang="en-US" smtClean="0">
                <a:solidFill>
                  <a:srgbClr val="F79646"/>
                </a:solidFill>
              </a:rPr>
              <a:pPr/>
              <a:t>‹#›</a:t>
            </a:fld>
            <a:endParaRPr lang="en-US">
              <a:solidFill>
                <a:srgbClr val="F7964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79216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36719"/>
          </a:xfrm>
        </p:spPr>
        <p:txBody>
          <a:bodyPr>
            <a:spAutoFit/>
          </a:bodyPr>
          <a:lstStyle>
            <a:lvl1pPr>
              <a:buSzPct val="50000"/>
              <a:buFont typeface="Wingdings" pitchFamily="2" charset="2"/>
              <a:buChar char="q"/>
              <a:defRPr sz="2198">
                <a:latin typeface="Cambria" pitchFamily="18" charset="0"/>
              </a:defRPr>
            </a:lvl1pPr>
            <a:lvl2pPr>
              <a:buSzPct val="75000"/>
              <a:buFont typeface="Courier New" pitchFamily="49" charset="0"/>
              <a:buChar char="o"/>
              <a:defRPr sz="2198">
                <a:latin typeface="Cambria" pitchFamily="18" charset="0"/>
              </a:defRPr>
            </a:lvl2pPr>
            <a:lvl3pPr>
              <a:defRPr sz="1702">
                <a:latin typeface="Cambria" pitchFamily="18" charset="0"/>
              </a:defRPr>
            </a:lvl3pPr>
            <a:lvl4pPr>
              <a:defRPr sz="1598">
                <a:latin typeface="Cambria" pitchFamily="18" charset="0"/>
              </a:defRPr>
            </a:lvl4pPr>
            <a:lvl5pPr>
              <a:defRPr sz="1598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665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380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26"/>
            <a:ext cx="7772400" cy="1500188"/>
          </a:xfrm>
        </p:spPr>
        <p:txBody>
          <a:bodyPr anchor="b"/>
          <a:lstStyle>
            <a:lvl1pPr marL="0" indent="0">
              <a:buNone/>
              <a:defRPr sz="1897">
                <a:solidFill>
                  <a:schemeClr val="tx1">
                    <a:tint val="75000"/>
                  </a:schemeClr>
                </a:solidFill>
              </a:defRPr>
            </a:lvl1pPr>
            <a:lvl2pPr marL="436103" indent="0">
              <a:buNone/>
              <a:defRPr sz="1702">
                <a:solidFill>
                  <a:schemeClr val="tx1">
                    <a:tint val="75000"/>
                  </a:schemeClr>
                </a:solidFill>
              </a:defRPr>
            </a:lvl2pPr>
            <a:lvl3pPr marL="87221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0830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744418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1805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6166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305273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48884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2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5"/>
          </a:xfrm>
        </p:spPr>
        <p:txBody>
          <a:bodyPr/>
          <a:lstStyle>
            <a:lvl1pPr>
              <a:defRPr sz="2700"/>
            </a:lvl1pPr>
            <a:lvl2pPr>
              <a:defRPr sz="2303"/>
            </a:lvl2pPr>
            <a:lvl3pPr>
              <a:defRPr sz="1897"/>
            </a:lvl3pPr>
            <a:lvl4pPr>
              <a:defRPr sz="1702"/>
            </a:lvl4pPr>
            <a:lvl5pPr>
              <a:defRPr sz="1702"/>
            </a:lvl5pPr>
            <a:lvl6pPr>
              <a:defRPr sz="1702"/>
            </a:lvl6pPr>
            <a:lvl7pPr>
              <a:defRPr sz="1702"/>
            </a:lvl7pPr>
            <a:lvl8pPr>
              <a:defRPr sz="1702"/>
            </a:lvl8pPr>
            <a:lvl9pPr>
              <a:defRPr sz="17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5"/>
          </a:xfrm>
        </p:spPr>
        <p:txBody>
          <a:bodyPr/>
          <a:lstStyle>
            <a:lvl1pPr>
              <a:defRPr sz="2700"/>
            </a:lvl1pPr>
            <a:lvl2pPr>
              <a:defRPr sz="2303"/>
            </a:lvl2pPr>
            <a:lvl3pPr>
              <a:defRPr sz="1897"/>
            </a:lvl3pPr>
            <a:lvl4pPr>
              <a:defRPr sz="1702"/>
            </a:lvl4pPr>
            <a:lvl5pPr>
              <a:defRPr sz="1702"/>
            </a:lvl5pPr>
            <a:lvl6pPr>
              <a:defRPr sz="1702"/>
            </a:lvl6pPr>
            <a:lvl7pPr>
              <a:defRPr sz="1702"/>
            </a:lvl7pPr>
            <a:lvl8pPr>
              <a:defRPr sz="1702"/>
            </a:lvl8pPr>
            <a:lvl9pPr>
              <a:defRPr sz="17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3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6103" indent="0">
              <a:buNone/>
              <a:defRPr sz="1897" b="1"/>
            </a:lvl2pPr>
            <a:lvl3pPr marL="872213" indent="0">
              <a:buNone/>
              <a:defRPr sz="1702" b="1"/>
            </a:lvl3pPr>
            <a:lvl4pPr marL="1308308" indent="0">
              <a:buNone/>
              <a:defRPr sz="1598" b="1"/>
            </a:lvl4pPr>
            <a:lvl5pPr marL="1744418" indent="0">
              <a:buNone/>
              <a:defRPr sz="1598" b="1"/>
            </a:lvl5pPr>
            <a:lvl6pPr marL="2180520" indent="0">
              <a:buNone/>
              <a:defRPr sz="1598" b="1"/>
            </a:lvl6pPr>
            <a:lvl7pPr marL="2616630" indent="0">
              <a:buNone/>
              <a:defRPr sz="1598" b="1"/>
            </a:lvl7pPr>
            <a:lvl8pPr marL="3052733" indent="0">
              <a:buNone/>
              <a:defRPr sz="1598" b="1"/>
            </a:lvl8pPr>
            <a:lvl9pPr marL="3488843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80"/>
            <a:ext cx="4040188" cy="3951285"/>
          </a:xfrm>
        </p:spPr>
        <p:txBody>
          <a:bodyPr/>
          <a:lstStyle>
            <a:lvl1pPr>
              <a:defRPr sz="2303"/>
            </a:lvl1pPr>
            <a:lvl2pPr>
              <a:defRPr sz="1897"/>
            </a:lvl2pPr>
            <a:lvl3pPr>
              <a:defRPr sz="1702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5"/>
            <a:ext cx="4041775" cy="6397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6103" indent="0">
              <a:buNone/>
              <a:defRPr sz="1897" b="1"/>
            </a:lvl2pPr>
            <a:lvl3pPr marL="872213" indent="0">
              <a:buNone/>
              <a:defRPr sz="1702" b="1"/>
            </a:lvl3pPr>
            <a:lvl4pPr marL="1308308" indent="0">
              <a:buNone/>
              <a:defRPr sz="1598" b="1"/>
            </a:lvl4pPr>
            <a:lvl5pPr marL="1744418" indent="0">
              <a:buNone/>
              <a:defRPr sz="1598" b="1"/>
            </a:lvl5pPr>
            <a:lvl6pPr marL="2180520" indent="0">
              <a:buNone/>
              <a:defRPr sz="1598" b="1"/>
            </a:lvl6pPr>
            <a:lvl7pPr marL="2616630" indent="0">
              <a:buNone/>
              <a:defRPr sz="1598" b="1"/>
            </a:lvl7pPr>
            <a:lvl8pPr marL="3052733" indent="0">
              <a:buNone/>
              <a:defRPr sz="1598" b="1"/>
            </a:lvl8pPr>
            <a:lvl9pPr marL="3488843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80"/>
            <a:ext cx="4041775" cy="3951285"/>
          </a:xfrm>
        </p:spPr>
        <p:txBody>
          <a:bodyPr/>
          <a:lstStyle>
            <a:lvl1pPr>
              <a:defRPr sz="2303"/>
            </a:lvl1pPr>
            <a:lvl2pPr>
              <a:defRPr sz="1897"/>
            </a:lvl2pPr>
            <a:lvl3pPr>
              <a:defRPr sz="1702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9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2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65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3"/>
            <a:ext cx="3008314" cy="1162050"/>
          </a:xfrm>
        </p:spPr>
        <p:txBody>
          <a:bodyPr anchor="b"/>
          <a:lstStyle>
            <a:lvl1pPr algn="l">
              <a:defRPr sz="18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64"/>
            <a:ext cx="5111751" cy="5853113"/>
          </a:xfrm>
        </p:spPr>
        <p:txBody>
          <a:bodyPr/>
          <a:lstStyle>
            <a:lvl1pPr>
              <a:defRPr sz="3000"/>
            </a:lvl1pPr>
            <a:lvl2pPr>
              <a:defRPr sz="2700"/>
            </a:lvl2pPr>
            <a:lvl3pPr>
              <a:defRPr sz="2303"/>
            </a:lvl3pPr>
            <a:lvl4pPr>
              <a:defRPr sz="1897"/>
            </a:lvl4pPr>
            <a:lvl5pPr>
              <a:defRPr sz="1897"/>
            </a:lvl5pPr>
            <a:lvl6pPr>
              <a:defRPr sz="1897"/>
            </a:lvl6pPr>
            <a:lvl7pPr>
              <a:defRPr sz="1897"/>
            </a:lvl7pPr>
            <a:lvl8pPr>
              <a:defRPr sz="1897"/>
            </a:lvl8pPr>
            <a:lvl9pPr>
              <a:defRPr sz="18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13"/>
            <a:ext cx="3008314" cy="4691063"/>
          </a:xfrm>
        </p:spPr>
        <p:txBody>
          <a:bodyPr/>
          <a:lstStyle>
            <a:lvl1pPr marL="0" indent="0">
              <a:buNone/>
              <a:defRPr sz="1403"/>
            </a:lvl1pPr>
            <a:lvl2pPr marL="436103" indent="0">
              <a:buNone/>
              <a:defRPr sz="1103"/>
            </a:lvl2pPr>
            <a:lvl3pPr marL="872213" indent="0">
              <a:buNone/>
              <a:defRPr sz="900"/>
            </a:lvl3pPr>
            <a:lvl4pPr marL="1308308" indent="0">
              <a:buNone/>
              <a:defRPr sz="803"/>
            </a:lvl4pPr>
            <a:lvl5pPr marL="1744418" indent="0">
              <a:buNone/>
              <a:defRPr sz="803"/>
            </a:lvl5pPr>
            <a:lvl6pPr marL="2180520" indent="0">
              <a:buNone/>
              <a:defRPr sz="803"/>
            </a:lvl6pPr>
            <a:lvl7pPr marL="2616630" indent="0">
              <a:buNone/>
              <a:defRPr sz="803"/>
            </a:lvl7pPr>
            <a:lvl8pPr marL="3052733" indent="0">
              <a:buNone/>
              <a:defRPr sz="803"/>
            </a:lvl8pPr>
            <a:lvl9pPr marL="3488843" indent="0">
              <a:buNone/>
              <a:defRPr sz="8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11"/>
            <a:ext cx="5486400" cy="566738"/>
          </a:xfrm>
        </p:spPr>
        <p:txBody>
          <a:bodyPr anchor="b"/>
          <a:lstStyle>
            <a:lvl1pPr algn="l">
              <a:defRPr sz="189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3"/>
            <a:ext cx="5486400" cy="4114800"/>
          </a:xfrm>
        </p:spPr>
        <p:txBody>
          <a:bodyPr/>
          <a:lstStyle>
            <a:lvl1pPr marL="0" indent="0">
              <a:buNone/>
              <a:defRPr sz="3000"/>
            </a:lvl1pPr>
            <a:lvl2pPr marL="436103" indent="0">
              <a:buNone/>
              <a:defRPr sz="2700"/>
            </a:lvl2pPr>
            <a:lvl3pPr marL="872213" indent="0">
              <a:buNone/>
              <a:defRPr sz="2303"/>
            </a:lvl3pPr>
            <a:lvl4pPr marL="1308308" indent="0">
              <a:buNone/>
              <a:defRPr sz="1897"/>
            </a:lvl4pPr>
            <a:lvl5pPr marL="1744418" indent="0">
              <a:buNone/>
              <a:defRPr sz="1897"/>
            </a:lvl5pPr>
            <a:lvl6pPr marL="2180520" indent="0">
              <a:buNone/>
              <a:defRPr sz="1897"/>
            </a:lvl6pPr>
            <a:lvl7pPr marL="2616630" indent="0">
              <a:buNone/>
              <a:defRPr sz="1897"/>
            </a:lvl7pPr>
            <a:lvl8pPr marL="3052733" indent="0">
              <a:buNone/>
              <a:defRPr sz="1897"/>
            </a:lvl8pPr>
            <a:lvl9pPr marL="3488843" indent="0">
              <a:buNone/>
              <a:defRPr sz="189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9"/>
            <a:ext cx="5486400" cy="804863"/>
          </a:xfrm>
        </p:spPr>
        <p:txBody>
          <a:bodyPr/>
          <a:lstStyle>
            <a:lvl1pPr marL="0" indent="0">
              <a:buNone/>
              <a:defRPr sz="1403"/>
            </a:lvl1pPr>
            <a:lvl2pPr marL="436103" indent="0">
              <a:buNone/>
              <a:defRPr sz="1103"/>
            </a:lvl2pPr>
            <a:lvl3pPr marL="872213" indent="0">
              <a:buNone/>
              <a:defRPr sz="900"/>
            </a:lvl3pPr>
            <a:lvl4pPr marL="1308308" indent="0">
              <a:buNone/>
              <a:defRPr sz="803"/>
            </a:lvl4pPr>
            <a:lvl5pPr marL="1744418" indent="0">
              <a:buNone/>
              <a:defRPr sz="803"/>
            </a:lvl5pPr>
            <a:lvl6pPr marL="2180520" indent="0">
              <a:buNone/>
              <a:defRPr sz="803"/>
            </a:lvl6pPr>
            <a:lvl7pPr marL="2616630" indent="0">
              <a:buNone/>
              <a:defRPr sz="803"/>
            </a:lvl7pPr>
            <a:lvl8pPr marL="3052733" indent="0">
              <a:buNone/>
              <a:defRPr sz="803"/>
            </a:lvl8pPr>
            <a:lvl9pPr marL="3488843" indent="0">
              <a:buNone/>
              <a:defRPr sz="8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5"/>
            <a:ext cx="8229600" cy="1143000"/>
          </a:xfrm>
          <a:prstGeom prst="rect">
            <a:avLst/>
          </a:prstGeom>
        </p:spPr>
        <p:txBody>
          <a:bodyPr vert="horz" lIns="87273" tIns="43637" rIns="87273" bIns="436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5"/>
          </a:xfrm>
          <a:prstGeom prst="rect">
            <a:avLst/>
          </a:prstGeom>
        </p:spPr>
        <p:txBody>
          <a:bodyPr vert="horz" lIns="87273" tIns="43637" rIns="87273" bIns="436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6"/>
            <a:ext cx="2133600" cy="365123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21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6"/>
            <a:ext cx="2895600" cy="365123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ct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213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6"/>
            <a:ext cx="2133600" cy="365123"/>
          </a:xfrm>
          <a:prstGeom prst="rect">
            <a:avLst/>
          </a:prstGeom>
        </p:spPr>
        <p:txBody>
          <a:bodyPr vert="horz" lIns="87273" tIns="43637" rIns="87273" bIns="43637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72213"/>
            <a:fld id="{5B8905EB-9186-4B9B-BEF9-C6B1CD50847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872213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43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872213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075" indent="-327075" algn="l" defTabSz="87221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08668" indent="-272565" algn="l" defTabSz="872213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268" indent="-218055" algn="l" defTabSz="872213" rtl="0" eaLnBrk="1" latinLnBrk="0" hangingPunct="1">
        <a:spcBef>
          <a:spcPct val="20000"/>
        </a:spcBef>
        <a:buFont typeface="Arial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3pPr>
      <a:lvl4pPr marL="1526363" indent="-218055" algn="l" defTabSz="872213" rtl="0" eaLnBrk="1" latinLnBrk="0" hangingPunct="1">
        <a:spcBef>
          <a:spcPct val="20000"/>
        </a:spcBef>
        <a:buFont typeface="Arial" pitchFamily="34" charset="0"/>
        <a:buChar char="–"/>
        <a:defRPr sz="1897" kern="1200">
          <a:solidFill>
            <a:schemeClr val="tx1"/>
          </a:solidFill>
          <a:latin typeface="+mn-lt"/>
          <a:ea typeface="+mn-ea"/>
          <a:cs typeface="+mn-cs"/>
        </a:defRPr>
      </a:lvl4pPr>
      <a:lvl5pPr marL="1962473" indent="-218055" algn="l" defTabSz="872213" rtl="0" eaLnBrk="1" latinLnBrk="0" hangingPunct="1">
        <a:spcBef>
          <a:spcPct val="20000"/>
        </a:spcBef>
        <a:buFont typeface="Arial" pitchFamily="34" charset="0"/>
        <a:buChar char="»"/>
        <a:defRPr sz="1897" kern="1200">
          <a:solidFill>
            <a:schemeClr val="tx1"/>
          </a:solidFill>
          <a:latin typeface="+mn-lt"/>
          <a:ea typeface="+mn-ea"/>
          <a:cs typeface="+mn-cs"/>
        </a:defRPr>
      </a:lvl5pPr>
      <a:lvl6pPr marL="2398575" indent="-218055" algn="l" defTabSz="872213" rtl="0" eaLnBrk="1" latinLnBrk="0" hangingPunct="1">
        <a:spcBef>
          <a:spcPct val="20000"/>
        </a:spcBef>
        <a:buFont typeface="Arial" pitchFamily="34" charset="0"/>
        <a:buChar char="•"/>
        <a:defRPr sz="1897" kern="1200">
          <a:solidFill>
            <a:schemeClr val="tx1"/>
          </a:solidFill>
          <a:latin typeface="+mn-lt"/>
          <a:ea typeface="+mn-ea"/>
          <a:cs typeface="+mn-cs"/>
        </a:defRPr>
      </a:lvl6pPr>
      <a:lvl7pPr marL="2834678" indent="-218055" algn="l" defTabSz="872213" rtl="0" eaLnBrk="1" latinLnBrk="0" hangingPunct="1">
        <a:spcBef>
          <a:spcPct val="20000"/>
        </a:spcBef>
        <a:buFont typeface="Arial" pitchFamily="34" charset="0"/>
        <a:buChar char="•"/>
        <a:defRPr sz="1897" kern="1200">
          <a:solidFill>
            <a:schemeClr val="tx1"/>
          </a:solidFill>
          <a:latin typeface="+mn-lt"/>
          <a:ea typeface="+mn-ea"/>
          <a:cs typeface="+mn-cs"/>
        </a:defRPr>
      </a:lvl7pPr>
      <a:lvl8pPr marL="3270788" indent="-218055" algn="l" defTabSz="872213" rtl="0" eaLnBrk="1" latinLnBrk="0" hangingPunct="1">
        <a:spcBef>
          <a:spcPct val="20000"/>
        </a:spcBef>
        <a:buFont typeface="Arial" pitchFamily="34" charset="0"/>
        <a:buChar char="•"/>
        <a:defRPr sz="1897" kern="1200">
          <a:solidFill>
            <a:schemeClr val="tx1"/>
          </a:solidFill>
          <a:latin typeface="+mn-lt"/>
          <a:ea typeface="+mn-ea"/>
          <a:cs typeface="+mn-cs"/>
        </a:defRPr>
      </a:lvl8pPr>
      <a:lvl9pPr marL="3706890" indent="-218055" algn="l" defTabSz="872213" rtl="0" eaLnBrk="1" latinLnBrk="0" hangingPunct="1">
        <a:spcBef>
          <a:spcPct val="20000"/>
        </a:spcBef>
        <a:buFont typeface="Arial" pitchFamily="34" charset="0"/>
        <a:buChar char="•"/>
        <a:defRPr sz="1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2213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1pPr>
      <a:lvl2pPr marL="436103" algn="l" defTabSz="872213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2pPr>
      <a:lvl3pPr marL="872213" algn="l" defTabSz="872213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3pPr>
      <a:lvl4pPr marL="1308308" algn="l" defTabSz="872213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4pPr>
      <a:lvl5pPr marL="1744418" algn="l" defTabSz="872213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5pPr>
      <a:lvl6pPr marL="2180520" algn="l" defTabSz="872213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6pPr>
      <a:lvl7pPr marL="2616630" algn="l" defTabSz="872213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7pPr>
      <a:lvl8pPr marL="3052733" algn="l" defTabSz="872213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8pPr>
      <a:lvl9pPr marL="3488843" algn="l" defTabSz="872213" rtl="0" eaLnBrk="1" latinLnBrk="0" hangingPunct="1">
        <a:defRPr sz="1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0" tIns="43635" rIns="87270" bIns="43635" rtlCol="0" anchor="ctr">
            <a:normAutofit/>
          </a:bodyPr>
          <a:lstStyle/>
          <a:p>
            <a:r>
              <a:rPr lang="en-US" dirty="0"/>
              <a:t>Class diagrams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6253" y="2336276"/>
            <a:ext cx="1600200" cy="400431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68525" y="2336276"/>
            <a:ext cx="1295400" cy="400431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51" name="Elbow Connector 50"/>
          <p:cNvCxnSpPr>
            <a:stCxn id="45" idx="3"/>
            <a:endCxn id="48" idx="1"/>
          </p:cNvCxnSpPr>
          <p:nvPr/>
        </p:nvCxnSpPr>
        <p:spPr>
          <a:xfrm>
            <a:off x="1916453" y="2536492"/>
            <a:ext cx="5752072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1891271" y="2162554"/>
            <a:ext cx="187823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multiplicity of 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021241" y="2160293"/>
            <a:ext cx="2195378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association label 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396578" y="3369104"/>
            <a:ext cx="2362200" cy="708527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213">
              <a:defRPr/>
            </a:pPr>
            <a:r>
              <a:rPr lang="en-US" sz="2002" kern="0" dirty="0">
                <a:solidFill>
                  <a:srgbClr val="FF0000"/>
                </a:solidFill>
              </a:rPr>
              <a:t>&lt;&lt;enumeration&gt;&gt;</a:t>
            </a:r>
            <a:br>
              <a:rPr lang="en-US" sz="2002" kern="0" dirty="0">
                <a:solidFill>
                  <a:srgbClr val="FF0000"/>
                </a:solidFill>
              </a:rPr>
            </a:br>
            <a:r>
              <a:rPr lang="en-US" sz="2002" kern="0" dirty="0">
                <a:solidFill>
                  <a:sysClr val="windowText" lastClr="000000"/>
                </a:solidFill>
              </a:rPr>
              <a:t> </a:t>
            </a:r>
            <a:r>
              <a:rPr lang="en-US" sz="2002" kern="0" dirty="0" err="1">
                <a:solidFill>
                  <a:sysClr val="windowText" lastClr="000000"/>
                </a:solidFill>
              </a:rPr>
              <a:t>EnumerationName</a:t>
            </a:r>
            <a:endParaRPr lang="en-US" sz="2002" kern="0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396578" y="4000843"/>
            <a:ext cx="2362200" cy="708527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VALUE_1</a:t>
            </a:r>
          </a:p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VALUE_2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15305" y="2497500"/>
            <a:ext cx="1725825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role of A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247511" y="2169930"/>
            <a:ext cx="135512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role of 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12969" y="2557774"/>
            <a:ext cx="182468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multiplicity of B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129613" y="3289654"/>
            <a:ext cx="1342770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 err="1">
                <a:solidFill>
                  <a:sysClr val="windowText" lastClr="000000"/>
                </a:solidFill>
              </a:rPr>
              <a:t>Superclass</a:t>
            </a:r>
            <a:endParaRPr lang="en-US" sz="2002" kern="0" dirty="0">
              <a:solidFill>
                <a:sysClr val="windowText" lastClr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10991" y="4459549"/>
            <a:ext cx="1299518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Subclass 1</a:t>
            </a:r>
          </a:p>
        </p:txBody>
      </p:sp>
      <p:sp>
        <p:nvSpPr>
          <p:cNvPr id="90" name="Isosceles Triangle 89"/>
          <p:cNvSpPr/>
          <p:nvPr/>
        </p:nvSpPr>
        <p:spPr>
          <a:xfrm>
            <a:off x="1686698" y="3713093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cxnSp>
        <p:nvCxnSpPr>
          <p:cNvPr id="91" name="Elbow Connector 26"/>
          <p:cNvCxnSpPr>
            <a:stCxn id="88" idx="0"/>
            <a:endCxn id="90" idx="3"/>
          </p:cNvCxnSpPr>
          <p:nvPr/>
        </p:nvCxnSpPr>
        <p:spPr>
          <a:xfrm rot="5400000" flipH="1" flipV="1">
            <a:off x="1083846" y="3742397"/>
            <a:ext cx="594056" cy="84024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92" name="Elbow Connector 26"/>
          <p:cNvCxnSpPr>
            <a:stCxn id="96" idx="0"/>
            <a:endCxn id="90" idx="3"/>
          </p:cNvCxnSpPr>
          <p:nvPr/>
        </p:nvCxnSpPr>
        <p:spPr>
          <a:xfrm rot="16200000" flipV="1">
            <a:off x="1958598" y="3707894"/>
            <a:ext cx="598173" cy="91337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96" name="Rectangle 95"/>
          <p:cNvSpPr/>
          <p:nvPr/>
        </p:nvSpPr>
        <p:spPr>
          <a:xfrm>
            <a:off x="2077995" y="4463666"/>
            <a:ext cx="1272750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Subclass 2</a:t>
            </a:r>
          </a:p>
        </p:txBody>
      </p:sp>
      <p:sp>
        <p:nvSpPr>
          <p:cNvPr id="98" name="Rectangle 97"/>
          <p:cNvSpPr/>
          <p:nvPr/>
        </p:nvSpPr>
        <p:spPr>
          <a:xfrm>
            <a:off x="238909" y="5928222"/>
            <a:ext cx="1610498" cy="400431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Whole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220995" y="5928222"/>
            <a:ext cx="1268625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Part</a:t>
            </a:r>
          </a:p>
        </p:txBody>
      </p:sp>
      <p:cxnSp>
        <p:nvCxnSpPr>
          <p:cNvPr id="100" name="Elbow Connector 26"/>
          <p:cNvCxnSpPr>
            <a:stCxn id="99" idx="1"/>
            <a:endCxn id="98" idx="3"/>
          </p:cNvCxnSpPr>
          <p:nvPr/>
        </p:nvCxnSpPr>
        <p:spPr>
          <a:xfrm rot="10800000">
            <a:off x="1849407" y="6128438"/>
            <a:ext cx="1371588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5" name="Flowchart: Decision 104"/>
          <p:cNvSpPr/>
          <p:nvPr/>
        </p:nvSpPr>
        <p:spPr>
          <a:xfrm>
            <a:off x="1849395" y="6019958"/>
            <a:ext cx="228600" cy="228600"/>
          </a:xfrm>
          <a:prstGeom prst="flowChartDecision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white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940003" y="345754"/>
            <a:ext cx="1600200" cy="400431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4940003" y="737164"/>
            <a:ext cx="1600200" cy="400431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attributes</a:t>
            </a:r>
          </a:p>
        </p:txBody>
      </p:sp>
      <p:sp>
        <p:nvSpPr>
          <p:cNvPr id="112" name="Rounded Rectangular Callout 111"/>
          <p:cNvSpPr/>
          <p:nvPr/>
        </p:nvSpPr>
        <p:spPr>
          <a:xfrm>
            <a:off x="2824538" y="1449664"/>
            <a:ext cx="1552830" cy="443030"/>
          </a:xfrm>
          <a:prstGeom prst="wedgeRoundRectCallout">
            <a:avLst>
              <a:gd name="adj1" fmla="val -20833"/>
              <a:gd name="adj2" fmla="val 7854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b="1" dirty="0">
                <a:solidFill>
                  <a:prstClr val="black"/>
                </a:solidFill>
              </a:rPr>
              <a:t>association </a:t>
            </a:r>
          </a:p>
        </p:txBody>
      </p:sp>
      <p:sp>
        <p:nvSpPr>
          <p:cNvPr id="114" name="Rounded Rectangular Callout 113"/>
          <p:cNvSpPr/>
          <p:nvPr/>
        </p:nvSpPr>
        <p:spPr>
          <a:xfrm>
            <a:off x="2803376" y="3630214"/>
            <a:ext cx="1734068" cy="443030"/>
          </a:xfrm>
          <a:prstGeom prst="wedgeRoundRectCallout">
            <a:avLst>
              <a:gd name="adj1" fmla="val -64349"/>
              <a:gd name="adj2" fmla="val 183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b="1" dirty="0">
                <a:solidFill>
                  <a:prstClr val="black"/>
                </a:solidFill>
              </a:rPr>
              <a:t>inheritance</a:t>
            </a:r>
          </a:p>
        </p:txBody>
      </p:sp>
      <p:sp>
        <p:nvSpPr>
          <p:cNvPr id="115" name="Rounded Rectangular Callout 114"/>
          <p:cNvSpPr/>
          <p:nvPr/>
        </p:nvSpPr>
        <p:spPr>
          <a:xfrm>
            <a:off x="1793801" y="5359287"/>
            <a:ext cx="1734068" cy="443030"/>
          </a:xfrm>
          <a:prstGeom prst="wedgeRoundRectCallout">
            <a:avLst>
              <a:gd name="adj1" fmla="val -34589"/>
              <a:gd name="adj2" fmla="val 939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b="1" dirty="0">
                <a:solidFill>
                  <a:prstClr val="black"/>
                </a:solidFill>
              </a:rPr>
              <a:t>composition</a:t>
            </a:r>
          </a:p>
        </p:txBody>
      </p:sp>
      <p:sp>
        <p:nvSpPr>
          <p:cNvPr id="116" name="Rounded Rectangular Callout 115"/>
          <p:cNvSpPr/>
          <p:nvPr/>
        </p:nvSpPr>
        <p:spPr>
          <a:xfrm>
            <a:off x="4279001" y="4090881"/>
            <a:ext cx="1734068" cy="783903"/>
          </a:xfrm>
          <a:prstGeom prst="wedgeRoundRectCallout">
            <a:avLst>
              <a:gd name="adj1" fmla="val 59544"/>
              <a:gd name="adj2" fmla="val 634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b="1" dirty="0">
                <a:solidFill>
                  <a:prstClr val="black"/>
                </a:solidFill>
              </a:rPr>
              <a:t>enumerations</a:t>
            </a:r>
          </a:p>
        </p:txBody>
      </p:sp>
      <p:sp>
        <p:nvSpPr>
          <p:cNvPr id="29" name="Isosceles Triangle 1"/>
          <p:cNvSpPr/>
          <p:nvPr/>
        </p:nvSpPr>
        <p:spPr>
          <a:xfrm rot="5400000" flipH="1">
            <a:off x="5867265" y="2321318"/>
            <a:ext cx="158415" cy="1190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3"/>
          </a:p>
        </p:txBody>
      </p:sp>
      <p:sp>
        <p:nvSpPr>
          <p:cNvPr id="30" name="Rectangle 29"/>
          <p:cNvSpPr/>
          <p:nvPr/>
        </p:nvSpPr>
        <p:spPr>
          <a:xfrm>
            <a:off x="4940003" y="1137919"/>
            <a:ext cx="1600200" cy="400431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methods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17654" y="5937101"/>
            <a:ext cx="1610498" cy="400431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Container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99740" y="5937102"/>
            <a:ext cx="1268625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Item</a:t>
            </a:r>
          </a:p>
        </p:txBody>
      </p:sp>
      <p:cxnSp>
        <p:nvCxnSpPr>
          <p:cNvPr id="33" name="Elbow Connector 26"/>
          <p:cNvCxnSpPr>
            <a:stCxn id="32" idx="1"/>
            <a:endCxn id="34" idx="3"/>
          </p:cNvCxnSpPr>
          <p:nvPr/>
        </p:nvCxnSpPr>
        <p:spPr>
          <a:xfrm rot="10800000" flipV="1">
            <a:off x="6556740" y="6137317"/>
            <a:ext cx="1143000" cy="583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4" name="Flowchart: Decision 33"/>
          <p:cNvSpPr/>
          <p:nvPr/>
        </p:nvSpPr>
        <p:spPr>
          <a:xfrm>
            <a:off x="6328140" y="6028853"/>
            <a:ext cx="228600" cy="228600"/>
          </a:xfrm>
          <a:prstGeom prst="flowChartDecisi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white"/>
              </a:solidFill>
            </a:endParaRPr>
          </a:p>
        </p:txBody>
      </p:sp>
      <p:sp>
        <p:nvSpPr>
          <p:cNvPr id="35" name="Rounded Rectangular Callout 34"/>
          <p:cNvSpPr/>
          <p:nvPr/>
        </p:nvSpPr>
        <p:spPr>
          <a:xfrm>
            <a:off x="6272546" y="5368197"/>
            <a:ext cx="1734068" cy="443030"/>
          </a:xfrm>
          <a:prstGeom prst="wedgeRoundRectCallout">
            <a:avLst>
              <a:gd name="adj1" fmla="val -32608"/>
              <a:gd name="adj2" fmla="val 102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b="1" dirty="0">
                <a:solidFill>
                  <a:prstClr val="black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90525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416" y="258109"/>
            <a:ext cx="5178023" cy="400431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436" y="640789"/>
            <a:ext cx="5178023" cy="400431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visibility name : type multiplicity = default-value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853" y="1013577"/>
            <a:ext cx="5174910" cy="400431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visibility name (parameter-list) : return-type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622334" y="843276"/>
            <a:ext cx="3301433" cy="708527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rgbClr val="FF0000"/>
                </a:solidFill>
              </a:rPr>
              <a:t>{abstract}</a:t>
            </a:r>
            <a:br>
              <a:rPr lang="en-US" sz="2002" kern="0" dirty="0">
                <a:solidFill>
                  <a:srgbClr val="FF0000"/>
                </a:solidFill>
              </a:rPr>
            </a:br>
            <a:r>
              <a:rPr lang="en-US" sz="2002" kern="0" dirty="0" err="1">
                <a:solidFill>
                  <a:sysClr val="windowText" lastClr="000000"/>
                </a:solidFill>
              </a:rPr>
              <a:t>AbstractClass</a:t>
            </a:r>
            <a:endParaRPr lang="en-US" sz="2002" kern="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18940" y="1507069"/>
            <a:ext cx="3305925" cy="524378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 </a:t>
            </a:r>
            <a:r>
              <a:rPr lang="en-US" sz="2002" u="sng" kern="0" dirty="0" err="1">
                <a:solidFill>
                  <a:srgbClr val="FF0000"/>
                </a:solidFill>
              </a:rPr>
              <a:t>classLevelAttribute</a:t>
            </a:r>
            <a:endParaRPr lang="en-US" sz="2002" u="sng" kern="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21490" y="2035004"/>
            <a:ext cx="3302265" cy="708527"/>
          </a:xfrm>
          <a:prstGeom prst="rect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 err="1">
                <a:solidFill>
                  <a:sysClr val="windowText" lastClr="000000"/>
                </a:solidFill>
              </a:rPr>
              <a:t>abstractOperation</a:t>
            </a:r>
            <a:r>
              <a:rPr lang="en-US" sz="2002" kern="0" dirty="0">
                <a:solidFill>
                  <a:sysClr val="windowText" lastClr="000000"/>
                </a:solidFill>
              </a:rPr>
              <a:t>  </a:t>
            </a:r>
            <a:r>
              <a:rPr lang="en-US" sz="2002" kern="0" dirty="0">
                <a:solidFill>
                  <a:srgbClr val="FF0000"/>
                </a:solidFill>
              </a:rPr>
              <a:t>{abstract}</a:t>
            </a:r>
          </a:p>
          <a:p>
            <a:pPr>
              <a:defRPr/>
            </a:pPr>
            <a:r>
              <a:rPr lang="en-US" sz="2002" u="sng" kern="0" dirty="0" err="1">
                <a:solidFill>
                  <a:srgbClr val="FF0000"/>
                </a:solidFill>
              </a:rPr>
              <a:t>classLevelOperation</a:t>
            </a:r>
            <a:endParaRPr lang="en-US" sz="2002" u="sng" kern="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0611" y="2367696"/>
            <a:ext cx="1915298" cy="708527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rgbClr val="FF0000"/>
                </a:solidFill>
              </a:rPr>
              <a:t>&lt;&lt;interface&gt;&gt;</a:t>
            </a:r>
            <a:br>
              <a:rPr lang="en-US" sz="2002" kern="0" dirty="0">
                <a:solidFill>
                  <a:srgbClr val="FF0000"/>
                </a:solidFill>
              </a:rPr>
            </a:br>
            <a:r>
              <a:rPr lang="en-US" sz="2002" kern="0" dirty="0">
                <a:solidFill>
                  <a:sysClr val="windowText" lastClr="000000"/>
                </a:solidFill>
              </a:rPr>
              <a:t>Interface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46914" y="3800651"/>
            <a:ext cx="1299518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1</a:t>
            </a:r>
          </a:p>
        </p:txBody>
      </p:sp>
      <p:sp>
        <p:nvSpPr>
          <p:cNvPr id="18" name="Isosceles Triangle 17"/>
          <p:cNvSpPr/>
          <p:nvPr/>
        </p:nvSpPr>
        <p:spPr>
          <a:xfrm>
            <a:off x="1822620" y="305419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cxnSp>
        <p:nvCxnSpPr>
          <p:cNvPr id="19" name="Elbow Connector 26"/>
          <p:cNvCxnSpPr>
            <a:stCxn id="17" idx="0"/>
            <a:endCxn id="18" idx="3"/>
          </p:cNvCxnSpPr>
          <p:nvPr/>
        </p:nvCxnSpPr>
        <p:spPr>
          <a:xfrm rot="5400000" flipH="1" flipV="1">
            <a:off x="1219768" y="3083500"/>
            <a:ext cx="594056" cy="84024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cxnSp>
        <p:nvCxnSpPr>
          <p:cNvPr id="20" name="Elbow Connector 26"/>
          <p:cNvCxnSpPr>
            <a:stCxn id="21" idx="0"/>
            <a:endCxn id="18" idx="3"/>
          </p:cNvCxnSpPr>
          <p:nvPr/>
        </p:nvCxnSpPr>
        <p:spPr>
          <a:xfrm rot="16200000" flipV="1">
            <a:off x="2094520" y="3048995"/>
            <a:ext cx="598174" cy="91337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2213918" y="3804769"/>
            <a:ext cx="1272750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2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1789328" y="1746462"/>
            <a:ext cx="1396650" cy="443030"/>
          </a:xfrm>
          <a:prstGeom prst="wedgeRoundRectCallout">
            <a:avLst>
              <a:gd name="adj1" fmla="val -21302"/>
              <a:gd name="adj2" fmla="val 805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23" name="Rounded Rectangular Callout 22"/>
          <p:cNvSpPr/>
          <p:nvPr/>
        </p:nvSpPr>
        <p:spPr>
          <a:xfrm>
            <a:off x="5622341" y="221975"/>
            <a:ext cx="3274538" cy="443030"/>
          </a:xfrm>
          <a:prstGeom prst="wedgeRoundRectCallou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b="1" dirty="0">
                <a:solidFill>
                  <a:prstClr val="black"/>
                </a:solidFill>
              </a:rPr>
              <a:t>abstract/ static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211" y="4267046"/>
            <a:ext cx="1153298" cy="400431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73098" y="4267046"/>
            <a:ext cx="1268625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26" name="Elbow Connector 26"/>
          <p:cNvCxnSpPr>
            <a:stCxn id="25" idx="1"/>
            <a:endCxn id="24" idx="3"/>
          </p:cNvCxnSpPr>
          <p:nvPr/>
        </p:nvCxnSpPr>
        <p:spPr>
          <a:xfrm rot="10800000">
            <a:off x="5801510" y="4467262"/>
            <a:ext cx="1371589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Rounded Rectangular Callout 28"/>
          <p:cNvSpPr/>
          <p:nvPr/>
        </p:nvSpPr>
        <p:spPr>
          <a:xfrm>
            <a:off x="6306079" y="3344397"/>
            <a:ext cx="1734068" cy="443030"/>
          </a:xfrm>
          <a:prstGeom prst="wedgeRoundRectCallout">
            <a:avLst>
              <a:gd name="adj1" fmla="val -5474"/>
              <a:gd name="adj2" fmla="val 16477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b="1" dirty="0">
                <a:solidFill>
                  <a:prstClr val="black"/>
                </a:solidFill>
              </a:rPr>
              <a:t>navigability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08336" y="5969186"/>
            <a:ext cx="1153298" cy="400431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33223" y="5969186"/>
            <a:ext cx="1268625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2" name="Elbow Connector 26"/>
          <p:cNvCxnSpPr>
            <a:stCxn id="31" idx="1"/>
            <a:endCxn id="30" idx="3"/>
          </p:cNvCxnSpPr>
          <p:nvPr/>
        </p:nvCxnSpPr>
        <p:spPr>
          <a:xfrm rot="10800000">
            <a:off x="5961635" y="6169402"/>
            <a:ext cx="1371589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33" name="Rounded Rectangular Callout 32"/>
          <p:cNvSpPr/>
          <p:nvPr/>
        </p:nvSpPr>
        <p:spPr>
          <a:xfrm>
            <a:off x="5953391" y="5327652"/>
            <a:ext cx="1734068" cy="443030"/>
          </a:xfrm>
          <a:prstGeom prst="wedgeRoundRectCallout">
            <a:avLst>
              <a:gd name="adj1" fmla="val -20833"/>
              <a:gd name="adj2" fmla="val 10461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b="1" dirty="0">
                <a:solidFill>
                  <a:prstClr val="black"/>
                </a:solidFill>
              </a:rPr>
              <a:t>dependency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01509" y="4479953"/>
            <a:ext cx="13445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85398" y="5995789"/>
            <a:ext cx="1022520" cy="400431"/>
          </a:xfrm>
          <a:prstGeom prst="rect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979525" y="5995789"/>
            <a:ext cx="1034880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B</a:t>
            </a:r>
          </a:p>
        </p:txBody>
      </p: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1607918" y="6196005"/>
            <a:ext cx="13716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811490" y="5267831"/>
            <a:ext cx="1034880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Class C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328930" y="5651918"/>
            <a:ext cx="0" cy="55873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ular Callout 39"/>
          <p:cNvSpPr/>
          <p:nvPr/>
        </p:nvSpPr>
        <p:spPr>
          <a:xfrm>
            <a:off x="585416" y="4440050"/>
            <a:ext cx="2143898" cy="783903"/>
          </a:xfrm>
          <a:prstGeom prst="wedgeRoundRectCallout">
            <a:avLst>
              <a:gd name="adj1" fmla="val 20281"/>
              <a:gd name="adj2" fmla="val 9344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b="1" dirty="0">
                <a:solidFill>
                  <a:prstClr val="black"/>
                </a:solidFill>
              </a:rPr>
              <a:t>Association class</a:t>
            </a:r>
          </a:p>
        </p:txBody>
      </p:sp>
    </p:spTree>
    <p:extLst>
      <p:ext uri="{BB962C8B-B14F-4D97-AF65-F5344CB8AC3E}">
        <p14:creationId xmlns:p14="http://schemas.microsoft.com/office/powerpoint/2010/main" val="24299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79" y="188269"/>
            <a:ext cx="3633533" cy="377168"/>
          </a:xfrm>
        </p:spPr>
        <p:txBody>
          <a:bodyPr vert="horz" lIns="87270" tIns="43635" rIns="87270" bIns="43635" rtlCol="0" anchor="ctr">
            <a:noAutofit/>
          </a:bodyPr>
          <a:lstStyle/>
          <a:p>
            <a:r>
              <a:rPr lang="en-US" sz="2400" dirty="0"/>
              <a:t>Class diagrams [example]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6479" y="1057212"/>
            <a:ext cx="1699058" cy="400431"/>
          </a:xfrm>
          <a:prstGeom prst="rect">
            <a:avLst/>
          </a:prstGeom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Minesweeper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19668" y="1057211"/>
            <a:ext cx="1295400" cy="40043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Minefield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86668" y="1057212"/>
            <a:ext cx="1143000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Cell</a:t>
            </a:r>
          </a:p>
        </p:txBody>
      </p:sp>
      <p:cxnSp>
        <p:nvCxnSpPr>
          <p:cNvPr id="31" name="Elbow Connector 26"/>
          <p:cNvCxnSpPr>
            <a:stCxn id="30" idx="1"/>
            <a:endCxn id="52" idx="3"/>
          </p:cNvCxnSpPr>
          <p:nvPr/>
        </p:nvCxnSpPr>
        <p:spPr>
          <a:xfrm rot="10800000" flipV="1">
            <a:off x="4443668" y="1257427"/>
            <a:ext cx="1143000" cy="582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5" idx="3"/>
            <a:endCxn id="29" idx="1"/>
          </p:cNvCxnSpPr>
          <p:nvPr/>
        </p:nvCxnSpPr>
        <p:spPr>
          <a:xfrm flipV="1">
            <a:off x="1875537" y="1257427"/>
            <a:ext cx="1044131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3" name="Rectangle 32"/>
          <p:cNvSpPr/>
          <p:nvPr/>
        </p:nvSpPr>
        <p:spPr>
          <a:xfrm>
            <a:off x="4606384" y="2200211"/>
            <a:ext cx="1361303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 err="1">
                <a:solidFill>
                  <a:sysClr val="windowText" lastClr="000000"/>
                </a:solidFill>
              </a:rPr>
              <a:t>MinedCell</a:t>
            </a:r>
            <a:endParaRPr lang="en-US" sz="2002" kern="0" dirty="0">
              <a:solidFill>
                <a:sysClr val="windowText" lastClr="0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29400" y="142736"/>
            <a:ext cx="1600200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 </a:t>
            </a:r>
            <a:r>
              <a:rPr lang="en-US" sz="2002" b="1" kern="0" dirty="0">
                <a:solidFill>
                  <a:sysClr val="windowText" lastClr="000000"/>
                </a:solidFill>
              </a:rPr>
              <a:t>&lt;</a:t>
            </a:r>
            <a:r>
              <a:rPr lang="en-US" sz="2002" kern="0" dirty="0">
                <a:solidFill>
                  <a:sysClr val="windowText" lastClr="000000"/>
                </a:solidFill>
              </a:rPr>
              <a:t> adjacent to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37458" y="2200212"/>
            <a:ext cx="2693775" cy="400431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 err="1">
                <a:solidFill>
                  <a:sysClr val="windowText" lastClr="000000"/>
                </a:solidFill>
              </a:rPr>
              <a:t>MineFreeCell</a:t>
            </a:r>
            <a:endParaRPr lang="en-US" sz="2002" kern="0" dirty="0">
              <a:solidFill>
                <a:sysClr val="windowText" lastClr="000000"/>
              </a:solidFill>
            </a:endParaRPr>
          </a:p>
        </p:txBody>
      </p:sp>
      <p:sp>
        <p:nvSpPr>
          <p:cNvPr id="38" name="Isosceles Triangle 37"/>
          <p:cNvSpPr/>
          <p:nvPr/>
        </p:nvSpPr>
        <p:spPr>
          <a:xfrm>
            <a:off x="6043868" y="145375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cxnSp>
        <p:nvCxnSpPr>
          <p:cNvPr id="39" name="Elbow Connector 26"/>
          <p:cNvCxnSpPr>
            <a:stCxn id="33" idx="0"/>
            <a:endCxn id="38" idx="3"/>
          </p:cNvCxnSpPr>
          <p:nvPr/>
        </p:nvCxnSpPr>
        <p:spPr>
          <a:xfrm rot="5400000" flipH="1" flipV="1">
            <a:off x="5425574" y="1467617"/>
            <a:ext cx="594056" cy="87113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Elbow Connector 26"/>
          <p:cNvCxnSpPr>
            <a:stCxn id="37" idx="0"/>
            <a:endCxn id="38" idx="3"/>
          </p:cNvCxnSpPr>
          <p:nvPr/>
        </p:nvCxnSpPr>
        <p:spPr>
          <a:xfrm rot="16200000" flipV="1">
            <a:off x="6574229" y="1190095"/>
            <a:ext cx="594057" cy="142617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841156" y="3190812"/>
            <a:ext cx="897923" cy="400431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Mine</a:t>
            </a:r>
          </a:p>
        </p:txBody>
      </p:sp>
      <p:cxnSp>
        <p:nvCxnSpPr>
          <p:cNvPr id="42" name="Elbow Connector 26"/>
          <p:cNvCxnSpPr>
            <a:stCxn id="41" idx="0"/>
            <a:endCxn id="33" idx="2"/>
          </p:cNvCxnSpPr>
          <p:nvPr/>
        </p:nvCxnSpPr>
        <p:spPr>
          <a:xfrm rot="16200000" flipV="1">
            <a:off x="4993492" y="2894186"/>
            <a:ext cx="590170" cy="308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3" name="Elbow Connector 26"/>
          <p:cNvCxnSpPr>
            <a:stCxn id="30" idx="0"/>
            <a:endCxn id="30" idx="3"/>
          </p:cNvCxnSpPr>
          <p:nvPr/>
        </p:nvCxnSpPr>
        <p:spPr>
          <a:xfrm rot="16200000" flipH="1">
            <a:off x="6343810" y="871570"/>
            <a:ext cx="200216" cy="571500"/>
          </a:xfrm>
          <a:prstGeom prst="bentConnector4">
            <a:avLst>
              <a:gd name="adj1" fmla="val -192151"/>
              <a:gd name="adj2" fmla="val 346829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5586668" y="691755"/>
            <a:ext cx="609600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9668" y="1225155"/>
            <a:ext cx="609600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3..8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358068" y="2825366"/>
            <a:ext cx="381000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3268" y="920366"/>
            <a:ext cx="685800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75920" y="920355"/>
            <a:ext cx="643755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0..1</a:t>
            </a:r>
          </a:p>
        </p:txBody>
      </p:sp>
      <p:sp>
        <p:nvSpPr>
          <p:cNvPr id="52" name="Flowchart: Decision 51"/>
          <p:cNvSpPr/>
          <p:nvPr/>
        </p:nvSpPr>
        <p:spPr>
          <a:xfrm>
            <a:off x="4215068" y="1148955"/>
            <a:ext cx="228600" cy="228600"/>
          </a:xfrm>
          <a:prstGeom prst="flowChartDecis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white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12839" y="1461990"/>
            <a:ext cx="158372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played on &gt;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37476" y="2587864"/>
            <a:ext cx="2699948" cy="400431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digit: </a:t>
            </a:r>
            <a:r>
              <a:rPr lang="en-US" sz="2002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2" kern="0" dirty="0">
              <a:solidFill>
                <a:sysClr val="windowText" lastClr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30198" y="2045736"/>
            <a:ext cx="2362200" cy="708527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213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&lt;&lt;enumeration&gt;&gt;</a:t>
            </a:r>
            <a:br>
              <a:rPr lang="en-US" sz="2002" kern="0" dirty="0">
                <a:solidFill>
                  <a:sysClr val="windowText" lastClr="000000"/>
                </a:solidFill>
              </a:rPr>
            </a:br>
            <a:r>
              <a:rPr lang="en-US" sz="2002" kern="0" dirty="0">
                <a:solidFill>
                  <a:sysClr val="windowText" lastClr="000000"/>
                </a:solidFill>
              </a:rPr>
              <a:t> </a:t>
            </a:r>
            <a:r>
              <a:rPr lang="en-US" sz="2002" kern="0" dirty="0" err="1">
                <a:solidFill>
                  <a:sysClr val="windowText" lastClr="000000"/>
                </a:solidFill>
              </a:rPr>
              <a:t>AdjacentMines</a:t>
            </a:r>
            <a:endParaRPr lang="en-US" sz="2002" kern="0" dirty="0">
              <a:solidFill>
                <a:sysClr val="windowText" lastClr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0198" y="2724131"/>
            <a:ext cx="2362200" cy="400431"/>
          </a:xfrm>
          <a:prstGeom prst="rect">
            <a:avLst/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0,1,2,3,4,5,6,7,8 </a:t>
            </a:r>
          </a:p>
        </p:txBody>
      </p:sp>
      <p:sp>
        <p:nvSpPr>
          <p:cNvPr id="45" name="Isosceles Triangle 1"/>
          <p:cNvSpPr/>
          <p:nvPr/>
        </p:nvSpPr>
        <p:spPr>
          <a:xfrm rot="5400000" flipH="1">
            <a:off x="2865825" y="1626533"/>
            <a:ext cx="158415" cy="1190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3"/>
          </a:p>
        </p:txBody>
      </p:sp>
      <p:sp>
        <p:nvSpPr>
          <p:cNvPr id="48" name="Isosceles Triangle 1"/>
          <p:cNvSpPr/>
          <p:nvPr/>
        </p:nvSpPr>
        <p:spPr>
          <a:xfrm rot="16200000">
            <a:off x="6771900" y="281145"/>
            <a:ext cx="158415" cy="1190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3"/>
          </a:p>
        </p:txBody>
      </p:sp>
      <p:cxnSp>
        <p:nvCxnSpPr>
          <p:cNvPr id="53" name="Elbow Connector 52"/>
          <p:cNvCxnSpPr>
            <a:stCxn id="58" idx="2"/>
            <a:endCxn id="56" idx="2"/>
          </p:cNvCxnSpPr>
          <p:nvPr/>
        </p:nvCxnSpPr>
        <p:spPr>
          <a:xfrm rot="5400000" flipH="1" flipV="1">
            <a:off x="4731240" y="268353"/>
            <a:ext cx="136267" cy="5576152"/>
          </a:xfrm>
          <a:prstGeom prst="bentConnector3">
            <a:avLst>
              <a:gd name="adj1" fmla="val -478729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4682925" y="4038600"/>
            <a:ext cx="4238370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213"/>
            <a:r>
              <a:rPr lang="en-US" sz="2002">
                <a:solidFill>
                  <a:prstClr val="black"/>
                </a:solidFill>
              </a:rPr>
              <a:t>Table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4682925" y="4434015"/>
            <a:ext cx="4238370" cy="1105935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- number: Integer</a:t>
            </a:r>
          </a:p>
          <a:p>
            <a:pPr defTabSz="872213"/>
            <a:r>
              <a:rPr lang="en-US" sz="2002" dirty="0">
                <a:solidFill>
                  <a:prstClr val="black"/>
                </a:solidFill>
              </a:rPr>
              <a:t>- chairs: Chair [0..6] = null</a:t>
            </a:r>
          </a:p>
          <a:p>
            <a:pPr defTabSz="872213"/>
            <a:r>
              <a:rPr lang="en-US" sz="2002" u="sng" dirty="0">
                <a:solidFill>
                  <a:prstClr val="black"/>
                </a:solidFill>
              </a:rPr>
              <a:t>+ </a:t>
            </a:r>
            <a:r>
              <a:rPr lang="en-US" sz="2002" u="sng" dirty="0" err="1">
                <a:solidFill>
                  <a:prstClr val="black"/>
                </a:solidFill>
              </a:rPr>
              <a:t>totalTables</a:t>
            </a:r>
            <a:r>
              <a:rPr lang="en-US" sz="2002" u="sng" dirty="0">
                <a:solidFill>
                  <a:prstClr val="black"/>
                </a:solidFill>
              </a:rPr>
              <a:t>: Integer</a:t>
            </a:r>
            <a:br>
              <a:rPr lang="en-US" sz="2002" u="sng" dirty="0">
                <a:solidFill>
                  <a:prstClr val="black"/>
                </a:solidFill>
              </a:rPr>
            </a:br>
            <a:endParaRPr lang="en-US" sz="2002" u="sng" dirty="0">
              <a:solidFill>
                <a:prstClr val="black"/>
              </a:solidFill>
            </a:endParaRP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4678384" y="5358713"/>
            <a:ext cx="4242923" cy="133041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+ </a:t>
            </a:r>
            <a:r>
              <a:rPr lang="en-US" sz="2002" dirty="0" err="1">
                <a:solidFill>
                  <a:prstClr val="black"/>
                </a:solidFill>
              </a:rPr>
              <a:t>getNumber</a:t>
            </a:r>
            <a:r>
              <a:rPr lang="en-US" sz="2002" dirty="0">
                <a:solidFill>
                  <a:prstClr val="black"/>
                </a:solidFill>
              </a:rPr>
              <a:t>( ): Integer</a:t>
            </a:r>
          </a:p>
          <a:p>
            <a:pPr defTabSz="872213"/>
            <a:r>
              <a:rPr lang="en-US" sz="2002" dirty="0">
                <a:solidFill>
                  <a:prstClr val="black"/>
                </a:solidFill>
              </a:rPr>
              <a:t>+ </a:t>
            </a:r>
            <a:r>
              <a:rPr lang="en-US" sz="2002" dirty="0" err="1">
                <a:solidFill>
                  <a:prstClr val="black"/>
                </a:solidFill>
              </a:rPr>
              <a:t>setNumber</a:t>
            </a:r>
            <a:r>
              <a:rPr lang="en-US" sz="2002" dirty="0">
                <a:solidFill>
                  <a:prstClr val="black"/>
                </a:solidFill>
              </a:rPr>
              <a:t>(n: Integer) </a:t>
            </a:r>
          </a:p>
          <a:p>
            <a:pPr defTabSz="872213"/>
            <a:r>
              <a:rPr lang="en-US" sz="2002" u="sng" dirty="0">
                <a:solidFill>
                  <a:prstClr val="black"/>
                </a:solidFill>
              </a:rPr>
              <a:t>+ </a:t>
            </a:r>
            <a:r>
              <a:rPr lang="en-US" sz="2002" u="sng" dirty="0" err="1">
                <a:solidFill>
                  <a:prstClr val="black"/>
                </a:solidFill>
              </a:rPr>
              <a:t>getTotal</a:t>
            </a:r>
            <a:r>
              <a:rPr lang="en-US" sz="2002" u="sng" dirty="0">
                <a:solidFill>
                  <a:prstClr val="black"/>
                </a:solidFill>
              </a:rPr>
              <a:t>( ): Integer</a:t>
            </a:r>
          </a:p>
          <a:p>
            <a:pPr defTabSz="872213"/>
            <a:r>
              <a:rPr lang="en-US" sz="2002" u="sng" dirty="0">
                <a:solidFill>
                  <a:prstClr val="black"/>
                </a:solidFill>
              </a:rPr>
              <a:t>+ Table(n: Integer, p: Integer)</a:t>
            </a:r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461051" y="4761428"/>
            <a:ext cx="2034743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213"/>
            <a:r>
              <a:rPr lang="en-US" sz="2002" dirty="0">
                <a:solidFill>
                  <a:prstClr val="black"/>
                </a:solidFill>
              </a:rPr>
              <a:t>Customer</a:t>
            </a:r>
          </a:p>
        </p:txBody>
      </p:sp>
      <p:cxnSp>
        <p:nvCxnSpPr>
          <p:cNvPr id="62" name="Elbow Connector 16"/>
          <p:cNvCxnSpPr>
            <a:cxnSpLocks/>
            <a:stCxn id="61" idx="3"/>
            <a:endCxn id="59" idx="1"/>
          </p:cNvCxnSpPr>
          <p:nvPr/>
        </p:nvCxnSpPr>
        <p:spPr>
          <a:xfrm flipV="1">
            <a:off x="2495794" y="4986983"/>
            <a:ext cx="2187131" cy="30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8"/>
          <p:cNvSpPr txBox="1"/>
          <p:nvPr/>
        </p:nvSpPr>
        <p:spPr>
          <a:xfrm>
            <a:off x="4299881" y="4625561"/>
            <a:ext cx="321278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81968" y="674565"/>
            <a:ext cx="1600200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 neighbor</a:t>
            </a:r>
          </a:p>
        </p:txBody>
      </p:sp>
      <p:sp>
        <p:nvSpPr>
          <p:cNvPr id="51" name="Flowchart: Decision 50"/>
          <p:cNvSpPr/>
          <p:nvPr/>
        </p:nvSpPr>
        <p:spPr>
          <a:xfrm>
            <a:off x="1366373" y="5511398"/>
            <a:ext cx="228600" cy="2286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14260" y="5539789"/>
            <a:ext cx="1429140" cy="400431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Reservation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914260" y="5939451"/>
            <a:ext cx="1429140" cy="708527"/>
          </a:xfrm>
          <a:prstGeom prst="rect">
            <a:avLst/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- </a:t>
            </a:r>
            <a:r>
              <a:rPr lang="en-US" sz="2002" kern="0" dirty="0" err="1">
                <a:solidFill>
                  <a:sysClr val="windowText" lastClr="000000"/>
                </a:solidFill>
              </a:rPr>
              <a:t>startTime</a:t>
            </a:r>
            <a:endParaRPr lang="en-US" sz="2002" kern="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- </a:t>
            </a:r>
            <a:r>
              <a:rPr lang="en-US" sz="2002" kern="0" dirty="0" err="1">
                <a:solidFill>
                  <a:sysClr val="windowText" lastClr="000000"/>
                </a:solidFill>
              </a:rPr>
              <a:t>endTime</a:t>
            </a:r>
            <a:endParaRPr lang="en-US" sz="2002" kern="0" dirty="0">
              <a:solidFill>
                <a:sysClr val="windowText" lastClr="000000"/>
              </a:solidFill>
            </a:endParaRPr>
          </a:p>
        </p:txBody>
      </p:sp>
      <p:cxnSp>
        <p:nvCxnSpPr>
          <p:cNvPr id="67" name="Straight Connector 36"/>
          <p:cNvCxnSpPr/>
          <p:nvPr/>
        </p:nvCxnSpPr>
        <p:spPr>
          <a:xfrm>
            <a:off x="3606390" y="5004030"/>
            <a:ext cx="0" cy="558735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453484" y="5764718"/>
            <a:ext cx="2034743" cy="457200"/>
          </a:xfrm>
          <a:prstGeom prst="rect">
            <a:avLst/>
          </a:prstGeom>
          <a:ln w="19050">
            <a:headEnd/>
            <a:tailEnd type="none"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defTabSz="872213"/>
            <a:r>
              <a:rPr lang="en-US" sz="2002" dirty="0" err="1">
                <a:solidFill>
                  <a:prstClr val="black"/>
                </a:solidFill>
              </a:rPr>
              <a:t>LoyaltyProgram</a:t>
            </a:r>
            <a:endParaRPr lang="en-US" sz="2002" dirty="0">
              <a:solidFill>
                <a:prstClr val="black"/>
              </a:solidFill>
            </a:endParaRPr>
          </a:p>
        </p:txBody>
      </p:sp>
      <p:cxnSp>
        <p:nvCxnSpPr>
          <p:cNvPr id="69" name="Elbow Connector 16"/>
          <p:cNvCxnSpPr>
            <a:stCxn id="51" idx="0"/>
            <a:endCxn id="61" idx="2"/>
          </p:cNvCxnSpPr>
          <p:nvPr/>
        </p:nvCxnSpPr>
        <p:spPr>
          <a:xfrm rot="16200000" flipV="1">
            <a:off x="1333163" y="5363888"/>
            <a:ext cx="292770" cy="22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34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87270" tIns="43635" rIns="87270" bIns="43635" rtlCol="0" anchor="ctr">
            <a:normAutofit/>
          </a:bodyPr>
          <a:lstStyle/>
          <a:p>
            <a:r>
              <a:rPr lang="en-US" dirty="0"/>
              <a:t>Object diagrams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4329" y="3683186"/>
            <a:ext cx="2110943" cy="400431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u="sng" dirty="0" err="1">
                <a:solidFill>
                  <a:prstClr val="black"/>
                </a:solidFill>
              </a:rPr>
              <a:t>Lee:Professor</a:t>
            </a:r>
            <a:endParaRPr lang="en-US" sz="2002" b="1" u="sng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403789"/>
            <a:ext cx="1905000" cy="400431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u="sng" dirty="0" err="1">
                <a:solidFill>
                  <a:prstClr val="black"/>
                </a:solidFill>
              </a:rPr>
              <a:t>Jean:Studen</a:t>
            </a:r>
            <a:r>
              <a:rPr lang="en-US" sz="2002" dirty="0" err="1">
                <a:solidFill>
                  <a:prstClr val="black"/>
                </a:solidFill>
              </a:rPr>
              <a:t>t</a:t>
            </a:r>
            <a:endParaRPr lang="en-US" sz="2002" dirty="0">
              <a:solidFill>
                <a:prstClr val="black"/>
              </a:solidFill>
            </a:endParaRPr>
          </a:p>
        </p:txBody>
      </p:sp>
      <p:cxnSp>
        <p:nvCxnSpPr>
          <p:cNvPr id="6" name="Elbow Connector 5"/>
          <p:cNvCxnSpPr>
            <a:stCxn id="4" idx="3"/>
            <a:endCxn id="5" idx="1"/>
          </p:cNvCxnSpPr>
          <p:nvPr/>
        </p:nvCxnSpPr>
        <p:spPr>
          <a:xfrm flipV="1">
            <a:off x="3715272" y="3604005"/>
            <a:ext cx="1618728" cy="27939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53950" y="5575811"/>
            <a:ext cx="1055475" cy="400431"/>
          </a:xfrm>
          <a:prstGeom prst="rect">
            <a:avLst/>
          </a:prstGeom>
          <a:solidFill>
            <a:schemeClr val="accent3">
              <a:tint val="50000"/>
              <a:satMod val="300000"/>
            </a:schemeClr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u="sng" dirty="0">
                <a:solidFill>
                  <a:prstClr val="black"/>
                </a:solidFill>
              </a:rPr>
              <a:t>:Admin</a:t>
            </a:r>
            <a:endParaRPr lang="en-US" sz="2002" b="1" u="sng" dirty="0">
              <a:solidFill>
                <a:prstClr val="black"/>
              </a:solidFill>
            </a:endParaRPr>
          </a:p>
        </p:txBody>
      </p:sp>
      <p:cxnSp>
        <p:nvCxnSpPr>
          <p:cNvPr id="8" name="Elbow Connector 7"/>
          <p:cNvCxnSpPr>
            <a:stCxn id="4" idx="3"/>
            <a:endCxn id="11" idx="1"/>
          </p:cNvCxnSpPr>
          <p:nvPr/>
        </p:nvCxnSpPr>
        <p:spPr>
          <a:xfrm>
            <a:off x="3715272" y="3883402"/>
            <a:ext cx="1618728" cy="2539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7" idx="1"/>
            <a:endCxn id="10" idx="1"/>
          </p:cNvCxnSpPr>
          <p:nvPr/>
        </p:nvCxnSpPr>
        <p:spPr>
          <a:xfrm rot="10800000">
            <a:off x="1604318" y="4873987"/>
            <a:ext cx="1649632" cy="902040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04318" y="4673771"/>
            <a:ext cx="1759125" cy="400431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u="sng" dirty="0">
                <a:solidFill>
                  <a:prstClr val="black"/>
                </a:solidFill>
              </a:rPr>
              <a:t>:Professor</a:t>
            </a:r>
            <a:endParaRPr lang="en-US" sz="2002" b="1" u="sng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0" y="3937174"/>
            <a:ext cx="1905000" cy="400431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u="sng" dirty="0" err="1">
                <a:solidFill>
                  <a:prstClr val="black"/>
                </a:solidFill>
              </a:rPr>
              <a:t>Jon:Studen</a:t>
            </a:r>
            <a:r>
              <a:rPr lang="en-US" sz="2002" dirty="0" err="1">
                <a:solidFill>
                  <a:prstClr val="black"/>
                </a:solidFill>
              </a:rPr>
              <a:t>t</a:t>
            </a:r>
            <a:endParaRPr lang="en-US" sz="2002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0" y="4710844"/>
            <a:ext cx="1905000" cy="400431"/>
          </a:xfrm>
          <a:prstGeom prst="rect">
            <a:avLst/>
          </a:prstGeom>
          <a:solidFill>
            <a:schemeClr val="accent4">
              <a:tint val="50000"/>
              <a:satMod val="300000"/>
            </a:schemeClr>
          </a:solidFill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u="sng" dirty="0">
                <a:solidFill>
                  <a:prstClr val="black"/>
                </a:solidFill>
              </a:rPr>
              <a:t>:Studen</a:t>
            </a:r>
            <a:r>
              <a:rPr lang="en-US" sz="2002" dirty="0">
                <a:solidFill>
                  <a:prstClr val="black"/>
                </a:solidFill>
              </a:rPr>
              <a:t>t</a:t>
            </a:r>
          </a:p>
        </p:txBody>
      </p:sp>
      <p:cxnSp>
        <p:nvCxnSpPr>
          <p:cNvPr id="13" name="Elbow Connector 12"/>
          <p:cNvCxnSpPr>
            <a:stCxn id="7" idx="1"/>
            <a:endCxn id="4" idx="1"/>
          </p:cNvCxnSpPr>
          <p:nvPr/>
        </p:nvCxnSpPr>
        <p:spPr>
          <a:xfrm rot="10800000">
            <a:off x="1604330" y="3883403"/>
            <a:ext cx="1649621" cy="1892625"/>
          </a:xfrm>
          <a:prstGeom prst="bentConnector3">
            <a:avLst>
              <a:gd name="adj1" fmla="val 113858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12" idx="1"/>
          </p:cNvCxnSpPr>
          <p:nvPr/>
        </p:nvCxnSpPr>
        <p:spPr>
          <a:xfrm>
            <a:off x="3363443" y="4873987"/>
            <a:ext cx="1970557" cy="370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7" idx="3"/>
            <a:endCxn id="12" idx="3"/>
          </p:cNvCxnSpPr>
          <p:nvPr/>
        </p:nvCxnSpPr>
        <p:spPr>
          <a:xfrm flipV="1">
            <a:off x="4309425" y="4911060"/>
            <a:ext cx="2929575" cy="864967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3"/>
            <a:endCxn id="11" idx="3"/>
          </p:cNvCxnSpPr>
          <p:nvPr/>
        </p:nvCxnSpPr>
        <p:spPr>
          <a:xfrm flipV="1">
            <a:off x="4309425" y="4137390"/>
            <a:ext cx="2929575" cy="1638637"/>
          </a:xfrm>
          <a:prstGeom prst="bentConnector3">
            <a:avLst>
              <a:gd name="adj1" fmla="val 10780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3"/>
            <a:endCxn id="7" idx="3"/>
          </p:cNvCxnSpPr>
          <p:nvPr/>
        </p:nvCxnSpPr>
        <p:spPr>
          <a:xfrm flipH="1">
            <a:off x="4309425" y="3604005"/>
            <a:ext cx="2929575" cy="2172022"/>
          </a:xfrm>
          <a:prstGeom prst="bentConnector3">
            <a:avLst>
              <a:gd name="adj1" fmla="val -780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09800" y="1320357"/>
            <a:ext cx="3338385" cy="400431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 defTabSz="872213"/>
            <a:r>
              <a:rPr lang="en-US" sz="2002" u="sng" dirty="0">
                <a:solidFill>
                  <a:prstClr val="black"/>
                </a:solidFill>
              </a:rPr>
              <a:t>Object Name : Class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09800" y="1689702"/>
            <a:ext cx="3338385" cy="400431"/>
          </a:xfrm>
          <a:prstGeom prst="rect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attributes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04329" y="4052516"/>
            <a:ext cx="2110943" cy="400431"/>
          </a:xfrm>
          <a:prstGeom prst="rect">
            <a:avLst/>
          </a:prstGeom>
          <a:solidFill>
            <a:schemeClr val="accent5">
              <a:tint val="50000"/>
              <a:satMod val="300000"/>
            </a:schemeClr>
          </a:solidFill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name = “L. John”</a:t>
            </a:r>
            <a:endParaRPr lang="en-US" sz="2002" b="1" dirty="0">
              <a:solidFill>
                <a:prstClr val="black"/>
              </a:solidFill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486030" y="2750108"/>
            <a:ext cx="8229600" cy="792165"/>
          </a:xfrm>
          <a:prstGeom prst="rect">
            <a:avLst/>
          </a:prstGeom>
        </p:spPr>
        <p:txBody>
          <a:bodyPr vert="horz" lIns="87270" tIns="43635" rIns="87270" bIns="43635" rtlCol="0" anchor="ctr">
            <a:normAutofit/>
          </a:bodyPr>
          <a:lstStyle/>
          <a:p>
            <a:pPr defTabSz="87221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[example]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758224" y="4207204"/>
            <a:ext cx="149723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79119" y="3138079"/>
            <a:ext cx="149723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supervises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78874" y="5807141"/>
            <a:ext cx="1950308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&lt; looked after by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0294" y="5823619"/>
            <a:ext cx="2178908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looked after by &gt;</a:t>
            </a:r>
          </a:p>
        </p:txBody>
      </p:sp>
      <p:sp>
        <p:nvSpPr>
          <p:cNvPr id="25" name="Isosceles Triangle 1"/>
          <p:cNvSpPr/>
          <p:nvPr/>
        </p:nvSpPr>
        <p:spPr>
          <a:xfrm rot="5400000" flipH="1">
            <a:off x="5009505" y="3314550"/>
            <a:ext cx="158415" cy="1190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3"/>
          </a:p>
        </p:txBody>
      </p:sp>
      <p:sp>
        <p:nvSpPr>
          <p:cNvPr id="27" name="Isosceles Triangle 1"/>
          <p:cNvSpPr/>
          <p:nvPr/>
        </p:nvSpPr>
        <p:spPr>
          <a:xfrm rot="5400000" flipH="1">
            <a:off x="4949993" y="4387785"/>
            <a:ext cx="158415" cy="1190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3"/>
          </a:p>
        </p:txBody>
      </p:sp>
      <p:sp>
        <p:nvSpPr>
          <p:cNvPr id="28" name="Isosceles Triangle 1"/>
          <p:cNvSpPr/>
          <p:nvPr/>
        </p:nvSpPr>
        <p:spPr>
          <a:xfrm rot="5400000" flipH="1">
            <a:off x="2605298" y="5988300"/>
            <a:ext cx="158415" cy="1190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3"/>
          </a:p>
        </p:txBody>
      </p:sp>
      <p:sp>
        <p:nvSpPr>
          <p:cNvPr id="29" name="Isosceles Triangle 1"/>
          <p:cNvSpPr/>
          <p:nvPr/>
        </p:nvSpPr>
        <p:spPr>
          <a:xfrm rot="16200000">
            <a:off x="4949993" y="5970518"/>
            <a:ext cx="158415" cy="1190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3"/>
          </a:p>
        </p:txBody>
      </p:sp>
    </p:spTree>
    <p:extLst>
      <p:ext uri="{BB962C8B-B14F-4D97-AF65-F5344CB8AC3E}">
        <p14:creationId xmlns:p14="http://schemas.microsoft.com/office/powerpoint/2010/main" val="6307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74"/>
            <a:ext cx="440190" cy="210593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5" y="2147734"/>
            <a:ext cx="0" cy="4405478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7835"/>
            <a:ext cx="4399005" cy="79216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41" y="1616906"/>
            <a:ext cx="1622273" cy="4927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213">
              <a:spcBef>
                <a:spcPct val="50000"/>
              </a:spcBef>
            </a:pPr>
            <a:r>
              <a:rPr lang="en-US" sz="2002" dirty="0">
                <a:solidFill>
                  <a:prstClr val="black"/>
                </a:solidFill>
              </a:rPr>
              <a:t>name:Class1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0" y="2595656"/>
            <a:ext cx="625500" cy="978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11" y="6263044"/>
            <a:ext cx="651173" cy="1358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5" y="2605444"/>
            <a:ext cx="250335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84" y="3841943"/>
            <a:ext cx="8138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3" y="3403763"/>
            <a:ext cx="2008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8" y="3028890"/>
            <a:ext cx="1068450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16" y="3644359"/>
            <a:ext cx="251363" cy="3938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3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3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13" y="4354935"/>
            <a:ext cx="1267860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3" y="4409531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8" y="5612738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3"/>
            <a:ext cx="1936950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2204" y="3161471"/>
            <a:ext cx="1537583" cy="4927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213">
              <a:spcBef>
                <a:spcPct val="50000"/>
              </a:spcBef>
            </a:pPr>
            <a:r>
              <a:rPr lang="en-US" sz="2002" dirty="0">
                <a:solidFill>
                  <a:prstClr val="black"/>
                </a:solidFill>
              </a:rPr>
              <a:t>:Class2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84" y="4731559"/>
            <a:ext cx="251363" cy="3938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3" y="5746279"/>
            <a:ext cx="284430" cy="26765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59" y="5750760"/>
            <a:ext cx="288173" cy="26601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0" y="4526659"/>
            <a:ext cx="276300" cy="210593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3" y="4121963"/>
            <a:ext cx="1198605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57341" y="785966"/>
            <a:ext cx="3193073" cy="1886318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213"/>
            <a:r>
              <a:rPr lang="en-US" sz="2002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48" name="Snip Single Corner Rectangle 47"/>
          <p:cNvSpPr/>
          <p:nvPr/>
        </p:nvSpPr>
        <p:spPr>
          <a:xfrm flipV="1">
            <a:off x="5757330" y="777109"/>
            <a:ext cx="583860" cy="403763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5782061" y="785963"/>
            <a:ext cx="319307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213"/>
            <a:r>
              <a:rPr lang="en-US" sz="2002" dirty="0">
                <a:solidFill>
                  <a:prstClr val="black"/>
                </a:solidFill>
                <a:cs typeface="Arial" charset="0"/>
              </a:rPr>
              <a:t>alt           [condition]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757330" y="1402755"/>
            <a:ext cx="3193080" cy="112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6779966" y="2007308"/>
            <a:ext cx="97377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213"/>
            <a:r>
              <a:rPr lang="en-US" sz="2002" dirty="0">
                <a:solidFill>
                  <a:prstClr val="black"/>
                </a:solidFill>
                <a:cs typeface="Arial" charset="0"/>
              </a:rPr>
              <a:t> [else]</a:t>
            </a: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5749106" y="2866020"/>
            <a:ext cx="3193073" cy="84423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213"/>
            <a:r>
              <a:rPr lang="en-US" sz="2002" dirty="0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4" name="Snip Single Corner Rectangle 63"/>
          <p:cNvSpPr/>
          <p:nvPr/>
        </p:nvSpPr>
        <p:spPr>
          <a:xfrm flipV="1">
            <a:off x="5749099" y="2860654"/>
            <a:ext cx="754673" cy="403763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773819" y="2866020"/>
            <a:ext cx="319307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213"/>
            <a:r>
              <a:rPr lang="en-US" sz="2002" dirty="0">
                <a:solidFill>
                  <a:prstClr val="black"/>
                </a:solidFill>
                <a:cs typeface="Arial" charset="0"/>
              </a:rPr>
              <a:t>loop           [condition]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5765584" y="3932820"/>
            <a:ext cx="3193073" cy="844230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70C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213"/>
            <a:r>
              <a:rPr lang="en-US" sz="2002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69" name="Snip Single Corner Rectangle 68"/>
          <p:cNvSpPr/>
          <p:nvPr/>
        </p:nvSpPr>
        <p:spPr>
          <a:xfrm flipV="1">
            <a:off x="5765576" y="3936326"/>
            <a:ext cx="754673" cy="403763"/>
          </a:xfrm>
          <a:prstGeom prst="snip1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5790296" y="3932820"/>
            <a:ext cx="319307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213"/>
            <a:r>
              <a:rPr lang="en-US" sz="2002" dirty="0">
                <a:solidFill>
                  <a:prstClr val="black"/>
                </a:solidFill>
                <a:cs typeface="Arial" charset="0"/>
              </a:rPr>
              <a:t>opt           [condition]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5749088" y="2012363"/>
            <a:ext cx="3193080" cy="1126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 bwMode="auto">
          <a:xfrm>
            <a:off x="6627341" y="1418303"/>
            <a:ext cx="17423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213"/>
            <a:r>
              <a:rPr lang="en-US" sz="2002" dirty="0">
                <a:solidFill>
                  <a:prstClr val="black"/>
                </a:solidFill>
                <a:cs typeface="Arial" charset="0"/>
              </a:rPr>
              <a:t> [condition]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773826" y="5085435"/>
            <a:ext cx="3193073" cy="116296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213"/>
            <a:r>
              <a:rPr lang="en-US" sz="2002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55" name="Snip Single Corner Rectangle 54"/>
          <p:cNvSpPr/>
          <p:nvPr/>
        </p:nvSpPr>
        <p:spPr>
          <a:xfrm flipV="1">
            <a:off x="5773808" y="5076589"/>
            <a:ext cx="583860" cy="403763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5798539" y="5085435"/>
            <a:ext cx="319307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213"/>
            <a:r>
              <a:rPr lang="en-US" sz="2002" dirty="0">
                <a:solidFill>
                  <a:schemeClr val="bg1">
                    <a:lumMod val="65000"/>
                  </a:schemeClr>
                </a:solidFill>
                <a:cs typeface="Arial" charset="0"/>
              </a:rPr>
              <a:t>par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773808" y="5702235"/>
            <a:ext cx="3193080" cy="112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11"/>
          <p:cNvSpPr txBox="1">
            <a:spLocks noChangeArrowheads="1"/>
          </p:cNvSpPr>
          <p:nvPr/>
        </p:nvSpPr>
        <p:spPr bwMode="auto">
          <a:xfrm>
            <a:off x="4449278" y="1494315"/>
            <a:ext cx="1070580" cy="658695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213">
              <a:spcBef>
                <a:spcPct val="50000"/>
              </a:spcBef>
            </a:pPr>
            <a:r>
              <a:rPr lang="en-US" sz="2002" dirty="0">
                <a:solidFill>
                  <a:srgbClr val="FF0000"/>
                </a:solidFill>
              </a:rPr>
              <a:t>&lt;&lt;class&gt;&gt;</a:t>
            </a:r>
            <a:br>
              <a:rPr lang="en-US" sz="2002" dirty="0">
                <a:solidFill>
                  <a:prstClr val="black"/>
                </a:solidFill>
              </a:rPr>
            </a:br>
            <a:r>
              <a:rPr lang="en-US" sz="2002" dirty="0">
                <a:solidFill>
                  <a:prstClr val="black"/>
                </a:solidFill>
              </a:rPr>
              <a:t>:Logger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4984568" y="2181064"/>
            <a:ext cx="0" cy="41768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1103404" y="2672273"/>
            <a:ext cx="3746468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62" name="Rectangle 39"/>
          <p:cNvSpPr/>
          <p:nvPr/>
        </p:nvSpPr>
        <p:spPr>
          <a:xfrm>
            <a:off x="4858684" y="2672273"/>
            <a:ext cx="251363" cy="188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 flipH="1">
            <a:off x="1103393" y="2860643"/>
            <a:ext cx="375528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66" y="2259229"/>
            <a:ext cx="2143613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7030A0"/>
                </a:solidFill>
              </a:rPr>
              <a:t>class-level method</a:t>
            </a:r>
          </a:p>
        </p:txBody>
      </p:sp>
    </p:spTree>
    <p:extLst>
      <p:ext uri="{BB962C8B-B14F-4D97-AF65-F5344CB8AC3E}">
        <p14:creationId xmlns:p14="http://schemas.microsoft.com/office/powerpoint/2010/main" val="362656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47" grpId="0" animBg="1"/>
      <p:bldP spid="48" grpId="0" animBg="1"/>
      <p:bldP spid="49" grpId="0"/>
      <p:bldP spid="57" grpId="0"/>
      <p:bldP spid="63" grpId="0" animBg="1"/>
      <p:bldP spid="64" grpId="0" animBg="1"/>
      <p:bldP spid="65" grpId="0"/>
      <p:bldP spid="68" grpId="0" animBg="1"/>
      <p:bldP spid="69" grpId="0" animBg="1"/>
      <p:bldP spid="70" grpId="0"/>
      <p:bldP spid="72" grpId="0"/>
      <p:bldP spid="45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6" grpId="0" animBg="1"/>
      <p:bldP spid="67" grpId="0"/>
      <p:bldP spid="6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54"/>
            <a:ext cx="8229600" cy="50630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/>
              <a:t>Sequence diagrams [example]</a:t>
            </a:r>
          </a:p>
        </p:txBody>
      </p:sp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975608" y="1964213"/>
            <a:ext cx="0" cy="4682205"/>
          </a:xfrm>
          <a:prstGeom prst="line">
            <a:avLst/>
          </a:prstGeom>
          <a:ln>
            <a:solidFill>
              <a:schemeClr val="accent1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3718808" y="1811824"/>
            <a:ext cx="0" cy="4818563"/>
          </a:xfrm>
          <a:prstGeom prst="line">
            <a:avLst/>
          </a:prstGeom>
          <a:ln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033008" y="1079989"/>
            <a:ext cx="1295400" cy="677430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213">
              <a:spcBef>
                <a:spcPct val="50000"/>
              </a:spcBef>
            </a:pPr>
            <a:r>
              <a:rPr lang="en-US" sz="2002" dirty="0">
                <a:solidFill>
                  <a:prstClr val="black"/>
                </a:solidFill>
              </a:rPr>
              <a:t>:</a:t>
            </a:r>
            <a:r>
              <a:rPr lang="en-US" sz="2002" dirty="0" err="1">
                <a:solidFill>
                  <a:prstClr val="black"/>
                </a:solidFill>
              </a:rPr>
              <a:t>TextUI</a:t>
            </a:r>
            <a:endParaRPr lang="en-US" sz="2002" dirty="0">
              <a:solidFill>
                <a:prstClr val="black"/>
              </a:solidFill>
            </a:endParaRP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975608" y="2802413"/>
            <a:ext cx="2590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 flipH="1">
            <a:off x="951855" y="5500110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1075046" y="2412998"/>
            <a:ext cx="2323073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mark x y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407075" y="5131898"/>
            <a:ext cx="2135580" cy="70852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7030A0"/>
                </a:solidFill>
              </a:rPr>
              <a:t>Show updated  minefield</a:t>
            </a:r>
          </a:p>
        </p:txBody>
      </p:sp>
      <p:grpSp>
        <p:nvGrpSpPr>
          <p:cNvPr id="2" name="Group 42"/>
          <p:cNvGrpSpPr/>
          <p:nvPr/>
        </p:nvGrpSpPr>
        <p:grpSpPr>
          <a:xfrm>
            <a:off x="832110" y="1045845"/>
            <a:ext cx="304800" cy="685800"/>
            <a:chOff x="2819400" y="3124200"/>
            <a:chExt cx="304800" cy="685800"/>
          </a:xfrm>
        </p:grpSpPr>
        <p:cxnSp>
          <p:nvCxnSpPr>
            <p:cNvPr id="12" name="Straight Connector 11"/>
            <p:cNvCxnSpPr/>
            <p:nvPr/>
          </p:nvCxnSpPr>
          <p:spPr>
            <a:xfrm rot="5400000">
              <a:off x="2781300" y="3467100"/>
              <a:ext cx="381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819400" y="3429000"/>
              <a:ext cx="304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194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971800" y="3657600"/>
              <a:ext cx="15240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857500" y="3124200"/>
              <a:ext cx="228600" cy="228600"/>
            </a:xfrm>
            <a:prstGeom prst="ellipse">
              <a:avLst/>
            </a:prstGeom>
            <a:ln w="1905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872213"/>
              <a:endParaRPr lang="en-US" sz="2002">
                <a:solidFill>
                  <a:prstClr val="black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3580271" y="2774246"/>
            <a:ext cx="225623" cy="2781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945430" y="1079978"/>
            <a:ext cx="1295400" cy="677430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2880" bIns="182880">
            <a:spAutoFit/>
          </a:bodyPr>
          <a:lstStyle/>
          <a:p>
            <a:pPr algn="ctr" defTabSz="872213">
              <a:spcBef>
                <a:spcPct val="50000"/>
              </a:spcBef>
            </a:pPr>
            <a:r>
              <a:rPr lang="en-US" sz="2002" dirty="0">
                <a:solidFill>
                  <a:prstClr val="black"/>
                </a:solidFill>
              </a:rPr>
              <a:t>:</a:t>
            </a:r>
            <a:r>
              <a:rPr lang="en-US" sz="2002" dirty="0" err="1">
                <a:solidFill>
                  <a:prstClr val="black"/>
                </a:solidFill>
              </a:rPr>
              <a:t>MSLogic</a:t>
            </a:r>
            <a:endParaRPr lang="en-US" sz="2002" dirty="0">
              <a:solidFill>
                <a:prstClr val="black"/>
              </a:solidFill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553200" y="1811824"/>
            <a:ext cx="0" cy="41768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847455" y="2966685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3948398" y="2580199"/>
            <a:ext cx="2553195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 err="1">
                <a:solidFill>
                  <a:srgbClr val="9BBB59">
                    <a:lumMod val="75000"/>
                  </a:srgbClr>
                </a:solidFill>
              </a:rPr>
              <a:t>markCellAt</a:t>
            </a:r>
            <a:r>
              <a:rPr lang="en-US" sz="2002" i="1" dirty="0">
                <a:solidFill>
                  <a:srgbClr val="9BBB59">
                    <a:lumMod val="75000"/>
                  </a:srgbClr>
                </a:solidFill>
              </a:rPr>
              <a:t>(</a:t>
            </a:r>
            <a:r>
              <a:rPr lang="en-US" sz="2002" i="1" dirty="0" err="1">
                <a:solidFill>
                  <a:srgbClr val="9BBB59">
                    <a:lumMod val="75000"/>
                  </a:srgbClr>
                </a:solidFill>
              </a:rPr>
              <a:t>x,y</a:t>
            </a:r>
            <a:r>
              <a:rPr lang="en-US" sz="2002" i="1" dirty="0">
                <a:solidFill>
                  <a:srgbClr val="9BBB59">
                    <a:lumMod val="75000"/>
                  </a:srgbClr>
                </a:solidFill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52119" y="2962271"/>
            <a:ext cx="251363" cy="393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3835583" y="336744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3833603" y="4917263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060395" y="4503529"/>
            <a:ext cx="2249010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 err="1">
                <a:solidFill>
                  <a:srgbClr val="9BBB59">
                    <a:lumMod val="75000"/>
                  </a:srgbClr>
                </a:solidFill>
              </a:rPr>
              <a:t>getGameState</a:t>
            </a:r>
            <a:r>
              <a:rPr lang="en-US" sz="2002" i="1" dirty="0">
                <a:solidFill>
                  <a:srgbClr val="9BBB59">
                    <a:lumMod val="75000"/>
                  </a:srgbClr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38266" y="4912841"/>
            <a:ext cx="251363" cy="393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3821723" y="5318018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340280" y="5345295"/>
            <a:ext cx="1710045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 err="1">
                <a:solidFill>
                  <a:srgbClr val="9BBB59">
                    <a:lumMod val="75000"/>
                  </a:srgbClr>
                </a:solidFill>
              </a:rPr>
              <a:t>gameState</a:t>
            </a:r>
            <a:endParaRPr lang="en-US" sz="2002" i="1" dirty="0">
              <a:solidFill>
                <a:srgbClr val="9BBB59">
                  <a:lumMod val="75000"/>
                </a:srgbClr>
              </a:solidFill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94560" y="2038444"/>
            <a:ext cx="8144640" cy="3837968"/>
          </a:xfrm>
          <a:prstGeom prst="rect">
            <a:avLst/>
          </a:prstGeom>
          <a:noFill/>
          <a:ln w="1905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72213"/>
            <a:r>
              <a:rPr lang="en-US" sz="2002">
                <a:solidFill>
                  <a:prstClr val="black"/>
                </a:solidFill>
                <a:latin typeface="Calibri" pitchFamily="34" charset="0"/>
              </a:rPr>
              <a:t>					</a:t>
            </a:r>
          </a:p>
        </p:txBody>
      </p:sp>
      <p:sp>
        <p:nvSpPr>
          <p:cNvPr id="36" name="Snip Single Corner Rectangle 35"/>
          <p:cNvSpPr/>
          <p:nvPr/>
        </p:nvSpPr>
        <p:spPr>
          <a:xfrm flipV="1">
            <a:off x="694560" y="2037964"/>
            <a:ext cx="673140" cy="403763"/>
          </a:xfrm>
          <a:prstGeom prst="snip1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8928" y="2038433"/>
            <a:ext cx="301633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72213"/>
            <a:r>
              <a:rPr lang="en-US" sz="2002" dirty="0">
                <a:solidFill>
                  <a:srgbClr val="00B050"/>
                </a:solidFill>
                <a:cs typeface="Arial" charset="0"/>
              </a:rPr>
              <a:t>loop    [until </a:t>
            </a:r>
            <a:r>
              <a:rPr lang="en-US" sz="2002" dirty="0" err="1">
                <a:solidFill>
                  <a:srgbClr val="00B050"/>
                </a:solidFill>
                <a:cs typeface="Arial" charset="0"/>
              </a:rPr>
              <a:t>won|lost</a:t>
            </a:r>
            <a:r>
              <a:rPr lang="en-US" sz="2002" dirty="0">
                <a:solidFill>
                  <a:srgbClr val="00B050"/>
                </a:solidFill>
                <a:cs typeface="Arial" charset="0"/>
              </a:rPr>
              <a:t>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544" y="1637738"/>
            <a:ext cx="1082633" cy="400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72213"/>
            <a:r>
              <a:rPr lang="en-US" sz="2002" dirty="0">
                <a:solidFill>
                  <a:srgbClr val="0070C0"/>
                </a:solidFill>
              </a:rPr>
              <a:t>Player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658100" y="1079989"/>
            <a:ext cx="1295400" cy="677108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ctr" defTabSz="872213">
              <a:spcBef>
                <a:spcPct val="50000"/>
              </a:spcBef>
            </a:pPr>
            <a:r>
              <a:rPr lang="en-US" sz="2002" dirty="0">
                <a:solidFill>
                  <a:schemeClr val="tx1"/>
                </a:solidFill>
              </a:rPr>
              <a:t>&lt;&lt;class&gt;&gt;</a:t>
            </a:r>
            <a:br>
              <a:rPr lang="en-US" sz="2002" dirty="0">
                <a:solidFill>
                  <a:schemeClr val="tx1"/>
                </a:solidFill>
              </a:rPr>
            </a:br>
            <a:r>
              <a:rPr lang="en-US" sz="2002" dirty="0">
                <a:solidFill>
                  <a:schemeClr val="tx1"/>
                </a:solidFill>
              </a:rPr>
              <a:t>:Logger</a:t>
            </a: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>
            <a:off x="8305800" y="1757096"/>
            <a:ext cx="0" cy="4231613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3799785" y="3883650"/>
            <a:ext cx="438546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4531766" y="3474671"/>
            <a:ext cx="981338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9BBB59">
                    <a:lumMod val="75000"/>
                  </a:srgbClr>
                </a:solidFill>
              </a:rPr>
              <a:t>log()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021" y="3897274"/>
            <a:ext cx="251363" cy="3938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 flipH="1">
            <a:off x="3779670" y="4284405"/>
            <a:ext cx="439734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9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9" grpId="0"/>
      <p:bldP spid="29" grpId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9" grpId="0"/>
      <p:bldP spid="32" grpId="0" animBg="1"/>
      <p:bldP spid="33" grpId="0" animBg="1"/>
      <p:bldP spid="34" grpId="0" animBg="1"/>
      <p:bldP spid="38" grpId="0"/>
      <p:bldP spid="40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71333" y="304800"/>
            <a:ext cx="8229600" cy="792165"/>
          </a:xfrm>
          <a:prstGeom prst="rect">
            <a:avLst/>
          </a:prstGeom>
        </p:spPr>
        <p:txBody>
          <a:bodyPr vert="horz" lIns="87270" tIns="43635" rIns="87270" bIns="43635" rtlCol="0" anchor="ctr">
            <a:normAutofit/>
          </a:bodyPr>
          <a:lstStyle/>
          <a:p>
            <a:pPr defTabSz="872213">
              <a:spcBef>
                <a:spcPct val="0"/>
              </a:spcBef>
              <a:defRPr/>
            </a:pPr>
            <a:r>
              <a:rPr lang="en-US" sz="3600" dirty="0">
                <a:solidFill>
                  <a:srgbClr val="F79646">
                    <a:lumMod val="75000"/>
                  </a:srgbClr>
                </a:solidFill>
              </a:rPr>
              <a:t>Notes and constraints</a:t>
            </a:r>
          </a:p>
        </p:txBody>
      </p:sp>
      <p:sp>
        <p:nvSpPr>
          <p:cNvPr id="5" name="Folded Corner 4"/>
          <p:cNvSpPr/>
          <p:nvPr/>
        </p:nvSpPr>
        <p:spPr>
          <a:xfrm>
            <a:off x="1728518" y="1335135"/>
            <a:ext cx="1386015" cy="477883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Note text</a:t>
            </a:r>
          </a:p>
        </p:txBody>
      </p:sp>
      <p:cxnSp>
        <p:nvCxnSpPr>
          <p:cNvPr id="6" name="Straight Connector 5"/>
          <p:cNvCxnSpPr>
            <a:stCxn id="5" idx="2"/>
          </p:cNvCxnSpPr>
          <p:nvPr/>
        </p:nvCxnSpPr>
        <p:spPr>
          <a:xfrm flipH="1">
            <a:off x="1594651" y="1813018"/>
            <a:ext cx="826875" cy="98508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ded Corner 6"/>
          <p:cNvSpPr/>
          <p:nvPr/>
        </p:nvSpPr>
        <p:spPr>
          <a:xfrm>
            <a:off x="5130743" y="1302181"/>
            <a:ext cx="1386015" cy="477883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{constraint}</a:t>
            </a:r>
          </a:p>
        </p:txBody>
      </p:sp>
      <p:cxnSp>
        <p:nvCxnSpPr>
          <p:cNvPr id="8" name="Straight Connector 7"/>
          <p:cNvCxnSpPr>
            <a:stCxn id="7" idx="2"/>
          </p:cNvCxnSpPr>
          <p:nvPr/>
        </p:nvCxnSpPr>
        <p:spPr>
          <a:xfrm flipH="1">
            <a:off x="4996890" y="1780064"/>
            <a:ext cx="826861" cy="9850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2708820" y="2142443"/>
            <a:ext cx="1386015" cy="477883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Note text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6098693" y="2220698"/>
            <a:ext cx="1386015" cy="477883"/>
          </a:xfrm>
          <a:prstGeom prst="foldedCorner">
            <a:avLst/>
          </a:prstGeom>
          <a:ln w="190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{constraint}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71333" y="3633638"/>
            <a:ext cx="8229600" cy="792165"/>
          </a:xfrm>
          <a:prstGeom prst="rect">
            <a:avLst/>
          </a:prstGeom>
        </p:spPr>
        <p:txBody>
          <a:bodyPr vert="horz" lIns="87270" tIns="43635" rIns="87270" bIns="43635" rtlCol="0" anchor="ctr">
            <a:normAutofit/>
          </a:bodyPr>
          <a:lstStyle/>
          <a:p>
            <a:pPr defTabSz="872213">
              <a:spcBef>
                <a:spcPct val="0"/>
              </a:spcBef>
              <a:defRPr/>
            </a:pPr>
            <a:r>
              <a:rPr lang="en-US" sz="2400" dirty="0">
                <a:solidFill>
                  <a:srgbClr val="F79646">
                    <a:lumMod val="75000"/>
                  </a:srgbClr>
                </a:solidFill>
              </a:rPr>
              <a:t>[examples]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1594650" y="4544861"/>
            <a:ext cx="2514600" cy="845573"/>
          </a:xfrm>
          <a:prstGeom prst="foldedCorner">
            <a:avLst/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This association may change later</a:t>
            </a:r>
          </a:p>
        </p:txBody>
      </p:sp>
      <p:sp>
        <p:nvSpPr>
          <p:cNvPr id="13" name="Folded Corner 12"/>
          <p:cNvSpPr/>
          <p:nvPr/>
        </p:nvSpPr>
        <p:spPr>
          <a:xfrm>
            <a:off x="5405689" y="4588891"/>
            <a:ext cx="2214323" cy="477883"/>
          </a:xfrm>
          <a:prstGeom prst="foldedCorner">
            <a:avLst/>
          </a:prstGeom>
          <a:ln w="1905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872213"/>
            <a:r>
              <a:rPr lang="en-US" sz="2002" dirty="0">
                <a:solidFill>
                  <a:prstClr val="black"/>
                </a:solidFill>
              </a:rPr>
              <a:t>{total &gt;= 0}</a:t>
            </a:r>
          </a:p>
        </p:txBody>
      </p:sp>
      <p:cxnSp>
        <p:nvCxnSpPr>
          <p:cNvPr id="14" name="Straight Connector 13"/>
          <p:cNvCxnSpPr>
            <a:stCxn id="13" idx="2"/>
          </p:cNvCxnSpPr>
          <p:nvPr/>
        </p:nvCxnSpPr>
        <p:spPr>
          <a:xfrm flipH="1">
            <a:off x="5271840" y="5066774"/>
            <a:ext cx="1241011" cy="9850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3803235" y="5098474"/>
            <a:ext cx="440190" cy="210593"/>
            <a:chOff x="2660072" y="4394662"/>
            <a:chExt cx="276298" cy="21059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Line 13"/>
          <p:cNvSpPr>
            <a:spLocks noChangeShapeType="1"/>
          </p:cNvSpPr>
          <p:nvPr/>
        </p:nvSpPr>
        <p:spPr bwMode="auto">
          <a:xfrm>
            <a:off x="956805" y="2147734"/>
            <a:ext cx="0" cy="4405478"/>
          </a:xfrm>
          <a:prstGeom prst="line">
            <a:avLst/>
          </a:prstGeom>
          <a:ln>
            <a:solidFill>
              <a:srgbClr val="7030A0"/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318448" y="262700"/>
            <a:ext cx="4399005" cy="79216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Sequence diagrams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288340" y="1616906"/>
            <a:ext cx="3566869" cy="492764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213">
              <a:spcBef>
                <a:spcPct val="50000"/>
              </a:spcBef>
            </a:pPr>
            <a:r>
              <a:rPr lang="en-US" sz="2002" dirty="0">
                <a:solidFill>
                  <a:prstClr val="black"/>
                </a:solidFill>
              </a:rPr>
              <a:t>:</a:t>
            </a:r>
            <a:r>
              <a:rPr lang="en-US" sz="2002" dirty="0" err="1">
                <a:solidFill>
                  <a:prstClr val="black"/>
                </a:solidFill>
              </a:rPr>
              <a:t>CreateScheduleCommand</a:t>
            </a:r>
            <a:endParaRPr lang="en-US" sz="2002" dirty="0">
              <a:solidFill>
                <a:prstClr val="black"/>
              </a:solidFill>
            </a:endParaRP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235020" y="2595656"/>
            <a:ext cx="625500" cy="9788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 flipV="1">
            <a:off x="152411" y="6263044"/>
            <a:ext cx="651173" cy="1358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1185" y="2605444"/>
            <a:ext cx="250335" cy="36823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>
            <a:off x="3847084" y="3841943"/>
            <a:ext cx="8138" cy="2025675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103393" y="3403763"/>
            <a:ext cx="2008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1567628" y="3028890"/>
            <a:ext cx="1068450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24916" y="3644359"/>
            <a:ext cx="251363" cy="3938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108373" y="4038600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1094520" y="4408793"/>
            <a:ext cx="25908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600613" y="4354935"/>
            <a:ext cx="1267860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7030A0"/>
                </a:solidFill>
              </a:rPr>
              <a:t>message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99173" y="4409531"/>
            <a:ext cx="246750" cy="119189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H="1">
            <a:off x="1082648" y="5612738"/>
            <a:ext cx="2590800" cy="0"/>
          </a:xfrm>
          <a:prstGeom prst="line">
            <a:avLst/>
          </a:prstGeom>
          <a:noFill/>
          <a:ln w="19050">
            <a:solidFill>
              <a:schemeClr val="accent3">
                <a:lumMod val="75000"/>
              </a:schemeClr>
            </a:solidFill>
            <a:prstDash val="sysDash"/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613558" y="5145743"/>
            <a:ext cx="1936950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9BBB59">
                    <a:lumMod val="75000"/>
                  </a:srgbClr>
                </a:solidFill>
              </a:rPr>
              <a:t>return value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412684" y="2127973"/>
            <a:ext cx="1832553" cy="954941"/>
          </a:xfrm>
          <a:prstGeom prst="rect">
            <a:avLst/>
          </a:prstGeom>
          <a:ln w="19050"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tIns="91440" bIns="91440">
            <a:spAutoFit/>
          </a:bodyPr>
          <a:lstStyle/>
          <a:p>
            <a:pPr algn="ctr" defTabSz="872213">
              <a:spcBef>
                <a:spcPct val="50000"/>
              </a:spcBef>
            </a:pPr>
            <a:r>
              <a:rPr lang="en-US" sz="2002" dirty="0">
                <a:solidFill>
                  <a:prstClr val="black"/>
                </a:solidFill>
              </a:rPr>
              <a:t>TaskScheduler</a:t>
            </a:r>
          </a:p>
          <a:p>
            <a:pPr algn="ctr" defTabSz="872213">
              <a:spcBef>
                <a:spcPct val="50000"/>
              </a:spcBef>
            </a:pPr>
            <a:r>
              <a:rPr lang="en-US" sz="2002" dirty="0">
                <a:solidFill>
                  <a:prstClr val="black"/>
                </a:solidFill>
              </a:rPr>
              <a:t> :TaskScheduler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3084" y="4731559"/>
            <a:ext cx="251363" cy="3938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rot="16200000" flipV="1">
            <a:off x="3713333" y="5746279"/>
            <a:ext cx="284430" cy="267653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3706759" y="5750760"/>
            <a:ext cx="288173" cy="26601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0"/>
          <p:cNvGrpSpPr/>
          <p:nvPr/>
        </p:nvGrpSpPr>
        <p:grpSpPr>
          <a:xfrm>
            <a:off x="3949290" y="4526659"/>
            <a:ext cx="276300" cy="210593"/>
            <a:chOff x="2660072" y="4394662"/>
            <a:chExt cx="276298" cy="21059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660072" y="4394662"/>
              <a:ext cx="276298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871058" y="4455225"/>
              <a:ext cx="110045" cy="1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2753491" y="4498373"/>
              <a:ext cx="178130" cy="106879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 Box 25"/>
          <p:cNvSpPr txBox="1">
            <a:spLocks noChangeArrowheads="1"/>
          </p:cNvSpPr>
          <p:nvPr/>
        </p:nvSpPr>
        <p:spPr bwMode="auto">
          <a:xfrm>
            <a:off x="3952403" y="4121963"/>
            <a:ext cx="1198605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9BBB59">
                    <a:lumMod val="75000"/>
                  </a:srgbClr>
                </a:solidFill>
              </a:rPr>
              <a:t>self-call</a:t>
            </a: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7328959" y="3476777"/>
            <a:ext cx="0" cy="417687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prstDash val="sysDash"/>
            <a:headEnd/>
            <a:tailEnd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 flipV="1">
            <a:off x="1103404" y="2637999"/>
            <a:ext cx="5297396" cy="34273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 type="triangle" w="lg" len="lg"/>
          </a:ln>
        </p:spPr>
        <p:txBody>
          <a:bodyPr/>
          <a:lstStyle/>
          <a:p>
            <a:pPr defTabSz="872213"/>
            <a:endParaRPr lang="en-US" sz="2002">
              <a:solidFill>
                <a:prstClr val="black"/>
              </a:solidFill>
            </a:endParaRP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832666" y="2259229"/>
            <a:ext cx="2143613" cy="40043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872213">
              <a:spcBef>
                <a:spcPct val="50000"/>
              </a:spcBef>
            </a:pPr>
            <a:r>
              <a:rPr lang="en-US" sz="2002" i="1" dirty="0">
                <a:solidFill>
                  <a:srgbClr val="7030A0"/>
                </a:solidFill>
              </a:rPr>
              <a:t>create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A08391A-C7CB-46AC-833E-04B64908596B}"/>
              </a:ext>
            </a:extLst>
          </p:cNvPr>
          <p:cNvSpPr/>
          <p:nvPr/>
        </p:nvSpPr>
        <p:spPr>
          <a:xfrm>
            <a:off x="7203277" y="3084300"/>
            <a:ext cx="251363" cy="393863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872213"/>
            <a:endParaRPr lang="en-US" sz="2002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4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animBg="1"/>
      <p:bldP spid="5" grpId="0" animBg="1"/>
      <p:bldP spid="6" grpId="0" animBg="1"/>
      <p:bldP spid="15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16" grpId="0" animBg="1"/>
      <p:bldP spid="37" grpId="0" animBg="1"/>
      <p:bldP spid="46" grpId="0"/>
      <p:bldP spid="46" grpId="1"/>
      <p:bldP spid="60" grpId="0" animBg="1"/>
      <p:bldP spid="61" grpId="0" animBg="1"/>
      <p:bldP spid="67" grpId="0"/>
      <p:bldP spid="67" grpId="1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6848D-D258-48FE-88CB-8A3F252E7315}"/>
              </a:ext>
            </a:extLst>
          </p:cNvPr>
          <p:cNvSpPr/>
          <p:nvPr/>
        </p:nvSpPr>
        <p:spPr>
          <a:xfrm>
            <a:off x="1892123" y="470875"/>
            <a:ext cx="1342770" cy="708527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  <a:ln w="1905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rgbClr val="FF0000"/>
                </a:solidFill>
              </a:rPr>
              <a:t>{abstract}</a:t>
            </a:r>
            <a:endParaRPr lang="en-US" sz="2002" kern="0" dirty="0">
              <a:solidFill>
                <a:sysClr val="windowText" lastClr="000000"/>
              </a:solidFill>
            </a:endParaRPr>
          </a:p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8A6BED-87AA-4680-8833-FF44F21AA544}"/>
              </a:ext>
            </a:extLst>
          </p:cNvPr>
          <p:cNvSpPr/>
          <p:nvPr/>
        </p:nvSpPr>
        <p:spPr>
          <a:xfrm>
            <a:off x="1086379" y="1943832"/>
            <a:ext cx="1299518" cy="400431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Deadline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7E2C0D1-CBFC-464F-ABB0-E5A8C56CF494}"/>
              </a:ext>
            </a:extLst>
          </p:cNvPr>
          <p:cNvSpPr/>
          <p:nvPr/>
        </p:nvSpPr>
        <p:spPr>
          <a:xfrm>
            <a:off x="2462085" y="1197375"/>
            <a:ext cx="228600" cy="15240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2213"/>
            <a:endParaRPr lang="en-US" sz="2002" dirty="0">
              <a:solidFill>
                <a:schemeClr val="tx1"/>
              </a:solidFill>
            </a:endParaRPr>
          </a:p>
        </p:txBody>
      </p:sp>
      <p:cxnSp>
        <p:nvCxnSpPr>
          <p:cNvPr id="9" name="Elbow Connector 26">
            <a:extLst>
              <a:ext uri="{FF2B5EF4-FFF2-40B4-BE49-F238E27FC236}">
                <a16:creationId xmlns:a16="http://schemas.microsoft.com/office/drawing/2014/main" id="{B03C9915-EC6F-490C-A878-115FA26847E8}"/>
              </a:ext>
            </a:extLst>
          </p:cNvPr>
          <p:cNvCxnSpPr>
            <a:cxnSpLocks/>
            <a:stCxn id="7" idx="0"/>
            <a:endCxn id="8" idx="3"/>
          </p:cNvCxnSpPr>
          <p:nvPr/>
        </p:nvCxnSpPr>
        <p:spPr>
          <a:xfrm rot="5400000" flipH="1" flipV="1">
            <a:off x="1859233" y="1226681"/>
            <a:ext cx="594057" cy="84024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0" name="Elbow Connector 26">
            <a:extLst>
              <a:ext uri="{FF2B5EF4-FFF2-40B4-BE49-F238E27FC236}">
                <a16:creationId xmlns:a16="http://schemas.microsoft.com/office/drawing/2014/main" id="{B1C5F497-28B5-4FFD-869C-A0FA66435DFE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rot="16200000" flipV="1">
            <a:off x="2733978" y="1192183"/>
            <a:ext cx="598189" cy="91337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A8F6B86-EDCB-405A-9819-71C3C6AFD234}"/>
              </a:ext>
            </a:extLst>
          </p:cNvPr>
          <p:cNvSpPr/>
          <p:nvPr/>
        </p:nvSpPr>
        <p:spPr>
          <a:xfrm>
            <a:off x="2853383" y="1947964"/>
            <a:ext cx="1272750" cy="400431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00B05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Event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CD8A-B999-40E6-B7E5-E83E454DF7AA}"/>
              </a:ext>
            </a:extLst>
          </p:cNvPr>
          <p:cNvSpPr/>
          <p:nvPr/>
        </p:nvSpPr>
        <p:spPr>
          <a:xfrm>
            <a:off x="6890107" y="624922"/>
            <a:ext cx="1342770" cy="400431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00B0F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TaskList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E9D3E9-4E33-4706-98D5-0200E15056C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3234893" y="825138"/>
            <a:ext cx="3655214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7A0614-B90C-4668-86F8-F561BAA33EC7}"/>
              </a:ext>
            </a:extLst>
          </p:cNvPr>
          <p:cNvSpPr txBox="1"/>
          <p:nvPr/>
        </p:nvSpPr>
        <p:spPr>
          <a:xfrm>
            <a:off x="3295426" y="81007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*</a:t>
            </a:r>
            <a:endParaRPr lang="en-SG" sz="1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619C1-CDC0-4924-8605-CE1BC7DFAE05}"/>
              </a:ext>
            </a:extLst>
          </p:cNvPr>
          <p:cNvSpPr txBox="1"/>
          <p:nvPr/>
        </p:nvSpPr>
        <p:spPr>
          <a:xfrm>
            <a:off x="6524774" y="463341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en-SG" sz="18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5E78866-B03C-4FF2-B825-3516F2B82006}"/>
              </a:ext>
            </a:extLst>
          </p:cNvPr>
          <p:cNvGrpSpPr/>
          <p:nvPr/>
        </p:nvGrpSpPr>
        <p:grpSpPr>
          <a:xfrm>
            <a:off x="1413345" y="5660309"/>
            <a:ext cx="2362200" cy="1120009"/>
            <a:chOff x="1413344" y="5660295"/>
            <a:chExt cx="2362200" cy="112001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570A26-775D-43EF-B92C-98262C52E2DE}"/>
                </a:ext>
              </a:extLst>
            </p:cNvPr>
            <p:cNvSpPr/>
            <p:nvPr/>
          </p:nvSpPr>
          <p:spPr>
            <a:xfrm>
              <a:off x="1413344" y="5660295"/>
              <a:ext cx="2362200" cy="708532"/>
            </a:xfrm>
            <a:prstGeom prst="rect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 defTabSz="872213">
                <a:defRPr/>
              </a:pPr>
              <a:r>
                <a:rPr lang="en-US" sz="2002" kern="0" dirty="0">
                  <a:solidFill>
                    <a:srgbClr val="FF0000"/>
                  </a:solidFill>
                </a:rPr>
                <a:t>&lt;&lt;enumeration&gt;&gt;</a:t>
              </a:r>
              <a:br>
                <a:rPr lang="en-US" sz="2002" kern="0" dirty="0">
                  <a:solidFill>
                    <a:srgbClr val="FF0000"/>
                  </a:solidFill>
                </a:rPr>
              </a:br>
              <a:r>
                <a:rPr lang="en-US" sz="2002" kern="0" dirty="0">
                  <a:solidFill>
                    <a:sysClr val="windowText" lastClr="000000"/>
                  </a:solidFill>
                </a:rPr>
                <a:t> TaskType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147C42-A621-4E1D-92CF-4853CD78BD4B}"/>
                </a:ext>
              </a:extLst>
            </p:cNvPr>
            <p:cNvSpPr/>
            <p:nvPr/>
          </p:nvSpPr>
          <p:spPr>
            <a:xfrm>
              <a:off x="1413344" y="6379878"/>
              <a:ext cx="2362200" cy="400434"/>
            </a:xfrm>
            <a:prstGeom prst="rect">
              <a:avLst/>
            </a:prstGeom>
            <a:ln w="19050"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>
                <a:defRPr/>
              </a:pPr>
              <a:r>
                <a:rPr lang="en-US" sz="2002" kern="0" dirty="0">
                  <a:solidFill>
                    <a:sysClr val="windowText" lastClr="000000"/>
                  </a:solidFill>
                </a:rPr>
                <a:t>Event, Deadline</a:t>
              </a:r>
            </a:p>
          </p:txBody>
        </p: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B14B7A5-557E-4DA4-991A-E1E0E7C2386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315375" y="5410254"/>
            <a:ext cx="1097970" cy="6043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57DCD86-870B-42DC-86E8-BABAB00046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116690" y="2406210"/>
            <a:ext cx="4436055" cy="1571940"/>
          </a:xfrm>
          <a:prstGeom prst="bentConnector3">
            <a:avLst>
              <a:gd name="adj1" fmla="val 9991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E0AAFC9-6BDF-42E0-8F87-AD2F07C70419}"/>
              </a:ext>
            </a:extLst>
          </p:cNvPr>
          <p:cNvSpPr txBox="1"/>
          <p:nvPr/>
        </p:nvSpPr>
        <p:spPr>
          <a:xfrm>
            <a:off x="1082393" y="5672168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B4B855-4EDF-4CD8-884D-9DD0DB81902D}"/>
              </a:ext>
            </a:extLst>
          </p:cNvPr>
          <p:cNvSpPr txBox="1"/>
          <p:nvPr/>
        </p:nvSpPr>
        <p:spPr>
          <a:xfrm>
            <a:off x="1582508" y="669818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CC8A15-0575-4B13-A7CA-81DD781E0DAC}"/>
              </a:ext>
            </a:extLst>
          </p:cNvPr>
          <p:cNvSpPr/>
          <p:nvPr/>
        </p:nvSpPr>
        <p:spPr>
          <a:xfrm>
            <a:off x="4191011" y="4790089"/>
            <a:ext cx="1983818" cy="40043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TaskScheduler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BDA54EE-AE33-400F-881B-56CDF696F5F8}"/>
              </a:ext>
            </a:extLst>
          </p:cNvPr>
          <p:cNvSpPr/>
          <p:nvPr/>
        </p:nvSpPr>
        <p:spPr>
          <a:xfrm>
            <a:off x="5715011" y="5762284"/>
            <a:ext cx="1983818" cy="40043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TaskComparator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322489-C49E-4DD6-AC70-ABB01B351F10}"/>
              </a:ext>
            </a:extLst>
          </p:cNvPr>
          <p:cNvSpPr/>
          <p:nvPr/>
        </p:nvSpPr>
        <p:spPr>
          <a:xfrm>
            <a:off x="6965809" y="4790067"/>
            <a:ext cx="1983818" cy="400431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 cap="flat" cmpd="sng" algn="ctr">
            <a:solidFill>
              <a:srgbClr val="FFC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sz="2002" kern="0" dirty="0">
                <a:solidFill>
                  <a:sysClr val="windowText" lastClr="000000"/>
                </a:solidFill>
              </a:rPr>
              <a:t>SchedulableTask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E7CE75-41AB-4C33-8DB0-9AA89E2D0184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6174829" y="4990283"/>
            <a:ext cx="790980" cy="2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8F116E-37F6-4135-BE26-896876BFC0F9}"/>
              </a:ext>
            </a:extLst>
          </p:cNvPr>
          <p:cNvSpPr txBox="1"/>
          <p:nvPr/>
        </p:nvSpPr>
        <p:spPr>
          <a:xfrm>
            <a:off x="6589553" y="473772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*</a:t>
            </a:r>
            <a:endParaRPr lang="en-SG" sz="1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B0463D-1B39-4833-9946-E944A322CF1C}"/>
              </a:ext>
            </a:extLst>
          </p:cNvPr>
          <p:cNvSpPr txBox="1"/>
          <p:nvPr/>
        </p:nvSpPr>
        <p:spPr>
          <a:xfrm>
            <a:off x="6129735" y="4922385"/>
            <a:ext cx="2106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1</a:t>
            </a:r>
            <a:endParaRPr lang="en-SG" sz="1800" dirty="0"/>
          </a:p>
        </p:txBody>
      </p:sp>
      <p:cxnSp>
        <p:nvCxnSpPr>
          <p:cNvPr id="67" name="Elbow Connector 52">
            <a:extLst>
              <a:ext uri="{FF2B5EF4-FFF2-40B4-BE49-F238E27FC236}">
                <a16:creationId xmlns:a16="http://schemas.microsoft.com/office/drawing/2014/main" id="{2851CEF1-768E-432A-83DC-69688E7E1805}"/>
              </a:ext>
            </a:extLst>
          </p:cNvPr>
          <p:cNvCxnSpPr>
            <a:cxnSpLocks/>
            <a:stCxn id="59" idx="2"/>
            <a:endCxn id="60" idx="1"/>
          </p:cNvCxnSpPr>
          <p:nvPr/>
        </p:nvCxnSpPr>
        <p:spPr>
          <a:xfrm rot="16200000" flipH="1">
            <a:off x="5062975" y="5310464"/>
            <a:ext cx="771980" cy="53209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70" name="Elbow Connector 52">
            <a:extLst>
              <a:ext uri="{FF2B5EF4-FFF2-40B4-BE49-F238E27FC236}">
                <a16:creationId xmlns:a16="http://schemas.microsoft.com/office/drawing/2014/main" id="{B4F685B4-8E6E-4F75-B9DA-2F3585106238}"/>
              </a:ext>
            </a:extLst>
          </p:cNvPr>
          <p:cNvCxnSpPr>
            <a:cxnSpLocks/>
            <a:stCxn id="61" idx="2"/>
            <a:endCxn id="60" idx="3"/>
          </p:cNvCxnSpPr>
          <p:nvPr/>
        </p:nvCxnSpPr>
        <p:spPr>
          <a:xfrm rot="5400000">
            <a:off x="7442273" y="5447055"/>
            <a:ext cx="772002" cy="25888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81" name="Elbow Connector 52">
            <a:extLst>
              <a:ext uri="{FF2B5EF4-FFF2-40B4-BE49-F238E27FC236}">
                <a16:creationId xmlns:a16="http://schemas.microsoft.com/office/drawing/2014/main" id="{DEB6FBEF-C5B8-40C2-96D9-7D2EE5639E0F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rot="16200000" flipH="1">
            <a:off x="507269" y="3573131"/>
            <a:ext cx="3316045" cy="85830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84" name="Elbow Connector 52">
            <a:extLst>
              <a:ext uri="{FF2B5EF4-FFF2-40B4-BE49-F238E27FC236}">
                <a16:creationId xmlns:a16="http://schemas.microsoft.com/office/drawing/2014/main" id="{D7D923EC-9DD7-480B-9548-0E4EEEA08CE2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1386146" y="3556695"/>
            <a:ext cx="3311913" cy="8953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none" w="med" len="med"/>
            <a:tailEnd type="arrow" w="med" len="med"/>
          </a:ln>
          <a:effectLst/>
        </p:spPr>
      </p:cxnSp>
      <p:cxnSp>
        <p:nvCxnSpPr>
          <p:cNvPr id="91" name="Elbow Connector 52">
            <a:extLst>
              <a:ext uri="{FF2B5EF4-FFF2-40B4-BE49-F238E27FC236}">
                <a16:creationId xmlns:a16="http://schemas.microsoft.com/office/drawing/2014/main" id="{F818C4D3-A6C1-4E74-BE31-F5719602EF16}"/>
              </a:ext>
            </a:extLst>
          </p:cNvPr>
          <p:cNvCxnSpPr>
            <a:cxnSpLocks/>
            <a:stCxn id="12" idx="2"/>
            <a:endCxn id="59" idx="0"/>
          </p:cNvCxnSpPr>
          <p:nvPr/>
        </p:nvCxnSpPr>
        <p:spPr>
          <a:xfrm rot="5400000">
            <a:off x="4489838" y="1718435"/>
            <a:ext cx="3764736" cy="237857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100" name="Elbow Connector 52">
            <a:extLst>
              <a:ext uri="{FF2B5EF4-FFF2-40B4-BE49-F238E27FC236}">
                <a16:creationId xmlns:a16="http://schemas.microsoft.com/office/drawing/2014/main" id="{9FCCD978-EC66-4094-B438-A3C2180812AA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2744340" y="3543633"/>
            <a:ext cx="2646221" cy="247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arrow" w="med" len="med"/>
            <a:tailEnd type="none" w="med" len="med"/>
          </a:ln>
          <a:effectLst/>
        </p:spPr>
      </p:cxnSp>
      <p:cxnSp>
        <p:nvCxnSpPr>
          <p:cNvPr id="125" name="Elbow Connector 52">
            <a:extLst>
              <a:ext uri="{FF2B5EF4-FFF2-40B4-BE49-F238E27FC236}">
                <a16:creationId xmlns:a16="http://schemas.microsoft.com/office/drawing/2014/main" id="{56562E18-E374-47E9-92B2-0DE2DC6A1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19750" y="2226451"/>
            <a:ext cx="3607481" cy="1497030"/>
          </a:xfrm>
          <a:prstGeom prst="bentConnector3">
            <a:avLst>
              <a:gd name="adj1" fmla="val 7713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147404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429</Words>
  <Application>Microsoft Office PowerPoint</Application>
  <PresentationFormat>On-screen Show (4:3)</PresentationFormat>
  <Paragraphs>167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Wingdings</vt:lpstr>
      <vt:lpstr>1_Office Theme</vt:lpstr>
      <vt:lpstr>Class diagrams</vt:lpstr>
      <vt:lpstr>PowerPoint Presentation</vt:lpstr>
      <vt:lpstr>Class diagrams [example] </vt:lpstr>
      <vt:lpstr>Object diagrams</vt:lpstr>
      <vt:lpstr>Sequence diagrams</vt:lpstr>
      <vt:lpstr>Sequence diagrams [example]</vt:lpstr>
      <vt:lpstr>PowerPoint Presentation</vt:lpstr>
      <vt:lpstr>Sequence diagrams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Reference Sheet</dc:title>
  <dc:creator>workshop</dc:creator>
  <cp:lastModifiedBy>Ganapathy Sanath Balaji</cp:lastModifiedBy>
  <cp:revision>39</cp:revision>
  <cp:lastPrinted>2019-08-28T11:43:39Z</cp:lastPrinted>
  <dcterms:created xsi:type="dcterms:W3CDTF">2006-08-16T00:00:00Z</dcterms:created>
  <dcterms:modified xsi:type="dcterms:W3CDTF">2020-03-28T18:36:31Z</dcterms:modified>
</cp:coreProperties>
</file>