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3" r:id="rId4"/>
    <p:sldId id="274" r:id="rId6"/>
    <p:sldId id="276" r:id="rId7"/>
    <p:sldId id="277" r:id="rId8"/>
    <p:sldId id="278" r:id="rId9"/>
    <p:sldId id="272" r:id="rId10"/>
    <p:sldId id="291" r:id="rId11"/>
    <p:sldId id="290" r:id="rId12"/>
    <p:sldId id="279" r:id="rId13"/>
    <p:sldId id="281" r:id="rId14"/>
    <p:sldId id="259" r:id="rId15"/>
    <p:sldId id="262" r:id="rId16"/>
    <p:sldId id="260" r:id="rId17"/>
    <p:sldId id="261" r:id="rId18"/>
    <p:sldId id="268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</p14:sldIdLst>
        </p14:section>
        <p14:section name="View" id="{9DA2FE43-C71B-4B78-A9C9-6C19A1C4F6FA}">
          <p14:sldIdLst/>
        </p14:section>
        <p14:section name="Architecture" id="{92472FCF-B0C4-4CF9-9F32-790ADB12E30D}">
          <p14:sldIdLst>
            <p14:sldId id="276"/>
            <p14:sldId id="277"/>
            <p14:sldId id="278"/>
          </p14:sldIdLst>
        </p14:section>
        <p14:section name="list by category&amp;time" id="{B8DE2B35-3991-4D27-AF05-C2200B339A02}">
          <p14:sldIdLst>
            <p14:sldId id="272"/>
            <p14:sldId id="291"/>
          </p14:sldIdLst>
        </p14:section>
        <p14:section name="Delete Command" id="{6fef15d7-4ef1-40f5-8225-d81548d71449}">
          <p14:sldIdLst>
            <p14:sldId id="290"/>
          </p14:sldIdLst>
        </p14:section>
        <p14:section name="Add Command" id="{823A69D9-E722-481E-BE4F-CF68C1E3722D}">
          <p14:sldIdLst>
            <p14:sldId id="279"/>
            <p14:sldId id="281"/>
          </p14:sldIdLst>
        </p14:section>
        <p14:section name="Shapes" id="{8B5A42F4-DE71-42EF-A56E-C1A1DE3D4272}">
          <p14:sldIdLst>
            <p14:sldId id="259"/>
            <p14:sldId id="262"/>
            <p14:sldId id="260"/>
            <p14:sldId id="261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  <a:endParaRPr lang="en-SG" dirty="0"/>
          </a:p>
          <a:p>
            <a:r>
              <a:rPr lang="en-SG" dirty="0"/>
              <a:t>UI</a:t>
            </a:r>
            <a:endParaRPr lang="en-SG" dirty="0"/>
          </a:p>
          <a:p>
            <a:r>
              <a:rPr lang="en-SG" dirty="0"/>
              <a:t>Storage</a:t>
            </a:r>
            <a:endParaRPr lang="en-SG" dirty="0"/>
          </a:p>
          <a:p>
            <a:r>
              <a:rPr lang="en-SG" dirty="0"/>
              <a:t>Parser</a:t>
            </a:r>
            <a:endParaRPr lang="en-SG" dirty="0"/>
          </a:p>
          <a:p>
            <a:r>
              <a:rPr lang="en-SG" dirty="0"/>
              <a:t>Command</a:t>
            </a:r>
            <a:endParaRPr lang="en-SG" dirty="0"/>
          </a:p>
          <a:p>
            <a:r>
              <a:rPr lang="en-SG" dirty="0"/>
              <a:t>Common</a:t>
            </a:r>
            <a:endParaRPr lang="en-SG" dirty="0"/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  <a:endParaRPr lang="en-SG" dirty="0"/>
          </a:p>
          <a:p>
            <a:r>
              <a:rPr lang="en-SG" dirty="0"/>
              <a:t>Calendar</a:t>
            </a:r>
            <a:endParaRPr lang="en-SG" dirty="0"/>
          </a:p>
          <a:p>
            <a:r>
              <a:rPr lang="en-SG" dirty="0"/>
              <a:t>Exception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  <a:endParaRPr lang="en-SG" dirty="0"/>
          </a:p>
          <a:p>
            <a:r>
              <a:rPr lang="en-SG" dirty="0"/>
              <a:t>UI</a:t>
            </a:r>
            <a:endParaRPr lang="en-SG" dirty="0"/>
          </a:p>
          <a:p>
            <a:r>
              <a:rPr lang="en-SG" dirty="0"/>
              <a:t>Storage</a:t>
            </a:r>
            <a:endParaRPr lang="en-SG" dirty="0"/>
          </a:p>
          <a:p>
            <a:r>
              <a:rPr lang="en-SG" dirty="0"/>
              <a:t>Parser</a:t>
            </a:r>
            <a:endParaRPr lang="en-SG" dirty="0"/>
          </a:p>
          <a:p>
            <a:r>
              <a:rPr lang="en-SG" dirty="0"/>
              <a:t>Command</a:t>
            </a:r>
            <a:endParaRPr lang="en-SG" dirty="0"/>
          </a:p>
          <a:p>
            <a:r>
              <a:rPr lang="en-SG" dirty="0"/>
              <a:t>Common</a:t>
            </a:r>
            <a:endParaRPr lang="en-SG" dirty="0"/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  <a:endParaRPr lang="en-SG" dirty="0"/>
          </a:p>
          <a:p>
            <a:r>
              <a:rPr lang="en-SG" dirty="0"/>
              <a:t>Calendar</a:t>
            </a:r>
            <a:endParaRPr lang="en-SG" dirty="0"/>
          </a:p>
          <a:p>
            <a:r>
              <a:rPr lang="en-SG" dirty="0"/>
              <a:t>Exception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  <a:endParaRPr lang="en-SG" dirty="0"/>
          </a:p>
          <a:p>
            <a:r>
              <a:rPr lang="en-SG" dirty="0"/>
              <a:t>UI</a:t>
            </a:r>
            <a:endParaRPr lang="en-SG" dirty="0"/>
          </a:p>
          <a:p>
            <a:r>
              <a:rPr lang="en-SG" dirty="0"/>
              <a:t>Storage</a:t>
            </a:r>
            <a:endParaRPr lang="en-SG" dirty="0"/>
          </a:p>
          <a:p>
            <a:r>
              <a:rPr lang="en-SG" dirty="0"/>
              <a:t>Parser</a:t>
            </a:r>
            <a:endParaRPr lang="en-SG" dirty="0"/>
          </a:p>
          <a:p>
            <a:r>
              <a:rPr lang="en-SG" dirty="0"/>
              <a:t>Command</a:t>
            </a:r>
            <a:endParaRPr lang="en-SG" dirty="0"/>
          </a:p>
          <a:p>
            <a:r>
              <a:rPr lang="en-SG" dirty="0"/>
              <a:t>Common</a:t>
            </a:r>
            <a:endParaRPr lang="en-SG" dirty="0"/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  <a:endParaRPr lang="en-SG" dirty="0"/>
          </a:p>
          <a:p>
            <a:r>
              <a:rPr lang="en-SG" dirty="0"/>
              <a:t>Calendar</a:t>
            </a:r>
            <a:endParaRPr lang="en-SG" dirty="0"/>
          </a:p>
          <a:p>
            <a:r>
              <a:rPr lang="en-SG" dirty="0"/>
              <a:t>Exception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anose="05000000000000000000" pitchFamily="2" charset="2"/>
              <a:buChar char="q"/>
              <a:defRPr sz="2200">
                <a:latin typeface="Cambria" panose="02040503050406030204" pitchFamily="18" charset="0"/>
              </a:defRPr>
            </a:lvl1pPr>
            <a:lvl2pPr>
              <a:buSzPct val="75000"/>
              <a:buFont typeface="Courier New" panose="02070309020205020404" pitchFamily="49" charset="0"/>
              <a:buChar char="o"/>
              <a:defRPr sz="2200">
                <a:latin typeface="Cambria" panose="02040503050406030204" pitchFamily="18" charset="0"/>
              </a:defRPr>
            </a:lvl2pPr>
            <a:lvl3pPr>
              <a:defRPr sz="17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2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4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6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3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12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45" indent="0">
              <a:buNone/>
              <a:defRPr sz="1900" b="1"/>
            </a:lvl2pPr>
            <a:lvl3pPr marL="872490" indent="0">
              <a:buNone/>
              <a:defRPr sz="1700" b="1"/>
            </a:lvl3pPr>
            <a:lvl4pPr marL="1309370" indent="0">
              <a:buNone/>
              <a:defRPr sz="1600" b="1"/>
            </a:lvl4pPr>
            <a:lvl5pPr marL="1745615" indent="0">
              <a:buNone/>
              <a:defRPr sz="1600" b="1"/>
            </a:lvl5pPr>
            <a:lvl6pPr marL="2181860" indent="0">
              <a:buNone/>
              <a:defRPr sz="1600" b="1"/>
            </a:lvl6pPr>
            <a:lvl7pPr marL="2618105" indent="0">
              <a:buNone/>
              <a:defRPr sz="1600" b="1"/>
            </a:lvl7pPr>
            <a:lvl8pPr marL="3054350" indent="0">
              <a:buNone/>
              <a:defRPr sz="1600" b="1"/>
            </a:lvl8pPr>
            <a:lvl9pPr marL="34912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245" indent="0">
              <a:buNone/>
              <a:defRPr sz="1900" b="1"/>
            </a:lvl2pPr>
            <a:lvl3pPr marL="872490" indent="0">
              <a:buNone/>
              <a:defRPr sz="1700" b="1"/>
            </a:lvl3pPr>
            <a:lvl4pPr marL="1309370" indent="0">
              <a:buNone/>
              <a:defRPr sz="1600" b="1"/>
            </a:lvl4pPr>
            <a:lvl5pPr marL="1745615" indent="0">
              <a:buNone/>
              <a:defRPr sz="1600" b="1"/>
            </a:lvl5pPr>
            <a:lvl6pPr marL="2181860" indent="0">
              <a:buNone/>
              <a:defRPr sz="1600" b="1"/>
            </a:lvl6pPr>
            <a:lvl7pPr marL="2618105" indent="0">
              <a:buNone/>
              <a:defRPr sz="1600" b="1"/>
            </a:lvl7pPr>
            <a:lvl8pPr marL="3054350" indent="0">
              <a:buNone/>
              <a:defRPr sz="1600" b="1"/>
            </a:lvl8pPr>
            <a:lvl9pPr marL="34912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245" indent="0">
              <a:buNone/>
              <a:defRPr sz="1100"/>
            </a:lvl2pPr>
            <a:lvl3pPr marL="872490" indent="0">
              <a:buNone/>
              <a:defRPr sz="900"/>
            </a:lvl3pPr>
            <a:lvl4pPr marL="1309370" indent="0">
              <a:buNone/>
              <a:defRPr sz="800"/>
            </a:lvl4pPr>
            <a:lvl5pPr marL="1745615" indent="0">
              <a:buNone/>
              <a:defRPr sz="800"/>
            </a:lvl5pPr>
            <a:lvl6pPr marL="2181860" indent="0">
              <a:buNone/>
              <a:defRPr sz="800"/>
            </a:lvl6pPr>
            <a:lvl7pPr marL="2618105" indent="0">
              <a:buNone/>
              <a:defRPr sz="800"/>
            </a:lvl7pPr>
            <a:lvl8pPr marL="3054350" indent="0">
              <a:buNone/>
              <a:defRPr sz="800"/>
            </a:lvl8pPr>
            <a:lvl9pPr marL="349123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245" indent="0">
              <a:buNone/>
              <a:defRPr sz="2700"/>
            </a:lvl2pPr>
            <a:lvl3pPr marL="872490" indent="0">
              <a:buNone/>
              <a:defRPr sz="2300"/>
            </a:lvl3pPr>
            <a:lvl4pPr marL="1309370" indent="0">
              <a:buNone/>
              <a:defRPr sz="1900"/>
            </a:lvl4pPr>
            <a:lvl5pPr marL="1745615" indent="0">
              <a:buNone/>
              <a:defRPr sz="1900"/>
            </a:lvl5pPr>
            <a:lvl6pPr marL="2181860" indent="0">
              <a:buNone/>
              <a:defRPr sz="1900"/>
            </a:lvl6pPr>
            <a:lvl7pPr marL="2618105" indent="0">
              <a:buNone/>
              <a:defRPr sz="1900"/>
            </a:lvl7pPr>
            <a:lvl8pPr marL="3054350" indent="0">
              <a:buNone/>
              <a:defRPr sz="1900"/>
            </a:lvl8pPr>
            <a:lvl9pPr marL="349123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245" indent="0">
              <a:buNone/>
              <a:defRPr sz="1100"/>
            </a:lvl2pPr>
            <a:lvl3pPr marL="872490" indent="0">
              <a:buNone/>
              <a:defRPr sz="900"/>
            </a:lvl3pPr>
            <a:lvl4pPr marL="1309370" indent="0">
              <a:buNone/>
              <a:defRPr sz="800"/>
            </a:lvl4pPr>
            <a:lvl5pPr marL="1745615" indent="0">
              <a:buNone/>
              <a:defRPr sz="800"/>
            </a:lvl5pPr>
            <a:lvl6pPr marL="2181860" indent="0">
              <a:buNone/>
              <a:defRPr sz="800"/>
            </a:lvl6pPr>
            <a:lvl7pPr marL="2618105" indent="0">
              <a:buNone/>
              <a:defRPr sz="800"/>
            </a:lvl7pPr>
            <a:lvl8pPr marL="3054350" indent="0">
              <a:buNone/>
              <a:defRPr sz="800"/>
            </a:lvl8pPr>
            <a:lvl9pPr marL="349123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4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025" indent="-327025" algn="l" defTabSz="872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295" indent="-272415" algn="l" defTabSz="872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30" indent="-218440" algn="l" defTabSz="872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75" indent="-218440" algn="l" defTabSz="872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20" indent="-218440" algn="l" defTabSz="872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18440" algn="l" defTabSz="872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545" indent="-218440" algn="l" defTabSz="872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90" indent="-218440" algn="l" defTabSz="872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035" indent="-218440" algn="l" defTabSz="872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24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49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37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61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6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05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35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230" algn="l" defTabSz="8724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/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490"/>
              <a:endParaRPr 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71" name="Elbow Connector 26"/>
            <p:cNvCxnSpPr/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/>
          <p:cNvCxnSpPr/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490"/>
            <a:r>
              <a:rPr lang="en-US" sz="1400" dirty="0">
                <a:solidFill>
                  <a:prstClr val="black"/>
                </a:solidFill>
              </a:rPr>
              <a:t>+ execute( ): </a:t>
            </a:r>
            <a:endParaRPr lang="en-US" sz="1400" dirty="0">
              <a:solidFill>
                <a:prstClr val="black"/>
              </a:solidFill>
            </a:endParaRPr>
          </a:p>
          <a:p>
            <a:pPr defTabSz="872490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setNumber</a:t>
            </a:r>
            <a:r>
              <a:rPr lang="en-US" sz="1400" dirty="0">
                <a:solidFill>
                  <a:prstClr val="black"/>
                </a:solidFill>
              </a:rPr>
              <a:t>(n: Integer) </a:t>
            </a:r>
            <a:endParaRPr lang="en-US" sz="1400" dirty="0">
              <a:solidFill>
                <a:prstClr val="black"/>
              </a:solidFill>
            </a:endParaRPr>
          </a:p>
          <a:p>
            <a:pPr defTabSz="872490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CaldendarCommand</a:t>
            </a:r>
            <a:r>
              <a:rPr lang="en-US" sz="1400" dirty="0">
                <a:solidFill>
                  <a:prstClr val="black"/>
                </a:solidFill>
              </a:rPr>
              <a:t>(month: Integer)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9" name="Elbow Connector 31"/>
          <p:cNvCxnSpPr/>
          <p:nvPr/>
        </p:nvCxnSpPr>
        <p:spPr>
          <a:xfrm>
            <a:off x="3645188" y="4580156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3" name="Elbow Connector 52"/>
          <p:cNvCxnSpPr/>
          <p:nvPr/>
        </p:nvCxnSpPr>
        <p:spPr>
          <a:xfrm rot="10800000" flipV="1">
            <a:off x="3317990" y="2593331"/>
            <a:ext cx="168089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490"/>
            <a:r>
              <a:rPr lang="en-US" sz="1400" dirty="0" err="1">
                <a:solidFill>
                  <a:prstClr val="black"/>
                </a:solidFill>
              </a:rPr>
              <a:t>CalendarCommand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490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daysInMonth</a:t>
            </a:r>
            <a:r>
              <a:rPr lang="en-US" sz="1400" dirty="0">
                <a:solidFill>
                  <a:prstClr val="black"/>
                </a:solidFill>
              </a:rPr>
              <a:t>: Integer</a:t>
            </a:r>
            <a:endParaRPr lang="en-US" sz="1400" dirty="0">
              <a:solidFill>
                <a:prstClr val="black"/>
              </a:solidFill>
            </a:endParaRPr>
          </a:p>
          <a:p>
            <a:pPr defTabSz="872490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totalDays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  <a:endParaRPr lang="en-US" sz="1400" u="sng" dirty="0">
              <a:solidFill>
                <a:prstClr val="black"/>
              </a:solidFill>
            </a:endParaRPr>
          </a:p>
          <a:p>
            <a:pPr defTabSz="872490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totalWeeks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  <a:endParaRPr lang="en-US" sz="1400" u="sng" dirty="0">
              <a:solidFill>
                <a:prstClr val="black"/>
              </a:solidFill>
            </a:endParaRPr>
          </a:p>
          <a:p>
            <a:pPr defTabSz="872490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startingDay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  <a:endParaRPr lang="en-US" sz="1400" u="sng" dirty="0">
              <a:solidFill>
                <a:prstClr val="black"/>
              </a:solidFill>
            </a:endParaRPr>
          </a:p>
          <a:p>
            <a:pPr defTabSz="872490"/>
            <a:r>
              <a:rPr lang="en-US" sz="1400" u="sng" dirty="0">
                <a:solidFill>
                  <a:prstClr val="black"/>
                </a:solidFill>
              </a:rPr>
              <a:t>- month: Integer</a:t>
            </a:r>
            <a:endParaRPr lang="en-US" sz="1400" u="sng" dirty="0">
              <a:solidFill>
                <a:prstClr val="black"/>
              </a:solidFill>
            </a:endParaRPr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384085" y="4588104"/>
            <a:ext cx="3015019" cy="382526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490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searchDate</a:t>
            </a:r>
            <a:r>
              <a:rPr lang="en-US" sz="1400" dirty="0">
                <a:solidFill>
                  <a:prstClr val="black"/>
                </a:solidFill>
              </a:rPr>
              <a:t>(n: Date): </a:t>
            </a:r>
            <a:r>
              <a:rPr lang="en-US" sz="1400" dirty="0" err="1">
                <a:solidFill>
                  <a:prstClr val="black"/>
                </a:solidFill>
              </a:rPr>
              <a:t>ArrayList</a:t>
            </a:r>
            <a:r>
              <a:rPr lang="en-US" sz="1400" dirty="0">
                <a:solidFill>
                  <a:prstClr val="black"/>
                </a:solidFill>
              </a:rPr>
              <a:t>&lt;task&gt;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60521" y="511776"/>
            <a:ext cx="1969616" cy="542840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490"/>
              <a:r>
                <a:rPr lang="en-US" sz="1400" dirty="0">
                  <a:solidFill>
                    <a:prstClr val="black"/>
                  </a:solidFill>
                </a:rPr>
                <a:t>Command {abstract}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9" name="Rectangle 5"/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490"/>
              <a:r>
                <a:rPr lang="en-US" sz="1400" dirty="0">
                  <a:solidFill>
                    <a:prstClr val="black"/>
                  </a:solidFill>
                </a:rPr>
                <a:t>+ execute() {abstract}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13073" y="473600"/>
            <a:ext cx="3015020" cy="699855"/>
            <a:chOff x="416051" y="3159082"/>
            <a:chExt cx="3015020" cy="699855"/>
          </a:xfrm>
        </p:grpSpPr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419288" y="3159082"/>
              <a:ext cx="3011783" cy="317328"/>
            </a:xfrm>
            <a:prstGeom prst="rect">
              <a:avLst/>
            </a:prstGeom>
            <a:ln w="19050"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490"/>
              <a:r>
                <a:rPr lang="en-US" sz="1400" dirty="0" err="1">
                  <a:solidFill>
                    <a:prstClr val="black"/>
                  </a:solidFill>
                </a:rPr>
                <a:t>TaskList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416051" y="3476411"/>
              <a:ext cx="3015019" cy="382526"/>
            </a:xfrm>
            <a:prstGeom prst="rect">
              <a:avLst/>
            </a:prstGeom>
            <a:ln w="19050"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490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showUserMessage</a:t>
              </a:r>
              <a:r>
                <a:rPr lang="en-US" sz="1400" dirty="0">
                  <a:solidFill>
                    <a:prstClr val="black"/>
                  </a:solidFill>
                </a:rPr>
                <a:t>(String messages)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98887" y="1830069"/>
            <a:ext cx="3015021" cy="1698320"/>
            <a:chOff x="4354453" y="1907025"/>
            <a:chExt cx="3015021" cy="1698320"/>
          </a:xfrm>
        </p:grpSpPr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4357691" y="2215254"/>
              <a:ext cx="3011783" cy="317328"/>
            </a:xfrm>
            <a:prstGeom prst="rect">
              <a:avLst/>
            </a:prstGeom>
            <a:ln w="19050"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490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checkMonth</a:t>
              </a:r>
              <a:r>
                <a:rPr lang="en-US" sz="1400" dirty="0">
                  <a:solidFill>
                    <a:prstClr val="black"/>
                  </a:solidFill>
                </a:rPr>
                <a:t>: Integer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072763"/>
            </a:xfrm>
            <a:prstGeom prst="rect">
              <a:avLst/>
            </a:prstGeom>
            <a:ln w="19050"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490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getStartingDay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defTabSz="872490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getTotalWeeks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defTabSz="872490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getTotalDays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defTabSz="872490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getMonthDetails</a:t>
              </a:r>
              <a:r>
                <a:rPr lang="en-US" sz="1400" dirty="0">
                  <a:solidFill>
                    <a:prstClr val="black"/>
                  </a:solidFill>
                </a:rPr>
                <a:t>(): Integer[]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defTabSz="872490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setMonth</a:t>
              </a:r>
              <a:r>
                <a:rPr lang="en-US" sz="1400" dirty="0">
                  <a:solidFill>
                    <a:prstClr val="black"/>
                  </a:solidFill>
                </a:rPr>
                <a:t>(n: Integer) 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8" name="Rectangle 5"/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490"/>
              <a:r>
                <a:rPr lang="en-US" sz="1400" dirty="0">
                  <a:solidFill>
                    <a:prstClr val="black"/>
                  </a:solidFill>
                </a:rPr>
                <a:t>Calendar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387321" y="4270776"/>
            <a:ext cx="3011783" cy="317328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490"/>
            <a:r>
              <a:rPr lang="en-US" sz="1400" dirty="0" err="1">
                <a:solidFill>
                  <a:prstClr val="black"/>
                </a:solidFill>
              </a:rPr>
              <a:t>TaskList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98887" y="4156137"/>
            <a:ext cx="3011784" cy="951984"/>
            <a:chOff x="4590107" y="4980898"/>
            <a:chExt cx="3011784" cy="951984"/>
          </a:xfrm>
        </p:grpSpPr>
        <p:grpSp>
          <p:nvGrpSpPr>
            <p:cNvPr id="26" name="Group 25"/>
            <p:cNvGrpSpPr/>
            <p:nvPr/>
          </p:nvGrpSpPr>
          <p:grpSpPr>
            <a:xfrm>
              <a:off x="4590108" y="4980898"/>
              <a:ext cx="3011783" cy="634656"/>
              <a:chOff x="4590108" y="4980898"/>
              <a:chExt cx="3011783" cy="634656"/>
            </a:xfrm>
          </p:grpSpPr>
          <p:sp>
            <p:nvSpPr>
              <p:cNvPr id="90" name="Rectangle 5"/>
              <p:cNvSpPr>
                <a:spLocks noChangeArrowheads="1"/>
              </p:cNvSpPr>
              <p:nvPr/>
            </p:nvSpPr>
            <p:spPr bwMode="auto">
              <a:xfrm>
                <a:off x="4590108" y="5298226"/>
                <a:ext cx="3011783" cy="317328"/>
              </a:xfrm>
              <a:prstGeom prst="rect">
                <a:avLst/>
              </a:prstGeom>
              <a:ln w="19050"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872490"/>
                <a:r>
                  <a:rPr lang="en-US" sz="1400" dirty="0">
                    <a:solidFill>
                      <a:prstClr val="black"/>
                    </a:solidFill>
                  </a:rPr>
                  <a:t>- date: Date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4590108" y="4980898"/>
                <a:ext cx="3011783" cy="317328"/>
              </a:xfrm>
              <a:prstGeom prst="rect">
                <a:avLst/>
              </a:prstGeom>
              <a:ln w="19050"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872490"/>
                <a:r>
                  <a:rPr lang="en-US" sz="1400" dirty="0">
                    <a:solidFill>
                      <a:prstClr val="black"/>
                    </a:solidFill>
                  </a:rPr>
                  <a:t>Task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Rectangle 5"/>
            <p:cNvSpPr>
              <a:spLocks noChangeArrowheads="1"/>
            </p:cNvSpPr>
            <p:nvPr/>
          </p:nvSpPr>
          <p:spPr bwMode="auto">
            <a:xfrm>
              <a:off x="4590107" y="5615554"/>
              <a:ext cx="3011783" cy="317328"/>
            </a:xfrm>
            <a:prstGeom prst="rect">
              <a:avLst/>
            </a:prstGeom>
            <a:ln w="19050"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490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getDate</a:t>
              </a:r>
              <a:r>
                <a:rPr lang="en-US" sz="1400" dirty="0">
                  <a:solidFill>
                    <a:prstClr val="black"/>
                  </a:solidFill>
                </a:rPr>
                <a:t>(): Date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94" name="Flowchart: Decision 93"/>
          <p:cNvSpPr/>
          <p:nvPr/>
        </p:nvSpPr>
        <p:spPr>
          <a:xfrm>
            <a:off x="3415162" y="4458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42171" y="4643395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*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15162" y="267581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Check details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Isosceles Triangle 1"/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832721" y="3930530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</a:t>
            </a:r>
            <a:endParaRPr lang="en-US" sz="1400" kern="0" dirty="0">
              <a:solidFill>
                <a:sysClr val="windowText" lastClr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60346" y="369011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Search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Isosceles Triangle 1"/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359520" y="460335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Generate calendar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Elbow Connector 31"/>
          <p:cNvCxnSpPr/>
          <p:nvPr/>
        </p:nvCxnSpPr>
        <p:spPr>
          <a:xfrm>
            <a:off x="2330136" y="780644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7" name="Isosceles Triangle 1"/>
          <p:cNvSpPr/>
          <p:nvPr/>
        </p:nvSpPr>
        <p:spPr>
          <a:xfrm rot="5400000" flipH="1">
            <a:off x="3864036" y="55818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1825909" y="1420548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3536429" y="1203859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9236" y="526750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AddCommand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704925" y="2950899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07472" y="496092"/>
            <a:ext cx="1816795" cy="67710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tasks: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TaskList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6953979" y="1185015"/>
            <a:ext cx="26479" cy="463259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61744" y="2921397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808214" y="621512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 Storage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454952" y="991977"/>
            <a:ext cx="4071" cy="4632591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76680" y="5184367"/>
            <a:ext cx="274309" cy="341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16431" y="1684033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H="1">
            <a:off x="3713565" y="322204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V="1">
            <a:off x="3752319" y="5199059"/>
            <a:ext cx="5509274" cy="571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1809964" y="5599280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413734" y="6016491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/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9288043" y="5592972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/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/>
          <p:cNvSpPr>
            <a:spLocks noChangeShapeType="1"/>
          </p:cNvSpPr>
          <p:nvPr/>
        </p:nvSpPr>
        <p:spPr bwMode="auto">
          <a:xfrm flipH="1" flipV="1">
            <a:off x="860171" y="5877402"/>
            <a:ext cx="2553561" cy="40102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>
            <a:off x="1370790" y="1672387"/>
            <a:ext cx="2042945" cy="116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7" name="Group 40"/>
          <p:cNvGrpSpPr/>
          <p:nvPr/>
        </p:nvGrpSpPr>
        <p:grpSpPr>
          <a:xfrm>
            <a:off x="3704926" y="1935495"/>
            <a:ext cx="359065" cy="271477"/>
            <a:chOff x="2660072" y="4394662"/>
            <a:chExt cx="276298" cy="2105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616103" y="2365820"/>
            <a:ext cx="402875" cy="284431"/>
            <a:chOff x="2660072" y="4394662"/>
            <a:chExt cx="276298" cy="21059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3588594" y="2051838"/>
            <a:ext cx="251361" cy="3938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srgbClr val="00B0F0"/>
              </a:solidFill>
              <a:latin typeface="Calibri" panose="020F0502020204030204"/>
            </a:endParaRPr>
          </a:p>
        </p:txBody>
      </p: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062902" y="1830665"/>
            <a:ext cx="3553894" cy="477054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all field</a:t>
            </a:r>
            <a:endParaRPr lang="en-US" sz="10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72490">
              <a:spcBef>
                <a:spcPct val="50000"/>
              </a:spcBef>
            </a:pP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checkDateTimeFormat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date,time</a:t>
            </a:r>
            <a:r>
              <a:rPr lang="en-US" sz="10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4497747" y="2900821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(task)</a:t>
            </a:r>
            <a:endParaRPr lang="en-US" sz="105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4095604" y="5009718"/>
            <a:ext cx="3828663" cy="25391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overwriteFile</a:t>
            </a:r>
            <a:r>
              <a:rPr lang="en-US" sz="105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05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zh-CN" sz="105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&lt;Task&gt;)</a:t>
            </a:r>
            <a:endParaRPr lang="en-US" altLang="zh-CN" sz="105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Line 15"/>
          <p:cNvSpPr>
            <a:spLocks noChangeShapeType="1"/>
          </p:cNvSpPr>
          <p:nvPr/>
        </p:nvSpPr>
        <p:spPr bwMode="auto">
          <a:xfrm>
            <a:off x="3686241" y="4562090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43060" y="4532588"/>
            <a:ext cx="265106" cy="35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 flipH="1">
            <a:off x="3703955" y="489713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4412187" y="4359023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getList</a:t>
            </a:r>
            <a:r>
              <a:rPr lang="en-US" sz="105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5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Line 16"/>
          <p:cNvSpPr>
            <a:spLocks noChangeShapeType="1"/>
          </p:cNvSpPr>
          <p:nvPr/>
        </p:nvSpPr>
        <p:spPr bwMode="auto">
          <a:xfrm flipH="1">
            <a:off x="3735332" y="5536768"/>
            <a:ext cx="5509274" cy="5718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>
            <a:off x="3704925" y="3694112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861744" y="3664610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Line 16"/>
          <p:cNvSpPr>
            <a:spLocks noChangeShapeType="1"/>
          </p:cNvSpPr>
          <p:nvPr/>
        </p:nvSpPr>
        <p:spPr bwMode="auto">
          <a:xfrm flipH="1">
            <a:off x="3713565" y="3965261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4471790" y="3638471"/>
            <a:ext cx="2323069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(class</a:t>
            </a:r>
            <a:r>
              <a:rPr lang="en-US" sz="12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49081" y="24457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		</a:t>
            </a:r>
            <a:endParaRPr lang="zh-CN" altLang="en-US" dirty="0"/>
          </a:p>
        </p:txBody>
      </p: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4214138" y="2681059"/>
            <a:ext cx="2178984" cy="25391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CLASS]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4057820" y="3453426"/>
            <a:ext cx="2167588" cy="25391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CLASS]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2283283" y="2596510"/>
            <a:ext cx="5327713" cy="813164"/>
            <a:chOff x="1487529" y="3328778"/>
            <a:chExt cx="6990515" cy="2105333"/>
          </a:xfrm>
        </p:grpSpPr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872490"/>
              <a:r>
                <a:rPr lang="en-US" sz="2000" dirty="0">
                  <a:solidFill>
                    <a:prstClr val="black"/>
                  </a:solidFill>
                  <a:latin typeface="Calibri" panose="020F0502020204030204" pitchFamily="34" charset="0"/>
                </a:rPr>
                <a:t>		</a:t>
              </a:r>
              <a:r>
                <a:rPr lang="en-US" sz="1200" dirty="0">
                  <a:solidFill>
                    <a:prstClr val="black"/>
                  </a:solidFill>
                  <a:latin typeface="Calibri" panose="020F0502020204030204" pitchFamily="34" charset="0"/>
                </a:rPr>
                <a:t>		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 pitchFamily="34" charset="0"/>
                </a:rPr>
                <a:t>	</a:t>
              </a:r>
              <a:endParaRPr lang="en-US" sz="200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9" name="Snip Single Corner Rectangle 35"/>
            <p:cNvSpPr/>
            <p:nvPr/>
          </p:nvSpPr>
          <p:spPr>
            <a:xfrm flipV="1">
              <a:off x="1524368" y="3525254"/>
              <a:ext cx="518310" cy="492903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490"/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1487529" y="3328778"/>
              <a:ext cx="1722267" cy="975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490"/>
              <a:r>
                <a:rPr lang="en-US" sz="1400" dirty="0">
                  <a:solidFill>
                    <a:srgbClr val="FF0000"/>
                  </a:solidFill>
                  <a:latin typeface="Calibri" panose="020F0502020204030204"/>
                  <a:cs typeface="Arial" panose="020B0604020202020204" pitchFamily="34" charset="0"/>
                </a:rPr>
                <a:t>alt</a:t>
              </a:r>
              <a:endParaRPr lang="en-US" sz="1400" dirty="0">
                <a:solidFill>
                  <a:srgbClr val="FF0000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</p:grp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305944" y="3418714"/>
            <a:ext cx="5305052" cy="73417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		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4302122" y="4691475"/>
            <a:ext cx="2003015" cy="2616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05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&lt;Task&gt;</a:t>
            </a:r>
            <a:endParaRPr lang="en-US" sz="105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6831444" y="5716975"/>
            <a:ext cx="271548" cy="289972"/>
            <a:chOff x="9734926" y="5880286"/>
            <a:chExt cx="271548" cy="289972"/>
          </a:xfrm>
        </p:grpSpPr>
        <p:cxnSp>
          <p:nvCxnSpPr>
            <p:cNvPr id="126" name="Straight Connector 125"/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6" grpId="0" animBg="1"/>
      <p:bldP spid="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6" grpId="0" animBg="1"/>
      <p:bldP spid="69" grpId="0" animBg="1"/>
      <p:bldP spid="71" grpId="0" animBg="1"/>
      <p:bldP spid="72" grpId="0"/>
      <p:bldP spid="79" grpId="0" animBg="1"/>
      <p:bldP spid="80" grpId="0" animBg="1"/>
      <p:bldP spid="56" grpId="0" animBg="1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/>
      <p:bldP spid="91" grpId="0" animBg="1"/>
      <p:bldP spid="96" grpId="0" animBg="1"/>
      <p:bldP spid="97" grpId="0" animBg="1"/>
      <p:bldP spid="98" grpId="0" animBg="1"/>
      <p:bldP spid="99" grpId="0"/>
      <p:bldP spid="104" grpId="0"/>
      <p:bldP spid="105" grpId="0"/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A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B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multiplicity of A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association label 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 panose="020F0502020204030204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 panose="020F0502020204030204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VALUE_1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VALUE_2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role of A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role of B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multiplicity of B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Subclass 1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Subclass 2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Whole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Part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name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attributes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association 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inheritance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composition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enumerations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methods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Container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Item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aggregation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name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visibility name : type multiplicity = default-value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visibility name (parameter-list) : return-type 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 panose="020F0502020204030204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 panose="020F0502020204030204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 panose="020F0502020204030204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 panose="020F0502020204030204"/>
              </a:rPr>
              <a:t>{abstract}</a:t>
            </a:r>
            <a:endParaRPr lang="en-US" sz="2000" kern="0" dirty="0">
              <a:solidFill>
                <a:srgbClr val="FF0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 panose="020F0502020204030204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 panose="020F0502020204030204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 panose="020F0502020204030204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Interface name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1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2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interfaces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abstract/ static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A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B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navigability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A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B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dependency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A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B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 C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Association class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Minesweeper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Minefield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Cell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 panose="020F0502020204030204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 adjacent to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Mine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3..8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3..8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1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100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0..1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played on &gt;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0,1,2,3,4,5,6,7,8 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490"/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Table</a:t>
            </a:r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- number: Integer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- chairs: Chair [0..6] = null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defTabSz="872490"/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 panose="020F0502020204030204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</a:br>
            <a:endParaRPr lang="en-US" sz="20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( ): Integer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(n: Integer) 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defTabSz="872490"/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 panose="020F0502020204030204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( ): Integer</a:t>
            </a:r>
            <a:endParaRPr lang="en-US" sz="2000" u="sng" dirty="0">
              <a:solidFill>
                <a:prstClr val="black"/>
              </a:solidFill>
              <a:latin typeface="Calibri" panose="020F0502020204030204"/>
            </a:endParaRPr>
          </a:p>
          <a:p>
            <a:pPr defTabSz="872490"/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+ Table(n: Integer, p: Integer)</a:t>
            </a:r>
            <a:endParaRPr lang="en-US" sz="20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Customer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*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 neighbor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Reservation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490"/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u="sng" dirty="0" err="1">
                <a:solidFill>
                  <a:prstClr val="black"/>
                </a:solidFill>
                <a:latin typeface="Calibri" panose="020F0502020204030204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u="sng" dirty="0" err="1">
                <a:solidFill>
                  <a:prstClr val="black"/>
                </a:solidFill>
                <a:latin typeface="Calibri" panose="020F0502020204030204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u="sng" dirty="0" err="1">
                <a:solidFill>
                  <a:prstClr val="black"/>
                </a:solidFill>
                <a:latin typeface="Calibri" panose="020F0502020204030204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490"/>
            <a:r>
              <a:rPr lang="en-US" sz="2000" u="sng" dirty="0">
                <a:solidFill>
                  <a:prstClr val="black"/>
                </a:solidFill>
                <a:latin typeface="Calibri" panose="020F0502020204030204"/>
              </a:rPr>
              <a:t>Object Name : Class Name</a:t>
            </a:r>
            <a:endParaRPr lang="en-US" sz="20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attributes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490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 panose="020F0502020204030204"/>
              </a:rPr>
              <a:t>[example]</a:t>
            </a:r>
            <a:endParaRPr lang="en-US" sz="2400" dirty="0">
              <a:solidFill>
                <a:srgbClr val="F79646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supervises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supervises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&lt; looked after by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looked after by &gt;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name:Class1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 panose="020F0502020204030204"/>
              </a:rPr>
              <a:t>create</a:t>
            </a:r>
            <a:endParaRPr lang="en-US" sz="2000" i="1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 panose="020F0502020204030204"/>
              </a:rPr>
              <a:t>message</a:t>
            </a:r>
            <a:endParaRPr lang="en-US" sz="2000" i="1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return value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:Class2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self-call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872490"/>
            <a:r>
              <a:rPr lang="en-US" sz="2000">
                <a:solidFill>
                  <a:prstClr val="black"/>
                </a:solidFill>
                <a:latin typeface="Calibri" panose="020F0502020204030204" pitchFamily="34" charset="0"/>
              </a:rPr>
              <a:t>					</a:t>
            </a:r>
            <a:endParaRPr lang="en-US" sz="20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alt           [condition]</a:t>
            </a:r>
            <a:endParaRPr lang="en-US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[else]</a:t>
            </a:r>
            <a:endParaRPr lang="en-US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					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loop           [condition]</a:t>
            </a:r>
            <a:endParaRPr lang="en-US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872490"/>
            <a:r>
              <a:rPr lang="en-US" sz="2000">
                <a:solidFill>
                  <a:prstClr val="black"/>
                </a:solidFill>
                <a:latin typeface="Calibri" panose="020F0502020204030204" pitchFamily="34" charset="0"/>
              </a:rPr>
              <a:t>					</a:t>
            </a:r>
            <a:endParaRPr lang="en-US" sz="20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opt           [condition]</a:t>
            </a:r>
            <a:endParaRPr lang="en-US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[condition]</a:t>
            </a:r>
            <a:endParaRPr lang="en-US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872490"/>
            <a:r>
              <a:rPr lang="en-US" sz="2000">
                <a:solidFill>
                  <a:prstClr val="black"/>
                </a:solidFill>
                <a:latin typeface="Calibri" panose="020F0502020204030204" pitchFamily="34" charset="0"/>
              </a:rPr>
              <a:t>					</a:t>
            </a:r>
            <a:endParaRPr lang="en-US" sz="20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490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par</a:t>
            </a:r>
            <a:endParaRPr lang="en-US" sz="2000" dirty="0">
              <a:solidFill>
                <a:prstClr val="white">
                  <a:lumMod val="6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 panose="020F0502020204030204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:Logger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 panose="020F0502020204030204"/>
              </a:rPr>
              <a:t>class-level method</a:t>
            </a:r>
            <a:endParaRPr lang="en-US" sz="2000" i="1" dirty="0">
              <a:solidFill>
                <a:srgbClr val="7030A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  <a:endParaRPr lang="en-US" sz="2400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TextUI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 x y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 panose="020F0502020204030204"/>
              </a:rPr>
              <a:t>Show updated  minefield</a:t>
            </a:r>
            <a:endParaRPr lang="en-US" sz="2000" i="1" dirty="0">
              <a:solidFill>
                <a:srgbClr val="7030A0"/>
              </a:solidFill>
              <a:latin typeface="Calibri" panose="020F0502020204030204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490"/>
              <a:endParaRPr lang="en-US" sz="20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MSLogic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)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()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872490"/>
            <a:r>
              <a:rPr lang="en-US" sz="2000">
                <a:solidFill>
                  <a:prstClr val="black"/>
                </a:solidFill>
                <a:latin typeface="Calibri" panose="020F0502020204030204" pitchFamily="34" charset="0"/>
              </a:rPr>
              <a:t>					</a:t>
            </a:r>
            <a:endParaRPr lang="en-US" sz="20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490"/>
            <a:r>
              <a:rPr lang="en-US" sz="2000" dirty="0">
                <a:solidFill>
                  <a:srgbClr val="00B050"/>
                </a:solidFill>
                <a:latin typeface="Calibri" panose="020F0502020204030204"/>
                <a:cs typeface="Arial" panose="020B0604020202020204" pitchFamily="34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 panose="020F0502020204030204"/>
                <a:cs typeface="Arial" panose="020B0604020202020204" pitchFamily="34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 panose="020F0502020204030204"/>
                <a:cs typeface="Arial" panose="020B0604020202020204" pitchFamily="34" charset="0"/>
              </a:rPr>
              <a:t>]</a:t>
            </a:r>
            <a:endParaRPr lang="en-US" sz="2000" dirty="0">
              <a:solidFill>
                <a:srgbClr val="00B050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490"/>
            <a:r>
              <a:rPr lang="en-US" sz="2000" dirty="0">
                <a:solidFill>
                  <a:srgbClr val="0070C0"/>
                </a:solidFill>
                <a:latin typeface="Calibri" panose="020F0502020204030204"/>
              </a:rPr>
              <a:t>Player</a:t>
            </a:r>
            <a:endParaRPr lang="en-US" sz="2000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:Logger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log()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490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 panose="020F0502020204030204"/>
              </a:rPr>
              <a:t>Notes and constraints</a:t>
            </a:r>
            <a:endParaRPr lang="en-US" sz="3600" dirty="0">
              <a:solidFill>
                <a:srgbClr val="F79646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Note text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{constraint}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Note text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{constraint}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490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 panose="020F0502020204030204"/>
              </a:rPr>
              <a:t>[examples]</a:t>
            </a:r>
            <a:endParaRPr lang="en-US" sz="2400" dirty="0">
              <a:solidFill>
                <a:srgbClr val="F79646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This association may change later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{total &gt;= 0}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774832" y="193996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723278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259727" y="1393665"/>
            <a:ext cx="3989" cy="15515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68159" y="1046169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CalendarCommand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56956" y="2278759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65497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2271747"/>
            <a:ext cx="267184" cy="393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85296" y="1046169"/>
            <a:ext cx="1816795" cy="67710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tasks: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TaskList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234081" y="1784448"/>
            <a:ext cx="403" cy="40217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1480" y="3936450"/>
            <a:ext cx="266007" cy="136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78987" y="1046169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Ui:UI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822253" y="1416634"/>
            <a:ext cx="7544" cy="5166728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490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22695" y="6022763"/>
            <a:ext cx="267655" cy="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4722570" y="1052478"/>
            <a:ext cx="1295400" cy="677108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490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:Calendar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getMonthDetails</a:t>
            </a:r>
            <a:r>
              <a:rPr lang="en-US" sz="1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5354" y="2203452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98307" y="5712425"/>
            <a:ext cx="271548" cy="289972"/>
            <a:chOff x="9734926" y="5880286"/>
            <a:chExt cx="271548" cy="289972"/>
          </a:xfrm>
        </p:grpSpPr>
        <p:cxnSp>
          <p:nvCxnSpPr>
            <p:cNvPr id="47" name="Straight Connector 46"/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127125" y="2823705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99731" y="3114203"/>
            <a:ext cx="9113328" cy="2531682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872490"/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					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Snip Single Corner Rectangle 35"/>
          <p:cNvSpPr/>
          <p:nvPr/>
        </p:nvSpPr>
        <p:spPr>
          <a:xfrm flipV="1">
            <a:off x="499732" y="3108133"/>
            <a:ext cx="518310" cy="320865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93536" y="307806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490"/>
            <a:r>
              <a:rPr lang="en-US" sz="1400" dirty="0">
                <a:solidFill>
                  <a:srgbClr val="00B050"/>
                </a:solidFill>
                <a:latin typeface="Calibri" panose="020F0502020204030204"/>
                <a:cs typeface="Arial" panose="020B0604020202020204" pitchFamily="34" charset="0"/>
              </a:rPr>
              <a:t>loop    [weeks in month]</a:t>
            </a:r>
            <a:endParaRPr lang="en-US" sz="1400" dirty="0">
              <a:solidFill>
                <a:srgbClr val="00B050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3789" y="3521095"/>
            <a:ext cx="6960781" cy="1908853"/>
            <a:chOff x="1517263" y="3525258"/>
            <a:chExt cx="6960781" cy="1908853"/>
          </a:xfrm>
        </p:grpSpPr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defTabSz="872490"/>
              <a:r>
                <a:rPr lang="en-US" sz="2000" dirty="0">
                  <a:solidFill>
                    <a:prstClr val="black"/>
                  </a:solidFill>
                  <a:latin typeface="Calibri" panose="020F0502020204030204" pitchFamily="34" charset="0"/>
                </a:rPr>
                <a:t>					</a:t>
              </a:r>
              <a:endParaRPr lang="en-US" sz="200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Snip Single Corner Rectangle 35"/>
            <p:cNvSpPr/>
            <p:nvPr/>
          </p:nvSpPr>
          <p:spPr>
            <a:xfrm flipV="1">
              <a:off x="1524367" y="3525258"/>
              <a:ext cx="518310" cy="320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490"/>
              <a:endParaRPr lang="en-US" sz="20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552043" y="3528946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490"/>
              <a:r>
                <a:rPr lang="en-US" sz="1400" dirty="0">
                  <a:solidFill>
                    <a:srgbClr val="00B050"/>
                  </a:solidFill>
                  <a:latin typeface="Calibri" panose="020F0502020204030204"/>
                  <a:cs typeface="Arial" panose="020B0604020202020204" pitchFamily="34" charset="0"/>
                </a:rPr>
                <a:t>loop    [days in week]</a:t>
              </a:r>
              <a:endParaRPr lang="en-US" sz="1400" dirty="0">
                <a:solidFill>
                  <a:srgbClr val="00B050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</p:grp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2824687" y="3640102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searchDate</a:t>
            </a:r>
            <a:r>
              <a:rPr lang="en-US" sz="1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V="1">
            <a:off x="2633805" y="3936451"/>
            <a:ext cx="4467674" cy="567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H="1">
            <a:off x="2704142" y="5305103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5934523" y="4997326"/>
            <a:ext cx="1710047" cy="307777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400" i="1" dirty="0">
                <a:solidFill>
                  <a:srgbClr val="9BBB59">
                    <a:lumMod val="75000"/>
                  </a:srgbClr>
                </a:solidFill>
                <a:latin typeface="Calibri" panose="020F0502020204030204"/>
              </a:rPr>
              <a:t>List of tasks</a:t>
            </a:r>
            <a:endParaRPr lang="en-US" sz="1400" i="1" dirty="0">
              <a:solidFill>
                <a:srgbClr val="9BBB59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>
            <a:off x="2624391" y="6014213"/>
            <a:ext cx="7107703" cy="8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/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9689676" y="6499738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/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/>
          <p:cNvSpPr>
            <a:spLocks noChangeShapeType="1"/>
          </p:cNvSpPr>
          <p:nvPr/>
        </p:nvSpPr>
        <p:spPr bwMode="auto">
          <a:xfrm flipH="1">
            <a:off x="297712" y="6436923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>
            <a:off x="440107" y="2203448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</p:spPr>
        <p:txBody>
          <a:bodyPr/>
          <a:lstStyle/>
          <a:p>
            <a:pPr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2721659" y="5716161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872490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showUserMessage</a:t>
            </a:r>
            <a:r>
              <a:rPr lang="en-US" sz="1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3" grpId="0" animBg="1"/>
      <p:bldP spid="44" grpId="0"/>
      <p:bldP spid="46" grpId="0" animBg="1"/>
      <p:bldP spid="52" grpId="0" animBg="1"/>
      <p:bldP spid="52" grpId="1" animBg="1"/>
      <p:bldP spid="54" grpId="0" animBg="1"/>
      <p:bldP spid="54" grpId="1" animBg="1"/>
      <p:bldP spid="53" grpId="0"/>
      <p:bldP spid="53" grpId="1"/>
      <p:bldP spid="67" grpId="0"/>
      <p:bldP spid="68" grpId="0" animBg="1"/>
      <p:bldP spid="69" grpId="0" animBg="1"/>
      <p:bldP spid="70" grpId="0"/>
      <p:bldP spid="70" grpId="1"/>
      <p:bldP spid="71" grpId="0" animBg="1"/>
      <p:bldP spid="72" grpId="0"/>
      <p:bldP spid="79" grpId="0" animBg="1"/>
      <p:bldP spid="80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/>
          <p:cNvGrpSpPr/>
          <p:nvPr/>
        </p:nvGrpSpPr>
        <p:grpSpPr>
          <a:xfrm>
            <a:off x="209779" y="1896491"/>
            <a:ext cx="324056" cy="729126"/>
            <a:chOff x="2819400" y="3124200"/>
            <a:chExt cx="304800" cy="685800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490"/>
              <a:endParaRPr lang="en-US" sz="20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600633" y="2109411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UI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2000" y="2353650"/>
            <a:ext cx="71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00633" y="325304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Main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11653" y="439668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Parser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59317" y="2826574"/>
            <a:ext cx="1701294" cy="1015663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Command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52647" y="36468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Task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52647" y="4760340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Storage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03290" y="701436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Exceptions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975541" y="4969250"/>
            <a:ext cx="1097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45017" y="71127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Common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52647" y="26571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Calendar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179838" y="4778690"/>
            <a:ext cx="170129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Local storage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137387" y="402337"/>
            <a:ext cx="8667064" cy="5319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4354285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778827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523262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5682342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022924" y="4170868"/>
            <a:ext cx="0" cy="5059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9663" y="5208383"/>
            <a:ext cx="531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*Arrow heads represent navigability of components</a:t>
            </a:r>
            <a:endParaRPr lang="en-SG" sz="1400" dirty="0"/>
          </a:p>
          <a:p>
            <a:r>
              <a:rPr lang="en-SG" sz="1400" dirty="0"/>
              <a:t>** Dashed body arrows represents being accessible by all components</a:t>
            </a:r>
            <a:endParaRPr lang="en-SG" sz="14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01197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436516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890313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8340031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002391" y="3122983"/>
            <a:ext cx="0" cy="4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/>
          <p:nvPr/>
        </p:nvCxnSpPr>
        <p:spPr>
          <a:xfrm>
            <a:off x="3420083" y="3607089"/>
            <a:ext cx="3610964" cy="1353306"/>
          </a:xfrm>
          <a:prstGeom prst="bentConnector3">
            <a:avLst>
              <a:gd name="adj1" fmla="val 18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462299" y="2625617"/>
            <a:ext cx="0" cy="4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462299" y="3822064"/>
            <a:ext cx="0" cy="50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420083" y="3429000"/>
            <a:ext cx="69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096000" y="2836099"/>
            <a:ext cx="91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096000" y="3846952"/>
            <a:ext cx="938666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/>
          <p:cNvCxnSpPr/>
          <p:nvPr/>
        </p:nvCxnSpPr>
        <p:spPr>
          <a:xfrm>
            <a:off x="3308227" y="2280769"/>
            <a:ext cx="816919" cy="794191"/>
          </a:xfrm>
          <a:prstGeom prst="bentConnector3">
            <a:avLst>
              <a:gd name="adj1" fmla="val 3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0633" y="5482878"/>
            <a:ext cx="2658078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Ui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633" y="438358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Main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66865" y="4370571"/>
            <a:ext cx="1701294" cy="707886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{abstract}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Command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64016" y="2365674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ExitCommand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00633" y="3129964"/>
            <a:ext cx="1926536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51" name="Isosceles Triangle 50"/>
          <p:cNvSpPr/>
          <p:nvPr/>
        </p:nvSpPr>
        <p:spPr>
          <a:xfrm rot="10800000">
            <a:off x="6403212" y="420970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6514663" y="2765784"/>
            <a:ext cx="2848" cy="1426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51280" y="4783698"/>
            <a:ext cx="0" cy="6991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51280" y="3539067"/>
            <a:ext cx="0" cy="8241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301927" y="4583643"/>
            <a:ext cx="23620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600632" y="5895624"/>
            <a:ext cx="2658079" cy="276999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Calibri" panose="020F0502020204030204"/>
              </a:rPr>
              <a:t>showResultToUser</a:t>
            </a:r>
            <a:r>
              <a:rPr lang="en-US" sz="1200" kern="0" dirty="0">
                <a:solidFill>
                  <a:sysClr val="windowText" lastClr="000000"/>
                </a:solidFill>
                <a:latin typeface="Calibri" panose="020F0502020204030204"/>
              </a:rPr>
              <a:t>(</a:t>
            </a:r>
            <a:r>
              <a:rPr lang="en-US" sz="1200" kern="0" dirty="0" err="1">
                <a:solidFill>
                  <a:sysClr val="windowText" lastClr="000000"/>
                </a:solidFill>
                <a:latin typeface="Calibri" panose="020F0502020204030204"/>
              </a:rPr>
              <a:t>CommandResult</a:t>
            </a:r>
            <a:r>
              <a:rPr lang="en-US" sz="1200" kern="0" dirty="0">
                <a:solidFill>
                  <a:sysClr val="windowText" lastClr="000000"/>
                </a:solidFill>
                <a:latin typeface="Calibri" panose="020F0502020204030204"/>
              </a:rPr>
              <a:t>)</a:t>
            </a:r>
            <a:endParaRPr lang="en-US" sz="12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53533" y="3335867"/>
            <a:ext cx="84709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45067" y="3335867"/>
            <a:ext cx="8466" cy="2547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53533" y="5857588"/>
            <a:ext cx="84709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85281" y="422200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/>
              </a:rPr>
              <a:t>User issued command</a:t>
            </a:r>
            <a:endParaRPr lang="en-US" sz="14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02" name="Isosceles Triangle 1"/>
          <p:cNvSpPr/>
          <p:nvPr/>
        </p:nvSpPr>
        <p:spPr>
          <a:xfrm rot="5400000" flipH="1">
            <a:off x="5139172" y="4324077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22078" y="4663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endParaRPr lang="en-SG" dirty="0"/>
          </a:p>
        </p:txBody>
      </p:sp>
      <p:sp>
        <p:nvSpPr>
          <p:cNvPr id="103" name="TextBox 102"/>
          <p:cNvSpPr txBox="1"/>
          <p:nvPr/>
        </p:nvSpPr>
        <p:spPr>
          <a:xfrm>
            <a:off x="647231" y="2677821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/>
              </a:rPr>
              <a:t>Display result of command</a:t>
            </a:r>
            <a:endParaRPr lang="en-US" sz="14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04" name="Isosceles Triangle 1"/>
          <p:cNvSpPr/>
          <p:nvPr/>
        </p:nvSpPr>
        <p:spPr>
          <a:xfrm rot="5400000" flipH="1">
            <a:off x="733136" y="3094196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09059" y="487721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/>
              </a:rPr>
              <a:t>Send feedback for printing</a:t>
            </a:r>
            <a:endParaRPr lang="en-US" sz="14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06" name="Isosceles Triangle 1"/>
          <p:cNvSpPr/>
          <p:nvPr/>
        </p:nvSpPr>
        <p:spPr>
          <a:xfrm rot="10800000" flipH="1">
            <a:off x="2601682" y="515540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/>
          <p:cNvCxnSpPr/>
          <p:nvPr/>
        </p:nvCxnSpPr>
        <p:spPr>
          <a:xfrm>
            <a:off x="5701999" y="610145"/>
            <a:ext cx="0" cy="1565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813029" y="53056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TaskList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0292" y="2175313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{Abstract}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Task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1212" y="5474436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5561230" y="472756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Elbow Connector 26"/>
          <p:cNvCxnSpPr/>
          <p:nvPr/>
        </p:nvCxnSpPr>
        <p:spPr>
          <a:xfrm rot="16200000" flipV="1">
            <a:off x="5935619" y="4621574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5838227" y="5478554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23" name="Elbow Connector 26"/>
          <p:cNvCxnSpPr/>
          <p:nvPr/>
        </p:nvCxnSpPr>
        <p:spPr>
          <a:xfrm rot="5400000" flipH="1" flipV="1">
            <a:off x="4958295" y="476069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699286" y="171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675530" y="88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4451685" y="1201842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 panose="020F0502020204030204"/>
              </a:rPr>
              <a:t>Contains Task</a:t>
            </a:r>
            <a:endParaRPr lang="en-US" sz="14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28" name="Isosceles Triangle 1"/>
          <p:cNvSpPr/>
          <p:nvPr/>
        </p:nvSpPr>
        <p:spPr>
          <a:xfrm rot="10800000" flipH="1">
            <a:off x="5390958" y="148241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30292" y="2855547"/>
            <a:ext cx="2839375" cy="181588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title: String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description: String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reminder: String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time: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LocalTime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date: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LocalDate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location: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&lt;String&gt;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8274" y="111910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276" y="1716312"/>
            <a:ext cx="3299770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ist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977359" y="791749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/>
          <p:cNvCxnSpPr>
            <a:stCxn id="8" idx="0"/>
            <a:endCxn id="9" idx="3"/>
          </p:cNvCxnSpPr>
          <p:nvPr/>
        </p:nvCxnSpPr>
        <p:spPr>
          <a:xfrm rot="5400000" flipH="1" flipV="1">
            <a:off x="1541329" y="1165982"/>
            <a:ext cx="772163" cy="3284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/>
          <p:cNvCxnSpPr>
            <a:stCxn id="12" idx="0"/>
            <a:endCxn id="9" idx="3"/>
          </p:cNvCxnSpPr>
          <p:nvPr/>
        </p:nvCxnSpPr>
        <p:spPr>
          <a:xfrm rot="16200000" flipV="1">
            <a:off x="3109672" y="-73864"/>
            <a:ext cx="746692" cy="2782718"/>
          </a:xfrm>
          <a:prstGeom prst="bentConnector3">
            <a:avLst>
              <a:gd name="adj1" fmla="val 61208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939574" y="1690841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73372" y="2664625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TaskList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9256" y="309627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64456" y="29498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8739093" y="3205266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3276" y="1372051"/>
            <a:ext cx="3299770" cy="304609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getWholeList</a:t>
            </a:r>
            <a:r>
              <a:rPr lang="en-US" sz="1600" kern="0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-getListByDateCategory (listTaskIndex : ArrayList&lt;Integer&gt;, date : String, time : </a:t>
            </a:r>
            <a:r>
              <a:rPr lang="en-US" sz="1600" kern="0" dirty="0">
                <a:solidFill>
                  <a:sysClr val="windowText" lastClr="000000"/>
                </a:solidFill>
                <a:sym typeface="+mn-ea"/>
              </a:rPr>
              <a:t>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, category : </a:t>
            </a:r>
            <a:r>
              <a:rPr lang="en-US" sz="1600" kern="0" dirty="0">
                <a:solidFill>
                  <a:sysClr val="windowText" lastClr="000000"/>
                </a:solidFill>
                <a:sym typeface="+mn-ea"/>
              </a:rPr>
              <a:t>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getListByDate(</a:t>
            </a:r>
            <a:r>
              <a:rPr lang="en-US" sz="1600" kern="0" dirty="0">
                <a:solidFill>
                  <a:sysClr val="windowText" lastClr="000000"/>
                </a:solidFill>
                <a:sym typeface="+mn-ea"/>
              </a:rPr>
              <a:t>listTaskIndex : ArrayList&lt;Integer&gt;, date : String, time : </a:t>
            </a:r>
            <a:r>
              <a:rPr lang="en-US" sz="1600" kern="0" dirty="0">
                <a:solidFill>
                  <a:sysClr val="windowText" lastClr="000000"/>
                </a:solidFill>
                <a:sym typeface="+mn-ea"/>
              </a:rPr>
              <a:t>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</a:t>
            </a:r>
            <a:r>
              <a:rPr lang="zh-CN" altLang="zh-CN" sz="1600" dirty="0">
                <a:solidFill>
                  <a:srgbClr val="000000"/>
                </a:solidFill>
              </a:rPr>
              <a:t>getListByCategory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&lt;Integer&gt;, 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29725" y="3452813"/>
            <a:ext cx="2999105" cy="10763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sym typeface="+mn-ea"/>
              </a:rPr>
              <a:t>+ getTime():ArrayList&lt;LocalTime&gt;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sym typeface="+mn-ea"/>
              </a:rPr>
              <a:t>+ getDate():ArrayList&lt;LocalDate&gt;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73366" y="3003179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57670" y="3601346"/>
            <a:ext cx="4450989" cy="10763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+get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+get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  <a:endParaRPr lang="en-US" altLang="zh-CN" sz="1600" kern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+getList(): ArrayList&lt;Task&gt;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90534" y="85488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90536" y="428882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09526" y="202017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Isosceles Triangle 1"/>
          <p:cNvSpPr/>
          <p:nvPr/>
        </p:nvSpPr>
        <p:spPr>
          <a:xfrm rot="5400000" flipH="1">
            <a:off x="4065450" y="34063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02333" y="236794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8274" y="433353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39575" y="2029395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/>
          <p:cNvCxnSpPr>
            <a:stCxn id="84" idx="2"/>
          </p:cNvCxnSpPr>
          <p:nvPr/>
        </p:nvCxnSpPr>
        <p:spPr>
          <a:xfrm flipH="1">
            <a:off x="4874377" y="2367949"/>
            <a:ext cx="1" cy="29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8708659" y="3295566"/>
            <a:ext cx="4697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7" idx="2"/>
            <a:endCxn id="50" idx="1"/>
          </p:cNvCxnSpPr>
          <p:nvPr/>
        </p:nvCxnSpPr>
        <p:spPr>
          <a:xfrm rot="5400000" flipH="1" flipV="1">
            <a:off x="2870835" y="3030855"/>
            <a:ext cx="278765" cy="2494915"/>
          </a:xfrm>
          <a:prstGeom prst="bentConnector4">
            <a:avLst>
              <a:gd name="adj1" fmla="val -178360"/>
              <a:gd name="adj2" fmla="val 8307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979520" y="-596285"/>
            <a:ext cx="1892718" cy="4629103"/>
          </a:xfrm>
          <a:prstGeom prst="bentConnector3">
            <a:avLst>
              <a:gd name="adj1" fmla="val 190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57098" y="22951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>
            <a:stCxn id="7" idx="3"/>
            <a:endCxn id="67" idx="1"/>
          </p:cNvCxnSpPr>
          <p:nvPr/>
        </p:nvCxnSpPr>
        <p:spPr>
          <a:xfrm flipV="1">
            <a:off x="2989858" y="254765"/>
            <a:ext cx="2600676" cy="2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29725" y="2397125"/>
            <a:ext cx="2999105" cy="70675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{Abstract}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Task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90306" y="5409565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10380324" y="46626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Elbow Connector 26"/>
          <p:cNvCxnSpPr/>
          <p:nvPr/>
        </p:nvCxnSpPr>
        <p:spPr>
          <a:xfrm rot="16200000" flipV="1">
            <a:off x="10754713" y="4556703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10403022" y="5437776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41" name="Elbow Connector 26"/>
          <p:cNvCxnSpPr/>
          <p:nvPr/>
        </p:nvCxnSpPr>
        <p:spPr>
          <a:xfrm rot="5400000" flipH="1" flipV="1">
            <a:off x="9777389" y="4695828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9230360" y="3115945"/>
            <a:ext cx="2999105" cy="33718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25"/>
          <p:cNvSpPr/>
          <p:nvPr/>
        </p:nvSpPr>
        <p:spPr>
          <a:xfrm>
            <a:off x="4288612" y="2665260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TaskList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93" y="-41"/>
            <a:ext cx="10864014" cy="6809822"/>
          </a:xfrm>
          <a:prstGeom prst="rect">
            <a:avLst/>
          </a:prstGeom>
        </p:spPr>
      </p:pic>
      <p:grpSp>
        <p:nvGrpSpPr>
          <p:cNvPr id="6" name="Group 40"/>
          <p:cNvGrpSpPr/>
          <p:nvPr/>
        </p:nvGrpSpPr>
        <p:grpSpPr>
          <a:xfrm>
            <a:off x="3438016" y="2144783"/>
            <a:ext cx="276298" cy="210590"/>
            <a:chOff x="2660072" y="4394662"/>
            <a:chExt cx="276298" cy="21059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0"/>
          <p:cNvGrpSpPr/>
          <p:nvPr/>
        </p:nvGrpSpPr>
        <p:grpSpPr>
          <a:xfrm>
            <a:off x="3438016" y="4183753"/>
            <a:ext cx="276298" cy="210590"/>
            <a:chOff x="2660072" y="4394662"/>
            <a:chExt cx="276298" cy="21059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3335547" y="5032075"/>
            <a:ext cx="195888" cy="287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3353305" y="5032075"/>
            <a:ext cx="178130" cy="28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8274" y="111910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276" y="1716997"/>
            <a:ext cx="3299770" cy="33718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DeleteCommand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977359" y="791749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/>
          <p:cNvCxnSpPr>
            <a:stCxn id="8" idx="0"/>
            <a:endCxn id="9" idx="3"/>
          </p:cNvCxnSpPr>
          <p:nvPr/>
        </p:nvCxnSpPr>
        <p:spPr>
          <a:xfrm rot="16200000">
            <a:off x="1540828" y="1166178"/>
            <a:ext cx="772795" cy="3289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/>
          <p:cNvCxnSpPr>
            <a:stCxn id="12" idx="0"/>
            <a:endCxn id="9" idx="3"/>
          </p:cNvCxnSpPr>
          <p:nvPr/>
        </p:nvCxnSpPr>
        <p:spPr>
          <a:xfrm rot="16200000" flipV="1">
            <a:off x="3109672" y="-73864"/>
            <a:ext cx="746692" cy="278271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939574" y="1690841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73372" y="2664625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TaskList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9256" y="309627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64456" y="29498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8739093" y="3205266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3276" y="2054359"/>
            <a:ext cx="3299770" cy="156845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deleteTask</a:t>
            </a:r>
            <a:r>
              <a:rPr lang="en-US" sz="1600" kern="0" dirty="0">
                <a:solidFill>
                  <a:sysClr val="windowText" lastClr="000000"/>
                </a:solidFill>
              </a:rPr>
              <a:t> (strIndex : String)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delete</a:t>
            </a:r>
            <a:r>
              <a:rPr lang="zh-CN" altLang="zh-CN" sz="1600" dirty="0">
                <a:solidFill>
                  <a:srgbClr val="000000"/>
                </a:solidFill>
              </a:rPr>
              <a:t>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category: String)</a:t>
            </a:r>
            <a:endParaRPr lang="en-US" altLang="zh-CN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delete</a:t>
            </a:r>
            <a:r>
              <a:rPr lang="zh-CN" altLang="zh-CN" sz="1600" dirty="0">
                <a:solidFill>
                  <a:srgbClr val="000000"/>
                </a:solidFill>
                <a:sym typeface="+mn-ea"/>
              </a:rPr>
              <a:t>ListBy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zh-CN" sz="1600" dirty="0">
                <a:solidFill>
                  <a:srgbClr val="000000"/>
                </a:solidFill>
                <a:sym typeface="+mn-ea"/>
              </a:rPr>
              <a:t>Category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 (String : date, String : time, </a:t>
            </a:r>
            <a:r>
              <a:rPr lang="en-US" altLang="zh-CN" sz="1600" kern="0" dirty="0">
                <a:solidFill>
                  <a:sysClr val="windowText" lastClr="000000"/>
                </a:solidFill>
                <a:sym typeface="+mn-ea"/>
              </a:rPr>
              <a:t>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29725" y="4059238"/>
            <a:ext cx="2950845" cy="107632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getTime():ArrayList&lt;LocalTime&gt;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getDate():ArrayList&lt;LocalDate&gt;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73366" y="3003179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58305" y="3341314"/>
            <a:ext cx="4450989" cy="132207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returnCategoryTask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returnAllCategory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  <a:endParaRPr lang="en-US" altLang="zh-CN" sz="1600" kern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+getListSize():int</a:t>
            </a:r>
            <a:endParaRPr lang="en-US" altLang="zh-CN" sz="1600" kern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+deleteTask(m): Task</a:t>
            </a:r>
            <a:endParaRPr lang="en-US" altLang="zh-CN" sz="1600" kern="0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90534" y="85488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90536" y="428882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  <a:endParaRPr lang="en-US" sz="16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09526" y="202017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Isosceles Triangle 1"/>
          <p:cNvSpPr/>
          <p:nvPr/>
        </p:nvSpPr>
        <p:spPr>
          <a:xfrm rot="5400000" flipH="1">
            <a:off x="4065450" y="34063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02333" y="236794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8274" y="433353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39575" y="2029395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/>
          <p:cNvCxnSpPr>
            <a:stCxn id="84" idx="2"/>
          </p:cNvCxnSpPr>
          <p:nvPr/>
        </p:nvCxnSpPr>
        <p:spPr>
          <a:xfrm flipH="1">
            <a:off x="4874377" y="2367949"/>
            <a:ext cx="1" cy="29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8760094" y="3385736"/>
            <a:ext cx="4697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7" idx="2"/>
          </p:cNvCxnSpPr>
          <p:nvPr/>
        </p:nvCxnSpPr>
        <p:spPr>
          <a:xfrm rot="5400000" flipV="1">
            <a:off x="2859405" y="2526030"/>
            <a:ext cx="237490" cy="243078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979520" y="-596285"/>
            <a:ext cx="1892718" cy="4629103"/>
          </a:xfrm>
          <a:prstGeom prst="bentConnector3">
            <a:avLst>
              <a:gd name="adj1" fmla="val 190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57098" y="22951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Connector 5"/>
          <p:cNvCxnSpPr>
            <a:stCxn id="7" idx="3"/>
            <a:endCxn id="67" idx="1"/>
          </p:cNvCxnSpPr>
          <p:nvPr/>
        </p:nvCxnSpPr>
        <p:spPr>
          <a:xfrm flipV="1">
            <a:off x="2989858" y="254765"/>
            <a:ext cx="2600676" cy="2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29725" y="3015615"/>
            <a:ext cx="2950845" cy="70675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{Abstract}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Task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39176" y="6109970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/>
              </a:rPr>
              <a:t>Class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10586085" y="5135880"/>
            <a:ext cx="238760" cy="17272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Elbow Connector 26"/>
          <p:cNvCxnSpPr>
            <a:stCxn id="40" idx="0"/>
            <a:endCxn id="36" idx="3"/>
          </p:cNvCxnSpPr>
          <p:nvPr/>
        </p:nvCxnSpPr>
        <p:spPr>
          <a:xfrm rot="16200000" flipV="1">
            <a:off x="10562908" y="5451158"/>
            <a:ext cx="801370" cy="516255"/>
          </a:xfrm>
          <a:prstGeom prst="bentConnector3">
            <a:avLst>
              <a:gd name="adj1" fmla="val 5004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10380162" y="6110241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41" name="Elbow Connector 26"/>
          <p:cNvCxnSpPr>
            <a:stCxn id="35" idx="0"/>
            <a:endCxn id="36" idx="3"/>
          </p:cNvCxnSpPr>
          <p:nvPr/>
        </p:nvCxnSpPr>
        <p:spPr>
          <a:xfrm rot="16200000">
            <a:off x="9646285" y="5050790"/>
            <a:ext cx="801370" cy="13169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9229725" y="3722370"/>
            <a:ext cx="2950845" cy="33718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 rot="16200000">
            <a:off x="4340231" y="4086108"/>
            <a:ext cx="338424" cy="184269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536495" y="1813520"/>
            <a:ext cx="2563099" cy="1044505"/>
            <a:chOff x="4235035" y="3660885"/>
            <a:chExt cx="4450989" cy="1044505"/>
          </a:xfrm>
        </p:grpSpPr>
        <p:sp>
          <p:nvSpPr>
            <p:cNvPr id="26" name="Rectangle 25"/>
            <p:cNvSpPr/>
            <p:nvPr/>
          </p:nvSpPr>
          <p:spPr>
            <a:xfrm>
              <a:off x="4258140" y="3660885"/>
              <a:ext cx="4419594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TaskList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43318" y="4006467"/>
              <a:ext cx="4419600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-tasks: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(Task)</a:t>
              </a:r>
              <a:endParaRPr lang="en-US" sz="1600" u="sng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35035" y="4366836"/>
              <a:ext cx="4450989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addTask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: Task)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" name="Straight Connector 2"/>
          <p:cNvCxnSpPr>
            <a:stCxn id="84" idx="2"/>
          </p:cNvCxnSpPr>
          <p:nvPr/>
        </p:nvCxnSpPr>
        <p:spPr>
          <a:xfrm flipH="1" flipV="1">
            <a:off x="5943498" y="5110724"/>
            <a:ext cx="632386" cy="72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72750" y="5147051"/>
            <a:ext cx="3299769" cy="1460570"/>
            <a:chOff x="862688" y="5347523"/>
            <a:chExt cx="1869606" cy="1768167"/>
          </a:xfrm>
        </p:grpSpPr>
        <p:sp>
          <p:nvSpPr>
            <p:cNvPr id="44" name="Rectangle 43"/>
            <p:cNvSpPr/>
            <p:nvPr/>
          </p:nvSpPr>
          <p:spPr>
            <a:xfrm>
              <a:off x="862689" y="5347523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62688" y="5692997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feedback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2688" y="6038472"/>
              <a:ext cx="1869605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(feedback : String)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9032" y="197747"/>
            <a:ext cx="4279117" cy="4619269"/>
            <a:chOff x="-1" y="111910"/>
            <a:chExt cx="4279117" cy="4619269"/>
          </a:xfrm>
        </p:grpSpPr>
        <p:sp>
          <p:nvSpPr>
            <p:cNvPr id="7" name="Rectangle 6"/>
            <p:cNvSpPr/>
            <p:nvPr/>
          </p:nvSpPr>
          <p:spPr>
            <a:xfrm>
              <a:off x="-1" y="111910"/>
              <a:ext cx="427911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C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ea typeface="宋体" panose="02010600030101010101" pitchFamily="2" charset="-122"/>
                </a:rPr>
                <a:t>ommand{abstract}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765" y="1191749"/>
              <a:ext cx="4239375" cy="353943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getTitle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getDescription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getReminder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getTime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getLocation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getCategory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checkDateTimeFormate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(date: String, time: String)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hasWrongDelimiterPattern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(input 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String) : Boolean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findField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String,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fromIndex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Integer)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{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abstarct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}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-1" y="418852"/>
              <a:ext cx="4279117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TaskList</a:t>
              </a:r>
              <a:endParaRPr lang="en-US" sz="1600" u="sng" kern="0" dirty="0">
                <a:solidFill>
                  <a:sysClr val="windowText" lastClr="000000"/>
                </a:solidFill>
              </a:endParaRP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storage : Storage</a:t>
              </a:r>
              <a:endParaRPr lang="en-US" sz="1600" u="sng" kern="0" dirty="0">
                <a:solidFill>
                  <a:sysClr val="windowText" lastClr="000000"/>
                </a:solidFill>
              </a:endParaRP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ui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Ui </a:t>
              </a:r>
              <a:endParaRPr lang="en-US" sz="1600" u="sng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05546" y="3452117"/>
            <a:ext cx="3137526" cy="1731261"/>
            <a:chOff x="7362849" y="1628469"/>
            <a:chExt cx="3137526" cy="1731261"/>
          </a:xfrm>
        </p:grpSpPr>
        <p:sp>
          <p:nvSpPr>
            <p:cNvPr id="12" name="Rectangle 11"/>
            <p:cNvSpPr/>
            <p:nvPr/>
          </p:nvSpPr>
          <p:spPr>
            <a:xfrm>
              <a:off x="7362849" y="1628469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AddCommmand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365998" y="2282512"/>
              <a:ext cx="3134377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AddCommand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formatFeedback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task)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62849" y="1943387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Isosceles Triangle 54"/>
          <p:cNvSpPr/>
          <p:nvPr/>
        </p:nvSpPr>
        <p:spPr>
          <a:xfrm>
            <a:off x="9646861" y="4604216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20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6" name="Elbow Connector 26"/>
          <p:cNvCxnSpPr/>
          <p:nvPr/>
        </p:nvCxnSpPr>
        <p:spPr>
          <a:xfrm rot="16200000" flipV="1">
            <a:off x="10029197" y="4553739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8" name="Elbow Connector 26"/>
          <p:cNvCxnSpPr/>
          <p:nvPr/>
        </p:nvCxnSpPr>
        <p:spPr>
          <a:xfrm rot="5400000" flipH="1" flipV="1">
            <a:off x="9051872" y="4690594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8360906" y="197747"/>
            <a:ext cx="3642608" cy="4311450"/>
            <a:chOff x="7951142" y="1520849"/>
            <a:chExt cx="3642608" cy="4311450"/>
          </a:xfrm>
        </p:grpSpPr>
        <p:grpSp>
          <p:nvGrpSpPr>
            <p:cNvPr id="24" name="Group 23"/>
            <p:cNvGrpSpPr/>
            <p:nvPr/>
          </p:nvGrpSpPr>
          <p:grpSpPr>
            <a:xfrm>
              <a:off x="7951142" y="1520849"/>
              <a:ext cx="3634076" cy="2236151"/>
              <a:chOff x="9007824" y="3283878"/>
              <a:chExt cx="2839375" cy="223615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007824" y="3283878"/>
                <a:ext cx="2839375" cy="40011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Calibri" panose="020F0502020204030204"/>
                  </a:rPr>
                  <a:t>{Abstract}Task</a:t>
                </a:r>
                <a:endParaRPr lang="en-US" sz="2000" kern="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07824" y="3704147"/>
                <a:ext cx="2839375" cy="181588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title: String</a:t>
                </a:r>
                <a:endParaRPr lang="en-US" sz="1600" u="sng" kern="0" dirty="0">
                  <a:solidFill>
                    <a:sysClr val="windowText" lastClr="000000"/>
                  </a:solidFill>
                </a:endParaRP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description: String</a:t>
                </a:r>
                <a:endParaRPr lang="en-US" sz="1600" u="sng" kern="0" dirty="0">
                  <a:solidFill>
                    <a:sysClr val="windowText" lastClr="000000"/>
                  </a:solidFill>
                </a:endParaRP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reminder: String</a:t>
                </a:r>
                <a:endParaRPr lang="en-US" sz="1600" u="sng" kern="0" dirty="0">
                  <a:solidFill>
                    <a:sysClr val="windowText" lastClr="000000"/>
                  </a:solidFill>
                </a:endParaRP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category: String</a:t>
                </a:r>
                <a:endParaRPr lang="en-US" sz="1600" u="sng" kern="0" dirty="0">
                  <a:solidFill>
                    <a:sysClr val="windowText" lastClr="000000"/>
                  </a:solidFill>
                </a:endParaRP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time: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LocalTime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1600" u="sng" kern="0" dirty="0">
                  <a:solidFill>
                    <a:sysClr val="windowText" lastClr="000000"/>
                  </a:solidFill>
                </a:endParaRP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date: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LocalDate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1600" u="sng" kern="0" dirty="0">
                  <a:solidFill>
                    <a:sysClr val="windowText" lastClr="000000"/>
                  </a:solidFill>
                </a:endParaRP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location: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&lt;String&gt;</a:t>
                </a:r>
                <a:endParaRPr lang="en-US" sz="1600" u="sng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7951142" y="3770196"/>
              <a:ext cx="3642608" cy="206210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ask(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title:String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, description:String,time:String,location:String,reminder:String,category;String)</a:t>
              </a:r>
              <a:endParaRPr lang="en-US" altLang="zh-CN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hasInput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setlocation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location:String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setTime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time:String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){abstract}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10687" y="5464831"/>
            <a:ext cx="1978496" cy="1165143"/>
            <a:chOff x="7441661" y="5375065"/>
            <a:chExt cx="1978496" cy="1165143"/>
          </a:xfrm>
        </p:grpSpPr>
        <p:sp>
          <p:nvSpPr>
            <p:cNvPr id="54" name="Rectangle 53"/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Class</a:t>
              </a:r>
              <a:endParaRPr lang="en-US" sz="1600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 panose="020F0502020204030204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 panose="020F0502020204030204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)</a:t>
              </a:r>
              <a:endParaRPr lang="en-US" sz="1600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 panose="020F0502020204030204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():String</a:t>
              </a:r>
              <a:endParaRPr lang="en-US" sz="1600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761161" y="5464831"/>
            <a:ext cx="1978496" cy="1165143"/>
            <a:chOff x="7441661" y="5375065"/>
            <a:chExt cx="1978496" cy="1165143"/>
          </a:xfrm>
        </p:grpSpPr>
        <p:sp>
          <p:nvSpPr>
            <p:cNvPr id="69" name="Rectangle 68"/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  <a:latin typeface="Calibri" panose="020F0502020204030204"/>
                </a:rPr>
                <a:t>TaskNonClass</a:t>
              </a:r>
              <a:endParaRPr lang="en-US" sz="1600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 panose="020F0502020204030204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 panose="020F0502020204030204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)</a:t>
              </a:r>
              <a:endParaRPr lang="en-US" sz="1600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 panose="020F0502020204030204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 panose="020F0502020204030204"/>
                </a:rPr>
                <a:t>():String</a:t>
              </a:r>
              <a:endParaRPr lang="en-US" sz="1600" kern="0" dirty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</p:grpSp>
      <p:cxnSp>
        <p:nvCxnSpPr>
          <p:cNvPr id="47" name="Straight Connector 46"/>
          <p:cNvCxnSpPr>
            <a:stCxn id="9" idx="3"/>
          </p:cNvCxnSpPr>
          <p:nvPr/>
        </p:nvCxnSpPr>
        <p:spPr>
          <a:xfrm flipV="1">
            <a:off x="4601578" y="4178242"/>
            <a:ext cx="3851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30123" y="3048864"/>
            <a:ext cx="104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Add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Isosceles Triangle 1"/>
          <p:cNvSpPr/>
          <p:nvPr/>
        </p:nvSpPr>
        <p:spPr>
          <a:xfrm flipH="1">
            <a:off x="7807690" y="308508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902130" y="161989"/>
            <a:ext cx="2722289" cy="1209274"/>
            <a:chOff x="862688" y="5311873"/>
            <a:chExt cx="1874540" cy="1463948"/>
          </a:xfrm>
        </p:grpSpPr>
        <p:sp>
          <p:nvSpPr>
            <p:cNvPr id="80" name="Rectangle 79"/>
            <p:cNvSpPr/>
            <p:nvPr/>
          </p:nvSpPr>
          <p:spPr>
            <a:xfrm>
              <a:off x="862689" y="5311873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Storage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62688" y="5657347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gson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Gson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67623" y="6067892"/>
              <a:ext cx="1869605" cy="70792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overwriteFile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&lt;Task&gt;)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2" name="Elbow Connector 26"/>
          <p:cNvCxnSpPr/>
          <p:nvPr/>
        </p:nvCxnSpPr>
        <p:spPr>
          <a:xfrm>
            <a:off x="6965810" y="2895850"/>
            <a:ext cx="0" cy="5291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496748" y="2913629"/>
            <a:ext cx="104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Overwrite Storage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Isosceles Triangle 1"/>
          <p:cNvSpPr/>
          <p:nvPr/>
        </p:nvSpPr>
        <p:spPr>
          <a:xfrm flipH="1">
            <a:off x="5184615" y="324036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26"/>
          <p:cNvCxnSpPr/>
          <p:nvPr/>
        </p:nvCxnSpPr>
        <p:spPr>
          <a:xfrm>
            <a:off x="5374315" y="1399183"/>
            <a:ext cx="0" cy="2015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stCxn id="84" idx="2"/>
          </p:cNvCxnSpPr>
          <p:nvPr/>
        </p:nvCxnSpPr>
        <p:spPr>
          <a:xfrm rot="5400000">
            <a:off x="5210043" y="4645853"/>
            <a:ext cx="828316" cy="190336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902129" y="5498867"/>
            <a:ext cx="145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Return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Isosceles Triangle 1"/>
          <p:cNvSpPr/>
          <p:nvPr/>
        </p:nvSpPr>
        <p:spPr>
          <a:xfrm rot="15945597" flipH="1">
            <a:off x="6257048" y="577319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Flowchart: Decision 111"/>
          <p:cNvSpPr/>
          <p:nvPr/>
        </p:nvSpPr>
        <p:spPr>
          <a:xfrm>
            <a:off x="6737056" y="1629407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490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14" name="Straight Connector 113"/>
          <p:cNvCxnSpPr>
            <a:stCxn id="26" idx="0"/>
          </p:cNvCxnSpPr>
          <p:nvPr/>
        </p:nvCxnSpPr>
        <p:spPr>
          <a:xfrm rot="5400000" flipH="1" flipV="1">
            <a:off x="7441648" y="897778"/>
            <a:ext cx="296404" cy="153508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60315" y="155301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77082" y="122990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6184</Words>
  <Application>WPS 演示</Application>
  <PresentationFormat>Widescreen</PresentationFormat>
  <Paragraphs>637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Cambria</vt:lpstr>
      <vt:lpstr>Courier New</vt:lpstr>
      <vt:lpstr>Calibri</vt:lpstr>
      <vt:lpstr>Calibri</vt:lpstr>
      <vt:lpstr>微软雅黑</vt:lpstr>
      <vt:lpstr>Arial Unicode MS</vt:lpstr>
      <vt:lpstr>Calibri Light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diagrams</vt:lpstr>
      <vt:lpstr>PowerPoint 演示文稿</vt:lpstr>
      <vt:lpstr>Class diagrams [example] </vt:lpstr>
      <vt:lpstr>Object diagrams</vt:lpstr>
      <vt:lpstr>Sequence diagrams</vt:lpstr>
      <vt:lpstr>Sequence diagrams [example]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i</cp:lastModifiedBy>
  <cp:revision>61</cp:revision>
  <dcterms:created xsi:type="dcterms:W3CDTF">2020-03-29T18:40:00Z</dcterms:created>
  <dcterms:modified xsi:type="dcterms:W3CDTF">2020-04-11T13:07:15Z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