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Nuni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Nunito-bold.fntdata"/><Relationship Id="rId23" Type="http://schemas.openxmlformats.org/officeDocument/2006/relationships/font" Target="fonts/Nuni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boldItalic.fntdata"/><Relationship Id="rId25" Type="http://schemas.openxmlformats.org/officeDocument/2006/relationships/font" Target="fonts/Nuni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dacy.com/blog/how-codacy-streamlines-code-reviews/"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51f77bb353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51f77bb353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51f77bb353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51f77bb353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51f77bb353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51f77bb353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51f77bb353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51f77bb353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51f77bb353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51f77bb353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51f77bb353_0_4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51f77bb353_0_4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24292E"/>
                </a:solidFill>
                <a:highlight>
                  <a:srgbClr val="FFFFFF"/>
                </a:highlight>
              </a:rPr>
              <a:t>Codacy is an automated code analysis/quality tool that helps developers ship better software, faster. Integrate with your GitHub repositories to get quality analysis of every pull request inside GitHub.</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51f77bb353_0_4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51f77bb353_0_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highlight>
                  <a:srgbClr val="FFFFFF"/>
                </a:highlight>
                <a:latin typeface="Georgia"/>
                <a:ea typeface="Georgia"/>
                <a:cs typeface="Georgia"/>
                <a:sym typeface="Georgia"/>
              </a:rPr>
              <a:t>Something that’s less obvious, though, is that you’ll also end up spending </a:t>
            </a:r>
            <a:r>
              <a:rPr lang="en" sz="1200" u="sng">
                <a:solidFill>
                  <a:schemeClr val="hlink"/>
                </a:solidFill>
                <a:highlight>
                  <a:srgbClr val="FFFFFF"/>
                </a:highlight>
                <a:latin typeface="Georgia"/>
                <a:ea typeface="Georgia"/>
                <a:cs typeface="Georgia"/>
                <a:sym typeface="Georgia"/>
                <a:hlinkClick r:id="rId2"/>
              </a:rPr>
              <a:t>less time</a:t>
            </a:r>
            <a:r>
              <a:rPr lang="en" sz="1200">
                <a:highlight>
                  <a:srgbClr val="FFFFFF"/>
                </a:highlight>
                <a:latin typeface="Georgia"/>
                <a:ea typeface="Georgia"/>
                <a:cs typeface="Georgia"/>
                <a:sym typeface="Georgia"/>
              </a:rPr>
              <a:t> managing technical debt. More specifically, the higher people rated the quality of their code, the time spent on bug fixing decreases almost logarithmically and more time spent on developing new features</a:t>
            </a:r>
            <a:endParaRPr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51f77bb353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51f77bb353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51f77bb353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51f77bb353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51f77bb353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51f77bb353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51f77bb353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51f77bb353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51f77bb353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51f77bb353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51f77bb353_0_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51f77bb353_0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51f77bb353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51f77bb353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51f77bb353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51f77bb353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51f77bb353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51f77bb353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lstStyle>
            <a:lvl1pPr lvl="0" rtl="0" algn="ctr">
              <a:spcBef>
                <a:spcPts val="0"/>
              </a:spcBef>
              <a:spcAft>
                <a:spcPts val="0"/>
              </a:spcAft>
              <a:buSzPts val="3800"/>
              <a:buNone/>
              <a:defRPr sz="3800"/>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Clr>
                <a:schemeClr val="lt1"/>
              </a:buClr>
              <a:buSzPts val="1600"/>
              <a:buNone/>
              <a:defRPr sz="1600">
                <a:solidFill>
                  <a:schemeClr val="lt1"/>
                </a:solidFill>
              </a:defRPr>
            </a:lvl1pPr>
            <a:lvl2pPr lvl="1" rtl="0" algn="ctr">
              <a:lnSpc>
                <a:spcPct val="100000"/>
              </a:lnSpc>
              <a:spcBef>
                <a:spcPts val="0"/>
              </a:spcBef>
              <a:spcAft>
                <a:spcPts val="0"/>
              </a:spcAft>
              <a:buClr>
                <a:schemeClr val="lt1"/>
              </a:buClr>
              <a:buSzPts val="1600"/>
              <a:buNone/>
              <a:defRPr sz="1600">
                <a:solidFill>
                  <a:schemeClr val="lt1"/>
                </a:solidFill>
              </a:defRPr>
            </a:lvl2pPr>
            <a:lvl3pPr lvl="2" rtl="0" algn="ctr">
              <a:lnSpc>
                <a:spcPct val="100000"/>
              </a:lnSpc>
              <a:spcBef>
                <a:spcPts val="0"/>
              </a:spcBef>
              <a:spcAft>
                <a:spcPts val="0"/>
              </a:spcAft>
              <a:buClr>
                <a:schemeClr val="lt1"/>
              </a:buClr>
              <a:buSzPts val="1600"/>
              <a:buNone/>
              <a:defRPr sz="1600">
                <a:solidFill>
                  <a:schemeClr val="lt1"/>
                </a:solidFill>
              </a:defRPr>
            </a:lvl3pPr>
            <a:lvl4pPr lvl="3" rtl="0" algn="ctr">
              <a:lnSpc>
                <a:spcPct val="100000"/>
              </a:lnSpc>
              <a:spcBef>
                <a:spcPts val="0"/>
              </a:spcBef>
              <a:spcAft>
                <a:spcPts val="0"/>
              </a:spcAft>
              <a:buClr>
                <a:schemeClr val="lt1"/>
              </a:buClr>
              <a:buSzPts val="1600"/>
              <a:buNone/>
              <a:defRPr sz="1600">
                <a:solidFill>
                  <a:schemeClr val="lt1"/>
                </a:solidFill>
              </a:defRPr>
            </a:lvl4pPr>
            <a:lvl5pPr lvl="4" rtl="0" algn="ctr">
              <a:lnSpc>
                <a:spcPct val="100000"/>
              </a:lnSpc>
              <a:spcBef>
                <a:spcPts val="0"/>
              </a:spcBef>
              <a:spcAft>
                <a:spcPts val="0"/>
              </a:spcAft>
              <a:buClr>
                <a:schemeClr val="lt1"/>
              </a:buClr>
              <a:buSzPts val="1600"/>
              <a:buNone/>
              <a:defRPr sz="1600">
                <a:solidFill>
                  <a:schemeClr val="lt1"/>
                </a:solidFill>
              </a:defRPr>
            </a:lvl5pPr>
            <a:lvl6pPr lvl="5" rtl="0" algn="ctr">
              <a:lnSpc>
                <a:spcPct val="100000"/>
              </a:lnSpc>
              <a:spcBef>
                <a:spcPts val="0"/>
              </a:spcBef>
              <a:spcAft>
                <a:spcPts val="0"/>
              </a:spcAft>
              <a:buClr>
                <a:schemeClr val="lt1"/>
              </a:buClr>
              <a:buSzPts val="1600"/>
              <a:buNone/>
              <a:defRPr sz="1600">
                <a:solidFill>
                  <a:schemeClr val="lt1"/>
                </a:solidFill>
              </a:defRPr>
            </a:lvl6pPr>
            <a:lvl7pPr lvl="6" rtl="0" algn="ctr">
              <a:lnSpc>
                <a:spcPct val="100000"/>
              </a:lnSpc>
              <a:spcBef>
                <a:spcPts val="0"/>
              </a:spcBef>
              <a:spcAft>
                <a:spcPts val="0"/>
              </a:spcAft>
              <a:buClr>
                <a:schemeClr val="lt1"/>
              </a:buClr>
              <a:buSzPts val="1600"/>
              <a:buNone/>
              <a:defRPr sz="1600">
                <a:solidFill>
                  <a:schemeClr val="lt1"/>
                </a:solidFill>
              </a:defRPr>
            </a:lvl7pPr>
            <a:lvl8pPr lvl="7" rtl="0" algn="ctr">
              <a:lnSpc>
                <a:spcPct val="100000"/>
              </a:lnSpc>
              <a:spcBef>
                <a:spcPts val="0"/>
              </a:spcBef>
              <a:spcAft>
                <a:spcPts val="0"/>
              </a:spcAft>
              <a:buClr>
                <a:schemeClr val="lt1"/>
              </a:buClr>
              <a:buSzPts val="1600"/>
              <a:buNone/>
              <a:defRPr sz="1600">
                <a:solidFill>
                  <a:schemeClr val="lt1"/>
                </a:solidFill>
              </a:defRPr>
            </a:lvl8pPr>
            <a:lvl9pPr lvl="8" rtl="0"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lstStyle>
            <a:lvl1pPr lvl="0" rtl="0" algn="ctr">
              <a:spcBef>
                <a:spcPts val="0"/>
              </a:spcBef>
              <a:spcAft>
                <a:spcPts val="0"/>
              </a:spcAft>
              <a:buClr>
                <a:schemeClr val="dk2"/>
              </a:buClr>
              <a:buSzPts val="8600"/>
              <a:buNone/>
              <a:defRPr sz="8600">
                <a:solidFill>
                  <a:schemeClr val="dk2"/>
                </a:solidFill>
              </a:defRPr>
            </a:lvl1pPr>
            <a:lvl2pPr lvl="1" rtl="0" algn="ctr">
              <a:spcBef>
                <a:spcPts val="0"/>
              </a:spcBef>
              <a:spcAft>
                <a:spcPts val="0"/>
              </a:spcAft>
              <a:buClr>
                <a:schemeClr val="dk2"/>
              </a:buClr>
              <a:buSzPts val="8600"/>
              <a:buNone/>
              <a:defRPr sz="8600">
                <a:solidFill>
                  <a:schemeClr val="dk2"/>
                </a:solidFill>
              </a:defRPr>
            </a:lvl2pPr>
            <a:lvl3pPr lvl="2" rtl="0" algn="ctr">
              <a:spcBef>
                <a:spcPts val="0"/>
              </a:spcBef>
              <a:spcAft>
                <a:spcPts val="0"/>
              </a:spcAft>
              <a:buClr>
                <a:schemeClr val="dk2"/>
              </a:buClr>
              <a:buSzPts val="8600"/>
              <a:buNone/>
              <a:defRPr sz="8600">
                <a:solidFill>
                  <a:schemeClr val="dk2"/>
                </a:solidFill>
              </a:defRPr>
            </a:lvl3pPr>
            <a:lvl4pPr lvl="3" rtl="0" algn="ctr">
              <a:spcBef>
                <a:spcPts val="0"/>
              </a:spcBef>
              <a:spcAft>
                <a:spcPts val="0"/>
              </a:spcAft>
              <a:buClr>
                <a:schemeClr val="dk2"/>
              </a:buClr>
              <a:buSzPts val="8600"/>
              <a:buNone/>
              <a:defRPr sz="8600">
                <a:solidFill>
                  <a:schemeClr val="dk2"/>
                </a:solidFill>
              </a:defRPr>
            </a:lvl4pPr>
            <a:lvl5pPr lvl="4" rtl="0" algn="ctr">
              <a:spcBef>
                <a:spcPts val="0"/>
              </a:spcBef>
              <a:spcAft>
                <a:spcPts val="0"/>
              </a:spcAft>
              <a:buClr>
                <a:schemeClr val="dk2"/>
              </a:buClr>
              <a:buSzPts val="8600"/>
              <a:buNone/>
              <a:defRPr sz="8600">
                <a:solidFill>
                  <a:schemeClr val="dk2"/>
                </a:solidFill>
              </a:defRPr>
            </a:lvl5pPr>
            <a:lvl6pPr lvl="5" rtl="0" algn="ctr">
              <a:spcBef>
                <a:spcPts val="0"/>
              </a:spcBef>
              <a:spcAft>
                <a:spcPts val="0"/>
              </a:spcAft>
              <a:buClr>
                <a:schemeClr val="dk2"/>
              </a:buClr>
              <a:buSzPts val="8600"/>
              <a:buNone/>
              <a:defRPr sz="8600">
                <a:solidFill>
                  <a:schemeClr val="dk2"/>
                </a:solidFill>
              </a:defRPr>
            </a:lvl6pPr>
            <a:lvl7pPr lvl="6" rtl="0" algn="ctr">
              <a:spcBef>
                <a:spcPts val="0"/>
              </a:spcBef>
              <a:spcAft>
                <a:spcPts val="0"/>
              </a:spcAft>
              <a:buClr>
                <a:schemeClr val="dk2"/>
              </a:buClr>
              <a:buSzPts val="8600"/>
              <a:buNone/>
              <a:defRPr sz="8600">
                <a:solidFill>
                  <a:schemeClr val="dk2"/>
                </a:solidFill>
              </a:defRPr>
            </a:lvl7pPr>
            <a:lvl8pPr lvl="7" rtl="0" algn="ctr">
              <a:spcBef>
                <a:spcPts val="0"/>
              </a:spcBef>
              <a:spcAft>
                <a:spcPts val="0"/>
              </a:spcAft>
              <a:buClr>
                <a:schemeClr val="dk2"/>
              </a:buClr>
              <a:buSzPts val="8600"/>
              <a:buNone/>
              <a:defRPr sz="8600">
                <a:solidFill>
                  <a:schemeClr val="dk2"/>
                </a:solidFill>
              </a:defRPr>
            </a:lvl8pPr>
            <a:lvl9pPr lvl="8" rtl="0"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lstStyle>
            <a:lvl1pPr indent="-311150" lvl="0" marL="457200" rtl="0" algn="ctr">
              <a:spcBef>
                <a:spcPts val="0"/>
              </a:spcBef>
              <a:spcAft>
                <a:spcPts val="0"/>
              </a:spcAft>
              <a:buSzPts val="1300"/>
              <a:buChar char="●"/>
              <a:defRPr/>
            </a:lvl1pPr>
            <a:lvl2pPr indent="-298450" lvl="1" marL="914400" rtl="0" algn="ctr">
              <a:spcBef>
                <a:spcPts val="1600"/>
              </a:spcBef>
              <a:spcAft>
                <a:spcPts val="0"/>
              </a:spcAft>
              <a:buSzPts val="1100"/>
              <a:buChar char="○"/>
              <a:defRPr/>
            </a:lvl2pPr>
            <a:lvl3pPr indent="-298450" lvl="2" marL="1371600" rtl="0" algn="ctr">
              <a:spcBef>
                <a:spcPts val="1600"/>
              </a:spcBef>
              <a:spcAft>
                <a:spcPts val="0"/>
              </a:spcAft>
              <a:buSzPts val="1100"/>
              <a:buChar char="■"/>
              <a:defRPr/>
            </a:lvl3pPr>
            <a:lvl4pPr indent="-298450" lvl="3" marL="1828800" rtl="0" algn="ctr">
              <a:spcBef>
                <a:spcPts val="1600"/>
              </a:spcBef>
              <a:spcAft>
                <a:spcPts val="0"/>
              </a:spcAft>
              <a:buSzPts val="1100"/>
              <a:buChar char="●"/>
              <a:defRPr/>
            </a:lvl4pPr>
            <a:lvl5pPr indent="-298450" lvl="4" marL="2286000" rtl="0" algn="ctr">
              <a:spcBef>
                <a:spcPts val="1600"/>
              </a:spcBef>
              <a:spcAft>
                <a:spcPts val="0"/>
              </a:spcAft>
              <a:buSzPts val="1100"/>
              <a:buChar char="○"/>
              <a:defRPr/>
            </a:lvl5pPr>
            <a:lvl6pPr indent="-298450" lvl="5" marL="2743200" rtl="0" algn="ctr">
              <a:spcBef>
                <a:spcPts val="1600"/>
              </a:spcBef>
              <a:spcAft>
                <a:spcPts val="0"/>
              </a:spcAft>
              <a:buSzPts val="1100"/>
              <a:buChar char="■"/>
              <a:defRPr/>
            </a:lvl6pPr>
            <a:lvl7pPr indent="-298450" lvl="6" marL="3200400" rtl="0" algn="ctr">
              <a:spcBef>
                <a:spcPts val="1600"/>
              </a:spcBef>
              <a:spcAft>
                <a:spcPts val="0"/>
              </a:spcAft>
              <a:buSzPts val="1100"/>
              <a:buChar char="●"/>
              <a:defRPr/>
            </a:lvl7pPr>
            <a:lvl8pPr indent="-298450" lvl="7" marL="3657600" rtl="0" algn="ctr">
              <a:spcBef>
                <a:spcPts val="1600"/>
              </a:spcBef>
              <a:spcAft>
                <a:spcPts val="0"/>
              </a:spcAft>
              <a:buSzPts val="1100"/>
              <a:buChar char="○"/>
              <a:defRPr/>
            </a:lvl8pPr>
            <a:lvl9pPr indent="-298450" lvl="8" marL="4114800" rtl="0" algn="ctr">
              <a:spcBef>
                <a:spcPts val="1600"/>
              </a:spcBef>
              <a:spcAft>
                <a:spcPts val="160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lstStyle>
            <a:lvl1pPr lvl="0" rtl="0" algn="ctr">
              <a:spcBef>
                <a:spcPts val="0"/>
              </a:spcBef>
              <a:spcAft>
                <a:spcPts val="0"/>
              </a:spcAft>
              <a:buClr>
                <a:schemeClr val="dk2"/>
              </a:buClr>
              <a:buSzPts val="3200"/>
              <a:buNone/>
              <a:defRPr sz="3200">
                <a:solidFill>
                  <a:schemeClr val="dk2"/>
                </a:solidFill>
              </a:defRPr>
            </a:lvl1pPr>
            <a:lvl2pPr lvl="1" rtl="0" algn="ctr">
              <a:spcBef>
                <a:spcPts val="0"/>
              </a:spcBef>
              <a:spcAft>
                <a:spcPts val="0"/>
              </a:spcAft>
              <a:buClr>
                <a:schemeClr val="dk2"/>
              </a:buClr>
              <a:buSzPts val="3200"/>
              <a:buNone/>
              <a:defRPr sz="3200">
                <a:solidFill>
                  <a:schemeClr val="dk2"/>
                </a:solidFill>
              </a:defRPr>
            </a:lvl2pPr>
            <a:lvl3pPr lvl="2" rtl="0" algn="ctr">
              <a:spcBef>
                <a:spcPts val="0"/>
              </a:spcBef>
              <a:spcAft>
                <a:spcPts val="0"/>
              </a:spcAft>
              <a:buClr>
                <a:schemeClr val="dk2"/>
              </a:buClr>
              <a:buSzPts val="3200"/>
              <a:buNone/>
              <a:defRPr sz="3200">
                <a:solidFill>
                  <a:schemeClr val="dk2"/>
                </a:solidFill>
              </a:defRPr>
            </a:lvl3pPr>
            <a:lvl4pPr lvl="3" rtl="0" algn="ctr">
              <a:spcBef>
                <a:spcPts val="0"/>
              </a:spcBef>
              <a:spcAft>
                <a:spcPts val="0"/>
              </a:spcAft>
              <a:buClr>
                <a:schemeClr val="dk2"/>
              </a:buClr>
              <a:buSzPts val="3200"/>
              <a:buNone/>
              <a:defRPr sz="3200">
                <a:solidFill>
                  <a:schemeClr val="dk2"/>
                </a:solidFill>
              </a:defRPr>
            </a:lvl4pPr>
            <a:lvl5pPr lvl="4" rtl="0" algn="ctr">
              <a:spcBef>
                <a:spcPts val="0"/>
              </a:spcBef>
              <a:spcAft>
                <a:spcPts val="0"/>
              </a:spcAft>
              <a:buClr>
                <a:schemeClr val="dk2"/>
              </a:buClr>
              <a:buSzPts val="3200"/>
              <a:buNone/>
              <a:defRPr sz="3200">
                <a:solidFill>
                  <a:schemeClr val="dk2"/>
                </a:solidFill>
              </a:defRPr>
            </a:lvl5pPr>
            <a:lvl6pPr lvl="5" rtl="0" algn="ctr">
              <a:spcBef>
                <a:spcPts val="0"/>
              </a:spcBef>
              <a:spcAft>
                <a:spcPts val="0"/>
              </a:spcAft>
              <a:buClr>
                <a:schemeClr val="dk2"/>
              </a:buClr>
              <a:buSzPts val="3200"/>
              <a:buNone/>
              <a:defRPr sz="3200">
                <a:solidFill>
                  <a:schemeClr val="dk2"/>
                </a:solidFill>
              </a:defRPr>
            </a:lvl6pPr>
            <a:lvl7pPr lvl="6" rtl="0" algn="ctr">
              <a:spcBef>
                <a:spcPts val="0"/>
              </a:spcBef>
              <a:spcAft>
                <a:spcPts val="0"/>
              </a:spcAft>
              <a:buClr>
                <a:schemeClr val="dk2"/>
              </a:buClr>
              <a:buSzPts val="3200"/>
              <a:buNone/>
              <a:defRPr sz="3200">
                <a:solidFill>
                  <a:schemeClr val="dk2"/>
                </a:solidFill>
              </a:defRPr>
            </a:lvl7pPr>
            <a:lvl8pPr lvl="7" rtl="0" algn="ctr">
              <a:spcBef>
                <a:spcPts val="0"/>
              </a:spcBef>
              <a:spcAft>
                <a:spcPts val="0"/>
              </a:spcAft>
              <a:buClr>
                <a:schemeClr val="dk2"/>
              </a:buClr>
              <a:buSzPts val="3200"/>
              <a:buNone/>
              <a:defRPr sz="3200">
                <a:solidFill>
                  <a:schemeClr val="dk2"/>
                </a:solidFill>
              </a:defRPr>
            </a:lvl8pPr>
            <a:lvl9pPr lvl="8" rtl="0"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lstStyle>
            <a:lvl1pPr lvl="0" rtl="0" algn="ctr">
              <a:spcBef>
                <a:spcPts val="0"/>
              </a:spcBef>
              <a:spcAft>
                <a:spcPts val="0"/>
              </a:spcAft>
              <a:buSzPts val="3200"/>
              <a:buNone/>
              <a:defRPr sz="3200"/>
            </a:lvl1pPr>
            <a:lvl2pPr lvl="1" rtl="0" algn="ctr">
              <a:spcBef>
                <a:spcPts val="0"/>
              </a:spcBef>
              <a:spcAft>
                <a:spcPts val="0"/>
              </a:spcAft>
              <a:buSzPts val="3200"/>
              <a:buNone/>
              <a:defRPr sz="3200"/>
            </a:lvl2pPr>
            <a:lvl3pPr lvl="2" rtl="0" algn="ctr">
              <a:spcBef>
                <a:spcPts val="0"/>
              </a:spcBef>
              <a:spcAft>
                <a:spcPts val="0"/>
              </a:spcAft>
              <a:buSzPts val="3200"/>
              <a:buNone/>
              <a:defRPr sz="3200"/>
            </a:lvl3pPr>
            <a:lvl4pPr lvl="3" rtl="0" algn="ctr">
              <a:spcBef>
                <a:spcPts val="0"/>
              </a:spcBef>
              <a:spcAft>
                <a:spcPts val="0"/>
              </a:spcAft>
              <a:buSzPts val="3200"/>
              <a:buNone/>
              <a:defRPr sz="3200"/>
            </a:lvl4pPr>
            <a:lvl5pPr lvl="4" rtl="0" algn="ctr">
              <a:spcBef>
                <a:spcPts val="0"/>
              </a:spcBef>
              <a:spcAft>
                <a:spcPts val="0"/>
              </a:spcAft>
              <a:buSzPts val="3200"/>
              <a:buNone/>
              <a:defRPr sz="3200"/>
            </a:lvl5pPr>
            <a:lvl6pPr lvl="5" rtl="0" algn="ctr">
              <a:spcBef>
                <a:spcPts val="0"/>
              </a:spcBef>
              <a:spcAft>
                <a:spcPts val="0"/>
              </a:spcAft>
              <a:buSzPts val="3200"/>
              <a:buNone/>
              <a:defRPr sz="3200"/>
            </a:lvl6pPr>
            <a:lvl7pPr lvl="6" rtl="0" algn="ctr">
              <a:spcBef>
                <a:spcPts val="0"/>
              </a:spcBef>
              <a:spcAft>
                <a:spcPts val="0"/>
              </a:spcAft>
              <a:buSzPts val="3200"/>
              <a:buNone/>
              <a:defRPr sz="3200"/>
            </a:lvl7pPr>
            <a:lvl8pPr lvl="7" rtl="0" algn="ctr">
              <a:spcBef>
                <a:spcPts val="0"/>
              </a:spcBef>
              <a:spcAft>
                <a:spcPts val="0"/>
              </a:spcAft>
              <a:buSzPts val="3200"/>
              <a:buNone/>
              <a:defRPr sz="3200"/>
            </a:lvl8pPr>
            <a:lvl9pPr lvl="8" rtl="0"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lstStyle>
            <a:lvl1pPr indent="-228600" lvl="0" marL="457200" rtl="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lstStyle>
            <a:lvl1pPr indent="-311150" lvl="0" marL="457200" rtl="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rtl="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Nunito"/>
                <a:ea typeface="Nunito"/>
                <a:cs typeface="Nunito"/>
                <a:sym typeface="Nunito"/>
              </a:defRPr>
            </a:lvl1pPr>
            <a:lvl2pPr lvl="1" rtl="0" algn="r">
              <a:buNone/>
              <a:defRPr sz="1000">
                <a:solidFill>
                  <a:schemeClr val="dk2"/>
                </a:solidFill>
                <a:latin typeface="Nunito"/>
                <a:ea typeface="Nunito"/>
                <a:cs typeface="Nunito"/>
                <a:sym typeface="Nunito"/>
              </a:defRPr>
            </a:lvl2pPr>
            <a:lvl3pPr lvl="2" rtl="0" algn="r">
              <a:buNone/>
              <a:defRPr sz="1000">
                <a:solidFill>
                  <a:schemeClr val="dk2"/>
                </a:solidFill>
                <a:latin typeface="Nunito"/>
                <a:ea typeface="Nunito"/>
                <a:cs typeface="Nunito"/>
                <a:sym typeface="Nunito"/>
              </a:defRPr>
            </a:lvl3pPr>
            <a:lvl4pPr lvl="3" rtl="0" algn="r">
              <a:buNone/>
              <a:defRPr sz="1000">
                <a:solidFill>
                  <a:schemeClr val="dk2"/>
                </a:solidFill>
                <a:latin typeface="Nunito"/>
                <a:ea typeface="Nunito"/>
                <a:cs typeface="Nunito"/>
                <a:sym typeface="Nunito"/>
              </a:defRPr>
            </a:lvl4pPr>
            <a:lvl5pPr lvl="4" rtl="0" algn="r">
              <a:buNone/>
              <a:defRPr sz="1000">
                <a:solidFill>
                  <a:schemeClr val="dk2"/>
                </a:solidFill>
                <a:latin typeface="Nunito"/>
                <a:ea typeface="Nunito"/>
                <a:cs typeface="Nunito"/>
                <a:sym typeface="Nunito"/>
              </a:defRPr>
            </a:lvl5pPr>
            <a:lvl6pPr lvl="5" rtl="0" algn="r">
              <a:buNone/>
              <a:defRPr sz="1000">
                <a:solidFill>
                  <a:schemeClr val="dk2"/>
                </a:solidFill>
                <a:latin typeface="Nunito"/>
                <a:ea typeface="Nunito"/>
                <a:cs typeface="Nunito"/>
                <a:sym typeface="Nunito"/>
              </a:defRPr>
            </a:lvl6pPr>
            <a:lvl7pPr lvl="6" rtl="0" algn="r">
              <a:buNone/>
              <a:defRPr sz="1000">
                <a:solidFill>
                  <a:schemeClr val="dk2"/>
                </a:solidFill>
                <a:latin typeface="Nunito"/>
                <a:ea typeface="Nunito"/>
                <a:cs typeface="Nunito"/>
                <a:sym typeface="Nunito"/>
              </a:defRPr>
            </a:lvl7pPr>
            <a:lvl8pPr lvl="7" rtl="0" algn="r">
              <a:buNone/>
              <a:defRPr sz="1000">
                <a:solidFill>
                  <a:schemeClr val="dk2"/>
                </a:solidFill>
                <a:latin typeface="Nunito"/>
                <a:ea typeface="Nunito"/>
                <a:cs typeface="Nunito"/>
                <a:sym typeface="Nunito"/>
              </a:defRPr>
            </a:lvl8pPr>
            <a:lvl9pPr lvl="8" rtl="0"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5.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3"/>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IMPORTANCE OF   </a:t>
            </a:r>
            <a:endParaRPr/>
          </a:p>
          <a:p>
            <a:pPr indent="0" lvl="0" marL="0" rtl="0" algn="ctr">
              <a:spcBef>
                <a:spcPts val="0"/>
              </a:spcBef>
              <a:spcAft>
                <a:spcPts val="0"/>
              </a:spcAft>
              <a:buNone/>
            </a:pPr>
            <a:r>
              <a:rPr lang="en"/>
              <a:t>WRITING</a:t>
            </a:r>
            <a:r>
              <a:rPr lang="en"/>
              <a:t> </a:t>
            </a:r>
            <a:r>
              <a:rPr lang="en"/>
              <a:t>G</a:t>
            </a:r>
            <a:r>
              <a:rPr lang="en"/>
              <a:t>O</a:t>
            </a:r>
            <a:r>
              <a:rPr lang="en"/>
              <a:t>OD</a:t>
            </a:r>
            <a:r>
              <a:rPr lang="en"/>
              <a:t> QUALITY </a:t>
            </a:r>
            <a:r>
              <a:rPr lang="en"/>
              <a:t>CODE</a:t>
            </a:r>
            <a:endParaRPr/>
          </a:p>
        </p:txBody>
      </p:sp>
      <p:sp>
        <p:nvSpPr>
          <p:cNvPr id="129" name="Google Shape;129;p13"/>
          <p:cNvSpPr txBox="1"/>
          <p:nvPr>
            <p:ph idx="4294967295" type="subTitle"/>
          </p:nvPr>
        </p:nvSpPr>
        <p:spPr>
          <a:xfrm>
            <a:off x="1802950" y="3303720"/>
            <a:ext cx="5361300" cy="459900"/>
          </a:xfrm>
          <a:prstGeom prst="rect">
            <a:avLst/>
          </a:prstGeom>
        </p:spPr>
        <p:txBody>
          <a:bodyPr anchorCtr="0" anchor="t" bIns="91425" lIns="91425" spcFirstLastPara="1" rIns="91425" wrap="square" tIns="91425">
            <a:noAutofit/>
          </a:bodyPr>
          <a:lstStyle/>
          <a:p>
            <a:pPr indent="457200" lvl="0" marL="1371600" rtl="0" algn="l">
              <a:spcBef>
                <a:spcPts val="0"/>
              </a:spcBef>
              <a:spcAft>
                <a:spcPts val="1600"/>
              </a:spcAft>
              <a:buNone/>
            </a:pPr>
            <a:r>
              <a:rPr b="1" lang="en" sz="1800"/>
              <a:t>Ronak Lakhotia</a:t>
            </a:r>
            <a:endParaRPr b="1" sz="1800"/>
          </a:p>
        </p:txBody>
      </p:sp>
      <p:sp>
        <p:nvSpPr>
          <p:cNvPr id="130" name="Google Shape;130;p13"/>
          <p:cNvSpPr txBox="1"/>
          <p:nvPr/>
        </p:nvSpPr>
        <p:spPr>
          <a:xfrm>
            <a:off x="4167750" y="473925"/>
            <a:ext cx="4586100" cy="855900"/>
          </a:xfrm>
          <a:prstGeom prst="rect">
            <a:avLst/>
          </a:prstGeom>
          <a:noFill/>
          <a:ln>
            <a:noFill/>
          </a:ln>
        </p:spPr>
        <p:txBody>
          <a:bodyPr anchorCtr="0" anchor="t" bIns="91425" lIns="91425" spcFirstLastPara="1" rIns="91425" wrap="square" tIns="91425">
            <a:noAutofit/>
          </a:bodyPr>
          <a:lstStyle/>
          <a:p>
            <a:pPr indent="457200" lvl="0" marL="3200400" rtl="0" algn="l">
              <a:spcBef>
                <a:spcPts val="0"/>
              </a:spcBef>
              <a:spcAft>
                <a:spcPts val="0"/>
              </a:spcAft>
              <a:buNone/>
            </a:pPr>
            <a:r>
              <a:rPr lang="en">
                <a:latin typeface="Calibri"/>
                <a:ea typeface="Calibri"/>
                <a:cs typeface="Calibri"/>
                <a:sym typeface="Calibri"/>
              </a:rPr>
              <a:t>CS3281</a:t>
            </a:r>
            <a:endParaRPr>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pic>
        <p:nvPicPr>
          <p:cNvPr id="188" name="Google Shape;188;p22"/>
          <p:cNvPicPr preferRelativeResize="0"/>
          <p:nvPr/>
        </p:nvPicPr>
        <p:blipFill>
          <a:blip r:embed="rId3">
            <a:alphaModFix/>
          </a:blip>
          <a:stretch>
            <a:fillRect/>
          </a:stretch>
        </p:blipFill>
        <p:spPr>
          <a:xfrm>
            <a:off x="486950" y="1672700"/>
            <a:ext cx="4619625" cy="2617525"/>
          </a:xfrm>
          <a:prstGeom prst="rect">
            <a:avLst/>
          </a:prstGeom>
          <a:noFill/>
          <a:ln>
            <a:noFill/>
          </a:ln>
        </p:spPr>
      </p:pic>
      <p:sp>
        <p:nvSpPr>
          <p:cNvPr id="189" name="Google Shape;189;p22"/>
          <p:cNvSpPr txBox="1"/>
          <p:nvPr/>
        </p:nvSpPr>
        <p:spPr>
          <a:xfrm>
            <a:off x="752700" y="663450"/>
            <a:ext cx="7337400" cy="855900"/>
          </a:xfrm>
          <a:prstGeom prst="rect">
            <a:avLst/>
          </a:prstGeom>
          <a:noFill/>
          <a:ln>
            <a:noFill/>
          </a:ln>
        </p:spPr>
        <p:txBody>
          <a:bodyPr anchorCtr="0" anchor="t" bIns="91425" lIns="91425" spcFirstLastPara="1" rIns="91425" wrap="square" tIns="91425">
            <a:noAutofit/>
          </a:bodyPr>
          <a:lstStyle/>
          <a:p>
            <a:pPr indent="457200" lvl="0" marL="914400" rtl="0" algn="l">
              <a:spcBef>
                <a:spcPts val="0"/>
              </a:spcBef>
              <a:spcAft>
                <a:spcPts val="0"/>
              </a:spcAft>
              <a:buNone/>
            </a:pPr>
            <a:r>
              <a:rPr b="1" lang="en" sz="2400">
                <a:solidFill>
                  <a:srgbClr val="E69138"/>
                </a:solidFill>
                <a:latin typeface="Calibri"/>
                <a:ea typeface="Calibri"/>
                <a:cs typeface="Calibri"/>
                <a:sym typeface="Calibri"/>
              </a:rPr>
              <a:t>CODE QUALITY IS AN INVESTMENT</a:t>
            </a:r>
            <a:endParaRPr b="1" sz="2400">
              <a:solidFill>
                <a:srgbClr val="E69138"/>
              </a:solidFill>
              <a:latin typeface="Calibri"/>
              <a:ea typeface="Calibri"/>
              <a:cs typeface="Calibri"/>
              <a:sym typeface="Calibri"/>
            </a:endParaRPr>
          </a:p>
        </p:txBody>
      </p:sp>
      <p:sp>
        <p:nvSpPr>
          <p:cNvPr id="190" name="Google Shape;190;p22"/>
          <p:cNvSpPr txBox="1"/>
          <p:nvPr/>
        </p:nvSpPr>
        <p:spPr>
          <a:xfrm>
            <a:off x="5106575" y="1519350"/>
            <a:ext cx="3535500" cy="1937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libri"/>
              <a:buChar char="●"/>
            </a:pPr>
            <a:r>
              <a:rPr lang="en" sz="1800">
                <a:latin typeface="Calibri"/>
                <a:ea typeface="Calibri"/>
                <a:cs typeface="Calibri"/>
                <a:sym typeface="Calibri"/>
              </a:rPr>
              <a:t>Lower development time.</a:t>
            </a:r>
            <a:endParaRPr sz="1800">
              <a:latin typeface="Calibri"/>
              <a:ea typeface="Calibri"/>
              <a:cs typeface="Calibri"/>
              <a:sym typeface="Calibri"/>
            </a:endParaRPr>
          </a:p>
          <a:p>
            <a:pPr indent="0" lvl="0" marL="457200" rtl="0" algn="l">
              <a:spcBef>
                <a:spcPts val="0"/>
              </a:spcBef>
              <a:spcAft>
                <a:spcPts val="0"/>
              </a:spcAft>
              <a:buNone/>
            </a:pPr>
            <a:r>
              <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 sz="1800">
                <a:latin typeface="Calibri"/>
                <a:ea typeface="Calibri"/>
                <a:cs typeface="Calibri"/>
                <a:sym typeface="Calibri"/>
              </a:rPr>
              <a:t>Easily testable.</a:t>
            </a:r>
            <a:endParaRPr sz="1800">
              <a:latin typeface="Calibri"/>
              <a:ea typeface="Calibri"/>
              <a:cs typeface="Calibri"/>
              <a:sym typeface="Calibri"/>
            </a:endParaRPr>
          </a:p>
          <a:p>
            <a:pPr indent="0" lvl="0" marL="457200" rtl="0" algn="l">
              <a:spcBef>
                <a:spcPts val="0"/>
              </a:spcBef>
              <a:spcAft>
                <a:spcPts val="0"/>
              </a:spcAft>
              <a:buNone/>
            </a:pPr>
            <a:r>
              <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 sz="1800">
                <a:latin typeface="Calibri"/>
                <a:ea typeface="Calibri"/>
                <a:cs typeface="Calibri"/>
                <a:sym typeface="Calibri"/>
              </a:rPr>
              <a:t>More robust.</a:t>
            </a:r>
            <a:endParaRPr sz="18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3"/>
          <p:cNvSpPr txBox="1"/>
          <p:nvPr>
            <p:ph type="ctrTitle"/>
          </p:nvPr>
        </p:nvSpPr>
        <p:spPr>
          <a:xfrm>
            <a:off x="1073100" y="473925"/>
            <a:ext cx="6760500" cy="97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ROADMAP</a:t>
            </a:r>
            <a:endParaRPr b="1"/>
          </a:p>
        </p:txBody>
      </p:sp>
      <p:sp>
        <p:nvSpPr>
          <p:cNvPr id="196" name="Google Shape;196;p23"/>
          <p:cNvSpPr txBox="1"/>
          <p:nvPr>
            <p:ph idx="1" type="subTitle"/>
          </p:nvPr>
        </p:nvSpPr>
        <p:spPr>
          <a:xfrm>
            <a:off x="641200" y="1649250"/>
            <a:ext cx="7903500" cy="286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1. What is clean code?</a:t>
            </a:r>
            <a:endParaRPr b="1" sz="1800"/>
          </a:p>
          <a:p>
            <a:pPr indent="0" lvl="0" marL="0" rtl="0" algn="l">
              <a:spcBef>
                <a:spcPts val="0"/>
              </a:spcBef>
              <a:spcAft>
                <a:spcPts val="0"/>
              </a:spcAft>
              <a:buNone/>
            </a:pPr>
            <a:r>
              <a:t/>
            </a:r>
            <a:endParaRPr b="1" sz="1800"/>
          </a:p>
          <a:p>
            <a:pPr indent="0" lvl="0" marL="0" rtl="0" algn="l">
              <a:spcBef>
                <a:spcPts val="0"/>
              </a:spcBef>
              <a:spcAft>
                <a:spcPts val="0"/>
              </a:spcAft>
              <a:buNone/>
            </a:pPr>
            <a:r>
              <a:t/>
            </a:r>
            <a:endParaRPr b="1" sz="1800"/>
          </a:p>
          <a:p>
            <a:pPr indent="0" lvl="0" marL="0" rtl="0" algn="l">
              <a:spcBef>
                <a:spcPts val="0"/>
              </a:spcBef>
              <a:spcAft>
                <a:spcPts val="0"/>
              </a:spcAft>
              <a:buNone/>
            </a:pPr>
            <a:r>
              <a:rPr b="1" lang="en" sz="1800"/>
              <a:t>2. Why should you adopt good code quality practices?  </a:t>
            </a:r>
            <a:endParaRPr b="1" sz="1800"/>
          </a:p>
          <a:p>
            <a:pPr indent="0" lvl="0" marL="0" rtl="0" algn="l">
              <a:spcBef>
                <a:spcPts val="0"/>
              </a:spcBef>
              <a:spcAft>
                <a:spcPts val="0"/>
              </a:spcAft>
              <a:buNone/>
            </a:pPr>
            <a:r>
              <a:t/>
            </a:r>
            <a:endParaRPr b="1" sz="1800"/>
          </a:p>
          <a:p>
            <a:pPr indent="0" lvl="0" marL="0" rtl="0" algn="l">
              <a:spcBef>
                <a:spcPts val="0"/>
              </a:spcBef>
              <a:spcAft>
                <a:spcPts val="0"/>
              </a:spcAft>
              <a:buNone/>
            </a:pPr>
            <a:r>
              <a:t/>
            </a:r>
            <a:endParaRPr b="1" sz="1800"/>
          </a:p>
          <a:p>
            <a:pPr indent="0" lvl="0" marL="0" rtl="0" algn="l">
              <a:spcBef>
                <a:spcPts val="0"/>
              </a:spcBef>
              <a:spcAft>
                <a:spcPts val="0"/>
              </a:spcAft>
              <a:buNone/>
            </a:pPr>
            <a:r>
              <a:t/>
            </a:r>
            <a:endParaRPr b="1" sz="1800"/>
          </a:p>
          <a:p>
            <a:pPr indent="0" lvl="0" marL="0" rtl="0" algn="l">
              <a:spcBef>
                <a:spcPts val="0"/>
              </a:spcBef>
              <a:spcAft>
                <a:spcPts val="0"/>
              </a:spcAft>
              <a:buNone/>
            </a:pPr>
            <a:r>
              <a:rPr b="1" lang="en" sz="1800"/>
              <a:t>3. How can we improve our code quality?</a:t>
            </a:r>
            <a:endParaRPr b="1" sz="1800"/>
          </a:p>
        </p:txBody>
      </p:sp>
      <p:sp>
        <p:nvSpPr>
          <p:cNvPr id="197" name="Google Shape;197;p23"/>
          <p:cNvSpPr txBox="1"/>
          <p:nvPr/>
        </p:nvSpPr>
        <p:spPr>
          <a:xfrm>
            <a:off x="3902950" y="1551675"/>
            <a:ext cx="4229100" cy="84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alibri"/>
                <a:ea typeface="Calibri"/>
                <a:cs typeface="Calibri"/>
                <a:sym typeface="Calibri"/>
              </a:rPr>
              <a:t>Clean code is :-</a:t>
            </a:r>
            <a:endParaRPr b="1">
              <a:latin typeface="Calibri"/>
              <a:ea typeface="Calibri"/>
              <a:cs typeface="Calibri"/>
              <a:sym typeface="Calibri"/>
            </a:endParaRPr>
          </a:p>
          <a:p>
            <a:pPr indent="-317500" lvl="0" marL="457200" rtl="0" algn="l">
              <a:spcBef>
                <a:spcPts val="0"/>
              </a:spcBef>
              <a:spcAft>
                <a:spcPts val="0"/>
              </a:spcAft>
              <a:buSzPts val="1400"/>
              <a:buFont typeface="Calibri"/>
              <a:buAutoNum type="arabicParenR"/>
            </a:pPr>
            <a:r>
              <a:rPr b="1" lang="en">
                <a:latin typeface="Calibri"/>
                <a:ea typeface="Calibri"/>
                <a:cs typeface="Calibri"/>
                <a:sym typeface="Calibri"/>
              </a:rPr>
              <a:t>Easy to understand and maintain.</a:t>
            </a:r>
            <a:endParaRPr b="1">
              <a:latin typeface="Calibri"/>
              <a:ea typeface="Calibri"/>
              <a:cs typeface="Calibri"/>
              <a:sym typeface="Calibri"/>
            </a:endParaRPr>
          </a:p>
          <a:p>
            <a:pPr indent="-317500" lvl="0" marL="457200" rtl="0" algn="l">
              <a:spcBef>
                <a:spcPts val="0"/>
              </a:spcBef>
              <a:spcAft>
                <a:spcPts val="0"/>
              </a:spcAft>
              <a:buSzPts val="1400"/>
              <a:buFont typeface="Calibri"/>
              <a:buAutoNum type="arabicParenR"/>
            </a:pPr>
            <a:r>
              <a:rPr b="1" lang="en">
                <a:latin typeface="Calibri"/>
                <a:ea typeface="Calibri"/>
                <a:cs typeface="Calibri"/>
                <a:sym typeface="Calibri"/>
              </a:rPr>
              <a:t>Well tested and extensible.</a:t>
            </a:r>
            <a:endParaRPr b="1">
              <a:latin typeface="Calibri"/>
              <a:ea typeface="Calibri"/>
              <a:cs typeface="Calibri"/>
              <a:sym typeface="Calibri"/>
            </a:endParaRPr>
          </a:p>
        </p:txBody>
      </p:sp>
      <p:sp>
        <p:nvSpPr>
          <p:cNvPr id="198" name="Google Shape;198;p23"/>
          <p:cNvSpPr/>
          <p:nvPr/>
        </p:nvSpPr>
        <p:spPr>
          <a:xfrm>
            <a:off x="5518925" y="3658075"/>
            <a:ext cx="1338000" cy="327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3"/>
          <p:cNvSpPr txBox="1"/>
          <p:nvPr/>
        </p:nvSpPr>
        <p:spPr>
          <a:xfrm>
            <a:off x="3348100" y="2399475"/>
            <a:ext cx="5338800" cy="1053300"/>
          </a:xfrm>
          <a:prstGeom prst="rect">
            <a:avLst/>
          </a:prstGeom>
          <a:noFill/>
          <a:ln>
            <a:noFill/>
          </a:ln>
        </p:spPr>
        <p:txBody>
          <a:bodyPr anchorCtr="0" anchor="t" bIns="91425" lIns="91425" spcFirstLastPara="1" rIns="91425" wrap="square" tIns="91425">
            <a:noAutofit/>
          </a:bodyPr>
          <a:lstStyle/>
          <a:p>
            <a:pPr indent="0" lvl="0" marL="2743200" rtl="0" algn="l">
              <a:spcBef>
                <a:spcPts val="0"/>
              </a:spcBef>
              <a:spcAft>
                <a:spcPts val="0"/>
              </a:spcAft>
              <a:buNone/>
            </a:pPr>
            <a:r>
              <a:rPr b="1" lang="en">
                <a:latin typeface="Calibri"/>
                <a:ea typeface="Calibri"/>
                <a:cs typeface="Calibri"/>
                <a:sym typeface="Calibri"/>
              </a:rPr>
              <a:t>High code quality ensures:- </a:t>
            </a:r>
            <a:endParaRPr b="1">
              <a:latin typeface="Calibri"/>
              <a:ea typeface="Calibri"/>
              <a:cs typeface="Calibri"/>
              <a:sym typeface="Calibri"/>
            </a:endParaRPr>
          </a:p>
          <a:p>
            <a:pPr indent="-317500" lvl="0" marL="3200400" rtl="0" algn="l">
              <a:spcBef>
                <a:spcPts val="0"/>
              </a:spcBef>
              <a:spcAft>
                <a:spcPts val="0"/>
              </a:spcAft>
              <a:buSzPts val="1400"/>
              <a:buFont typeface="Calibri"/>
              <a:buAutoNum type="arabicParenR"/>
            </a:pPr>
            <a:r>
              <a:rPr b="1" lang="en">
                <a:latin typeface="Calibri"/>
                <a:ea typeface="Calibri"/>
                <a:cs typeface="Calibri"/>
                <a:sym typeface="Calibri"/>
              </a:rPr>
              <a:t>Lower development time.</a:t>
            </a:r>
            <a:endParaRPr b="1">
              <a:latin typeface="Calibri"/>
              <a:ea typeface="Calibri"/>
              <a:cs typeface="Calibri"/>
              <a:sym typeface="Calibri"/>
            </a:endParaRPr>
          </a:p>
          <a:p>
            <a:pPr indent="-317500" lvl="0" marL="3200400" rtl="0" algn="l">
              <a:spcBef>
                <a:spcPts val="0"/>
              </a:spcBef>
              <a:spcAft>
                <a:spcPts val="0"/>
              </a:spcAft>
              <a:buSzPts val="1400"/>
              <a:buFont typeface="Calibri"/>
              <a:buAutoNum type="arabicParenR"/>
            </a:pPr>
            <a:r>
              <a:rPr b="1" lang="en">
                <a:latin typeface="Calibri"/>
                <a:ea typeface="Calibri"/>
                <a:cs typeface="Calibri"/>
                <a:sym typeface="Calibri"/>
              </a:rPr>
              <a:t>Increased productivity.</a:t>
            </a:r>
            <a:endParaRPr b="1">
              <a:latin typeface="Calibri"/>
              <a:ea typeface="Calibri"/>
              <a:cs typeface="Calibri"/>
              <a:sym typeface="Calibri"/>
            </a:endParaRPr>
          </a:p>
          <a:p>
            <a:pPr indent="-317500" lvl="0" marL="3200400" rtl="0" algn="l">
              <a:spcBef>
                <a:spcPts val="0"/>
              </a:spcBef>
              <a:spcAft>
                <a:spcPts val="0"/>
              </a:spcAft>
              <a:buSzPts val="1400"/>
              <a:buFont typeface="Calibri"/>
              <a:buAutoNum type="arabicParenR"/>
            </a:pPr>
            <a:r>
              <a:rPr b="1" lang="en">
                <a:latin typeface="Calibri"/>
                <a:ea typeface="Calibri"/>
                <a:cs typeface="Calibri"/>
                <a:sym typeface="Calibri"/>
              </a:rPr>
              <a:t>Robust software.</a:t>
            </a:r>
            <a:endParaRPr b="1">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24"/>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5" name="Google Shape;205;p24"/>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206" name="Google Shape;206;p24"/>
          <p:cNvPicPr preferRelativeResize="0"/>
          <p:nvPr/>
        </p:nvPicPr>
        <p:blipFill>
          <a:blip r:embed="rId3">
            <a:alphaModFix/>
          </a:blip>
          <a:stretch>
            <a:fillRect/>
          </a:stretch>
        </p:blipFill>
        <p:spPr>
          <a:xfrm>
            <a:off x="0" y="0"/>
            <a:ext cx="9227625" cy="51434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25"/>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2" name="Google Shape;212;p25"/>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213" name="Google Shape;213;p25"/>
          <p:cNvPicPr preferRelativeResize="0"/>
          <p:nvPr/>
        </p:nvPicPr>
        <p:blipFill>
          <a:blip r:embed="rId3">
            <a:alphaModFix/>
          </a:blip>
          <a:stretch>
            <a:fillRect/>
          </a:stretch>
        </p:blipFill>
        <p:spPr>
          <a:xfrm>
            <a:off x="0" y="0"/>
            <a:ext cx="9144002" cy="51434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26"/>
          <p:cNvSpPr txBox="1"/>
          <p:nvPr>
            <p:ph type="title"/>
          </p:nvPr>
        </p:nvSpPr>
        <p:spPr>
          <a:xfrm>
            <a:off x="1268450" y="415150"/>
            <a:ext cx="6049500" cy="138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t>STATIC ANALYSIS TOOLS HELP IMPROVE CODE QUALITY</a:t>
            </a:r>
            <a:endParaRPr b="1" sz="2400"/>
          </a:p>
        </p:txBody>
      </p:sp>
      <p:sp>
        <p:nvSpPr>
          <p:cNvPr id="219" name="Google Shape;219;p26"/>
          <p:cNvSpPr txBox="1"/>
          <p:nvPr/>
        </p:nvSpPr>
        <p:spPr>
          <a:xfrm>
            <a:off x="794525" y="1421775"/>
            <a:ext cx="7337400" cy="3234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libri"/>
              <a:buChar char="●"/>
            </a:pPr>
            <a:r>
              <a:rPr b="1" lang="en" sz="1800">
                <a:latin typeface="Calibri"/>
                <a:ea typeface="Calibri"/>
                <a:cs typeface="Calibri"/>
                <a:sym typeface="Calibri"/>
              </a:rPr>
              <a:t>Analyzes source code without executing</a:t>
            </a:r>
            <a:endParaRPr b="1" sz="1800">
              <a:latin typeface="Calibri"/>
              <a:ea typeface="Calibri"/>
              <a:cs typeface="Calibri"/>
              <a:sym typeface="Calibri"/>
            </a:endParaRPr>
          </a:p>
          <a:p>
            <a:pPr indent="0" lvl="0" marL="457200" rtl="0" algn="l">
              <a:spcBef>
                <a:spcPts val="0"/>
              </a:spcBef>
              <a:spcAft>
                <a:spcPts val="0"/>
              </a:spcAft>
              <a:buNone/>
            </a:pPr>
            <a:r>
              <a:t/>
            </a:r>
            <a:endParaRPr b="1"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b="1" lang="en" sz="1800">
                <a:latin typeface="Calibri"/>
                <a:ea typeface="Calibri"/>
                <a:cs typeface="Calibri"/>
                <a:sym typeface="Calibri"/>
              </a:rPr>
              <a:t>Checks for quality, safety and security issues</a:t>
            </a:r>
            <a:endParaRPr b="1" sz="1800">
              <a:latin typeface="Calibri"/>
              <a:ea typeface="Calibri"/>
              <a:cs typeface="Calibri"/>
              <a:sym typeface="Calibri"/>
            </a:endParaRPr>
          </a:p>
        </p:txBody>
      </p:sp>
      <p:pic>
        <p:nvPicPr>
          <p:cNvPr id="220" name="Google Shape;220;p26"/>
          <p:cNvPicPr preferRelativeResize="0"/>
          <p:nvPr/>
        </p:nvPicPr>
        <p:blipFill>
          <a:blip r:embed="rId3">
            <a:alphaModFix/>
          </a:blip>
          <a:stretch>
            <a:fillRect/>
          </a:stretch>
        </p:blipFill>
        <p:spPr>
          <a:xfrm>
            <a:off x="1180450" y="2571738"/>
            <a:ext cx="5772150" cy="1762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pic>
        <p:nvPicPr>
          <p:cNvPr id="225" name="Google Shape;225;p27"/>
          <p:cNvPicPr preferRelativeResize="0"/>
          <p:nvPr/>
        </p:nvPicPr>
        <p:blipFill rotWithShape="1">
          <a:blip r:embed="rId3">
            <a:alphaModFix/>
          </a:blip>
          <a:srcRect b="35368" l="8841" r="52701" t="4876"/>
          <a:stretch/>
        </p:blipFill>
        <p:spPr>
          <a:xfrm>
            <a:off x="0" y="1157600"/>
            <a:ext cx="3819299" cy="2828299"/>
          </a:xfrm>
          <a:prstGeom prst="rect">
            <a:avLst/>
          </a:prstGeom>
          <a:noFill/>
          <a:ln>
            <a:noFill/>
          </a:ln>
        </p:spPr>
      </p:pic>
      <p:sp>
        <p:nvSpPr>
          <p:cNvPr id="226" name="Google Shape;226;p27"/>
          <p:cNvSpPr txBox="1"/>
          <p:nvPr/>
        </p:nvSpPr>
        <p:spPr>
          <a:xfrm>
            <a:off x="1770250" y="236975"/>
            <a:ext cx="7337400" cy="855900"/>
          </a:xfrm>
          <a:prstGeom prst="rect">
            <a:avLst/>
          </a:prstGeom>
          <a:noFill/>
          <a:ln>
            <a:noFill/>
          </a:ln>
        </p:spPr>
        <p:txBody>
          <a:bodyPr anchorCtr="0" anchor="t" bIns="91425" lIns="91425" spcFirstLastPara="1" rIns="91425" wrap="square" tIns="91425">
            <a:noAutofit/>
          </a:bodyPr>
          <a:lstStyle/>
          <a:p>
            <a:pPr indent="0" lvl="0" marL="914400" rtl="0" algn="l">
              <a:spcBef>
                <a:spcPts val="0"/>
              </a:spcBef>
              <a:spcAft>
                <a:spcPts val="0"/>
              </a:spcAft>
              <a:buNone/>
            </a:pPr>
            <a:r>
              <a:rPr b="1" lang="en" sz="2400">
                <a:solidFill>
                  <a:schemeClr val="lt1"/>
                </a:solidFill>
                <a:latin typeface="Calibri"/>
                <a:ea typeface="Calibri"/>
                <a:cs typeface="Calibri"/>
                <a:sym typeface="Calibri"/>
              </a:rPr>
              <a:t>AUTOMATED CODE REVIEW</a:t>
            </a:r>
            <a:endParaRPr b="1" sz="2400">
              <a:solidFill>
                <a:schemeClr val="lt1"/>
              </a:solidFill>
              <a:latin typeface="Calibri"/>
              <a:ea typeface="Calibri"/>
              <a:cs typeface="Calibri"/>
              <a:sym typeface="Calibri"/>
            </a:endParaRPr>
          </a:p>
        </p:txBody>
      </p:sp>
      <p:pic>
        <p:nvPicPr>
          <p:cNvPr id="227" name="Google Shape;227;p27"/>
          <p:cNvPicPr preferRelativeResize="0"/>
          <p:nvPr/>
        </p:nvPicPr>
        <p:blipFill>
          <a:blip r:embed="rId4">
            <a:alphaModFix/>
          </a:blip>
          <a:stretch>
            <a:fillRect/>
          </a:stretch>
        </p:blipFill>
        <p:spPr>
          <a:xfrm>
            <a:off x="3498700" y="1157600"/>
            <a:ext cx="5645300" cy="2828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pic>
        <p:nvPicPr>
          <p:cNvPr id="232" name="Google Shape;232;p28"/>
          <p:cNvPicPr preferRelativeResize="0"/>
          <p:nvPr/>
        </p:nvPicPr>
        <p:blipFill>
          <a:blip r:embed="rId3">
            <a:alphaModFix/>
          </a:blip>
          <a:stretch>
            <a:fillRect/>
          </a:stretch>
        </p:blipFill>
        <p:spPr>
          <a:xfrm>
            <a:off x="3084585" y="1086175"/>
            <a:ext cx="2067625" cy="933450"/>
          </a:xfrm>
          <a:prstGeom prst="rect">
            <a:avLst/>
          </a:prstGeom>
          <a:noFill/>
          <a:ln>
            <a:noFill/>
          </a:ln>
        </p:spPr>
      </p:pic>
      <p:pic>
        <p:nvPicPr>
          <p:cNvPr id="233" name="Google Shape;233;p28"/>
          <p:cNvPicPr preferRelativeResize="0"/>
          <p:nvPr/>
        </p:nvPicPr>
        <p:blipFill>
          <a:blip r:embed="rId4">
            <a:alphaModFix/>
          </a:blip>
          <a:stretch>
            <a:fillRect/>
          </a:stretch>
        </p:blipFill>
        <p:spPr>
          <a:xfrm>
            <a:off x="5983100" y="992450"/>
            <a:ext cx="2646775" cy="1445325"/>
          </a:xfrm>
          <a:prstGeom prst="rect">
            <a:avLst/>
          </a:prstGeom>
          <a:noFill/>
          <a:ln>
            <a:noFill/>
          </a:ln>
        </p:spPr>
      </p:pic>
      <p:pic>
        <p:nvPicPr>
          <p:cNvPr id="234" name="Google Shape;234;p28"/>
          <p:cNvPicPr preferRelativeResize="0"/>
          <p:nvPr/>
        </p:nvPicPr>
        <p:blipFill>
          <a:blip r:embed="rId5">
            <a:alphaModFix/>
          </a:blip>
          <a:stretch>
            <a:fillRect/>
          </a:stretch>
        </p:blipFill>
        <p:spPr>
          <a:xfrm>
            <a:off x="2954150" y="2898613"/>
            <a:ext cx="3028950" cy="1514475"/>
          </a:xfrm>
          <a:prstGeom prst="rect">
            <a:avLst/>
          </a:prstGeom>
          <a:noFill/>
          <a:ln>
            <a:noFill/>
          </a:ln>
        </p:spPr>
      </p:pic>
      <p:pic>
        <p:nvPicPr>
          <p:cNvPr id="235" name="Google Shape;235;p28"/>
          <p:cNvPicPr preferRelativeResize="0"/>
          <p:nvPr/>
        </p:nvPicPr>
        <p:blipFill>
          <a:blip r:embed="rId6">
            <a:alphaModFix/>
          </a:blip>
          <a:stretch>
            <a:fillRect/>
          </a:stretch>
        </p:blipFill>
        <p:spPr>
          <a:xfrm>
            <a:off x="417225" y="574300"/>
            <a:ext cx="2143125" cy="2143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29"/>
          <p:cNvSpPr txBox="1"/>
          <p:nvPr>
            <p:ph idx="4294967295" type="ctrTitle"/>
          </p:nvPr>
        </p:nvSpPr>
        <p:spPr>
          <a:xfrm>
            <a:off x="1073100" y="236950"/>
            <a:ext cx="6760500" cy="6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C0000"/>
                </a:solidFill>
              </a:rPr>
              <a:t>RECAP OF KEY POINTS !</a:t>
            </a:r>
            <a:endParaRPr b="1">
              <a:solidFill>
                <a:srgbClr val="CC0000"/>
              </a:solidFill>
            </a:endParaRPr>
          </a:p>
        </p:txBody>
      </p:sp>
      <p:sp>
        <p:nvSpPr>
          <p:cNvPr id="241" name="Google Shape;241;p29"/>
          <p:cNvSpPr txBox="1"/>
          <p:nvPr>
            <p:ph idx="4294967295" type="subTitle"/>
          </p:nvPr>
        </p:nvSpPr>
        <p:spPr>
          <a:xfrm>
            <a:off x="181200" y="816525"/>
            <a:ext cx="8342700" cy="308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1. What is clean code?</a:t>
            </a:r>
            <a:endParaRPr b="1" sz="1800"/>
          </a:p>
          <a:p>
            <a:pPr indent="0" lvl="0" marL="0" rtl="0" algn="l">
              <a:spcBef>
                <a:spcPts val="1600"/>
              </a:spcBef>
              <a:spcAft>
                <a:spcPts val="0"/>
              </a:spcAft>
              <a:buNone/>
            </a:pPr>
            <a:r>
              <a:t/>
            </a:r>
            <a:endParaRPr b="1" sz="1800"/>
          </a:p>
          <a:p>
            <a:pPr indent="0" lvl="0" marL="0" rtl="0" algn="l">
              <a:spcBef>
                <a:spcPts val="1600"/>
              </a:spcBef>
              <a:spcAft>
                <a:spcPts val="0"/>
              </a:spcAft>
              <a:buNone/>
            </a:pPr>
            <a:r>
              <a:rPr b="1" lang="en" sz="1800"/>
              <a:t>2. Why should you adopt good code quality practices?  </a:t>
            </a:r>
            <a:endParaRPr b="1" sz="1800"/>
          </a:p>
          <a:p>
            <a:pPr indent="0" lvl="0" marL="0" rtl="0" algn="l">
              <a:spcBef>
                <a:spcPts val="1600"/>
              </a:spcBef>
              <a:spcAft>
                <a:spcPts val="0"/>
              </a:spcAft>
              <a:buNone/>
            </a:pPr>
            <a:r>
              <a:t/>
            </a:r>
            <a:endParaRPr b="1" sz="1800"/>
          </a:p>
          <a:p>
            <a:pPr indent="0" lvl="0" marL="0" rtl="0" algn="l">
              <a:spcBef>
                <a:spcPts val="1600"/>
              </a:spcBef>
              <a:spcAft>
                <a:spcPts val="0"/>
              </a:spcAft>
              <a:buNone/>
            </a:pPr>
            <a:r>
              <a:rPr b="1" lang="en" sz="1800"/>
              <a:t>3. How can we improve our code quality</a:t>
            </a:r>
            <a:r>
              <a:rPr b="1" lang="en" sz="1800"/>
              <a:t>?</a:t>
            </a:r>
            <a:endParaRPr b="1" sz="1800"/>
          </a:p>
          <a:p>
            <a:pPr indent="0" lvl="0" marL="0" rtl="0" algn="l">
              <a:spcBef>
                <a:spcPts val="1600"/>
              </a:spcBef>
              <a:spcAft>
                <a:spcPts val="0"/>
              </a:spcAft>
              <a:buNone/>
            </a:pPr>
            <a:r>
              <a:t/>
            </a:r>
            <a:endParaRPr b="1" sz="1800"/>
          </a:p>
          <a:p>
            <a:pPr indent="0" lvl="0" marL="0" rtl="0" algn="l">
              <a:spcBef>
                <a:spcPts val="1600"/>
              </a:spcBef>
              <a:spcAft>
                <a:spcPts val="1600"/>
              </a:spcAft>
              <a:buNone/>
            </a:pPr>
            <a:r>
              <a:t/>
            </a:r>
            <a:endParaRPr b="1" sz="1800"/>
          </a:p>
        </p:txBody>
      </p:sp>
      <p:sp>
        <p:nvSpPr>
          <p:cNvPr id="242" name="Google Shape;242;p29"/>
          <p:cNvSpPr txBox="1"/>
          <p:nvPr/>
        </p:nvSpPr>
        <p:spPr>
          <a:xfrm>
            <a:off x="2648425" y="892150"/>
            <a:ext cx="4229100" cy="73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Calibri"/>
                <a:ea typeface="Calibri"/>
                <a:cs typeface="Calibri"/>
                <a:sym typeface="Calibri"/>
              </a:rPr>
              <a:t>Clean code is :-</a:t>
            </a:r>
            <a:endParaRPr b="1">
              <a:solidFill>
                <a:schemeClr val="lt1"/>
              </a:solidFill>
              <a:latin typeface="Calibri"/>
              <a:ea typeface="Calibri"/>
              <a:cs typeface="Calibri"/>
              <a:sym typeface="Calibri"/>
            </a:endParaRPr>
          </a:p>
          <a:p>
            <a:pPr indent="-317500" lvl="0" marL="457200" rtl="0" algn="l">
              <a:spcBef>
                <a:spcPts val="0"/>
              </a:spcBef>
              <a:spcAft>
                <a:spcPts val="0"/>
              </a:spcAft>
              <a:buClr>
                <a:schemeClr val="lt1"/>
              </a:buClr>
              <a:buSzPts val="1400"/>
              <a:buFont typeface="Calibri"/>
              <a:buAutoNum type="arabicParenR"/>
            </a:pPr>
            <a:r>
              <a:rPr b="1" lang="en">
                <a:solidFill>
                  <a:schemeClr val="lt1"/>
                </a:solidFill>
                <a:latin typeface="Calibri"/>
                <a:ea typeface="Calibri"/>
                <a:cs typeface="Calibri"/>
                <a:sym typeface="Calibri"/>
              </a:rPr>
              <a:t>Easy to understand and maintain.</a:t>
            </a:r>
            <a:endParaRPr b="1">
              <a:solidFill>
                <a:schemeClr val="lt1"/>
              </a:solidFill>
              <a:latin typeface="Calibri"/>
              <a:ea typeface="Calibri"/>
              <a:cs typeface="Calibri"/>
              <a:sym typeface="Calibri"/>
            </a:endParaRPr>
          </a:p>
          <a:p>
            <a:pPr indent="-317500" lvl="0" marL="457200" rtl="0" algn="l">
              <a:spcBef>
                <a:spcPts val="0"/>
              </a:spcBef>
              <a:spcAft>
                <a:spcPts val="0"/>
              </a:spcAft>
              <a:buClr>
                <a:schemeClr val="lt1"/>
              </a:buClr>
              <a:buSzPts val="1400"/>
              <a:buFont typeface="Calibri"/>
              <a:buAutoNum type="arabicParenR"/>
            </a:pPr>
            <a:r>
              <a:rPr b="1" lang="en">
                <a:solidFill>
                  <a:schemeClr val="lt1"/>
                </a:solidFill>
                <a:latin typeface="Calibri"/>
                <a:ea typeface="Calibri"/>
                <a:cs typeface="Calibri"/>
                <a:sym typeface="Calibri"/>
              </a:rPr>
              <a:t>Well tested and extensible.</a:t>
            </a:r>
            <a:endParaRPr b="1">
              <a:solidFill>
                <a:schemeClr val="lt1"/>
              </a:solidFill>
              <a:latin typeface="Calibri"/>
              <a:ea typeface="Calibri"/>
              <a:cs typeface="Calibri"/>
              <a:sym typeface="Calibri"/>
            </a:endParaRPr>
          </a:p>
        </p:txBody>
      </p:sp>
      <p:sp>
        <p:nvSpPr>
          <p:cNvPr id="243" name="Google Shape;243;p29"/>
          <p:cNvSpPr txBox="1"/>
          <p:nvPr/>
        </p:nvSpPr>
        <p:spPr>
          <a:xfrm>
            <a:off x="2871450" y="1841925"/>
            <a:ext cx="5712300" cy="1053300"/>
          </a:xfrm>
          <a:prstGeom prst="rect">
            <a:avLst/>
          </a:prstGeom>
          <a:noFill/>
          <a:ln>
            <a:noFill/>
          </a:ln>
        </p:spPr>
        <p:txBody>
          <a:bodyPr anchorCtr="0" anchor="t" bIns="91425" lIns="91425" spcFirstLastPara="1" rIns="91425" wrap="square" tIns="91425">
            <a:noAutofit/>
          </a:bodyPr>
          <a:lstStyle/>
          <a:p>
            <a:pPr indent="0" lvl="0" marL="2743200" rtl="0" algn="l">
              <a:spcBef>
                <a:spcPts val="0"/>
              </a:spcBef>
              <a:spcAft>
                <a:spcPts val="0"/>
              </a:spcAft>
              <a:buNone/>
            </a:pPr>
            <a:r>
              <a:rPr b="1" lang="en">
                <a:solidFill>
                  <a:schemeClr val="lt1"/>
                </a:solidFill>
                <a:latin typeface="Calibri"/>
                <a:ea typeface="Calibri"/>
                <a:cs typeface="Calibri"/>
                <a:sym typeface="Calibri"/>
              </a:rPr>
              <a:t>High code quality ensures:- </a:t>
            </a:r>
            <a:endParaRPr b="1">
              <a:solidFill>
                <a:schemeClr val="lt1"/>
              </a:solidFill>
              <a:latin typeface="Calibri"/>
              <a:ea typeface="Calibri"/>
              <a:cs typeface="Calibri"/>
              <a:sym typeface="Calibri"/>
            </a:endParaRPr>
          </a:p>
          <a:p>
            <a:pPr indent="-317500" lvl="0" marL="3200400" rtl="0" algn="l">
              <a:spcBef>
                <a:spcPts val="0"/>
              </a:spcBef>
              <a:spcAft>
                <a:spcPts val="0"/>
              </a:spcAft>
              <a:buClr>
                <a:schemeClr val="lt1"/>
              </a:buClr>
              <a:buSzPts val="1400"/>
              <a:buFont typeface="Calibri"/>
              <a:buAutoNum type="arabicParenR"/>
            </a:pPr>
            <a:r>
              <a:rPr b="1" lang="en">
                <a:solidFill>
                  <a:schemeClr val="lt1"/>
                </a:solidFill>
                <a:latin typeface="Calibri"/>
                <a:ea typeface="Calibri"/>
                <a:cs typeface="Calibri"/>
                <a:sym typeface="Calibri"/>
              </a:rPr>
              <a:t>Lower development time.</a:t>
            </a:r>
            <a:endParaRPr b="1">
              <a:solidFill>
                <a:schemeClr val="lt1"/>
              </a:solidFill>
              <a:latin typeface="Calibri"/>
              <a:ea typeface="Calibri"/>
              <a:cs typeface="Calibri"/>
              <a:sym typeface="Calibri"/>
            </a:endParaRPr>
          </a:p>
          <a:p>
            <a:pPr indent="-317500" lvl="0" marL="3200400" rtl="0" algn="l">
              <a:spcBef>
                <a:spcPts val="0"/>
              </a:spcBef>
              <a:spcAft>
                <a:spcPts val="0"/>
              </a:spcAft>
              <a:buClr>
                <a:schemeClr val="lt1"/>
              </a:buClr>
              <a:buSzPts val="1400"/>
              <a:buFont typeface="Calibri"/>
              <a:buAutoNum type="arabicParenR"/>
            </a:pPr>
            <a:r>
              <a:rPr b="1" lang="en">
                <a:solidFill>
                  <a:schemeClr val="lt1"/>
                </a:solidFill>
                <a:latin typeface="Calibri"/>
                <a:ea typeface="Calibri"/>
                <a:cs typeface="Calibri"/>
                <a:sym typeface="Calibri"/>
              </a:rPr>
              <a:t>Increased productivity.</a:t>
            </a:r>
            <a:endParaRPr b="1">
              <a:solidFill>
                <a:schemeClr val="lt1"/>
              </a:solidFill>
              <a:latin typeface="Calibri"/>
              <a:ea typeface="Calibri"/>
              <a:cs typeface="Calibri"/>
              <a:sym typeface="Calibri"/>
            </a:endParaRPr>
          </a:p>
          <a:p>
            <a:pPr indent="-317500" lvl="0" marL="3200400" rtl="0" algn="l">
              <a:spcBef>
                <a:spcPts val="0"/>
              </a:spcBef>
              <a:spcAft>
                <a:spcPts val="0"/>
              </a:spcAft>
              <a:buClr>
                <a:schemeClr val="lt1"/>
              </a:buClr>
              <a:buSzPts val="1400"/>
              <a:buFont typeface="Calibri"/>
              <a:buAutoNum type="arabicParenR"/>
            </a:pPr>
            <a:r>
              <a:rPr b="1" lang="en">
                <a:solidFill>
                  <a:schemeClr val="lt1"/>
                </a:solidFill>
                <a:latin typeface="Calibri"/>
                <a:ea typeface="Calibri"/>
                <a:cs typeface="Calibri"/>
                <a:sym typeface="Calibri"/>
              </a:rPr>
              <a:t>Robust software.</a:t>
            </a:r>
            <a:endParaRPr b="1">
              <a:solidFill>
                <a:schemeClr val="lt1"/>
              </a:solidFill>
              <a:latin typeface="Calibri"/>
              <a:ea typeface="Calibri"/>
              <a:cs typeface="Calibri"/>
              <a:sym typeface="Calibri"/>
            </a:endParaRPr>
          </a:p>
        </p:txBody>
      </p:sp>
      <p:sp>
        <p:nvSpPr>
          <p:cNvPr id="244" name="Google Shape;244;p29"/>
          <p:cNvSpPr txBox="1"/>
          <p:nvPr/>
        </p:nvSpPr>
        <p:spPr>
          <a:xfrm>
            <a:off x="4276650" y="2895225"/>
            <a:ext cx="4307100" cy="7329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b="1" lang="en">
                <a:solidFill>
                  <a:schemeClr val="lt1"/>
                </a:solidFill>
                <a:latin typeface="Calibri"/>
                <a:ea typeface="Calibri"/>
                <a:cs typeface="Calibri"/>
                <a:sym typeface="Calibri"/>
              </a:rPr>
              <a:t>Ensure high code quality with:-</a:t>
            </a:r>
            <a:endParaRPr b="1">
              <a:solidFill>
                <a:schemeClr val="lt1"/>
              </a:solidFill>
              <a:latin typeface="Calibri"/>
              <a:ea typeface="Calibri"/>
              <a:cs typeface="Calibri"/>
              <a:sym typeface="Calibri"/>
            </a:endParaRPr>
          </a:p>
          <a:p>
            <a:pPr indent="-317500" lvl="0" marL="914400" rtl="0" algn="l">
              <a:spcBef>
                <a:spcPts val="0"/>
              </a:spcBef>
              <a:spcAft>
                <a:spcPts val="0"/>
              </a:spcAft>
              <a:buClr>
                <a:schemeClr val="lt1"/>
              </a:buClr>
              <a:buSzPts val="1400"/>
              <a:buFont typeface="Calibri"/>
              <a:buAutoNum type="arabicParenR"/>
            </a:pPr>
            <a:r>
              <a:rPr b="1" lang="en">
                <a:solidFill>
                  <a:schemeClr val="lt1"/>
                </a:solidFill>
                <a:latin typeface="Calibri"/>
                <a:ea typeface="Calibri"/>
                <a:cs typeface="Calibri"/>
                <a:sym typeface="Calibri"/>
              </a:rPr>
              <a:t>Static Analysis tools - codacy, checkstyle</a:t>
            </a:r>
            <a:endParaRPr b="1">
              <a:solidFill>
                <a:schemeClr val="lt1"/>
              </a:solidFill>
              <a:latin typeface="Calibri"/>
              <a:ea typeface="Calibri"/>
              <a:cs typeface="Calibri"/>
              <a:sym typeface="Calibri"/>
            </a:endParaRPr>
          </a:p>
          <a:p>
            <a:pPr indent="-317500" lvl="0" marL="914400" rtl="0" algn="l">
              <a:spcBef>
                <a:spcPts val="0"/>
              </a:spcBef>
              <a:spcAft>
                <a:spcPts val="0"/>
              </a:spcAft>
              <a:buClr>
                <a:schemeClr val="lt1"/>
              </a:buClr>
              <a:buSzPts val="1400"/>
              <a:buFont typeface="Calibri"/>
              <a:buAutoNum type="arabicParenR"/>
            </a:pPr>
            <a:r>
              <a:rPr b="1" lang="en">
                <a:solidFill>
                  <a:schemeClr val="lt1"/>
                </a:solidFill>
                <a:latin typeface="Calibri"/>
                <a:ea typeface="Calibri"/>
                <a:cs typeface="Calibri"/>
                <a:sym typeface="Calibri"/>
              </a:rPr>
              <a:t>Lowers cost of maintenance</a:t>
            </a:r>
            <a:endParaRPr b="1">
              <a:solidFill>
                <a:schemeClr val="lt1"/>
              </a:solidFill>
              <a:latin typeface="Calibri"/>
              <a:ea typeface="Calibri"/>
              <a:cs typeface="Calibri"/>
              <a:sym typeface="Calibri"/>
            </a:endParaRPr>
          </a:p>
          <a:p>
            <a:pPr indent="0" lvl="0" marL="457200" rtl="0" algn="l">
              <a:spcBef>
                <a:spcPts val="0"/>
              </a:spcBef>
              <a:spcAft>
                <a:spcPts val="0"/>
              </a:spcAft>
              <a:buNone/>
            </a:pPr>
            <a:r>
              <a:t/>
            </a:r>
            <a:endParaRPr b="1">
              <a:solidFill>
                <a:schemeClr val="lt1"/>
              </a:solidFill>
              <a:latin typeface="Calibri"/>
              <a:ea typeface="Calibri"/>
              <a:cs typeface="Calibri"/>
              <a:sym typeface="Calibri"/>
            </a:endParaRPr>
          </a:p>
        </p:txBody>
      </p:sp>
      <p:sp>
        <p:nvSpPr>
          <p:cNvPr id="245" name="Google Shape;245;p29"/>
          <p:cNvSpPr txBox="1"/>
          <p:nvPr/>
        </p:nvSpPr>
        <p:spPr>
          <a:xfrm>
            <a:off x="259250" y="4175825"/>
            <a:ext cx="7337400" cy="65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980000"/>
                </a:solidFill>
                <a:latin typeface="Calibri"/>
                <a:ea typeface="Calibri"/>
                <a:cs typeface="Calibri"/>
                <a:sym typeface="Calibri"/>
              </a:rPr>
              <a:t>Start adopting high code quality practices to become better software engineers!</a:t>
            </a:r>
            <a:endParaRPr b="1" sz="1800">
              <a:solidFill>
                <a:srgbClr val="98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pic>
        <p:nvPicPr>
          <p:cNvPr id="135" name="Google Shape;135;p14"/>
          <p:cNvPicPr preferRelativeResize="0"/>
          <p:nvPr/>
        </p:nvPicPr>
        <p:blipFill>
          <a:blip r:embed="rId3">
            <a:alphaModFix/>
          </a:blip>
          <a:stretch>
            <a:fillRect/>
          </a:stretch>
        </p:blipFill>
        <p:spPr>
          <a:xfrm>
            <a:off x="-116625" y="0"/>
            <a:ext cx="9260624" cy="5143499"/>
          </a:xfrm>
          <a:prstGeom prst="rect">
            <a:avLst/>
          </a:prstGeom>
          <a:noFill/>
          <a:ln>
            <a:noFill/>
          </a:ln>
        </p:spPr>
      </p:pic>
      <p:pic>
        <p:nvPicPr>
          <p:cNvPr id="136" name="Google Shape;136;p14"/>
          <p:cNvPicPr preferRelativeResize="0"/>
          <p:nvPr/>
        </p:nvPicPr>
        <p:blipFill>
          <a:blip r:embed="rId4">
            <a:alphaModFix/>
          </a:blip>
          <a:stretch>
            <a:fillRect/>
          </a:stretch>
        </p:blipFill>
        <p:spPr>
          <a:xfrm>
            <a:off x="871650" y="1526100"/>
            <a:ext cx="2438400" cy="1924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15"/>
          <p:cNvSpPr txBox="1"/>
          <p:nvPr>
            <p:ph type="ctrTitle"/>
          </p:nvPr>
        </p:nvSpPr>
        <p:spPr>
          <a:xfrm>
            <a:off x="1858700" y="710897"/>
            <a:ext cx="5361300" cy="1491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WIIFY</a:t>
            </a:r>
            <a:endParaRPr/>
          </a:p>
        </p:txBody>
      </p:sp>
      <p:sp>
        <p:nvSpPr>
          <p:cNvPr id="142" name="Google Shape;142;p15"/>
          <p:cNvSpPr txBox="1"/>
          <p:nvPr>
            <p:ph idx="1" type="subTitle"/>
          </p:nvPr>
        </p:nvSpPr>
        <p:spPr>
          <a:xfrm>
            <a:off x="1003600" y="1826000"/>
            <a:ext cx="7192500" cy="2411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sz="1800"/>
              <a:t>Easier to read and follow.</a:t>
            </a:r>
            <a:endParaRPr b="1" sz="1800"/>
          </a:p>
          <a:p>
            <a:pPr indent="0" lvl="0" marL="0" rtl="0" algn="l">
              <a:spcBef>
                <a:spcPts val="0"/>
              </a:spcBef>
              <a:spcAft>
                <a:spcPts val="0"/>
              </a:spcAft>
              <a:buNone/>
            </a:pPr>
            <a:r>
              <a:t/>
            </a:r>
            <a:endParaRPr b="1" sz="1800"/>
          </a:p>
          <a:p>
            <a:pPr indent="0" lvl="0" marL="0" rtl="0" algn="l">
              <a:spcBef>
                <a:spcPts val="0"/>
              </a:spcBef>
              <a:spcAft>
                <a:spcPts val="0"/>
              </a:spcAft>
              <a:buNone/>
            </a:pPr>
            <a:r>
              <a:t/>
            </a:r>
            <a:endParaRPr b="1" sz="1800"/>
          </a:p>
          <a:p>
            <a:pPr indent="-342900" lvl="0" marL="457200" rtl="0" algn="l">
              <a:spcBef>
                <a:spcPts val="0"/>
              </a:spcBef>
              <a:spcAft>
                <a:spcPts val="0"/>
              </a:spcAft>
              <a:buSzPts val="1800"/>
              <a:buChar char="●"/>
            </a:pPr>
            <a:r>
              <a:rPr b="1" lang="en" sz="1800"/>
              <a:t>Optimizes productivity level.</a:t>
            </a:r>
            <a:endParaRPr b="1" sz="1800"/>
          </a:p>
          <a:p>
            <a:pPr indent="0" lvl="0" marL="457200" rtl="0" algn="l">
              <a:spcBef>
                <a:spcPts val="0"/>
              </a:spcBef>
              <a:spcAft>
                <a:spcPts val="0"/>
              </a:spcAft>
              <a:buNone/>
            </a:pPr>
            <a:r>
              <a:t/>
            </a:r>
            <a:endParaRPr b="1" sz="1800"/>
          </a:p>
          <a:p>
            <a:pPr indent="0" lvl="0" marL="457200" rtl="0" algn="l">
              <a:spcBef>
                <a:spcPts val="0"/>
              </a:spcBef>
              <a:spcAft>
                <a:spcPts val="0"/>
              </a:spcAft>
              <a:buNone/>
            </a:pPr>
            <a:r>
              <a:t/>
            </a:r>
            <a:endParaRPr b="1" sz="1800"/>
          </a:p>
          <a:p>
            <a:pPr indent="-342900" lvl="0" marL="457200" rtl="0" algn="l">
              <a:spcBef>
                <a:spcPts val="0"/>
              </a:spcBef>
              <a:spcAft>
                <a:spcPts val="0"/>
              </a:spcAft>
              <a:buSzPts val="1800"/>
              <a:buChar char="●"/>
            </a:pPr>
            <a:r>
              <a:rPr b="1" lang="en" sz="1800"/>
              <a:t>Makes it simpler for you to add new features to your product.   </a:t>
            </a:r>
            <a:endParaRPr b="1"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16"/>
          <p:cNvSpPr txBox="1"/>
          <p:nvPr>
            <p:ph type="ctrTitle"/>
          </p:nvPr>
        </p:nvSpPr>
        <p:spPr>
          <a:xfrm>
            <a:off x="1073100" y="473925"/>
            <a:ext cx="6760500" cy="1338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ROADMAP</a:t>
            </a:r>
            <a:endParaRPr/>
          </a:p>
        </p:txBody>
      </p:sp>
      <p:sp>
        <p:nvSpPr>
          <p:cNvPr id="148" name="Google Shape;148;p16"/>
          <p:cNvSpPr txBox="1"/>
          <p:nvPr>
            <p:ph idx="1" type="subTitle"/>
          </p:nvPr>
        </p:nvSpPr>
        <p:spPr>
          <a:xfrm>
            <a:off x="1156950" y="1649250"/>
            <a:ext cx="6592800" cy="18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1. </a:t>
            </a:r>
            <a:r>
              <a:rPr b="1" lang="en" sz="1800"/>
              <a:t>What is clean code?  </a:t>
            </a:r>
            <a:endParaRPr b="1" sz="1800"/>
          </a:p>
          <a:p>
            <a:pPr indent="0" lvl="0" marL="0" rtl="0" algn="l">
              <a:spcBef>
                <a:spcPts val="0"/>
              </a:spcBef>
              <a:spcAft>
                <a:spcPts val="0"/>
              </a:spcAft>
              <a:buNone/>
            </a:pPr>
            <a:r>
              <a:t/>
            </a:r>
            <a:endParaRPr b="1" sz="1800"/>
          </a:p>
          <a:p>
            <a:pPr indent="0" lvl="0" marL="0" rtl="0" algn="l">
              <a:spcBef>
                <a:spcPts val="0"/>
              </a:spcBef>
              <a:spcAft>
                <a:spcPts val="0"/>
              </a:spcAft>
              <a:buNone/>
            </a:pPr>
            <a:r>
              <a:t/>
            </a:r>
            <a:endParaRPr b="1" sz="1800"/>
          </a:p>
          <a:p>
            <a:pPr indent="0" lvl="0" marL="0" rtl="0" algn="l">
              <a:spcBef>
                <a:spcPts val="0"/>
              </a:spcBef>
              <a:spcAft>
                <a:spcPts val="0"/>
              </a:spcAft>
              <a:buNone/>
            </a:pPr>
            <a:r>
              <a:rPr b="1" lang="en" sz="1800"/>
              <a:t>2. Why should you adopt good code quality practices?</a:t>
            </a:r>
            <a:endParaRPr b="1" sz="1800"/>
          </a:p>
          <a:p>
            <a:pPr indent="0" lvl="0" marL="0" rtl="0" algn="l">
              <a:spcBef>
                <a:spcPts val="0"/>
              </a:spcBef>
              <a:spcAft>
                <a:spcPts val="0"/>
              </a:spcAft>
              <a:buNone/>
            </a:pPr>
            <a:r>
              <a:t/>
            </a:r>
            <a:endParaRPr b="1" sz="1800"/>
          </a:p>
          <a:p>
            <a:pPr indent="0" lvl="0" marL="0" rtl="0" algn="l">
              <a:spcBef>
                <a:spcPts val="0"/>
              </a:spcBef>
              <a:spcAft>
                <a:spcPts val="0"/>
              </a:spcAft>
              <a:buNone/>
            </a:pPr>
            <a:r>
              <a:t/>
            </a:r>
            <a:endParaRPr b="1" sz="1800"/>
          </a:p>
          <a:p>
            <a:pPr indent="0" lvl="0" marL="0" rtl="0" algn="l">
              <a:spcBef>
                <a:spcPts val="0"/>
              </a:spcBef>
              <a:spcAft>
                <a:spcPts val="0"/>
              </a:spcAft>
              <a:buNone/>
            </a:pPr>
            <a:r>
              <a:rPr b="1" lang="en" sz="1800"/>
              <a:t>3. How can we improve our code quality?</a:t>
            </a:r>
            <a:endParaRPr b="1" sz="1800"/>
          </a:p>
        </p:txBody>
      </p:sp>
      <p:sp>
        <p:nvSpPr>
          <p:cNvPr id="149" name="Google Shape;149;p16"/>
          <p:cNvSpPr/>
          <p:nvPr/>
        </p:nvSpPr>
        <p:spPr>
          <a:xfrm>
            <a:off x="3903000" y="1749350"/>
            <a:ext cx="1338000" cy="327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17"/>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5" name="Google Shape;155;p17"/>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156" name="Google Shape;156;p17"/>
          <p:cNvPicPr preferRelativeResize="0"/>
          <p:nvPr/>
        </p:nvPicPr>
        <p:blipFill>
          <a:blip r:embed="rId3">
            <a:alphaModFix/>
          </a:blip>
          <a:stretch>
            <a:fillRect/>
          </a:stretch>
        </p:blipFill>
        <p:spPr>
          <a:xfrm>
            <a:off x="0" y="0"/>
            <a:ext cx="9144002" cy="5143501"/>
          </a:xfrm>
          <a:prstGeom prst="rect">
            <a:avLst/>
          </a:prstGeom>
          <a:noFill/>
          <a:ln>
            <a:noFill/>
          </a:ln>
        </p:spPr>
      </p:pic>
      <p:sp>
        <p:nvSpPr>
          <p:cNvPr id="157" name="Google Shape;157;p17"/>
          <p:cNvSpPr txBox="1"/>
          <p:nvPr/>
        </p:nvSpPr>
        <p:spPr>
          <a:xfrm>
            <a:off x="870650" y="111525"/>
            <a:ext cx="73374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Calibri"/>
                <a:ea typeface="Calibri"/>
                <a:cs typeface="Calibri"/>
                <a:sym typeface="Calibri"/>
              </a:rPr>
              <a:t>We’ve all heard the term “high code quality”, but what does it really mean?</a:t>
            </a:r>
            <a:endParaRPr b="1" sz="18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pic>
        <p:nvPicPr>
          <p:cNvPr id="162" name="Google Shape;162;p18"/>
          <p:cNvPicPr preferRelativeResize="0"/>
          <p:nvPr/>
        </p:nvPicPr>
        <p:blipFill rotWithShape="1">
          <a:blip r:embed="rId3">
            <a:alphaModFix/>
          </a:blip>
          <a:srcRect b="0" l="0" r="45521" t="0"/>
          <a:stretch/>
        </p:blipFill>
        <p:spPr>
          <a:xfrm>
            <a:off x="585450" y="0"/>
            <a:ext cx="4432575" cy="5143500"/>
          </a:xfrm>
          <a:prstGeom prst="rect">
            <a:avLst/>
          </a:prstGeom>
          <a:noFill/>
          <a:ln>
            <a:noFill/>
          </a:ln>
        </p:spPr>
      </p:pic>
      <p:sp>
        <p:nvSpPr>
          <p:cNvPr id="163" name="Google Shape;163;p18"/>
          <p:cNvSpPr txBox="1"/>
          <p:nvPr/>
        </p:nvSpPr>
        <p:spPr>
          <a:xfrm>
            <a:off x="5018025" y="1234700"/>
            <a:ext cx="1575000" cy="366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Calibri"/>
                <a:ea typeface="Calibri"/>
                <a:cs typeface="Calibri"/>
                <a:sym typeface="Calibri"/>
              </a:rPr>
              <a:t>4. Efficiency</a:t>
            </a:r>
            <a:endParaRPr b="1" sz="1800">
              <a:latin typeface="Calibri"/>
              <a:ea typeface="Calibri"/>
              <a:cs typeface="Calibri"/>
              <a:sym typeface="Calibri"/>
            </a:endParaRPr>
          </a:p>
          <a:p>
            <a:pPr indent="0" lvl="0" marL="0" rtl="0" algn="l">
              <a:spcBef>
                <a:spcPts val="0"/>
              </a:spcBef>
              <a:spcAft>
                <a:spcPts val="0"/>
              </a:spcAft>
              <a:buNone/>
            </a:pPr>
            <a:r>
              <a:t/>
            </a:r>
            <a:endParaRPr b="1" sz="1800">
              <a:latin typeface="Calibri"/>
              <a:ea typeface="Calibri"/>
              <a:cs typeface="Calibri"/>
              <a:sym typeface="Calibri"/>
            </a:endParaRPr>
          </a:p>
          <a:p>
            <a:pPr indent="0" lvl="0" marL="0" rtl="0" algn="l">
              <a:spcBef>
                <a:spcPts val="0"/>
              </a:spcBef>
              <a:spcAft>
                <a:spcPts val="0"/>
              </a:spcAft>
              <a:buNone/>
            </a:pPr>
            <a:r>
              <a:t/>
            </a:r>
            <a:endParaRPr b="1" sz="1800">
              <a:latin typeface="Calibri"/>
              <a:ea typeface="Calibri"/>
              <a:cs typeface="Calibri"/>
              <a:sym typeface="Calibri"/>
            </a:endParaRPr>
          </a:p>
          <a:p>
            <a:pPr indent="0" lvl="0" marL="0" rtl="0" algn="l">
              <a:spcBef>
                <a:spcPts val="0"/>
              </a:spcBef>
              <a:spcAft>
                <a:spcPts val="0"/>
              </a:spcAft>
              <a:buNone/>
            </a:pPr>
            <a:r>
              <a:rPr b="1" lang="en" sz="1800">
                <a:latin typeface="Calibri"/>
                <a:ea typeface="Calibri"/>
                <a:cs typeface="Calibri"/>
                <a:sym typeface="Calibri"/>
              </a:rPr>
              <a:t>3. Extensibility</a:t>
            </a:r>
            <a:endParaRPr b="1" sz="1800">
              <a:latin typeface="Calibri"/>
              <a:ea typeface="Calibri"/>
              <a:cs typeface="Calibri"/>
              <a:sym typeface="Calibri"/>
            </a:endParaRPr>
          </a:p>
          <a:p>
            <a:pPr indent="0" lvl="0" marL="0" rtl="0" algn="l">
              <a:spcBef>
                <a:spcPts val="0"/>
              </a:spcBef>
              <a:spcAft>
                <a:spcPts val="0"/>
              </a:spcAft>
              <a:buNone/>
            </a:pPr>
            <a:r>
              <a:t/>
            </a:r>
            <a:endParaRPr b="1" sz="1800">
              <a:latin typeface="Calibri"/>
              <a:ea typeface="Calibri"/>
              <a:cs typeface="Calibri"/>
              <a:sym typeface="Calibri"/>
            </a:endParaRPr>
          </a:p>
          <a:p>
            <a:pPr indent="0" lvl="0" marL="0" rtl="0" algn="l">
              <a:spcBef>
                <a:spcPts val="0"/>
              </a:spcBef>
              <a:spcAft>
                <a:spcPts val="0"/>
              </a:spcAft>
              <a:buNone/>
            </a:pPr>
            <a:r>
              <a:t/>
            </a:r>
            <a:endParaRPr b="1" sz="1800">
              <a:latin typeface="Calibri"/>
              <a:ea typeface="Calibri"/>
              <a:cs typeface="Calibri"/>
              <a:sym typeface="Calibri"/>
            </a:endParaRPr>
          </a:p>
          <a:p>
            <a:pPr indent="0" lvl="0" marL="0" rtl="0" algn="l">
              <a:spcBef>
                <a:spcPts val="0"/>
              </a:spcBef>
              <a:spcAft>
                <a:spcPts val="0"/>
              </a:spcAft>
              <a:buNone/>
            </a:pPr>
            <a:r>
              <a:rPr b="1" lang="en" sz="1800">
                <a:latin typeface="Calibri"/>
                <a:ea typeface="Calibri"/>
                <a:cs typeface="Calibri"/>
                <a:sym typeface="Calibri"/>
              </a:rPr>
              <a:t>2. Readability</a:t>
            </a:r>
            <a:endParaRPr b="1" sz="1800">
              <a:latin typeface="Calibri"/>
              <a:ea typeface="Calibri"/>
              <a:cs typeface="Calibri"/>
              <a:sym typeface="Calibri"/>
            </a:endParaRPr>
          </a:p>
          <a:p>
            <a:pPr indent="0" lvl="0" marL="0" rtl="0" algn="l">
              <a:spcBef>
                <a:spcPts val="0"/>
              </a:spcBef>
              <a:spcAft>
                <a:spcPts val="0"/>
              </a:spcAft>
              <a:buNone/>
            </a:pPr>
            <a:r>
              <a:t/>
            </a:r>
            <a:endParaRPr b="1" sz="1800">
              <a:latin typeface="Calibri"/>
              <a:ea typeface="Calibri"/>
              <a:cs typeface="Calibri"/>
              <a:sym typeface="Calibri"/>
            </a:endParaRPr>
          </a:p>
          <a:p>
            <a:pPr indent="0" lvl="0" marL="0" rtl="0" algn="l">
              <a:spcBef>
                <a:spcPts val="0"/>
              </a:spcBef>
              <a:spcAft>
                <a:spcPts val="0"/>
              </a:spcAft>
              <a:buNone/>
            </a:pPr>
            <a:r>
              <a:t/>
            </a:r>
            <a:endParaRPr b="1" sz="1800">
              <a:latin typeface="Calibri"/>
              <a:ea typeface="Calibri"/>
              <a:cs typeface="Calibri"/>
              <a:sym typeface="Calibri"/>
            </a:endParaRPr>
          </a:p>
          <a:p>
            <a:pPr indent="0" lvl="0" marL="0" rtl="0" algn="l">
              <a:spcBef>
                <a:spcPts val="0"/>
              </a:spcBef>
              <a:spcAft>
                <a:spcPts val="0"/>
              </a:spcAft>
              <a:buNone/>
            </a:pPr>
            <a:r>
              <a:rPr b="1" lang="en" sz="1800">
                <a:latin typeface="Calibri"/>
                <a:ea typeface="Calibri"/>
                <a:cs typeface="Calibri"/>
                <a:sym typeface="Calibri"/>
              </a:rPr>
              <a:t>1. </a:t>
            </a:r>
            <a:r>
              <a:rPr b="1" lang="en" sz="1800">
                <a:latin typeface="Calibri"/>
                <a:ea typeface="Calibri"/>
                <a:cs typeface="Calibri"/>
                <a:sym typeface="Calibri"/>
              </a:rPr>
              <a:t>Correctness</a:t>
            </a:r>
            <a:endParaRPr b="1" sz="18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19"/>
          <p:cNvSpPr txBox="1"/>
          <p:nvPr>
            <p:ph type="ctrTitle"/>
          </p:nvPr>
        </p:nvSpPr>
        <p:spPr>
          <a:xfrm>
            <a:off x="1073100" y="473925"/>
            <a:ext cx="6760500" cy="1338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ROADMAP</a:t>
            </a:r>
            <a:endParaRPr b="1"/>
          </a:p>
        </p:txBody>
      </p:sp>
      <p:sp>
        <p:nvSpPr>
          <p:cNvPr id="169" name="Google Shape;169;p19"/>
          <p:cNvSpPr txBox="1"/>
          <p:nvPr>
            <p:ph idx="1" type="subTitle"/>
          </p:nvPr>
        </p:nvSpPr>
        <p:spPr>
          <a:xfrm>
            <a:off x="1156950" y="1649250"/>
            <a:ext cx="6592800" cy="18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1. What is clean code?</a:t>
            </a:r>
            <a:endParaRPr b="1" sz="1800"/>
          </a:p>
          <a:p>
            <a:pPr indent="0" lvl="0" marL="0" rtl="0" algn="l">
              <a:spcBef>
                <a:spcPts val="0"/>
              </a:spcBef>
              <a:spcAft>
                <a:spcPts val="0"/>
              </a:spcAft>
              <a:buNone/>
            </a:pPr>
            <a:r>
              <a:t/>
            </a:r>
            <a:endParaRPr b="1" sz="1800"/>
          </a:p>
          <a:p>
            <a:pPr indent="0" lvl="0" marL="0" rtl="0" algn="l">
              <a:spcBef>
                <a:spcPts val="0"/>
              </a:spcBef>
              <a:spcAft>
                <a:spcPts val="0"/>
              </a:spcAft>
              <a:buNone/>
            </a:pPr>
            <a:r>
              <a:t/>
            </a:r>
            <a:endParaRPr b="1" sz="1800"/>
          </a:p>
          <a:p>
            <a:pPr indent="0" lvl="0" marL="0" rtl="0" algn="l">
              <a:spcBef>
                <a:spcPts val="0"/>
              </a:spcBef>
              <a:spcAft>
                <a:spcPts val="0"/>
              </a:spcAft>
              <a:buNone/>
            </a:pPr>
            <a:r>
              <a:rPr b="1" lang="en" sz="1800"/>
              <a:t>2. Why should you adopt good code quality practices?  </a:t>
            </a:r>
            <a:endParaRPr b="1" sz="1800"/>
          </a:p>
          <a:p>
            <a:pPr indent="0" lvl="0" marL="0" rtl="0" algn="l">
              <a:spcBef>
                <a:spcPts val="0"/>
              </a:spcBef>
              <a:spcAft>
                <a:spcPts val="0"/>
              </a:spcAft>
              <a:buNone/>
            </a:pPr>
            <a:r>
              <a:t/>
            </a:r>
            <a:endParaRPr b="1" sz="1800"/>
          </a:p>
          <a:p>
            <a:pPr indent="0" lvl="0" marL="0" rtl="0" algn="l">
              <a:spcBef>
                <a:spcPts val="0"/>
              </a:spcBef>
              <a:spcAft>
                <a:spcPts val="0"/>
              </a:spcAft>
              <a:buNone/>
            </a:pPr>
            <a:r>
              <a:t/>
            </a:r>
            <a:endParaRPr b="1" sz="1800"/>
          </a:p>
          <a:p>
            <a:pPr indent="0" lvl="0" marL="0" rtl="0" algn="l">
              <a:spcBef>
                <a:spcPts val="0"/>
              </a:spcBef>
              <a:spcAft>
                <a:spcPts val="0"/>
              </a:spcAft>
              <a:buNone/>
            </a:pPr>
            <a:r>
              <a:rPr b="1" lang="en" sz="1800"/>
              <a:t>3. How can we improve our code quality?</a:t>
            </a:r>
            <a:endParaRPr b="1" sz="1800"/>
          </a:p>
        </p:txBody>
      </p:sp>
      <p:sp>
        <p:nvSpPr>
          <p:cNvPr id="170" name="Google Shape;170;p19"/>
          <p:cNvSpPr/>
          <p:nvPr/>
        </p:nvSpPr>
        <p:spPr>
          <a:xfrm>
            <a:off x="6648925" y="2571750"/>
            <a:ext cx="1338000" cy="327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9"/>
          <p:cNvSpPr txBox="1"/>
          <p:nvPr/>
        </p:nvSpPr>
        <p:spPr>
          <a:xfrm>
            <a:off x="3902950" y="1551675"/>
            <a:ext cx="4229100" cy="84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alibri"/>
                <a:ea typeface="Calibri"/>
                <a:cs typeface="Calibri"/>
                <a:sym typeface="Calibri"/>
              </a:rPr>
              <a:t>Clean code is :-</a:t>
            </a:r>
            <a:endParaRPr b="1">
              <a:latin typeface="Calibri"/>
              <a:ea typeface="Calibri"/>
              <a:cs typeface="Calibri"/>
              <a:sym typeface="Calibri"/>
            </a:endParaRPr>
          </a:p>
          <a:p>
            <a:pPr indent="-317500" lvl="0" marL="457200" rtl="0" algn="l">
              <a:spcBef>
                <a:spcPts val="0"/>
              </a:spcBef>
              <a:spcAft>
                <a:spcPts val="0"/>
              </a:spcAft>
              <a:buSzPts val="1400"/>
              <a:buFont typeface="Calibri"/>
              <a:buAutoNum type="arabicParenR"/>
            </a:pPr>
            <a:r>
              <a:rPr b="1" lang="en">
                <a:latin typeface="Calibri"/>
                <a:ea typeface="Calibri"/>
                <a:cs typeface="Calibri"/>
                <a:sym typeface="Calibri"/>
              </a:rPr>
              <a:t>Easy to understand and maintain.</a:t>
            </a:r>
            <a:endParaRPr b="1">
              <a:latin typeface="Calibri"/>
              <a:ea typeface="Calibri"/>
              <a:cs typeface="Calibri"/>
              <a:sym typeface="Calibri"/>
            </a:endParaRPr>
          </a:p>
          <a:p>
            <a:pPr indent="-317500" lvl="0" marL="457200" rtl="0" algn="l">
              <a:spcBef>
                <a:spcPts val="0"/>
              </a:spcBef>
              <a:spcAft>
                <a:spcPts val="0"/>
              </a:spcAft>
              <a:buSzPts val="1400"/>
              <a:buFont typeface="Calibri"/>
              <a:buAutoNum type="arabicParenR"/>
            </a:pPr>
            <a:r>
              <a:rPr b="1" lang="en">
                <a:latin typeface="Calibri"/>
                <a:ea typeface="Calibri"/>
                <a:cs typeface="Calibri"/>
                <a:sym typeface="Calibri"/>
              </a:rPr>
              <a:t>Well tested and extensible.</a:t>
            </a:r>
            <a:endParaRPr b="1">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0"/>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YOUR CODE IS NOT</a:t>
            </a:r>
            <a:endParaRPr b="1"/>
          </a:p>
          <a:p>
            <a:pPr indent="0" lvl="0" marL="0" rtl="0" algn="ctr">
              <a:spcBef>
                <a:spcPts val="0"/>
              </a:spcBef>
              <a:spcAft>
                <a:spcPts val="0"/>
              </a:spcAft>
              <a:buNone/>
            </a:pPr>
            <a:r>
              <a:t/>
            </a:r>
            <a:endParaRPr b="1"/>
          </a:p>
          <a:p>
            <a:pPr indent="0" lvl="0" marL="0" rtl="0" algn="ctr">
              <a:spcBef>
                <a:spcPts val="0"/>
              </a:spcBef>
              <a:spcAft>
                <a:spcPts val="0"/>
              </a:spcAft>
              <a:buNone/>
            </a:pPr>
            <a:r>
              <a:rPr b="1" lang="en"/>
              <a:t> YOUR OWN !</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1"/>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2" name="Google Shape;182;p21"/>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183" name="Google Shape;183;p21"/>
          <p:cNvPicPr preferRelativeResize="0"/>
          <p:nvPr/>
        </p:nvPicPr>
        <p:blipFill>
          <a:blip r:embed="rId3">
            <a:alphaModFix/>
          </a:blip>
          <a:stretch>
            <a:fillRect/>
          </a:stretch>
        </p:blipFill>
        <p:spPr>
          <a:xfrm>
            <a:off x="0" y="0"/>
            <a:ext cx="9144000" cy="51434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