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59"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9144000" cy="5143500" type="screen16x9"/>
  <p:notesSz cx="6858000" cy="9144000"/>
  <p:embeddedFontLst>
    <p:embeddedFont>
      <p:font typeface="Bree Serif" panose="02000503040000020004" pitchFamily="2" charset="77"/>
      <p:regular r:id="rId24"/>
    </p:embeddedFont>
    <p:embeddedFont>
      <p:font typeface="Economica" panose="02000506040000020004" pitchFamily="2" charset="77"/>
      <p:regular r:id="rId25"/>
      <p:bold r:id="rId26"/>
      <p:italic r:id="rId27"/>
      <p:boldItalic r:id="rId28"/>
    </p:embeddedFont>
    <p:embeddedFont>
      <p:font typeface="Open Sans" panose="020B0606030504020204" pitchFamily="34"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700"/>
  </p:normalViewPr>
  <p:slideViewPr>
    <p:cSldViewPr snapToGrid="0">
      <p:cViewPr varScale="1">
        <p:scale>
          <a:sx n="122" d="100"/>
          <a:sy n="122" d="100"/>
        </p:scale>
        <p:origin x="824" y="16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56469c8ae3_0_5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56469c8ae3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5654552c39_0_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5654552c39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5654552c39_0_6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5654552c39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5654552c39_0_8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5654552c39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5654552c39_0_9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5654552c39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5654552c39_0_16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5654552c39_0_1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5654552c39_0_9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5654552c39_0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5654552c39_0_1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5654552c39_0_1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5654552c39_0_1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5654552c39_0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5654552c39_0_17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5654552c39_0_1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5654552c39_0_1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5654552c39_0_1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5654552c39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5654552c3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5654552c39_0_18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5654552c39_0_1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5801d7ea7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5801d7ea7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5654552c39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5654552c39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5654552c39_0_14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5654552c39_0_1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5654552c39_0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5654552c39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5654552c39_0_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5654552c39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5654552c39_0_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5654552c39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5654552c39_0_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5654552c39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5654552c39_0_15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5654552c39_0_1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2744013" y="756700"/>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1" name="Google Shape;11;p2"/>
          <p:cNvSpPr/>
          <p:nvPr/>
        </p:nvSpPr>
        <p:spPr>
          <a:xfrm rot="10800000">
            <a:off x="5318350" y="32667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2" name="Google Shape;12;p2"/>
          <p:cNvSpPr txBox="1">
            <a:spLocks noGrp="1"/>
          </p:cNvSpPr>
          <p:nvPr>
            <p:ph type="ctrTitle"/>
          </p:nvPr>
        </p:nvSpPr>
        <p:spPr>
          <a:xfrm>
            <a:off x="3044700" y="1444255"/>
            <a:ext cx="3054600" cy="1537200"/>
          </a:xfrm>
          <a:prstGeom prst="rect">
            <a:avLst/>
          </a:prstGeom>
        </p:spPr>
        <p:txBody>
          <a:bodyPr spcFirstLastPara="1" wrap="square" lIns="91425" tIns="91425" rIns="91425" bIns="91425" anchor="b" anchorCtr="0"/>
          <a:lstStyle>
            <a:lvl1pPr lvl="0" algn="ctr">
              <a:spcBef>
                <a:spcPts val="0"/>
              </a:spcBef>
              <a:spcAft>
                <a:spcPts val="0"/>
              </a:spcAft>
              <a:buSzPts val="4200"/>
              <a:buNone/>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a:endParaRPr/>
          </a:p>
        </p:txBody>
      </p:sp>
      <p:sp>
        <p:nvSpPr>
          <p:cNvPr id="13" name="Google Shape;13;p2"/>
          <p:cNvSpPr txBox="1">
            <a:spLocks noGrp="1"/>
          </p:cNvSpPr>
          <p:nvPr>
            <p:ph type="subTitle" idx="1"/>
          </p:nvPr>
        </p:nvSpPr>
        <p:spPr>
          <a:xfrm>
            <a:off x="3044700" y="3116580"/>
            <a:ext cx="3054600" cy="7014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Font typeface="Economica"/>
              <a:buNone/>
              <a:defRPr sz="2100">
                <a:latin typeface="Economica"/>
                <a:ea typeface="Economica"/>
                <a:cs typeface="Economica"/>
                <a:sym typeface="Economica"/>
              </a:defRPr>
            </a:lvl1pPr>
            <a:lvl2pPr lvl="1" algn="ctr">
              <a:lnSpc>
                <a:spcPct val="100000"/>
              </a:lnSpc>
              <a:spcBef>
                <a:spcPts val="0"/>
              </a:spcBef>
              <a:spcAft>
                <a:spcPts val="0"/>
              </a:spcAft>
              <a:buSzPts val="2100"/>
              <a:buFont typeface="Economica"/>
              <a:buNone/>
              <a:defRPr sz="2100">
                <a:latin typeface="Economica"/>
                <a:ea typeface="Economica"/>
                <a:cs typeface="Economica"/>
                <a:sym typeface="Economica"/>
              </a:defRPr>
            </a:lvl2pPr>
            <a:lvl3pPr lvl="2" algn="ctr">
              <a:lnSpc>
                <a:spcPct val="100000"/>
              </a:lnSpc>
              <a:spcBef>
                <a:spcPts val="0"/>
              </a:spcBef>
              <a:spcAft>
                <a:spcPts val="0"/>
              </a:spcAft>
              <a:buSzPts val="2100"/>
              <a:buFont typeface="Economica"/>
              <a:buNone/>
              <a:defRPr sz="2100">
                <a:latin typeface="Economica"/>
                <a:ea typeface="Economica"/>
                <a:cs typeface="Economica"/>
                <a:sym typeface="Economica"/>
              </a:defRPr>
            </a:lvl3pPr>
            <a:lvl4pPr lvl="3" algn="ctr">
              <a:lnSpc>
                <a:spcPct val="100000"/>
              </a:lnSpc>
              <a:spcBef>
                <a:spcPts val="0"/>
              </a:spcBef>
              <a:spcAft>
                <a:spcPts val="0"/>
              </a:spcAft>
              <a:buSzPts val="2100"/>
              <a:buFont typeface="Economica"/>
              <a:buNone/>
              <a:defRPr sz="2100">
                <a:latin typeface="Economica"/>
                <a:ea typeface="Economica"/>
                <a:cs typeface="Economica"/>
                <a:sym typeface="Economica"/>
              </a:defRPr>
            </a:lvl4pPr>
            <a:lvl5pPr lvl="4" algn="ctr">
              <a:lnSpc>
                <a:spcPct val="100000"/>
              </a:lnSpc>
              <a:spcBef>
                <a:spcPts val="0"/>
              </a:spcBef>
              <a:spcAft>
                <a:spcPts val="0"/>
              </a:spcAft>
              <a:buSzPts val="2100"/>
              <a:buFont typeface="Economica"/>
              <a:buNone/>
              <a:defRPr sz="2100">
                <a:latin typeface="Economica"/>
                <a:ea typeface="Economica"/>
                <a:cs typeface="Economica"/>
                <a:sym typeface="Economica"/>
              </a:defRPr>
            </a:lvl5pPr>
            <a:lvl6pPr lvl="5" algn="ctr">
              <a:lnSpc>
                <a:spcPct val="100000"/>
              </a:lnSpc>
              <a:spcBef>
                <a:spcPts val="0"/>
              </a:spcBef>
              <a:spcAft>
                <a:spcPts val="0"/>
              </a:spcAft>
              <a:buSzPts val="2100"/>
              <a:buFont typeface="Economica"/>
              <a:buNone/>
              <a:defRPr sz="2100">
                <a:latin typeface="Economica"/>
                <a:ea typeface="Economica"/>
                <a:cs typeface="Economica"/>
                <a:sym typeface="Economica"/>
              </a:defRPr>
            </a:lvl6pPr>
            <a:lvl7pPr lvl="6" algn="ctr">
              <a:lnSpc>
                <a:spcPct val="100000"/>
              </a:lnSpc>
              <a:spcBef>
                <a:spcPts val="0"/>
              </a:spcBef>
              <a:spcAft>
                <a:spcPts val="0"/>
              </a:spcAft>
              <a:buSzPts val="2100"/>
              <a:buFont typeface="Economica"/>
              <a:buNone/>
              <a:defRPr sz="2100">
                <a:latin typeface="Economica"/>
                <a:ea typeface="Economica"/>
                <a:cs typeface="Economica"/>
                <a:sym typeface="Economica"/>
              </a:defRPr>
            </a:lvl7pPr>
            <a:lvl8pPr lvl="7" algn="ctr">
              <a:lnSpc>
                <a:spcPct val="100000"/>
              </a:lnSpc>
              <a:spcBef>
                <a:spcPts val="0"/>
              </a:spcBef>
              <a:spcAft>
                <a:spcPts val="0"/>
              </a:spcAft>
              <a:buSzPts val="2100"/>
              <a:buFont typeface="Economica"/>
              <a:buNone/>
              <a:defRPr sz="2100">
                <a:latin typeface="Economica"/>
                <a:ea typeface="Economica"/>
                <a:cs typeface="Economica"/>
                <a:sym typeface="Economica"/>
              </a:defRPr>
            </a:lvl8pPr>
            <a:lvl9pPr lvl="8" algn="ctr">
              <a:lnSpc>
                <a:spcPct val="100000"/>
              </a:lnSpc>
              <a:spcBef>
                <a:spcPts val="0"/>
              </a:spcBef>
              <a:spcAft>
                <a:spcPts val="0"/>
              </a:spcAft>
              <a:buSzPts val="2100"/>
              <a:buFont typeface="Economica"/>
              <a:buNone/>
              <a:defRPr sz="2100">
                <a:latin typeface="Economica"/>
                <a:ea typeface="Economica"/>
                <a:cs typeface="Economica"/>
                <a:sym typeface="Economica"/>
              </a:defRPr>
            </a:lvl9pPr>
          </a:lstStyle>
          <a:p>
            <a:endParaRPr/>
          </a:p>
        </p:txBody>
      </p:sp>
      <p:sp>
        <p:nvSpPr>
          <p:cNvPr id="14" name="Google Shape;14;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1"/>
        <p:cNvGrpSpPr/>
        <p:nvPr/>
      </p:nvGrpSpPr>
      <p:grpSpPr>
        <a:xfrm>
          <a:off x="0" y="0"/>
          <a:ext cx="0" cy="0"/>
          <a:chOff x="0" y="0"/>
          <a:chExt cx="0" cy="0"/>
        </a:xfrm>
      </p:grpSpPr>
      <p:sp>
        <p:nvSpPr>
          <p:cNvPr id="52" name="Google Shape;52;p11"/>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11"/>
          <p:cNvSpPr txBox="1">
            <a:spLocks noGrp="1"/>
          </p:cNvSpPr>
          <p:nvPr>
            <p:ph type="title" hasCustomPrompt="1"/>
          </p:nvPr>
        </p:nvSpPr>
        <p:spPr>
          <a:xfrm>
            <a:off x="311700" y="957125"/>
            <a:ext cx="8520600" cy="2128800"/>
          </a:xfrm>
          <a:prstGeom prst="rect">
            <a:avLst/>
          </a:prstGeom>
        </p:spPr>
        <p:txBody>
          <a:bodyPr spcFirstLastPara="1" wrap="square" lIns="91425" tIns="91425" rIns="91425" bIns="91425" anchor="ctr" anchorCtr="0"/>
          <a:lstStyle>
            <a:lvl1pPr lvl="0" algn="ctr">
              <a:spcBef>
                <a:spcPts val="0"/>
              </a:spcBef>
              <a:spcAft>
                <a:spcPts val="0"/>
              </a:spcAft>
              <a:buClr>
                <a:schemeClr val="lt2"/>
              </a:buClr>
              <a:buSzPts val="16000"/>
              <a:buNone/>
              <a:defRPr sz="16000">
                <a:solidFill>
                  <a:schemeClr val="lt2"/>
                </a:solidFill>
              </a:defRPr>
            </a:lvl1pPr>
            <a:lvl2pPr lvl="1" algn="ctr">
              <a:spcBef>
                <a:spcPts val="0"/>
              </a:spcBef>
              <a:spcAft>
                <a:spcPts val="0"/>
              </a:spcAft>
              <a:buClr>
                <a:schemeClr val="lt2"/>
              </a:buClr>
              <a:buSzPts val="16000"/>
              <a:buNone/>
              <a:defRPr sz="16000">
                <a:solidFill>
                  <a:schemeClr val="lt2"/>
                </a:solidFill>
              </a:defRPr>
            </a:lvl2pPr>
            <a:lvl3pPr lvl="2" algn="ctr">
              <a:spcBef>
                <a:spcPts val="0"/>
              </a:spcBef>
              <a:spcAft>
                <a:spcPts val="0"/>
              </a:spcAft>
              <a:buClr>
                <a:schemeClr val="lt2"/>
              </a:buClr>
              <a:buSzPts val="16000"/>
              <a:buNone/>
              <a:defRPr sz="16000">
                <a:solidFill>
                  <a:schemeClr val="lt2"/>
                </a:solidFill>
              </a:defRPr>
            </a:lvl3pPr>
            <a:lvl4pPr lvl="3" algn="ctr">
              <a:spcBef>
                <a:spcPts val="0"/>
              </a:spcBef>
              <a:spcAft>
                <a:spcPts val="0"/>
              </a:spcAft>
              <a:buClr>
                <a:schemeClr val="lt2"/>
              </a:buClr>
              <a:buSzPts val="16000"/>
              <a:buNone/>
              <a:defRPr sz="16000">
                <a:solidFill>
                  <a:schemeClr val="lt2"/>
                </a:solidFill>
              </a:defRPr>
            </a:lvl4pPr>
            <a:lvl5pPr lvl="4" algn="ctr">
              <a:spcBef>
                <a:spcPts val="0"/>
              </a:spcBef>
              <a:spcAft>
                <a:spcPts val="0"/>
              </a:spcAft>
              <a:buClr>
                <a:schemeClr val="lt2"/>
              </a:buClr>
              <a:buSzPts val="16000"/>
              <a:buNone/>
              <a:defRPr sz="16000">
                <a:solidFill>
                  <a:schemeClr val="lt2"/>
                </a:solidFill>
              </a:defRPr>
            </a:lvl5pPr>
            <a:lvl6pPr lvl="5" algn="ctr">
              <a:spcBef>
                <a:spcPts val="0"/>
              </a:spcBef>
              <a:spcAft>
                <a:spcPts val="0"/>
              </a:spcAft>
              <a:buClr>
                <a:schemeClr val="lt2"/>
              </a:buClr>
              <a:buSzPts val="16000"/>
              <a:buNone/>
              <a:defRPr sz="16000">
                <a:solidFill>
                  <a:schemeClr val="lt2"/>
                </a:solidFill>
              </a:defRPr>
            </a:lvl6pPr>
            <a:lvl7pPr lvl="6" algn="ctr">
              <a:spcBef>
                <a:spcPts val="0"/>
              </a:spcBef>
              <a:spcAft>
                <a:spcPts val="0"/>
              </a:spcAft>
              <a:buClr>
                <a:schemeClr val="lt2"/>
              </a:buClr>
              <a:buSzPts val="16000"/>
              <a:buNone/>
              <a:defRPr sz="16000">
                <a:solidFill>
                  <a:schemeClr val="lt2"/>
                </a:solidFill>
              </a:defRPr>
            </a:lvl7pPr>
            <a:lvl8pPr lvl="7" algn="ctr">
              <a:spcBef>
                <a:spcPts val="0"/>
              </a:spcBef>
              <a:spcAft>
                <a:spcPts val="0"/>
              </a:spcAft>
              <a:buClr>
                <a:schemeClr val="lt2"/>
              </a:buClr>
              <a:buSzPts val="16000"/>
              <a:buNone/>
              <a:defRPr sz="16000">
                <a:solidFill>
                  <a:schemeClr val="lt2"/>
                </a:solidFill>
              </a:defRPr>
            </a:lvl8pPr>
            <a:lvl9pPr lvl="8" algn="ctr">
              <a:spcBef>
                <a:spcPts val="0"/>
              </a:spcBef>
              <a:spcAft>
                <a:spcPts val="0"/>
              </a:spcAft>
              <a:buClr>
                <a:schemeClr val="lt2"/>
              </a:buClr>
              <a:buSzPts val="16000"/>
              <a:buNone/>
              <a:defRPr sz="16000">
                <a:solidFill>
                  <a:schemeClr val="lt2"/>
                </a:solidFill>
              </a:defRPr>
            </a:lvl9pPr>
          </a:lstStyle>
          <a:p>
            <a:r>
              <a:t>xx%</a:t>
            </a:r>
          </a:p>
        </p:txBody>
      </p:sp>
      <p:sp>
        <p:nvSpPr>
          <p:cNvPr id="54" name="Google Shape;54;p11"/>
          <p:cNvSpPr txBox="1">
            <a:spLocks noGrp="1"/>
          </p:cNvSpPr>
          <p:nvPr>
            <p:ph type="body" idx="1"/>
          </p:nvPr>
        </p:nvSpPr>
        <p:spPr>
          <a:xfrm>
            <a:off x="311700" y="3162000"/>
            <a:ext cx="8520600" cy="10716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5" name="Google Shape;55;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3"/>
          <p:cNvSpPr/>
          <p:nvPr/>
        </p:nvSpPr>
        <p:spPr>
          <a:xfrm flipH="1">
            <a:off x="7595938" y="4602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7" name="Google Shape;17;p3"/>
          <p:cNvSpPr/>
          <p:nvPr/>
        </p:nvSpPr>
        <p:spPr>
          <a:xfrm rot="10800000" flipH="1">
            <a:off x="466425" y="35583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8" name="Google Shape;18;p3"/>
          <p:cNvSpPr txBox="1">
            <a:spLocks noGrp="1"/>
          </p:cNvSpPr>
          <p:nvPr>
            <p:ph type="title"/>
          </p:nvPr>
        </p:nvSpPr>
        <p:spPr>
          <a:xfrm>
            <a:off x="773700" y="1806450"/>
            <a:ext cx="7596600" cy="1530600"/>
          </a:xfrm>
          <a:prstGeom prst="rect">
            <a:avLst/>
          </a:prstGeom>
        </p:spPr>
        <p:txBody>
          <a:bodyPr spcFirstLastPara="1" wrap="square" lIns="91425" tIns="91425" rIns="91425" bIns="91425" anchor="ctr" anchorCtr="0"/>
          <a:lstStyle>
            <a:lvl1pPr lvl="0" algn="ctr">
              <a:spcBef>
                <a:spcPts val="0"/>
              </a:spcBef>
              <a:spcAft>
                <a:spcPts val="0"/>
              </a:spcAft>
              <a:buSzPts val="4200"/>
              <a:buNone/>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a:endParaRPr/>
          </a:p>
        </p:txBody>
      </p:sp>
      <p:sp>
        <p:nvSpPr>
          <p:cNvPr id="19" name="Google Shape;19;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Google Shape;21;p4"/>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4"/>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23" name="Google Shape;23;p4"/>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4" name="Google Shape;24;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5"/>
        <p:cNvGrpSpPr/>
        <p:nvPr/>
      </p:nvGrpSpPr>
      <p:grpSpPr>
        <a:xfrm>
          <a:off x="0" y="0"/>
          <a:ext cx="0" cy="0"/>
          <a:chOff x="0" y="0"/>
          <a:chExt cx="0" cy="0"/>
        </a:xfrm>
      </p:grpSpPr>
      <p:sp>
        <p:nvSpPr>
          <p:cNvPr id="26" name="Google Shape;26;p5"/>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27" name="Google Shape;27;p5"/>
          <p:cNvSpPr txBox="1">
            <a:spLocks noGrp="1"/>
          </p:cNvSpPr>
          <p:nvPr>
            <p:ph type="body" idx="1"/>
          </p:nvPr>
        </p:nvSpPr>
        <p:spPr>
          <a:xfrm>
            <a:off x="311700" y="1225225"/>
            <a:ext cx="3999900" cy="33540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8" name="Google Shape;28;p5"/>
          <p:cNvSpPr txBox="1">
            <a:spLocks noGrp="1"/>
          </p:cNvSpPr>
          <p:nvPr>
            <p:ph type="body" idx="2"/>
          </p:nvPr>
        </p:nvSpPr>
        <p:spPr>
          <a:xfrm>
            <a:off x="4832400" y="1225225"/>
            <a:ext cx="3999900" cy="33540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9" name="Google Shape;29;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0"/>
        <p:cNvGrpSpPr/>
        <p:nvPr/>
      </p:nvGrpSpPr>
      <p:grpSpPr>
        <a:xfrm>
          <a:off x="0" y="0"/>
          <a:ext cx="0" cy="0"/>
          <a:chOff x="0" y="0"/>
          <a:chExt cx="0" cy="0"/>
        </a:xfrm>
      </p:grpSpPr>
      <p:sp>
        <p:nvSpPr>
          <p:cNvPr id="31" name="Google Shape;31;p6"/>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32" name="Google Shape;32;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3"/>
        <p:cNvGrpSpPr/>
        <p:nvPr/>
      </p:nvGrpSpPr>
      <p:grpSpPr>
        <a:xfrm>
          <a:off x="0" y="0"/>
          <a:ext cx="0" cy="0"/>
          <a:chOff x="0" y="0"/>
          <a:chExt cx="0" cy="0"/>
        </a:xfrm>
      </p:grpSpPr>
      <p:sp>
        <p:nvSpPr>
          <p:cNvPr id="34" name="Google Shape;34;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35" name="Google Shape;35;p7"/>
          <p:cNvSpPr txBox="1">
            <a:spLocks noGrp="1"/>
          </p:cNvSpPr>
          <p:nvPr>
            <p:ph type="body" idx="1"/>
          </p:nvPr>
        </p:nvSpPr>
        <p:spPr>
          <a:xfrm>
            <a:off x="311700" y="1399400"/>
            <a:ext cx="2808000" cy="27849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6" name="Google Shape;36;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7"/>
        <p:cNvGrpSpPr/>
        <p:nvPr/>
      </p:nvGrpSpPr>
      <p:grpSpPr>
        <a:xfrm>
          <a:off x="0" y="0"/>
          <a:ext cx="0" cy="0"/>
          <a:chOff x="0" y="0"/>
          <a:chExt cx="0" cy="0"/>
        </a:xfrm>
      </p:grpSpPr>
      <p:sp>
        <p:nvSpPr>
          <p:cNvPr id="38" name="Google Shape;38;p8"/>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8"/>
          <p:cNvSpPr txBox="1">
            <a:spLocks noGrp="1"/>
          </p:cNvSpPr>
          <p:nvPr>
            <p:ph type="title"/>
          </p:nvPr>
        </p:nvSpPr>
        <p:spPr>
          <a:xfrm>
            <a:off x="490250" y="450150"/>
            <a:ext cx="5878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0" name="Google Shape;40;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1"/>
        <p:cNvGrpSpPr/>
        <p:nvPr/>
      </p:nvGrpSpPr>
      <p:grpSpPr>
        <a:xfrm>
          <a:off x="0" y="0"/>
          <a:ext cx="0" cy="0"/>
          <a:chOff x="0" y="0"/>
          <a:chExt cx="0" cy="0"/>
        </a:xfrm>
      </p:grpSpPr>
      <p:sp>
        <p:nvSpPr>
          <p:cNvPr id="42" name="Google Shape;42;p9"/>
          <p:cNvSpPr/>
          <p:nvPr/>
        </p:nvSpPr>
        <p:spPr>
          <a:xfrm>
            <a:off x="4572000" y="-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3" name="Google Shape;43;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4" name="Google Shape;44;p9"/>
          <p:cNvSpPr txBox="1">
            <a:spLocks noGrp="1"/>
          </p:cNvSpPr>
          <p:nvPr>
            <p:ph type="title"/>
          </p:nvPr>
        </p:nvSpPr>
        <p:spPr>
          <a:xfrm>
            <a:off x="265500" y="929275"/>
            <a:ext cx="4045200" cy="1786200"/>
          </a:xfrm>
          <a:prstGeom prst="rect">
            <a:avLst/>
          </a:prstGeom>
        </p:spPr>
        <p:txBody>
          <a:bodyPr spcFirstLastPara="1" wrap="square" lIns="91425" tIns="91425" rIns="91425" bIns="91425" anchor="b" anchorCtr="0"/>
          <a:lstStyle>
            <a:lvl1pPr lvl="0" algn="ctr">
              <a:spcBef>
                <a:spcPts val="0"/>
              </a:spcBef>
              <a:spcAft>
                <a:spcPts val="0"/>
              </a:spcAft>
              <a:buClr>
                <a:schemeClr val="lt2"/>
              </a:buClr>
              <a:buSzPts val="4200"/>
              <a:buNone/>
              <a:defRPr>
                <a:solidFill>
                  <a:schemeClr val="lt2"/>
                </a:solidFill>
              </a:defRPr>
            </a:lvl1pPr>
            <a:lvl2pPr lvl="1" algn="ctr">
              <a:spcBef>
                <a:spcPts val="0"/>
              </a:spcBef>
              <a:spcAft>
                <a:spcPts val="0"/>
              </a:spcAft>
              <a:buClr>
                <a:schemeClr val="lt2"/>
              </a:buClr>
              <a:buSzPts val="4200"/>
              <a:buNone/>
              <a:defRPr>
                <a:solidFill>
                  <a:schemeClr val="lt2"/>
                </a:solidFill>
              </a:defRPr>
            </a:lvl2pPr>
            <a:lvl3pPr lvl="2" algn="ctr">
              <a:spcBef>
                <a:spcPts val="0"/>
              </a:spcBef>
              <a:spcAft>
                <a:spcPts val="0"/>
              </a:spcAft>
              <a:buClr>
                <a:schemeClr val="lt2"/>
              </a:buClr>
              <a:buSzPts val="4200"/>
              <a:buNone/>
              <a:defRPr>
                <a:solidFill>
                  <a:schemeClr val="lt2"/>
                </a:solidFill>
              </a:defRPr>
            </a:lvl3pPr>
            <a:lvl4pPr lvl="3" algn="ctr">
              <a:spcBef>
                <a:spcPts val="0"/>
              </a:spcBef>
              <a:spcAft>
                <a:spcPts val="0"/>
              </a:spcAft>
              <a:buClr>
                <a:schemeClr val="lt2"/>
              </a:buClr>
              <a:buSzPts val="4200"/>
              <a:buNone/>
              <a:defRPr>
                <a:solidFill>
                  <a:schemeClr val="lt2"/>
                </a:solidFill>
              </a:defRPr>
            </a:lvl4pPr>
            <a:lvl5pPr lvl="4" algn="ctr">
              <a:spcBef>
                <a:spcPts val="0"/>
              </a:spcBef>
              <a:spcAft>
                <a:spcPts val="0"/>
              </a:spcAft>
              <a:buClr>
                <a:schemeClr val="lt2"/>
              </a:buClr>
              <a:buSzPts val="4200"/>
              <a:buNone/>
              <a:defRPr>
                <a:solidFill>
                  <a:schemeClr val="lt2"/>
                </a:solidFill>
              </a:defRPr>
            </a:lvl5pPr>
            <a:lvl6pPr lvl="5" algn="ctr">
              <a:spcBef>
                <a:spcPts val="0"/>
              </a:spcBef>
              <a:spcAft>
                <a:spcPts val="0"/>
              </a:spcAft>
              <a:buClr>
                <a:schemeClr val="lt2"/>
              </a:buClr>
              <a:buSzPts val="4200"/>
              <a:buNone/>
              <a:defRPr>
                <a:solidFill>
                  <a:schemeClr val="lt2"/>
                </a:solidFill>
              </a:defRPr>
            </a:lvl6pPr>
            <a:lvl7pPr lvl="6" algn="ctr">
              <a:spcBef>
                <a:spcPts val="0"/>
              </a:spcBef>
              <a:spcAft>
                <a:spcPts val="0"/>
              </a:spcAft>
              <a:buClr>
                <a:schemeClr val="lt2"/>
              </a:buClr>
              <a:buSzPts val="4200"/>
              <a:buNone/>
              <a:defRPr>
                <a:solidFill>
                  <a:schemeClr val="lt2"/>
                </a:solidFill>
              </a:defRPr>
            </a:lvl7pPr>
            <a:lvl8pPr lvl="7" algn="ctr">
              <a:spcBef>
                <a:spcPts val="0"/>
              </a:spcBef>
              <a:spcAft>
                <a:spcPts val="0"/>
              </a:spcAft>
              <a:buClr>
                <a:schemeClr val="lt2"/>
              </a:buClr>
              <a:buSzPts val="4200"/>
              <a:buNone/>
              <a:defRPr>
                <a:solidFill>
                  <a:schemeClr val="lt2"/>
                </a:solidFill>
              </a:defRPr>
            </a:lvl8pPr>
            <a:lvl9pPr lvl="8" algn="ctr">
              <a:spcBef>
                <a:spcPts val="0"/>
              </a:spcBef>
              <a:spcAft>
                <a:spcPts val="0"/>
              </a:spcAft>
              <a:buClr>
                <a:schemeClr val="lt2"/>
              </a:buClr>
              <a:buSzPts val="4200"/>
              <a:buNone/>
              <a:defRPr>
                <a:solidFill>
                  <a:schemeClr val="lt2"/>
                </a:solidFill>
              </a:defRPr>
            </a:lvl9pPr>
          </a:lstStyle>
          <a:p>
            <a:endParaRPr/>
          </a:p>
        </p:txBody>
      </p:sp>
      <p:sp>
        <p:nvSpPr>
          <p:cNvPr id="45" name="Google Shape;45;p9"/>
          <p:cNvSpPr txBox="1">
            <a:spLocks noGrp="1"/>
          </p:cNvSpPr>
          <p:nvPr>
            <p:ph type="subTitle" idx="1"/>
          </p:nvPr>
        </p:nvSpPr>
        <p:spPr>
          <a:xfrm>
            <a:off x="265500" y="2769001"/>
            <a:ext cx="4045200" cy="1574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400"/>
              <a:buFont typeface="Economica"/>
              <a:buNone/>
              <a:defRPr sz="2400">
                <a:latin typeface="Economica"/>
                <a:ea typeface="Economica"/>
                <a:cs typeface="Economica"/>
                <a:sym typeface="Economica"/>
              </a:defRPr>
            </a:lvl1pPr>
            <a:lvl2pPr lvl="1" algn="ctr">
              <a:lnSpc>
                <a:spcPct val="100000"/>
              </a:lnSpc>
              <a:spcBef>
                <a:spcPts val="0"/>
              </a:spcBef>
              <a:spcAft>
                <a:spcPts val="0"/>
              </a:spcAft>
              <a:buSzPts val="2400"/>
              <a:buFont typeface="Economica"/>
              <a:buNone/>
              <a:defRPr sz="2400">
                <a:latin typeface="Economica"/>
                <a:ea typeface="Economica"/>
                <a:cs typeface="Economica"/>
                <a:sym typeface="Economica"/>
              </a:defRPr>
            </a:lvl2pPr>
            <a:lvl3pPr lvl="2" algn="ctr">
              <a:lnSpc>
                <a:spcPct val="100000"/>
              </a:lnSpc>
              <a:spcBef>
                <a:spcPts val="0"/>
              </a:spcBef>
              <a:spcAft>
                <a:spcPts val="0"/>
              </a:spcAft>
              <a:buSzPts val="2400"/>
              <a:buFont typeface="Economica"/>
              <a:buNone/>
              <a:defRPr sz="2400">
                <a:latin typeface="Economica"/>
                <a:ea typeface="Economica"/>
                <a:cs typeface="Economica"/>
                <a:sym typeface="Economica"/>
              </a:defRPr>
            </a:lvl3pPr>
            <a:lvl4pPr lvl="3" algn="ctr">
              <a:lnSpc>
                <a:spcPct val="100000"/>
              </a:lnSpc>
              <a:spcBef>
                <a:spcPts val="0"/>
              </a:spcBef>
              <a:spcAft>
                <a:spcPts val="0"/>
              </a:spcAft>
              <a:buSzPts val="2400"/>
              <a:buFont typeface="Economica"/>
              <a:buNone/>
              <a:defRPr sz="2400">
                <a:latin typeface="Economica"/>
                <a:ea typeface="Economica"/>
                <a:cs typeface="Economica"/>
                <a:sym typeface="Economica"/>
              </a:defRPr>
            </a:lvl4pPr>
            <a:lvl5pPr lvl="4" algn="ctr">
              <a:lnSpc>
                <a:spcPct val="100000"/>
              </a:lnSpc>
              <a:spcBef>
                <a:spcPts val="0"/>
              </a:spcBef>
              <a:spcAft>
                <a:spcPts val="0"/>
              </a:spcAft>
              <a:buSzPts val="2400"/>
              <a:buFont typeface="Economica"/>
              <a:buNone/>
              <a:defRPr sz="2400">
                <a:latin typeface="Economica"/>
                <a:ea typeface="Economica"/>
                <a:cs typeface="Economica"/>
                <a:sym typeface="Economica"/>
              </a:defRPr>
            </a:lvl5pPr>
            <a:lvl6pPr lvl="5" algn="ctr">
              <a:lnSpc>
                <a:spcPct val="100000"/>
              </a:lnSpc>
              <a:spcBef>
                <a:spcPts val="0"/>
              </a:spcBef>
              <a:spcAft>
                <a:spcPts val="0"/>
              </a:spcAft>
              <a:buSzPts val="2400"/>
              <a:buFont typeface="Economica"/>
              <a:buNone/>
              <a:defRPr sz="2400">
                <a:latin typeface="Economica"/>
                <a:ea typeface="Economica"/>
                <a:cs typeface="Economica"/>
                <a:sym typeface="Economica"/>
              </a:defRPr>
            </a:lvl6pPr>
            <a:lvl7pPr lvl="6" algn="ctr">
              <a:lnSpc>
                <a:spcPct val="100000"/>
              </a:lnSpc>
              <a:spcBef>
                <a:spcPts val="0"/>
              </a:spcBef>
              <a:spcAft>
                <a:spcPts val="0"/>
              </a:spcAft>
              <a:buSzPts val="2400"/>
              <a:buFont typeface="Economica"/>
              <a:buNone/>
              <a:defRPr sz="2400">
                <a:latin typeface="Economica"/>
                <a:ea typeface="Economica"/>
                <a:cs typeface="Economica"/>
                <a:sym typeface="Economica"/>
              </a:defRPr>
            </a:lvl7pPr>
            <a:lvl8pPr lvl="7" algn="ctr">
              <a:lnSpc>
                <a:spcPct val="100000"/>
              </a:lnSpc>
              <a:spcBef>
                <a:spcPts val="0"/>
              </a:spcBef>
              <a:spcAft>
                <a:spcPts val="0"/>
              </a:spcAft>
              <a:buSzPts val="2400"/>
              <a:buFont typeface="Economica"/>
              <a:buNone/>
              <a:defRPr sz="2400">
                <a:latin typeface="Economica"/>
                <a:ea typeface="Economica"/>
                <a:cs typeface="Economica"/>
                <a:sym typeface="Economica"/>
              </a:defRPr>
            </a:lvl8pPr>
            <a:lvl9pPr lvl="8" algn="ctr">
              <a:lnSpc>
                <a:spcPct val="100000"/>
              </a:lnSpc>
              <a:spcBef>
                <a:spcPts val="0"/>
              </a:spcBef>
              <a:spcAft>
                <a:spcPts val="0"/>
              </a:spcAft>
              <a:buSzPts val="2400"/>
              <a:buFont typeface="Economica"/>
              <a:buNone/>
              <a:defRPr sz="2400">
                <a:latin typeface="Economica"/>
                <a:ea typeface="Economica"/>
                <a:cs typeface="Economica"/>
                <a:sym typeface="Economica"/>
              </a:defRPr>
            </a:lvl9pPr>
          </a:lstStyle>
          <a:p>
            <a:endParaRPr/>
          </a:p>
        </p:txBody>
      </p:sp>
      <p:sp>
        <p:nvSpPr>
          <p:cNvPr id="46" name="Google Shape;46;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47" name="Google Shape;47;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8"/>
        <p:cNvGrpSpPr/>
        <p:nvPr/>
      </p:nvGrpSpPr>
      <p:grpSpPr>
        <a:xfrm>
          <a:off x="0" y="0"/>
          <a:ext cx="0" cy="0"/>
          <a:chOff x="0" y="0"/>
          <a:chExt cx="0" cy="0"/>
        </a:xfrm>
      </p:grpSpPr>
      <p:sp>
        <p:nvSpPr>
          <p:cNvPr id="49" name="Google Shape;49;p10"/>
          <p:cNvSpPr txBox="1">
            <a:spLocks noGrp="1"/>
          </p:cNvSpPr>
          <p:nvPr>
            <p:ph type="body" idx="1"/>
          </p:nvPr>
        </p:nvSpPr>
        <p:spPr>
          <a:xfrm>
            <a:off x="319500" y="4218925"/>
            <a:ext cx="5998800" cy="5988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2400"/>
              <a:buFont typeface="Economica"/>
              <a:buNone/>
              <a:defRPr sz="2400">
                <a:latin typeface="Economica"/>
                <a:ea typeface="Economica"/>
                <a:cs typeface="Economica"/>
                <a:sym typeface="Economica"/>
              </a:defRPr>
            </a:lvl1pPr>
          </a:lstStyle>
          <a:p>
            <a:endParaRPr/>
          </a:p>
        </p:txBody>
      </p:sp>
      <p:sp>
        <p:nvSpPr>
          <p:cNvPr id="50" name="Google Shape;50;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luxe">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315925"/>
            <a:ext cx="8520600" cy="831300"/>
          </a:xfrm>
          <a:prstGeom prst="rect">
            <a:avLst/>
          </a:prstGeom>
          <a:noFill/>
          <a:ln>
            <a:noFill/>
          </a:ln>
        </p:spPr>
        <p:txBody>
          <a:bodyPr spcFirstLastPara="1" wrap="square" lIns="91425" tIns="91425" rIns="91425" bIns="91425" anchor="b" anchorCtr="0"/>
          <a:lstStyle>
            <a:lvl1pPr lv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1pPr>
            <a:lvl2pPr lvl="1">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2pPr>
            <a:lvl3pPr lvl="2">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3pPr>
            <a:lvl4pPr lvl="3">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4pPr>
            <a:lvl5pPr lvl="4">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5pPr>
            <a:lvl6pPr lvl="5">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6pPr>
            <a:lvl7pPr lvl="6">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7pPr>
            <a:lvl8pPr lvl="7">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8pPr>
            <a:lvl9pPr lvl="8">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9pPr>
          </a:lstStyle>
          <a:p>
            <a:endParaRPr/>
          </a:p>
        </p:txBody>
      </p:sp>
      <p:sp>
        <p:nvSpPr>
          <p:cNvPr id="7" name="Google Shape;7;p1"/>
          <p:cNvSpPr txBox="1">
            <a:spLocks noGrp="1"/>
          </p:cNvSpPr>
          <p:nvPr>
            <p:ph type="body" idx="1"/>
          </p:nvPr>
        </p:nvSpPr>
        <p:spPr>
          <a:xfrm>
            <a:off x="311700" y="1225225"/>
            <a:ext cx="8520600" cy="33540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1"/>
              </a:buClr>
              <a:buSzPts val="1800"/>
              <a:buFont typeface="Open Sans"/>
              <a:buChar char="●"/>
              <a:defRPr sz="1800">
                <a:solidFill>
                  <a:schemeClr val="dk1"/>
                </a:solidFill>
                <a:latin typeface="Open Sans"/>
                <a:ea typeface="Open Sans"/>
                <a:cs typeface="Open Sans"/>
                <a:sym typeface="Open Sans"/>
              </a:defRPr>
            </a:lvl1pPr>
            <a:lvl2pPr marL="914400" lvl="1"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2pPr>
            <a:lvl3pPr marL="1371600" lvl="2"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3pPr>
            <a:lvl4pPr marL="1828800" lvl="3"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marL="2286000" lvl="4"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marL="2743200" lvl="5"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marL="3200400" lvl="6"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marL="3657600" lvl="7"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marL="4114800" lvl="8" indent="-317500">
              <a:lnSpc>
                <a:spcPct val="115000"/>
              </a:lnSpc>
              <a:spcBef>
                <a:spcPts val="1600"/>
              </a:spcBef>
              <a:spcAft>
                <a:spcPts val="1600"/>
              </a:spcAft>
              <a:buClr>
                <a:schemeClr val="dk1"/>
              </a:buClr>
              <a:buSzPts val="1400"/>
              <a:buFont typeface="Open Sans"/>
              <a:buChar char="■"/>
              <a:defRPr>
                <a:solidFill>
                  <a:schemeClr val="dk1"/>
                </a:solidFill>
                <a:latin typeface="Open Sans"/>
                <a:ea typeface="Open Sans"/>
                <a:cs typeface="Open Sans"/>
                <a:sym typeface="Open Sans"/>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1"/>
                </a:solidFill>
                <a:latin typeface="Economica"/>
                <a:ea typeface="Economica"/>
                <a:cs typeface="Economica"/>
                <a:sym typeface="Economica"/>
              </a:defRPr>
            </a:lvl1pPr>
            <a:lvl2pPr lvl="1" algn="r">
              <a:buNone/>
              <a:defRPr sz="1000">
                <a:solidFill>
                  <a:schemeClr val="dk1"/>
                </a:solidFill>
                <a:latin typeface="Economica"/>
                <a:ea typeface="Economica"/>
                <a:cs typeface="Economica"/>
                <a:sym typeface="Economica"/>
              </a:defRPr>
            </a:lvl2pPr>
            <a:lvl3pPr lvl="2" algn="r">
              <a:buNone/>
              <a:defRPr sz="1000">
                <a:solidFill>
                  <a:schemeClr val="dk1"/>
                </a:solidFill>
                <a:latin typeface="Economica"/>
                <a:ea typeface="Economica"/>
                <a:cs typeface="Economica"/>
                <a:sym typeface="Economica"/>
              </a:defRPr>
            </a:lvl3pPr>
            <a:lvl4pPr lvl="3" algn="r">
              <a:buNone/>
              <a:defRPr sz="1000">
                <a:solidFill>
                  <a:schemeClr val="dk1"/>
                </a:solidFill>
                <a:latin typeface="Economica"/>
                <a:ea typeface="Economica"/>
                <a:cs typeface="Economica"/>
                <a:sym typeface="Economica"/>
              </a:defRPr>
            </a:lvl4pPr>
            <a:lvl5pPr lvl="4" algn="r">
              <a:buNone/>
              <a:defRPr sz="1000">
                <a:solidFill>
                  <a:schemeClr val="dk1"/>
                </a:solidFill>
                <a:latin typeface="Economica"/>
                <a:ea typeface="Economica"/>
                <a:cs typeface="Economica"/>
                <a:sym typeface="Economica"/>
              </a:defRPr>
            </a:lvl5pPr>
            <a:lvl6pPr lvl="5" algn="r">
              <a:buNone/>
              <a:defRPr sz="1000">
                <a:solidFill>
                  <a:schemeClr val="dk1"/>
                </a:solidFill>
                <a:latin typeface="Economica"/>
                <a:ea typeface="Economica"/>
                <a:cs typeface="Economica"/>
                <a:sym typeface="Economica"/>
              </a:defRPr>
            </a:lvl6pPr>
            <a:lvl7pPr lvl="6" algn="r">
              <a:buNone/>
              <a:defRPr sz="1000">
                <a:solidFill>
                  <a:schemeClr val="dk1"/>
                </a:solidFill>
                <a:latin typeface="Economica"/>
                <a:ea typeface="Economica"/>
                <a:cs typeface="Economica"/>
                <a:sym typeface="Economica"/>
              </a:defRPr>
            </a:lvl7pPr>
            <a:lvl8pPr lvl="7" algn="r">
              <a:buNone/>
              <a:defRPr sz="1000">
                <a:solidFill>
                  <a:schemeClr val="dk1"/>
                </a:solidFill>
                <a:latin typeface="Economica"/>
                <a:ea typeface="Economica"/>
                <a:cs typeface="Economica"/>
                <a:sym typeface="Economica"/>
              </a:defRPr>
            </a:lvl8pPr>
            <a:lvl9pPr lvl="8" algn="r">
              <a:buNone/>
              <a:defRPr sz="1000">
                <a:solidFill>
                  <a:schemeClr val="dk1"/>
                </a:solidFill>
                <a:latin typeface="Economica"/>
                <a:ea typeface="Economica"/>
                <a:cs typeface="Economica"/>
                <a:sym typeface="Economica"/>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xmlns:mc="http://schemas.openxmlformats.org/markup-compatibility/2006" xmlns:p14="http://schemas.microsoft.com/office/powerpoint/2010/main">
    <mc:Choice Requires="p14">
      <p:transition spd="slow">
        <p:push dir="r"/>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11.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3"/>
          <p:cNvSpPr txBox="1">
            <a:spLocks noGrp="1"/>
          </p:cNvSpPr>
          <p:nvPr>
            <p:ph type="ctrTitle"/>
          </p:nvPr>
        </p:nvSpPr>
        <p:spPr>
          <a:xfrm>
            <a:off x="3044700" y="1444255"/>
            <a:ext cx="3054600" cy="1537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b="1">
                <a:solidFill>
                  <a:srgbClr val="980000"/>
                </a:solidFill>
              </a:rPr>
              <a:t>Beyond Static Analysis Tools</a:t>
            </a:r>
            <a:endParaRPr b="1">
              <a:solidFill>
                <a:srgbClr val="980000"/>
              </a:solidFill>
            </a:endParaRPr>
          </a:p>
        </p:txBody>
      </p:sp>
      <p:sp>
        <p:nvSpPr>
          <p:cNvPr id="63" name="Google Shape;63;p13"/>
          <p:cNvSpPr txBox="1">
            <a:spLocks noGrp="1"/>
          </p:cNvSpPr>
          <p:nvPr>
            <p:ph type="subTitle" idx="1"/>
          </p:nvPr>
        </p:nvSpPr>
        <p:spPr>
          <a:xfrm>
            <a:off x="3044700" y="3116570"/>
            <a:ext cx="3054600" cy="1302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000" b="1"/>
              <a:t>Ronak Lakhotia</a:t>
            </a:r>
            <a:endParaRPr sz="3000" b="1"/>
          </a:p>
          <a:p>
            <a:pPr marL="0" lvl="0" indent="0" algn="l" rtl="0">
              <a:spcBef>
                <a:spcPts val="0"/>
              </a:spcBef>
              <a:spcAft>
                <a:spcPts val="0"/>
              </a:spcAft>
              <a:buNone/>
            </a:pPr>
            <a:r>
              <a:rPr lang="en" sz="3000" b="1"/>
              <a:t>         </a:t>
            </a:r>
            <a:r>
              <a:rPr lang="en" sz="1800" b="1"/>
              <a:t>COM1-SR1 | 15</a:t>
            </a:r>
            <a:r>
              <a:rPr lang="en" sz="1800" b="1" baseline="30000"/>
              <a:t>th</a:t>
            </a:r>
            <a:r>
              <a:rPr lang="en" sz="1800" b="1"/>
              <a:t> April</a:t>
            </a:r>
            <a:endParaRPr sz="1800" b="1"/>
          </a:p>
          <a:p>
            <a:pPr marL="0" lvl="0" indent="0" algn="ctr" rtl="0">
              <a:spcBef>
                <a:spcPts val="0"/>
              </a:spcBef>
              <a:spcAft>
                <a:spcPts val="0"/>
              </a:spcAft>
              <a:buNone/>
            </a:pPr>
            <a:endParaRPr sz="3000" b="1"/>
          </a:p>
        </p:txBody>
      </p:sp>
      <p:sp>
        <p:nvSpPr>
          <p:cNvPr id="64" name="Google Shape;64;p13"/>
          <p:cNvSpPr txBox="1"/>
          <p:nvPr/>
        </p:nvSpPr>
        <p:spPr>
          <a:xfrm>
            <a:off x="5587500" y="362425"/>
            <a:ext cx="3054600" cy="487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latin typeface="Open Sans"/>
                <a:ea typeface="Open Sans"/>
                <a:cs typeface="Open Sans"/>
                <a:sym typeface="Open Sans"/>
              </a:rPr>
              <a:t>                                CS3281</a:t>
            </a:r>
            <a:endParaRPr sz="1800" b="1">
              <a:latin typeface="Open Sans"/>
              <a:ea typeface="Open Sans"/>
              <a:cs typeface="Open Sans"/>
              <a:sym typeface="Open San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2"/>
          <p:cNvSpPr txBox="1">
            <a:spLocks noGrp="1"/>
          </p:cNvSpPr>
          <p:nvPr>
            <p:ph type="title" idx="4294967295"/>
          </p:nvPr>
        </p:nvSpPr>
        <p:spPr>
          <a:xfrm>
            <a:off x="311700" y="315925"/>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000" b="1">
                <a:solidFill>
                  <a:srgbClr val="351C75"/>
                </a:solidFill>
              </a:rPr>
              <a:t>ThreadSafe Finds Concurrency Problems (What?)</a:t>
            </a:r>
            <a:endParaRPr sz="3000" b="1">
              <a:solidFill>
                <a:srgbClr val="351C75"/>
              </a:solidFill>
            </a:endParaRPr>
          </a:p>
        </p:txBody>
      </p:sp>
      <p:sp>
        <p:nvSpPr>
          <p:cNvPr id="129" name="Google Shape;129;p22"/>
          <p:cNvSpPr txBox="1">
            <a:spLocks noGrp="1"/>
          </p:cNvSpPr>
          <p:nvPr>
            <p:ph type="body" idx="4294967295"/>
          </p:nvPr>
        </p:nvSpPr>
        <p:spPr>
          <a:xfrm>
            <a:off x="311700" y="1147225"/>
            <a:ext cx="8520600" cy="33540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Detects synchronization and performance issues due to shared data</a:t>
            </a:r>
            <a:endParaRPr/>
          </a:p>
          <a:p>
            <a:pPr marL="0" lvl="0" indent="0" algn="l" rtl="0">
              <a:spcBef>
                <a:spcPts val="1600"/>
              </a:spcBef>
              <a:spcAft>
                <a:spcPts val="1600"/>
              </a:spcAft>
              <a:buNone/>
            </a:pPr>
            <a:endParaRPr/>
          </a:p>
        </p:txBody>
      </p:sp>
      <p:pic>
        <p:nvPicPr>
          <p:cNvPr id="130" name="Google Shape;130;p22"/>
          <p:cNvPicPr preferRelativeResize="0"/>
          <p:nvPr/>
        </p:nvPicPr>
        <p:blipFill>
          <a:blip r:embed="rId3">
            <a:alphaModFix/>
          </a:blip>
          <a:stretch>
            <a:fillRect/>
          </a:stretch>
        </p:blipFill>
        <p:spPr>
          <a:xfrm>
            <a:off x="663375" y="1890775"/>
            <a:ext cx="7817251" cy="18669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3"/>
          <p:cNvSpPr txBox="1">
            <a:spLocks noGrp="1"/>
          </p:cNvSpPr>
          <p:nvPr>
            <p:ph type="title" idx="4294967295"/>
          </p:nvPr>
        </p:nvSpPr>
        <p:spPr>
          <a:xfrm>
            <a:off x="311700" y="231700"/>
            <a:ext cx="8520600" cy="647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000" b="1">
                <a:solidFill>
                  <a:srgbClr val="351C75"/>
                </a:solidFill>
              </a:rPr>
              <a:t>ThreadSafe Finds Concurrency problems</a:t>
            </a:r>
            <a:endParaRPr sz="3000" b="1">
              <a:solidFill>
                <a:srgbClr val="351C75"/>
              </a:solidFill>
            </a:endParaRPr>
          </a:p>
        </p:txBody>
      </p:sp>
      <p:sp>
        <p:nvSpPr>
          <p:cNvPr id="136" name="Google Shape;136;p23"/>
          <p:cNvSpPr txBox="1">
            <a:spLocks noGrp="1"/>
          </p:cNvSpPr>
          <p:nvPr>
            <p:ph type="body" idx="4294967295"/>
          </p:nvPr>
        </p:nvSpPr>
        <p:spPr>
          <a:xfrm>
            <a:off x="311700" y="1015575"/>
            <a:ext cx="8520600" cy="39195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Discover defects that arise from interaction of methods and classes</a:t>
            </a:r>
            <a:endParaRPr/>
          </a:p>
          <a:p>
            <a:pPr marL="0" lvl="0" indent="0" algn="l" rtl="0">
              <a:spcBef>
                <a:spcPts val="1600"/>
              </a:spcBef>
              <a:spcAft>
                <a:spcPts val="1600"/>
              </a:spcAft>
              <a:buNone/>
            </a:pPr>
            <a:endParaRPr/>
          </a:p>
        </p:txBody>
      </p:sp>
      <p:pic>
        <p:nvPicPr>
          <p:cNvPr id="137" name="Google Shape;137;p23"/>
          <p:cNvPicPr preferRelativeResize="0"/>
          <p:nvPr/>
        </p:nvPicPr>
        <p:blipFill rotWithShape="1">
          <a:blip r:embed="rId3">
            <a:alphaModFix/>
          </a:blip>
          <a:srcRect l="1685" t="10067" r="4699" b="6032"/>
          <a:stretch/>
        </p:blipFill>
        <p:spPr>
          <a:xfrm>
            <a:off x="1320775" y="1702875"/>
            <a:ext cx="5830724" cy="28393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4"/>
          <p:cNvSpPr txBox="1">
            <a:spLocks noGrp="1"/>
          </p:cNvSpPr>
          <p:nvPr>
            <p:ph type="title" idx="4294967295"/>
          </p:nvPr>
        </p:nvSpPr>
        <p:spPr>
          <a:xfrm>
            <a:off x="311700" y="231700"/>
            <a:ext cx="8520600" cy="647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000" b="1">
                <a:solidFill>
                  <a:srgbClr val="351C75"/>
                </a:solidFill>
              </a:rPr>
              <a:t>ThreadSafe Finds Concurrency problems</a:t>
            </a:r>
            <a:endParaRPr sz="3000" b="1">
              <a:solidFill>
                <a:srgbClr val="351C75"/>
              </a:solidFill>
            </a:endParaRPr>
          </a:p>
        </p:txBody>
      </p:sp>
      <p:sp>
        <p:nvSpPr>
          <p:cNvPr id="143" name="Google Shape;143;p24"/>
          <p:cNvSpPr txBox="1">
            <a:spLocks noGrp="1"/>
          </p:cNvSpPr>
          <p:nvPr>
            <p:ph type="body" idx="4294967295"/>
          </p:nvPr>
        </p:nvSpPr>
        <p:spPr>
          <a:xfrm>
            <a:off x="311700" y="1063050"/>
            <a:ext cx="8520600" cy="38721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Discover defects that arise from interaction of methods and classes</a:t>
            </a:r>
            <a:endParaRPr/>
          </a:p>
          <a:p>
            <a:pPr marL="0" lvl="0" indent="0" algn="l" rtl="0">
              <a:spcBef>
                <a:spcPts val="1600"/>
              </a:spcBef>
              <a:spcAft>
                <a:spcPts val="1600"/>
              </a:spcAft>
              <a:buNone/>
            </a:pPr>
            <a:endParaRPr/>
          </a:p>
        </p:txBody>
      </p:sp>
      <p:pic>
        <p:nvPicPr>
          <p:cNvPr id="144" name="Google Shape;144;p24"/>
          <p:cNvPicPr preferRelativeResize="0"/>
          <p:nvPr/>
        </p:nvPicPr>
        <p:blipFill rotWithShape="1">
          <a:blip r:embed="rId3">
            <a:alphaModFix/>
          </a:blip>
          <a:srcRect l="1707" t="15264" r="2388" b="4011"/>
          <a:stretch/>
        </p:blipFill>
        <p:spPr>
          <a:xfrm>
            <a:off x="1299275" y="1782525"/>
            <a:ext cx="5669675" cy="24267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5"/>
          <p:cNvSpPr txBox="1">
            <a:spLocks noGrp="1"/>
          </p:cNvSpPr>
          <p:nvPr>
            <p:ph type="title" idx="4294967295"/>
          </p:nvPr>
        </p:nvSpPr>
        <p:spPr>
          <a:xfrm>
            <a:off x="311700" y="231700"/>
            <a:ext cx="8520600" cy="647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000" b="1">
                <a:solidFill>
                  <a:srgbClr val="351C75"/>
                </a:solidFill>
              </a:rPr>
              <a:t>ThreadSafe Finds Concurrency problems</a:t>
            </a:r>
            <a:endParaRPr sz="3000" b="1">
              <a:solidFill>
                <a:srgbClr val="351C75"/>
              </a:solidFill>
            </a:endParaRPr>
          </a:p>
        </p:txBody>
      </p:sp>
      <p:sp>
        <p:nvSpPr>
          <p:cNvPr id="150" name="Google Shape;150;p25"/>
          <p:cNvSpPr txBox="1">
            <a:spLocks noGrp="1"/>
          </p:cNvSpPr>
          <p:nvPr>
            <p:ph type="body" idx="4294967295"/>
          </p:nvPr>
        </p:nvSpPr>
        <p:spPr>
          <a:xfrm>
            <a:off x="311700" y="1063050"/>
            <a:ext cx="8520600" cy="38721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Discover defects that arise from interaction of methods and classes</a:t>
            </a:r>
            <a:endParaRPr/>
          </a:p>
          <a:p>
            <a:pPr marL="0" lvl="0" indent="0" algn="l" rtl="0">
              <a:spcBef>
                <a:spcPts val="1600"/>
              </a:spcBef>
              <a:spcAft>
                <a:spcPts val="1600"/>
              </a:spcAft>
              <a:buNone/>
            </a:pPr>
            <a:endParaRPr/>
          </a:p>
        </p:txBody>
      </p:sp>
      <p:pic>
        <p:nvPicPr>
          <p:cNvPr id="151" name="Google Shape;151;p25"/>
          <p:cNvPicPr preferRelativeResize="0"/>
          <p:nvPr/>
        </p:nvPicPr>
        <p:blipFill>
          <a:blip r:embed="rId3">
            <a:alphaModFix/>
          </a:blip>
          <a:stretch>
            <a:fillRect/>
          </a:stretch>
        </p:blipFill>
        <p:spPr>
          <a:xfrm>
            <a:off x="579850" y="1618950"/>
            <a:ext cx="7742102" cy="29876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9D7FF"/>
        </a:solidFill>
        <a:effectLst/>
      </p:bgPr>
    </p:bg>
    <p:spTree>
      <p:nvGrpSpPr>
        <p:cNvPr id="1" name="Shape 155"/>
        <p:cNvGrpSpPr/>
        <p:nvPr/>
      </p:nvGrpSpPr>
      <p:grpSpPr>
        <a:xfrm>
          <a:off x="0" y="0"/>
          <a:ext cx="0" cy="0"/>
          <a:chOff x="0" y="0"/>
          <a:chExt cx="0" cy="0"/>
        </a:xfrm>
      </p:grpSpPr>
      <p:sp>
        <p:nvSpPr>
          <p:cNvPr id="156" name="Google Shape;156;p26"/>
          <p:cNvSpPr txBox="1">
            <a:spLocks noGrp="1"/>
          </p:cNvSpPr>
          <p:nvPr>
            <p:ph type="title" idx="4294967295"/>
          </p:nvPr>
        </p:nvSpPr>
        <p:spPr>
          <a:xfrm>
            <a:off x="311700" y="120775"/>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600" b="1">
                <a:solidFill>
                  <a:srgbClr val="351C75"/>
                </a:solidFill>
              </a:rPr>
              <a:t>ROADMAP</a:t>
            </a:r>
            <a:endParaRPr sz="3600" b="1">
              <a:solidFill>
                <a:srgbClr val="351C75"/>
              </a:solidFill>
            </a:endParaRPr>
          </a:p>
        </p:txBody>
      </p:sp>
      <p:sp>
        <p:nvSpPr>
          <p:cNvPr id="157" name="Google Shape;157;p26"/>
          <p:cNvSpPr txBox="1">
            <a:spLocks noGrp="1"/>
          </p:cNvSpPr>
          <p:nvPr>
            <p:ph type="body" idx="4294967295"/>
          </p:nvPr>
        </p:nvSpPr>
        <p:spPr>
          <a:xfrm>
            <a:off x="311700" y="794525"/>
            <a:ext cx="8520600" cy="42651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b="1"/>
              <a:t>What is ArchUnit?</a:t>
            </a:r>
            <a:endParaRPr b="1"/>
          </a:p>
          <a:p>
            <a:pPr marL="0" lvl="0" indent="0" algn="l" rtl="0">
              <a:spcBef>
                <a:spcPts val="1600"/>
              </a:spcBef>
              <a:spcAft>
                <a:spcPts val="0"/>
              </a:spcAft>
              <a:buNone/>
            </a:pPr>
            <a:endParaRPr/>
          </a:p>
          <a:p>
            <a:pPr marL="457200" lvl="0" indent="-342900" algn="l" rtl="0">
              <a:spcBef>
                <a:spcPts val="1600"/>
              </a:spcBef>
              <a:spcAft>
                <a:spcPts val="0"/>
              </a:spcAft>
              <a:buSzPts val="1800"/>
              <a:buChar char="●"/>
            </a:pPr>
            <a:r>
              <a:rPr lang="en" b="1"/>
              <a:t>What is ThreadSafe?</a:t>
            </a:r>
            <a:endParaRPr b="1"/>
          </a:p>
          <a:p>
            <a:pPr marL="0" lvl="0" indent="0" algn="l" rtl="0">
              <a:spcBef>
                <a:spcPts val="1600"/>
              </a:spcBef>
              <a:spcAft>
                <a:spcPts val="0"/>
              </a:spcAft>
              <a:buNone/>
            </a:pPr>
            <a:endParaRPr/>
          </a:p>
          <a:p>
            <a:pPr marL="457200" lvl="0" indent="-342900" algn="l" rtl="0">
              <a:spcBef>
                <a:spcPts val="1600"/>
              </a:spcBef>
              <a:spcAft>
                <a:spcPts val="0"/>
              </a:spcAft>
              <a:buSzPts val="1800"/>
              <a:buChar char="●"/>
            </a:pPr>
            <a:r>
              <a:rPr lang="en" b="1"/>
              <a:t>What is Spotbugs?</a:t>
            </a:r>
            <a:endParaRPr b="1"/>
          </a:p>
          <a:p>
            <a:pPr marL="457200" lvl="0" indent="0" algn="l" rtl="0">
              <a:spcBef>
                <a:spcPts val="1600"/>
              </a:spcBef>
              <a:spcAft>
                <a:spcPts val="0"/>
              </a:spcAft>
              <a:buNone/>
            </a:pPr>
            <a:endParaRPr/>
          </a:p>
          <a:p>
            <a:pPr marL="457200" lvl="0" indent="-342900" algn="l" rtl="0">
              <a:spcBef>
                <a:spcPts val="1600"/>
              </a:spcBef>
              <a:spcAft>
                <a:spcPts val="0"/>
              </a:spcAft>
              <a:buSzPts val="1800"/>
              <a:buChar char="●"/>
            </a:pPr>
            <a:r>
              <a:rPr lang="en" b="1"/>
              <a:t>Why use these tools?</a:t>
            </a:r>
            <a:endParaRPr b="1"/>
          </a:p>
          <a:p>
            <a:pPr marL="0" lvl="0" indent="0" algn="l" rtl="0">
              <a:spcBef>
                <a:spcPts val="1600"/>
              </a:spcBef>
              <a:spcAft>
                <a:spcPts val="1600"/>
              </a:spcAft>
              <a:buNone/>
            </a:pPr>
            <a:endParaRPr/>
          </a:p>
        </p:txBody>
      </p:sp>
      <p:sp>
        <p:nvSpPr>
          <p:cNvPr id="158" name="Google Shape;158;p26"/>
          <p:cNvSpPr txBox="1"/>
          <p:nvPr/>
        </p:nvSpPr>
        <p:spPr>
          <a:xfrm>
            <a:off x="3089400" y="794525"/>
            <a:ext cx="5742900" cy="529800"/>
          </a:xfrm>
          <a:prstGeom prst="rect">
            <a:avLst/>
          </a:prstGeom>
          <a:solidFill>
            <a:schemeClr val="lt1"/>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FF0000"/>
                </a:solidFill>
                <a:latin typeface="Open Sans"/>
                <a:ea typeface="Open Sans"/>
                <a:cs typeface="Open Sans"/>
                <a:sym typeface="Open Sans"/>
              </a:rPr>
              <a:t>KEY POINT:</a:t>
            </a:r>
            <a:r>
              <a:rPr lang="en">
                <a:latin typeface="Open Sans"/>
                <a:ea typeface="Open Sans"/>
                <a:cs typeface="Open Sans"/>
                <a:sym typeface="Open Sans"/>
              </a:rPr>
              <a:t> </a:t>
            </a:r>
            <a:r>
              <a:rPr lang="en" b="1">
                <a:latin typeface="Open Sans"/>
                <a:ea typeface="Open Sans"/>
                <a:cs typeface="Open Sans"/>
                <a:sym typeface="Open Sans"/>
              </a:rPr>
              <a:t>Tool to enhance architecture design of software.</a:t>
            </a:r>
            <a:endParaRPr b="1">
              <a:latin typeface="Open Sans"/>
              <a:ea typeface="Open Sans"/>
              <a:cs typeface="Open Sans"/>
              <a:sym typeface="Open Sans"/>
            </a:endParaRPr>
          </a:p>
        </p:txBody>
      </p:sp>
      <p:sp>
        <p:nvSpPr>
          <p:cNvPr id="159" name="Google Shape;159;p26"/>
          <p:cNvSpPr/>
          <p:nvPr/>
        </p:nvSpPr>
        <p:spPr>
          <a:xfrm>
            <a:off x="3414200" y="2905375"/>
            <a:ext cx="1338000" cy="327600"/>
          </a:xfrm>
          <a:prstGeom prst="leftArrow">
            <a:avLst>
              <a:gd name="adj1" fmla="val 50000"/>
              <a:gd name="adj2" fmla="val 50000"/>
            </a:avLst>
          </a:prstGeom>
          <a:solidFill>
            <a:srgbClr val="D9D9D9"/>
          </a:solidFill>
          <a:ln w="9525" cap="flat" cmpd="sng">
            <a:solidFill>
              <a:srgbClr val="233A4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6"/>
          <p:cNvSpPr txBox="1"/>
          <p:nvPr/>
        </p:nvSpPr>
        <p:spPr>
          <a:xfrm>
            <a:off x="3298475" y="1916500"/>
            <a:ext cx="5742900" cy="529800"/>
          </a:xfrm>
          <a:prstGeom prst="rect">
            <a:avLst/>
          </a:prstGeom>
          <a:solidFill>
            <a:schemeClr val="lt1"/>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FF0000"/>
                </a:solidFill>
                <a:latin typeface="Open Sans"/>
                <a:ea typeface="Open Sans"/>
                <a:cs typeface="Open Sans"/>
                <a:sym typeface="Open Sans"/>
              </a:rPr>
              <a:t>KEY POINT:</a:t>
            </a:r>
            <a:r>
              <a:rPr lang="en">
                <a:latin typeface="Open Sans"/>
                <a:ea typeface="Open Sans"/>
                <a:cs typeface="Open Sans"/>
                <a:sym typeface="Open Sans"/>
              </a:rPr>
              <a:t> </a:t>
            </a:r>
            <a:r>
              <a:rPr lang="en" b="1">
                <a:latin typeface="Open Sans"/>
                <a:ea typeface="Open Sans"/>
                <a:cs typeface="Open Sans"/>
                <a:sym typeface="Open Sans"/>
              </a:rPr>
              <a:t>Tool to diagnose bugs in multithreaded applications.</a:t>
            </a:r>
            <a:endParaRPr b="1">
              <a:latin typeface="Open Sans"/>
              <a:ea typeface="Open Sans"/>
              <a:cs typeface="Open Sans"/>
              <a:sym typeface="Open Sans"/>
            </a:endParaRPr>
          </a:p>
        </p:txBody>
      </p:sp>
    </p:spTree>
  </p:cSld>
  <p:clrMapOvr>
    <a:masterClrMapping/>
  </p:clrMapOvr>
  <mc:AlternateContent xmlns:mc="http://schemas.openxmlformats.org/markup-compatibility/2006" xmlns:p14="http://schemas.microsoft.com/office/powerpoint/2010/main">
    <mc:Choice Requires="p14">
      <p:transition spd="slow">
        <p:fade thruBlk="1"/>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7"/>
          <p:cNvSpPr txBox="1">
            <a:spLocks noGrp="1"/>
          </p:cNvSpPr>
          <p:nvPr>
            <p:ph type="title" idx="4294967295"/>
          </p:nvPr>
        </p:nvSpPr>
        <p:spPr>
          <a:xfrm>
            <a:off x="311700" y="144100"/>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000" b="1">
                <a:solidFill>
                  <a:srgbClr val="351C75"/>
                </a:solidFill>
              </a:rPr>
              <a:t>SpotBugs detects common bug patterns in Java code</a:t>
            </a:r>
            <a:endParaRPr sz="3000" b="1">
              <a:solidFill>
                <a:srgbClr val="351C75"/>
              </a:solidFill>
            </a:endParaRPr>
          </a:p>
        </p:txBody>
      </p:sp>
      <p:sp>
        <p:nvSpPr>
          <p:cNvPr id="166" name="Google Shape;166;p27"/>
          <p:cNvSpPr txBox="1">
            <a:spLocks noGrp="1"/>
          </p:cNvSpPr>
          <p:nvPr>
            <p:ph type="body" idx="4294967295"/>
          </p:nvPr>
        </p:nvSpPr>
        <p:spPr>
          <a:xfrm>
            <a:off x="118125" y="1112225"/>
            <a:ext cx="8714100" cy="37761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Detects up to 400 error patterns</a:t>
            </a:r>
            <a:endParaRPr/>
          </a:p>
          <a:p>
            <a:pPr marL="457200" lvl="0" indent="0" algn="l" rtl="0">
              <a:spcBef>
                <a:spcPts val="1600"/>
              </a:spcBef>
              <a:spcAft>
                <a:spcPts val="1600"/>
              </a:spcAft>
              <a:buNone/>
            </a:pPr>
            <a:r>
              <a:rPr lang="en" sz="1400" b="1"/>
              <a:t>		</a:t>
            </a:r>
            <a:endParaRPr sz="1400" b="1"/>
          </a:p>
        </p:txBody>
      </p:sp>
      <p:pic>
        <p:nvPicPr>
          <p:cNvPr id="167" name="Google Shape;167;p27"/>
          <p:cNvPicPr preferRelativeResize="0"/>
          <p:nvPr/>
        </p:nvPicPr>
        <p:blipFill>
          <a:blip r:embed="rId3">
            <a:alphaModFix/>
          </a:blip>
          <a:stretch>
            <a:fillRect/>
          </a:stretch>
        </p:blipFill>
        <p:spPr>
          <a:xfrm>
            <a:off x="1170700" y="2128725"/>
            <a:ext cx="5943600" cy="17430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8"/>
          <p:cNvSpPr txBox="1">
            <a:spLocks noGrp="1"/>
          </p:cNvSpPr>
          <p:nvPr>
            <p:ph type="title" idx="4294967295"/>
          </p:nvPr>
        </p:nvSpPr>
        <p:spPr>
          <a:xfrm>
            <a:off x="311700" y="144100"/>
            <a:ext cx="8520600" cy="521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000" b="1">
                <a:solidFill>
                  <a:srgbClr val="351C75"/>
                </a:solidFill>
              </a:rPr>
              <a:t>SpotBugs detects common bug patterns in Java code</a:t>
            </a:r>
            <a:endParaRPr sz="3000" b="1">
              <a:solidFill>
                <a:srgbClr val="351C75"/>
              </a:solidFill>
            </a:endParaRPr>
          </a:p>
        </p:txBody>
      </p:sp>
      <p:sp>
        <p:nvSpPr>
          <p:cNvPr id="173" name="Google Shape;173;p28"/>
          <p:cNvSpPr txBox="1">
            <a:spLocks noGrp="1"/>
          </p:cNvSpPr>
          <p:nvPr>
            <p:ph type="body" idx="4294967295"/>
          </p:nvPr>
        </p:nvSpPr>
        <p:spPr>
          <a:xfrm>
            <a:off x="118125" y="1112225"/>
            <a:ext cx="8714100" cy="38271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1400" b="1"/>
              <a:t>		</a:t>
            </a:r>
            <a:endParaRPr sz="1400" b="1"/>
          </a:p>
        </p:txBody>
      </p:sp>
      <p:pic>
        <p:nvPicPr>
          <p:cNvPr id="174" name="Google Shape;174;p28"/>
          <p:cNvPicPr preferRelativeResize="0"/>
          <p:nvPr/>
        </p:nvPicPr>
        <p:blipFill rotWithShape="1">
          <a:blip r:embed="rId3">
            <a:alphaModFix/>
          </a:blip>
          <a:srcRect l="8267" t="15865" r="4617" b="4963"/>
          <a:stretch/>
        </p:blipFill>
        <p:spPr>
          <a:xfrm>
            <a:off x="590575" y="665801"/>
            <a:ext cx="6786400" cy="2877749"/>
          </a:xfrm>
          <a:prstGeom prst="rect">
            <a:avLst/>
          </a:prstGeom>
          <a:noFill/>
          <a:ln>
            <a:noFill/>
          </a:ln>
        </p:spPr>
      </p:pic>
      <p:pic>
        <p:nvPicPr>
          <p:cNvPr id="175" name="Google Shape;175;p28"/>
          <p:cNvPicPr preferRelativeResize="0"/>
          <p:nvPr/>
        </p:nvPicPr>
        <p:blipFill>
          <a:blip r:embed="rId4">
            <a:alphaModFix/>
          </a:blip>
          <a:stretch>
            <a:fillRect/>
          </a:stretch>
        </p:blipFill>
        <p:spPr>
          <a:xfrm>
            <a:off x="118125" y="3629450"/>
            <a:ext cx="8933998" cy="10794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5"/>
                                        </p:tgtEl>
                                        <p:attrNameLst>
                                          <p:attrName>style.visibility</p:attrName>
                                        </p:attrNameLst>
                                      </p:cBhvr>
                                      <p:to>
                                        <p:strVal val="visible"/>
                                      </p:to>
                                    </p:set>
                                    <p:animEffect transition="in" filter="fade">
                                      <p:cBhvr>
                                        <p:cTn id="7" dur="1000"/>
                                        <p:tgtEl>
                                          <p:spTgt spid="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29"/>
          <p:cNvSpPr txBox="1">
            <a:spLocks noGrp="1"/>
          </p:cNvSpPr>
          <p:nvPr>
            <p:ph type="title" idx="4294967295"/>
          </p:nvPr>
        </p:nvSpPr>
        <p:spPr>
          <a:xfrm>
            <a:off x="311700" y="144100"/>
            <a:ext cx="8520600" cy="566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000" b="1">
                <a:solidFill>
                  <a:srgbClr val="351C75"/>
                </a:solidFill>
              </a:rPr>
              <a:t>SpotBugs is user friendly</a:t>
            </a:r>
            <a:endParaRPr sz="3000" b="1">
              <a:solidFill>
                <a:srgbClr val="351C75"/>
              </a:solidFill>
            </a:endParaRPr>
          </a:p>
        </p:txBody>
      </p:sp>
      <p:sp>
        <p:nvSpPr>
          <p:cNvPr id="181" name="Google Shape;181;p29"/>
          <p:cNvSpPr txBox="1">
            <a:spLocks noGrp="1"/>
          </p:cNvSpPr>
          <p:nvPr>
            <p:ph type="body" idx="4294967295"/>
          </p:nvPr>
        </p:nvSpPr>
        <p:spPr>
          <a:xfrm>
            <a:off x="118125" y="710800"/>
            <a:ext cx="8714100" cy="41775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It is extensible </a:t>
            </a:r>
            <a:endParaRPr/>
          </a:p>
          <a:p>
            <a:pPr marL="457200" lvl="0" indent="0" algn="l" rtl="0">
              <a:spcBef>
                <a:spcPts val="1600"/>
              </a:spcBef>
              <a:spcAft>
                <a:spcPts val="0"/>
              </a:spcAft>
              <a:buNone/>
            </a:pPr>
            <a:endParaRPr/>
          </a:p>
          <a:p>
            <a:pPr marL="457200" lvl="0" indent="-342900" algn="l" rtl="0">
              <a:spcBef>
                <a:spcPts val="1600"/>
              </a:spcBef>
              <a:spcAft>
                <a:spcPts val="0"/>
              </a:spcAft>
              <a:buSzPts val="1800"/>
              <a:buChar char="●"/>
            </a:pPr>
            <a:r>
              <a:rPr lang="en"/>
              <a:t>Supported by most IDEs</a:t>
            </a:r>
            <a:endParaRPr/>
          </a:p>
          <a:p>
            <a:pPr marL="457200" lvl="0" indent="0" algn="l" rtl="0">
              <a:spcBef>
                <a:spcPts val="1600"/>
              </a:spcBef>
              <a:spcAft>
                <a:spcPts val="0"/>
              </a:spcAft>
              <a:buNone/>
            </a:pPr>
            <a:endParaRPr/>
          </a:p>
          <a:p>
            <a:pPr marL="457200" lvl="0" indent="-342900" algn="l" rtl="0">
              <a:spcBef>
                <a:spcPts val="1600"/>
              </a:spcBef>
              <a:spcAft>
                <a:spcPts val="0"/>
              </a:spcAft>
              <a:buSzPts val="1800"/>
              <a:buChar char="●"/>
            </a:pPr>
            <a:r>
              <a:rPr lang="en"/>
              <a:t>Integrate third party plugins - Example</a:t>
            </a:r>
            <a:endParaRPr/>
          </a:p>
          <a:p>
            <a:pPr marL="457200" lvl="0" indent="0" algn="l" rtl="0">
              <a:spcBef>
                <a:spcPts val="1600"/>
              </a:spcBef>
              <a:spcAft>
                <a:spcPts val="1600"/>
              </a:spcAft>
              <a:buNone/>
            </a:pPr>
            <a:r>
              <a:rPr lang="en" sz="1400" b="1"/>
              <a:t>		</a:t>
            </a:r>
            <a:endParaRPr sz="1400" b="1"/>
          </a:p>
        </p:txBody>
      </p:sp>
      <p:pic>
        <p:nvPicPr>
          <p:cNvPr id="182" name="Google Shape;182;p29"/>
          <p:cNvPicPr preferRelativeResize="0"/>
          <p:nvPr/>
        </p:nvPicPr>
        <p:blipFill>
          <a:blip r:embed="rId3">
            <a:alphaModFix/>
          </a:blip>
          <a:stretch>
            <a:fillRect/>
          </a:stretch>
        </p:blipFill>
        <p:spPr>
          <a:xfrm>
            <a:off x="752950" y="3317500"/>
            <a:ext cx="6076950" cy="13896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2"/>
                                        </p:tgtEl>
                                        <p:attrNameLst>
                                          <p:attrName>style.visibility</p:attrName>
                                        </p:attrNameLst>
                                      </p:cBhvr>
                                      <p:to>
                                        <p:strVal val="visible"/>
                                      </p:to>
                                    </p:set>
                                    <p:animEffect transition="in" filter="fade">
                                      <p:cBhvr>
                                        <p:cTn id="7" dur="10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9D7FF"/>
        </a:solidFill>
        <a:effectLst/>
      </p:bgPr>
    </p:bg>
    <p:spTree>
      <p:nvGrpSpPr>
        <p:cNvPr id="1" name="Shape 186"/>
        <p:cNvGrpSpPr/>
        <p:nvPr/>
      </p:nvGrpSpPr>
      <p:grpSpPr>
        <a:xfrm>
          <a:off x="0" y="0"/>
          <a:ext cx="0" cy="0"/>
          <a:chOff x="0" y="0"/>
          <a:chExt cx="0" cy="0"/>
        </a:xfrm>
      </p:grpSpPr>
      <p:sp>
        <p:nvSpPr>
          <p:cNvPr id="187" name="Google Shape;187;p30"/>
          <p:cNvSpPr txBox="1">
            <a:spLocks noGrp="1"/>
          </p:cNvSpPr>
          <p:nvPr>
            <p:ph type="title" idx="4294967295"/>
          </p:nvPr>
        </p:nvSpPr>
        <p:spPr>
          <a:xfrm>
            <a:off x="311700" y="120775"/>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600" b="1">
                <a:solidFill>
                  <a:srgbClr val="351C75"/>
                </a:solidFill>
              </a:rPr>
              <a:t>ROADMAP</a:t>
            </a:r>
            <a:endParaRPr sz="3600" b="1">
              <a:solidFill>
                <a:srgbClr val="351C75"/>
              </a:solidFill>
            </a:endParaRPr>
          </a:p>
        </p:txBody>
      </p:sp>
      <p:sp>
        <p:nvSpPr>
          <p:cNvPr id="188" name="Google Shape;188;p30"/>
          <p:cNvSpPr txBox="1">
            <a:spLocks noGrp="1"/>
          </p:cNvSpPr>
          <p:nvPr>
            <p:ph type="body" idx="4294967295"/>
          </p:nvPr>
        </p:nvSpPr>
        <p:spPr>
          <a:xfrm>
            <a:off x="311700" y="794525"/>
            <a:ext cx="8520600" cy="42651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b="1"/>
              <a:t>What is ArchUnit?</a:t>
            </a:r>
            <a:endParaRPr b="1"/>
          </a:p>
          <a:p>
            <a:pPr marL="0" lvl="0" indent="0" algn="l" rtl="0">
              <a:spcBef>
                <a:spcPts val="1600"/>
              </a:spcBef>
              <a:spcAft>
                <a:spcPts val="0"/>
              </a:spcAft>
              <a:buNone/>
            </a:pPr>
            <a:endParaRPr/>
          </a:p>
          <a:p>
            <a:pPr marL="457200" lvl="0" indent="-342900" algn="l" rtl="0">
              <a:spcBef>
                <a:spcPts val="1600"/>
              </a:spcBef>
              <a:spcAft>
                <a:spcPts val="0"/>
              </a:spcAft>
              <a:buSzPts val="1800"/>
              <a:buChar char="●"/>
            </a:pPr>
            <a:r>
              <a:rPr lang="en" b="1"/>
              <a:t>What is ThreadSafe?</a:t>
            </a:r>
            <a:endParaRPr b="1"/>
          </a:p>
          <a:p>
            <a:pPr marL="0" lvl="0" indent="0" algn="l" rtl="0">
              <a:spcBef>
                <a:spcPts val="1600"/>
              </a:spcBef>
              <a:spcAft>
                <a:spcPts val="0"/>
              </a:spcAft>
              <a:buNone/>
            </a:pPr>
            <a:endParaRPr/>
          </a:p>
          <a:p>
            <a:pPr marL="457200" lvl="0" indent="-342900" algn="l" rtl="0">
              <a:spcBef>
                <a:spcPts val="1600"/>
              </a:spcBef>
              <a:spcAft>
                <a:spcPts val="0"/>
              </a:spcAft>
              <a:buSzPts val="1800"/>
              <a:buChar char="●"/>
            </a:pPr>
            <a:r>
              <a:rPr lang="en" b="1"/>
              <a:t>What is Spotbugs?</a:t>
            </a:r>
            <a:endParaRPr b="1"/>
          </a:p>
          <a:p>
            <a:pPr marL="457200" lvl="0" indent="0" algn="l" rtl="0">
              <a:spcBef>
                <a:spcPts val="1600"/>
              </a:spcBef>
              <a:spcAft>
                <a:spcPts val="0"/>
              </a:spcAft>
              <a:buNone/>
            </a:pPr>
            <a:endParaRPr/>
          </a:p>
          <a:p>
            <a:pPr marL="457200" lvl="0" indent="-342900" algn="l" rtl="0">
              <a:spcBef>
                <a:spcPts val="1600"/>
              </a:spcBef>
              <a:spcAft>
                <a:spcPts val="0"/>
              </a:spcAft>
              <a:buSzPts val="1800"/>
              <a:buChar char="●"/>
            </a:pPr>
            <a:r>
              <a:rPr lang="en" b="1"/>
              <a:t>Why use these tools?</a:t>
            </a:r>
            <a:endParaRPr b="1"/>
          </a:p>
          <a:p>
            <a:pPr marL="0" lvl="0" indent="0" algn="l" rtl="0">
              <a:spcBef>
                <a:spcPts val="1600"/>
              </a:spcBef>
              <a:spcAft>
                <a:spcPts val="1600"/>
              </a:spcAft>
              <a:buNone/>
            </a:pPr>
            <a:endParaRPr/>
          </a:p>
        </p:txBody>
      </p:sp>
      <p:sp>
        <p:nvSpPr>
          <p:cNvPr id="189" name="Google Shape;189;p30"/>
          <p:cNvSpPr txBox="1"/>
          <p:nvPr/>
        </p:nvSpPr>
        <p:spPr>
          <a:xfrm>
            <a:off x="3089400" y="794525"/>
            <a:ext cx="5742900" cy="529800"/>
          </a:xfrm>
          <a:prstGeom prst="rect">
            <a:avLst/>
          </a:prstGeom>
          <a:solidFill>
            <a:schemeClr val="lt1"/>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FF0000"/>
                </a:solidFill>
                <a:latin typeface="Open Sans"/>
                <a:ea typeface="Open Sans"/>
                <a:cs typeface="Open Sans"/>
                <a:sym typeface="Open Sans"/>
              </a:rPr>
              <a:t>KEY POINT:</a:t>
            </a:r>
            <a:r>
              <a:rPr lang="en">
                <a:latin typeface="Open Sans"/>
                <a:ea typeface="Open Sans"/>
                <a:cs typeface="Open Sans"/>
                <a:sym typeface="Open Sans"/>
              </a:rPr>
              <a:t> </a:t>
            </a:r>
            <a:r>
              <a:rPr lang="en" b="1">
                <a:latin typeface="Open Sans"/>
                <a:ea typeface="Open Sans"/>
                <a:cs typeface="Open Sans"/>
                <a:sym typeface="Open Sans"/>
              </a:rPr>
              <a:t>Tool to enhance architecture design of software.</a:t>
            </a:r>
            <a:endParaRPr b="1">
              <a:latin typeface="Open Sans"/>
              <a:ea typeface="Open Sans"/>
              <a:cs typeface="Open Sans"/>
              <a:sym typeface="Open Sans"/>
            </a:endParaRPr>
          </a:p>
        </p:txBody>
      </p:sp>
      <p:sp>
        <p:nvSpPr>
          <p:cNvPr id="190" name="Google Shape;190;p30"/>
          <p:cNvSpPr/>
          <p:nvPr/>
        </p:nvSpPr>
        <p:spPr>
          <a:xfrm>
            <a:off x="3483900" y="3950800"/>
            <a:ext cx="1338000" cy="327600"/>
          </a:xfrm>
          <a:prstGeom prst="leftArrow">
            <a:avLst>
              <a:gd name="adj1" fmla="val 50000"/>
              <a:gd name="adj2" fmla="val 50000"/>
            </a:avLst>
          </a:prstGeom>
          <a:solidFill>
            <a:srgbClr val="D9D9D9"/>
          </a:solidFill>
          <a:ln w="9525" cap="flat" cmpd="sng">
            <a:solidFill>
              <a:srgbClr val="233A4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30"/>
          <p:cNvSpPr txBox="1"/>
          <p:nvPr/>
        </p:nvSpPr>
        <p:spPr>
          <a:xfrm>
            <a:off x="3284550" y="1916500"/>
            <a:ext cx="5742900" cy="529800"/>
          </a:xfrm>
          <a:prstGeom prst="rect">
            <a:avLst/>
          </a:prstGeom>
          <a:solidFill>
            <a:schemeClr val="lt1"/>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FF0000"/>
                </a:solidFill>
                <a:latin typeface="Open Sans"/>
                <a:ea typeface="Open Sans"/>
                <a:cs typeface="Open Sans"/>
                <a:sym typeface="Open Sans"/>
              </a:rPr>
              <a:t>KEY POINT:</a:t>
            </a:r>
            <a:r>
              <a:rPr lang="en">
                <a:latin typeface="Open Sans"/>
                <a:ea typeface="Open Sans"/>
                <a:cs typeface="Open Sans"/>
                <a:sym typeface="Open Sans"/>
              </a:rPr>
              <a:t> </a:t>
            </a:r>
            <a:r>
              <a:rPr lang="en" b="1">
                <a:latin typeface="Open Sans"/>
                <a:ea typeface="Open Sans"/>
                <a:cs typeface="Open Sans"/>
                <a:sym typeface="Open Sans"/>
              </a:rPr>
              <a:t>Tool to diagnose synchronization defects in multithreaded applications.</a:t>
            </a:r>
            <a:endParaRPr b="1">
              <a:latin typeface="Open Sans"/>
              <a:ea typeface="Open Sans"/>
              <a:cs typeface="Open Sans"/>
              <a:sym typeface="Open Sans"/>
            </a:endParaRPr>
          </a:p>
        </p:txBody>
      </p:sp>
      <p:sp>
        <p:nvSpPr>
          <p:cNvPr id="192" name="Google Shape;192;p30"/>
          <p:cNvSpPr txBox="1"/>
          <p:nvPr/>
        </p:nvSpPr>
        <p:spPr>
          <a:xfrm>
            <a:off x="3089400" y="2849475"/>
            <a:ext cx="5742900" cy="529800"/>
          </a:xfrm>
          <a:prstGeom prst="rect">
            <a:avLst/>
          </a:prstGeom>
          <a:solidFill>
            <a:schemeClr val="lt1"/>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FF0000"/>
                </a:solidFill>
                <a:latin typeface="Open Sans"/>
                <a:ea typeface="Open Sans"/>
                <a:cs typeface="Open Sans"/>
                <a:sym typeface="Open Sans"/>
              </a:rPr>
              <a:t>KEY POINT:</a:t>
            </a:r>
            <a:r>
              <a:rPr lang="en">
                <a:latin typeface="Open Sans"/>
                <a:ea typeface="Open Sans"/>
                <a:cs typeface="Open Sans"/>
                <a:sym typeface="Open Sans"/>
              </a:rPr>
              <a:t> </a:t>
            </a:r>
            <a:r>
              <a:rPr lang="en" b="1">
                <a:solidFill>
                  <a:schemeClr val="dk1"/>
                </a:solidFill>
                <a:latin typeface="Open Sans"/>
                <a:ea typeface="Open Sans"/>
                <a:cs typeface="Open Sans"/>
                <a:sym typeface="Open Sans"/>
              </a:rPr>
              <a:t>Tool to detect common bug patterns.</a:t>
            </a:r>
            <a:endParaRPr b="1">
              <a:latin typeface="Open Sans"/>
              <a:ea typeface="Open Sans"/>
              <a:cs typeface="Open Sans"/>
              <a:sym typeface="Open Sans"/>
            </a:endParaRPr>
          </a:p>
        </p:txBody>
      </p:sp>
    </p:spTree>
  </p:cSld>
  <p:clrMapOvr>
    <a:masterClrMapping/>
  </p:clrMapOvr>
  <mc:AlternateContent xmlns:mc="http://schemas.openxmlformats.org/markup-compatibility/2006" xmlns:p14="http://schemas.microsoft.com/office/powerpoint/2010/main">
    <mc:Choice Requires="p14">
      <p:transition spd="slow">
        <p:fade thruBlk="1"/>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31"/>
          <p:cNvSpPr txBox="1">
            <a:spLocks noGrp="1"/>
          </p:cNvSpPr>
          <p:nvPr>
            <p:ph type="title" idx="4294967295"/>
          </p:nvPr>
        </p:nvSpPr>
        <p:spPr>
          <a:xfrm>
            <a:off x="311700" y="144100"/>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000" b="1">
                <a:solidFill>
                  <a:srgbClr val="351C75"/>
                </a:solidFill>
              </a:rPr>
              <a:t>Why should you use these tools?</a:t>
            </a:r>
            <a:endParaRPr sz="3000" b="1">
              <a:solidFill>
                <a:srgbClr val="351C75"/>
              </a:solidFill>
            </a:endParaRPr>
          </a:p>
        </p:txBody>
      </p:sp>
      <p:sp>
        <p:nvSpPr>
          <p:cNvPr id="198" name="Google Shape;198;p31"/>
          <p:cNvSpPr txBox="1">
            <a:spLocks noGrp="1"/>
          </p:cNvSpPr>
          <p:nvPr>
            <p:ph type="body" idx="4294967295"/>
          </p:nvPr>
        </p:nvSpPr>
        <p:spPr>
          <a:xfrm>
            <a:off x="118125" y="1112225"/>
            <a:ext cx="8714100" cy="37761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Highly focused functionalities as opposed to </a:t>
            </a:r>
            <a:endParaRPr/>
          </a:p>
          <a:p>
            <a:pPr marL="457200" lvl="0" indent="0" algn="l" rtl="0">
              <a:spcBef>
                <a:spcPts val="1600"/>
              </a:spcBef>
              <a:spcAft>
                <a:spcPts val="0"/>
              </a:spcAft>
              <a:buNone/>
            </a:pPr>
            <a:endParaRPr/>
          </a:p>
          <a:p>
            <a:pPr marL="457200" lvl="0" indent="-342900" algn="l" rtl="0">
              <a:spcBef>
                <a:spcPts val="1600"/>
              </a:spcBef>
              <a:spcAft>
                <a:spcPts val="0"/>
              </a:spcAft>
              <a:buSzPts val="1800"/>
              <a:buChar char="●"/>
            </a:pPr>
            <a:r>
              <a:rPr lang="en"/>
              <a:t>Extended support by IDEs</a:t>
            </a:r>
            <a:endParaRPr/>
          </a:p>
          <a:p>
            <a:pPr marL="457200" lvl="0" indent="0" algn="l" rtl="0">
              <a:spcBef>
                <a:spcPts val="1600"/>
              </a:spcBef>
              <a:spcAft>
                <a:spcPts val="0"/>
              </a:spcAft>
              <a:buNone/>
            </a:pPr>
            <a:endParaRPr/>
          </a:p>
          <a:p>
            <a:pPr marL="457200" lvl="0" indent="-342900" algn="l" rtl="0">
              <a:spcBef>
                <a:spcPts val="1600"/>
              </a:spcBef>
              <a:spcAft>
                <a:spcPts val="0"/>
              </a:spcAft>
              <a:buSzPts val="1800"/>
              <a:buChar char="●"/>
            </a:pPr>
            <a:r>
              <a:rPr lang="en"/>
              <a:t>Makes your software robust </a:t>
            </a:r>
            <a:endParaRPr/>
          </a:p>
          <a:p>
            <a:pPr marL="457200" lvl="0" indent="0" algn="l" rtl="0">
              <a:spcBef>
                <a:spcPts val="1600"/>
              </a:spcBef>
              <a:spcAft>
                <a:spcPts val="1600"/>
              </a:spcAft>
              <a:buNone/>
            </a:pPr>
            <a:r>
              <a:rPr lang="en" sz="1400" b="1"/>
              <a:t>		</a:t>
            </a:r>
            <a:endParaRPr sz="1400" b="1"/>
          </a:p>
        </p:txBody>
      </p:sp>
      <p:pic>
        <p:nvPicPr>
          <p:cNvPr id="199" name="Google Shape;199;p31"/>
          <p:cNvPicPr preferRelativeResize="0"/>
          <p:nvPr/>
        </p:nvPicPr>
        <p:blipFill>
          <a:blip r:embed="rId3">
            <a:alphaModFix/>
          </a:blip>
          <a:stretch>
            <a:fillRect/>
          </a:stretch>
        </p:blipFill>
        <p:spPr>
          <a:xfrm>
            <a:off x="5670763" y="1052850"/>
            <a:ext cx="2486025" cy="9334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pic>
        <p:nvPicPr>
          <p:cNvPr id="69" name="Google Shape;69;p14"/>
          <p:cNvPicPr preferRelativeResize="0"/>
          <p:nvPr/>
        </p:nvPicPr>
        <p:blipFill>
          <a:blip r:embed="rId3">
            <a:alphaModFix/>
          </a:blip>
          <a:stretch>
            <a:fillRect/>
          </a:stretch>
        </p:blipFill>
        <p:spPr>
          <a:xfrm>
            <a:off x="463775" y="1438275"/>
            <a:ext cx="3842150" cy="885825"/>
          </a:xfrm>
          <a:prstGeom prst="rect">
            <a:avLst/>
          </a:prstGeom>
          <a:noFill/>
          <a:ln>
            <a:noFill/>
          </a:ln>
        </p:spPr>
      </p:pic>
      <p:sp>
        <p:nvSpPr>
          <p:cNvPr id="70" name="Google Shape;70;p14"/>
          <p:cNvSpPr txBox="1"/>
          <p:nvPr/>
        </p:nvSpPr>
        <p:spPr>
          <a:xfrm>
            <a:off x="1138200" y="169750"/>
            <a:ext cx="6185100" cy="721500"/>
          </a:xfrm>
          <a:prstGeom prst="rect">
            <a:avLst/>
          </a:prstGeom>
          <a:noFill/>
          <a:ln>
            <a:noFill/>
          </a:ln>
        </p:spPr>
        <p:txBody>
          <a:bodyPr spcFirstLastPara="1" wrap="square" lIns="91425" tIns="91425" rIns="91425" bIns="91425" anchor="t" anchorCtr="0">
            <a:noAutofit/>
          </a:bodyPr>
          <a:lstStyle/>
          <a:p>
            <a:pPr marL="1371600" lvl="0" indent="457200" algn="l" rtl="0">
              <a:spcBef>
                <a:spcPts val="0"/>
              </a:spcBef>
              <a:spcAft>
                <a:spcPts val="0"/>
              </a:spcAft>
              <a:buClr>
                <a:schemeClr val="dk1"/>
              </a:buClr>
              <a:buSzPts val="1100"/>
              <a:buFont typeface="Arial"/>
              <a:buNone/>
            </a:pPr>
            <a:r>
              <a:rPr lang="en" sz="3600" b="1">
                <a:solidFill>
                  <a:srgbClr val="351C75"/>
                </a:solidFill>
                <a:latin typeface="Economica"/>
                <a:ea typeface="Economica"/>
                <a:cs typeface="Economica"/>
                <a:sym typeface="Economica"/>
              </a:rPr>
              <a:t>Have you ever used</a:t>
            </a:r>
            <a:endParaRPr sz="3600" b="1">
              <a:solidFill>
                <a:srgbClr val="351C75"/>
              </a:solidFill>
              <a:latin typeface="Economica"/>
              <a:ea typeface="Economica"/>
              <a:cs typeface="Economica"/>
              <a:sym typeface="Economica"/>
            </a:endParaRPr>
          </a:p>
          <a:p>
            <a:pPr marL="1371600" lvl="0" indent="0" algn="l" rtl="0">
              <a:spcBef>
                <a:spcPts val="0"/>
              </a:spcBef>
              <a:spcAft>
                <a:spcPts val="0"/>
              </a:spcAft>
              <a:buNone/>
            </a:pPr>
            <a:endParaRPr sz="3600">
              <a:solidFill>
                <a:srgbClr val="980000"/>
              </a:solidFill>
              <a:latin typeface="Open Sans"/>
              <a:ea typeface="Open Sans"/>
              <a:cs typeface="Open Sans"/>
              <a:sym typeface="Open Sans"/>
            </a:endParaRPr>
          </a:p>
        </p:txBody>
      </p:sp>
      <p:pic>
        <p:nvPicPr>
          <p:cNvPr id="71" name="Google Shape;71;p14"/>
          <p:cNvPicPr preferRelativeResize="0"/>
          <p:nvPr/>
        </p:nvPicPr>
        <p:blipFill>
          <a:blip r:embed="rId4">
            <a:alphaModFix/>
          </a:blip>
          <a:stretch>
            <a:fillRect/>
          </a:stretch>
        </p:blipFill>
        <p:spPr>
          <a:xfrm>
            <a:off x="5491050" y="1190625"/>
            <a:ext cx="3305175" cy="1381125"/>
          </a:xfrm>
          <a:prstGeom prst="rect">
            <a:avLst/>
          </a:prstGeom>
          <a:noFill/>
          <a:ln>
            <a:noFill/>
          </a:ln>
        </p:spPr>
      </p:pic>
      <p:sp>
        <p:nvSpPr>
          <p:cNvPr id="72" name="Google Shape;72;p14"/>
          <p:cNvSpPr txBox="1"/>
          <p:nvPr/>
        </p:nvSpPr>
        <p:spPr>
          <a:xfrm>
            <a:off x="2805600" y="3221375"/>
            <a:ext cx="3532800" cy="721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4800">
                <a:solidFill>
                  <a:srgbClr val="980000"/>
                </a:solidFill>
                <a:latin typeface="Bree Serif"/>
                <a:ea typeface="Bree Serif"/>
                <a:cs typeface="Bree Serif"/>
                <a:sym typeface="Bree Serif"/>
              </a:rPr>
              <a:t>ThreadSafe</a:t>
            </a:r>
            <a:endParaRPr sz="4800">
              <a:solidFill>
                <a:srgbClr val="980000"/>
              </a:solidFill>
              <a:latin typeface="Bree Serif"/>
              <a:ea typeface="Bree Serif"/>
              <a:cs typeface="Bree Serif"/>
              <a:sym typeface="Bree Serif"/>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9D7FF"/>
        </a:solidFill>
        <a:effectLst/>
      </p:bgPr>
    </p:bg>
    <p:spTree>
      <p:nvGrpSpPr>
        <p:cNvPr id="1" name="Shape 203"/>
        <p:cNvGrpSpPr/>
        <p:nvPr/>
      </p:nvGrpSpPr>
      <p:grpSpPr>
        <a:xfrm>
          <a:off x="0" y="0"/>
          <a:ext cx="0" cy="0"/>
          <a:chOff x="0" y="0"/>
          <a:chExt cx="0" cy="0"/>
        </a:xfrm>
      </p:grpSpPr>
      <p:sp>
        <p:nvSpPr>
          <p:cNvPr id="204" name="Google Shape;204;p32"/>
          <p:cNvSpPr txBox="1">
            <a:spLocks noGrp="1"/>
          </p:cNvSpPr>
          <p:nvPr>
            <p:ph type="title" idx="4294967295"/>
          </p:nvPr>
        </p:nvSpPr>
        <p:spPr>
          <a:xfrm>
            <a:off x="311700" y="120775"/>
            <a:ext cx="8520600" cy="450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600" b="1">
                <a:solidFill>
                  <a:srgbClr val="351C75"/>
                </a:solidFill>
              </a:rPr>
              <a:t>RECAP!</a:t>
            </a:r>
            <a:endParaRPr sz="3600" b="1">
              <a:solidFill>
                <a:srgbClr val="351C75"/>
              </a:solidFill>
            </a:endParaRPr>
          </a:p>
        </p:txBody>
      </p:sp>
      <p:sp>
        <p:nvSpPr>
          <p:cNvPr id="205" name="Google Shape;205;p32"/>
          <p:cNvSpPr txBox="1">
            <a:spLocks noGrp="1"/>
          </p:cNvSpPr>
          <p:nvPr>
            <p:ph type="body" idx="4294967295"/>
          </p:nvPr>
        </p:nvSpPr>
        <p:spPr>
          <a:xfrm>
            <a:off x="69700" y="495925"/>
            <a:ext cx="8762700" cy="456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What is ArchUnit?</a:t>
            </a:r>
            <a:endParaRPr b="1"/>
          </a:p>
          <a:p>
            <a:pPr marL="0" lvl="0" indent="0" algn="l" rtl="0">
              <a:spcBef>
                <a:spcPts val="1600"/>
              </a:spcBef>
              <a:spcAft>
                <a:spcPts val="0"/>
              </a:spcAft>
              <a:buNone/>
            </a:pPr>
            <a:endParaRPr/>
          </a:p>
          <a:p>
            <a:pPr marL="0" lvl="0" indent="0" algn="l" rtl="0">
              <a:spcBef>
                <a:spcPts val="1600"/>
              </a:spcBef>
              <a:spcAft>
                <a:spcPts val="0"/>
              </a:spcAft>
              <a:buNone/>
            </a:pPr>
            <a:r>
              <a:rPr lang="en" b="1"/>
              <a:t>What is ThreadSafe?</a:t>
            </a:r>
            <a:endParaRPr b="1"/>
          </a:p>
          <a:p>
            <a:pPr marL="0" lvl="0" indent="0" algn="l" rtl="0">
              <a:spcBef>
                <a:spcPts val="1600"/>
              </a:spcBef>
              <a:spcAft>
                <a:spcPts val="0"/>
              </a:spcAft>
              <a:buNone/>
            </a:pPr>
            <a:endParaRPr/>
          </a:p>
          <a:p>
            <a:pPr marL="0" lvl="0" indent="0" algn="l" rtl="0">
              <a:spcBef>
                <a:spcPts val="1600"/>
              </a:spcBef>
              <a:spcAft>
                <a:spcPts val="0"/>
              </a:spcAft>
              <a:buNone/>
            </a:pPr>
            <a:r>
              <a:rPr lang="en" b="1"/>
              <a:t>What is Spotbugs?</a:t>
            </a:r>
            <a:endParaRPr b="1"/>
          </a:p>
          <a:p>
            <a:pPr marL="0" lvl="0" indent="0" algn="l" rtl="0">
              <a:spcBef>
                <a:spcPts val="1600"/>
              </a:spcBef>
              <a:spcAft>
                <a:spcPts val="0"/>
              </a:spcAft>
              <a:buNone/>
            </a:pPr>
            <a:endParaRPr/>
          </a:p>
          <a:p>
            <a:pPr marL="0" lvl="0" indent="0" algn="l" rtl="0">
              <a:spcBef>
                <a:spcPts val="1600"/>
              </a:spcBef>
              <a:spcAft>
                <a:spcPts val="0"/>
              </a:spcAft>
              <a:buNone/>
            </a:pPr>
            <a:r>
              <a:rPr lang="en" b="1"/>
              <a:t>Why use these tools?</a:t>
            </a:r>
            <a:endParaRPr b="1"/>
          </a:p>
          <a:p>
            <a:pPr marL="0" lvl="0" indent="0" algn="l" rtl="0">
              <a:spcBef>
                <a:spcPts val="1600"/>
              </a:spcBef>
              <a:spcAft>
                <a:spcPts val="1600"/>
              </a:spcAft>
              <a:buNone/>
            </a:pPr>
            <a:endParaRPr sz="1400"/>
          </a:p>
        </p:txBody>
      </p:sp>
      <p:sp>
        <p:nvSpPr>
          <p:cNvPr id="206" name="Google Shape;206;p32"/>
          <p:cNvSpPr txBox="1"/>
          <p:nvPr/>
        </p:nvSpPr>
        <p:spPr>
          <a:xfrm>
            <a:off x="2642400" y="264825"/>
            <a:ext cx="5742900" cy="718800"/>
          </a:xfrm>
          <a:prstGeom prst="rect">
            <a:avLst/>
          </a:prstGeom>
          <a:solidFill>
            <a:schemeClr val="lt1"/>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FF0000"/>
                </a:solidFill>
                <a:latin typeface="Open Sans"/>
                <a:ea typeface="Open Sans"/>
                <a:cs typeface="Open Sans"/>
                <a:sym typeface="Open Sans"/>
              </a:rPr>
              <a:t>KEY POINT:</a:t>
            </a:r>
            <a:r>
              <a:rPr lang="en">
                <a:latin typeface="Open Sans"/>
                <a:ea typeface="Open Sans"/>
                <a:cs typeface="Open Sans"/>
                <a:sym typeface="Open Sans"/>
              </a:rPr>
              <a:t> </a:t>
            </a:r>
            <a:r>
              <a:rPr lang="en" b="1">
                <a:latin typeface="Open Sans"/>
                <a:ea typeface="Open Sans"/>
                <a:cs typeface="Open Sans"/>
                <a:sym typeface="Open Sans"/>
              </a:rPr>
              <a:t>Tool to enhance architecture design of software.</a:t>
            </a:r>
            <a:endParaRPr b="1">
              <a:latin typeface="Open Sans"/>
              <a:ea typeface="Open Sans"/>
              <a:cs typeface="Open Sans"/>
              <a:sym typeface="Open Sans"/>
            </a:endParaRPr>
          </a:p>
          <a:p>
            <a:pPr marL="457200" lvl="0" indent="-317500" algn="l" rtl="0">
              <a:spcBef>
                <a:spcPts val="0"/>
              </a:spcBef>
              <a:spcAft>
                <a:spcPts val="0"/>
              </a:spcAft>
              <a:buSzPts val="1400"/>
              <a:buFont typeface="Open Sans"/>
              <a:buChar char="●"/>
            </a:pPr>
            <a:r>
              <a:rPr lang="en">
                <a:latin typeface="Open Sans"/>
                <a:ea typeface="Open Sans"/>
                <a:cs typeface="Open Sans"/>
                <a:sym typeface="Open Sans"/>
              </a:rPr>
              <a:t>Unit-test your architecture.</a:t>
            </a:r>
            <a:endParaRPr>
              <a:latin typeface="Open Sans"/>
              <a:ea typeface="Open Sans"/>
              <a:cs typeface="Open Sans"/>
              <a:sym typeface="Open Sans"/>
            </a:endParaRPr>
          </a:p>
          <a:p>
            <a:pPr marL="457200" lvl="0" indent="-317500" algn="l" rtl="0">
              <a:spcBef>
                <a:spcPts val="0"/>
              </a:spcBef>
              <a:spcAft>
                <a:spcPts val="0"/>
              </a:spcAft>
              <a:buSzPts val="1400"/>
              <a:buFont typeface="Open Sans"/>
              <a:buChar char="●"/>
            </a:pPr>
            <a:r>
              <a:rPr lang="en">
                <a:latin typeface="Open Sans"/>
                <a:ea typeface="Open Sans"/>
                <a:cs typeface="Open Sans"/>
                <a:sym typeface="Open Sans"/>
              </a:rPr>
              <a:t>Easy to use and integrate</a:t>
            </a:r>
            <a:endParaRPr>
              <a:latin typeface="Open Sans"/>
              <a:ea typeface="Open Sans"/>
              <a:cs typeface="Open Sans"/>
              <a:sym typeface="Open Sans"/>
            </a:endParaRPr>
          </a:p>
        </p:txBody>
      </p:sp>
      <p:sp>
        <p:nvSpPr>
          <p:cNvPr id="207" name="Google Shape;207;p32"/>
          <p:cNvSpPr txBox="1"/>
          <p:nvPr/>
        </p:nvSpPr>
        <p:spPr>
          <a:xfrm>
            <a:off x="2642400" y="1278250"/>
            <a:ext cx="5742900" cy="881700"/>
          </a:xfrm>
          <a:prstGeom prst="rect">
            <a:avLst/>
          </a:prstGeom>
          <a:solidFill>
            <a:schemeClr val="lt1"/>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FF0000"/>
                </a:solidFill>
                <a:latin typeface="Open Sans"/>
                <a:ea typeface="Open Sans"/>
                <a:cs typeface="Open Sans"/>
                <a:sym typeface="Open Sans"/>
              </a:rPr>
              <a:t>KEY POINT:</a:t>
            </a:r>
            <a:r>
              <a:rPr lang="en">
                <a:latin typeface="Open Sans"/>
                <a:ea typeface="Open Sans"/>
                <a:cs typeface="Open Sans"/>
                <a:sym typeface="Open Sans"/>
              </a:rPr>
              <a:t> </a:t>
            </a:r>
            <a:r>
              <a:rPr lang="en" b="1">
                <a:latin typeface="Open Sans"/>
                <a:ea typeface="Open Sans"/>
                <a:cs typeface="Open Sans"/>
                <a:sym typeface="Open Sans"/>
              </a:rPr>
              <a:t>Tool to diagnose synchronization defects in multithreaded applications.</a:t>
            </a:r>
            <a:endParaRPr b="1">
              <a:latin typeface="Open Sans"/>
              <a:ea typeface="Open Sans"/>
              <a:cs typeface="Open Sans"/>
              <a:sym typeface="Open Sans"/>
            </a:endParaRPr>
          </a:p>
          <a:p>
            <a:pPr marL="457200" lvl="0" indent="-317500" algn="l" rtl="0">
              <a:spcBef>
                <a:spcPts val="0"/>
              </a:spcBef>
              <a:spcAft>
                <a:spcPts val="0"/>
              </a:spcAft>
              <a:buSzPts val="1400"/>
              <a:buFont typeface="Open Sans"/>
              <a:buChar char="●"/>
            </a:pPr>
            <a:r>
              <a:rPr lang="en">
                <a:latin typeface="Open Sans"/>
                <a:ea typeface="Open Sans"/>
                <a:cs typeface="Open Sans"/>
                <a:sym typeface="Open Sans"/>
              </a:rPr>
              <a:t>Finds concurrency bugs that are not easy to detect</a:t>
            </a:r>
            <a:endParaRPr>
              <a:latin typeface="Open Sans"/>
              <a:ea typeface="Open Sans"/>
              <a:cs typeface="Open Sans"/>
              <a:sym typeface="Open Sans"/>
            </a:endParaRPr>
          </a:p>
          <a:p>
            <a:pPr marL="0" lvl="0" indent="0" algn="l" rtl="0">
              <a:spcBef>
                <a:spcPts val="0"/>
              </a:spcBef>
              <a:spcAft>
                <a:spcPts val="0"/>
              </a:spcAft>
              <a:buNone/>
            </a:pPr>
            <a:endParaRPr b="1">
              <a:latin typeface="Open Sans"/>
              <a:ea typeface="Open Sans"/>
              <a:cs typeface="Open Sans"/>
              <a:sym typeface="Open Sans"/>
            </a:endParaRPr>
          </a:p>
        </p:txBody>
      </p:sp>
      <p:sp>
        <p:nvSpPr>
          <p:cNvPr id="208" name="Google Shape;208;p32"/>
          <p:cNvSpPr txBox="1"/>
          <p:nvPr/>
        </p:nvSpPr>
        <p:spPr>
          <a:xfrm>
            <a:off x="2642400" y="2336875"/>
            <a:ext cx="5742900" cy="881700"/>
          </a:xfrm>
          <a:prstGeom prst="rect">
            <a:avLst/>
          </a:prstGeom>
          <a:solidFill>
            <a:schemeClr val="lt1"/>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FF0000"/>
                </a:solidFill>
                <a:latin typeface="Open Sans"/>
                <a:ea typeface="Open Sans"/>
                <a:cs typeface="Open Sans"/>
                <a:sym typeface="Open Sans"/>
              </a:rPr>
              <a:t>KEY POINT:</a:t>
            </a:r>
            <a:r>
              <a:rPr lang="en">
                <a:latin typeface="Open Sans"/>
                <a:ea typeface="Open Sans"/>
                <a:cs typeface="Open Sans"/>
                <a:sym typeface="Open Sans"/>
              </a:rPr>
              <a:t> </a:t>
            </a:r>
            <a:r>
              <a:rPr lang="en" b="1">
                <a:latin typeface="Open Sans"/>
                <a:ea typeface="Open Sans"/>
                <a:cs typeface="Open Sans"/>
                <a:sym typeface="Open Sans"/>
              </a:rPr>
              <a:t>Tool to detect common bug patterns.</a:t>
            </a:r>
            <a:endParaRPr b="1">
              <a:latin typeface="Open Sans"/>
              <a:ea typeface="Open Sans"/>
              <a:cs typeface="Open Sans"/>
              <a:sym typeface="Open Sans"/>
            </a:endParaRPr>
          </a:p>
          <a:p>
            <a:pPr marL="457200" lvl="0" indent="-317500" algn="l" rtl="0">
              <a:spcBef>
                <a:spcPts val="0"/>
              </a:spcBef>
              <a:spcAft>
                <a:spcPts val="0"/>
              </a:spcAft>
              <a:buSzPts val="1400"/>
              <a:buFont typeface="Open Sans"/>
              <a:buChar char="●"/>
            </a:pPr>
            <a:r>
              <a:rPr lang="en">
                <a:latin typeface="Open Sans"/>
                <a:ea typeface="Open Sans"/>
                <a:cs typeface="Open Sans"/>
                <a:sym typeface="Open Sans"/>
              </a:rPr>
              <a:t>Detects over 400 bug patterns</a:t>
            </a:r>
            <a:endParaRPr>
              <a:latin typeface="Open Sans"/>
              <a:ea typeface="Open Sans"/>
              <a:cs typeface="Open Sans"/>
              <a:sym typeface="Open Sans"/>
            </a:endParaRPr>
          </a:p>
          <a:p>
            <a:pPr marL="457200" lvl="0" indent="-317500" algn="l" rtl="0">
              <a:spcBef>
                <a:spcPts val="0"/>
              </a:spcBef>
              <a:spcAft>
                <a:spcPts val="0"/>
              </a:spcAft>
              <a:buSzPts val="1400"/>
              <a:buFont typeface="Open Sans"/>
              <a:buChar char="●"/>
            </a:pPr>
            <a:r>
              <a:rPr lang="en">
                <a:latin typeface="Open Sans"/>
                <a:ea typeface="Open Sans"/>
                <a:cs typeface="Open Sans"/>
                <a:sym typeface="Open Sans"/>
              </a:rPr>
              <a:t>It is user-friendly</a:t>
            </a:r>
            <a:endParaRPr>
              <a:latin typeface="Open Sans"/>
              <a:ea typeface="Open Sans"/>
              <a:cs typeface="Open Sans"/>
              <a:sym typeface="Open Sans"/>
            </a:endParaRPr>
          </a:p>
        </p:txBody>
      </p:sp>
      <p:sp>
        <p:nvSpPr>
          <p:cNvPr id="209" name="Google Shape;209;p32"/>
          <p:cNvSpPr txBox="1"/>
          <p:nvPr/>
        </p:nvSpPr>
        <p:spPr>
          <a:xfrm>
            <a:off x="2642400" y="3492150"/>
            <a:ext cx="5742900" cy="549300"/>
          </a:xfrm>
          <a:prstGeom prst="rect">
            <a:avLst/>
          </a:prstGeom>
          <a:solidFill>
            <a:schemeClr val="lt1"/>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FF0000"/>
                </a:solidFill>
                <a:latin typeface="Open Sans"/>
                <a:ea typeface="Open Sans"/>
                <a:cs typeface="Open Sans"/>
                <a:sym typeface="Open Sans"/>
              </a:rPr>
              <a:t>KEY POINT:</a:t>
            </a:r>
            <a:r>
              <a:rPr lang="en">
                <a:latin typeface="Open Sans"/>
                <a:ea typeface="Open Sans"/>
                <a:cs typeface="Open Sans"/>
                <a:sym typeface="Open Sans"/>
              </a:rPr>
              <a:t> </a:t>
            </a:r>
            <a:r>
              <a:rPr lang="en" b="1">
                <a:latin typeface="Open Sans"/>
                <a:ea typeface="Open Sans"/>
                <a:cs typeface="Open Sans"/>
                <a:sym typeface="Open Sans"/>
              </a:rPr>
              <a:t>These tools enhance development workflow.</a:t>
            </a:r>
            <a:endParaRPr b="1">
              <a:latin typeface="Open Sans"/>
              <a:ea typeface="Open Sans"/>
              <a:cs typeface="Open Sans"/>
              <a:sym typeface="Open Sans"/>
            </a:endParaRPr>
          </a:p>
        </p:txBody>
      </p:sp>
      <p:sp>
        <p:nvSpPr>
          <p:cNvPr id="210" name="Google Shape;210;p32"/>
          <p:cNvSpPr txBox="1"/>
          <p:nvPr/>
        </p:nvSpPr>
        <p:spPr>
          <a:xfrm>
            <a:off x="3478750" y="4205375"/>
            <a:ext cx="5423400" cy="549300"/>
          </a:xfrm>
          <a:prstGeom prst="rect">
            <a:avLst/>
          </a:prstGeom>
          <a:solidFill>
            <a:srgbClr val="09D7F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solidFill>
                  <a:srgbClr val="FF0000"/>
                </a:solidFill>
                <a:latin typeface="Open Sans"/>
                <a:ea typeface="Open Sans"/>
                <a:cs typeface="Open Sans"/>
                <a:sym typeface="Open Sans"/>
              </a:rPr>
              <a:t>Start using these tools in your next project!</a:t>
            </a:r>
            <a:endParaRPr sz="1800" b="1">
              <a:solidFill>
                <a:srgbClr val="FF0000"/>
              </a:solidFill>
              <a:latin typeface="Open Sans"/>
              <a:ea typeface="Open Sans"/>
              <a:cs typeface="Open Sans"/>
              <a:sym typeface="Open Sans"/>
            </a:endParaRPr>
          </a:p>
        </p:txBody>
      </p:sp>
      <p:sp>
        <p:nvSpPr>
          <p:cNvPr id="211" name="Google Shape;211;p32"/>
          <p:cNvSpPr txBox="1"/>
          <p:nvPr/>
        </p:nvSpPr>
        <p:spPr>
          <a:xfrm>
            <a:off x="139400" y="4205375"/>
            <a:ext cx="2997000" cy="718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FF0000"/>
                </a:solidFill>
                <a:latin typeface="Open Sans"/>
                <a:ea typeface="Open Sans"/>
                <a:cs typeface="Open Sans"/>
                <a:sym typeface="Open Sans"/>
              </a:rPr>
              <a:t>Email: ronak.lakhotia@u.nus.edu</a:t>
            </a:r>
            <a:endParaRPr b="1">
              <a:solidFill>
                <a:srgbClr val="FF0000"/>
              </a:solidFill>
              <a:latin typeface="Open Sans"/>
              <a:ea typeface="Open Sans"/>
              <a:cs typeface="Open Sans"/>
              <a:sym typeface="Open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6"/>
                                        </p:tgtEl>
                                        <p:attrNameLst>
                                          <p:attrName>style.visibility</p:attrName>
                                        </p:attrNameLst>
                                      </p:cBhvr>
                                      <p:to>
                                        <p:strVal val="visible"/>
                                      </p:to>
                                    </p:set>
                                    <p:animEffect transition="in" filter="fade">
                                      <p:cBhvr>
                                        <p:cTn id="7" dur="1000"/>
                                        <p:tgtEl>
                                          <p:spTgt spid="20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7"/>
                                        </p:tgtEl>
                                        <p:attrNameLst>
                                          <p:attrName>style.visibility</p:attrName>
                                        </p:attrNameLst>
                                      </p:cBhvr>
                                      <p:to>
                                        <p:strVal val="visible"/>
                                      </p:to>
                                    </p:set>
                                    <p:animEffect transition="in" filter="fade">
                                      <p:cBhvr>
                                        <p:cTn id="12" dur="1000"/>
                                        <p:tgtEl>
                                          <p:spTgt spid="20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8"/>
                                        </p:tgtEl>
                                        <p:attrNameLst>
                                          <p:attrName>style.visibility</p:attrName>
                                        </p:attrNameLst>
                                      </p:cBhvr>
                                      <p:to>
                                        <p:strVal val="visible"/>
                                      </p:to>
                                    </p:set>
                                    <p:animEffect transition="in" filter="fade">
                                      <p:cBhvr>
                                        <p:cTn id="17" dur="1000"/>
                                        <p:tgtEl>
                                          <p:spTgt spid="20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9"/>
                                        </p:tgtEl>
                                        <p:attrNameLst>
                                          <p:attrName>style.visibility</p:attrName>
                                        </p:attrNameLst>
                                      </p:cBhvr>
                                      <p:to>
                                        <p:strVal val="visible"/>
                                      </p:to>
                                    </p:set>
                                    <p:animEffect transition="in" filter="fade">
                                      <p:cBhvr>
                                        <p:cTn id="22" dur="1000"/>
                                        <p:tgtEl>
                                          <p:spTgt spid="20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10"/>
                                        </p:tgtEl>
                                        <p:attrNameLst>
                                          <p:attrName>style.visibility</p:attrName>
                                        </p:attrNameLst>
                                      </p:cBhvr>
                                      <p:to>
                                        <p:strVal val="visible"/>
                                      </p:to>
                                    </p:set>
                                    <p:animEffect transition="in" filter="fade">
                                      <p:cBhvr>
                                        <p:cTn id="27" dur="1000"/>
                                        <p:tgtEl>
                                          <p:spTgt spid="2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33"/>
          <p:cNvSpPr txBox="1"/>
          <p:nvPr/>
        </p:nvSpPr>
        <p:spPr>
          <a:xfrm>
            <a:off x="171825" y="64450"/>
            <a:ext cx="2652300" cy="375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Open Sans"/>
                <a:ea typeface="Open Sans"/>
                <a:cs typeface="Open Sans"/>
                <a:sym typeface="Open Sans"/>
              </a:rPr>
              <a:t>Slide to document PUMA!</a:t>
            </a:r>
            <a:endParaRPr b="1">
              <a:latin typeface="Open Sans"/>
              <a:ea typeface="Open Sans"/>
              <a:cs typeface="Open Sans"/>
              <a:sym typeface="Open Sans"/>
            </a:endParaRPr>
          </a:p>
        </p:txBody>
      </p:sp>
      <p:sp>
        <p:nvSpPr>
          <p:cNvPr id="217" name="Google Shape;217;p33"/>
          <p:cNvSpPr txBox="1"/>
          <p:nvPr/>
        </p:nvSpPr>
        <p:spPr>
          <a:xfrm>
            <a:off x="257725" y="440350"/>
            <a:ext cx="8214600" cy="4703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b="1" dirty="0">
                <a:latin typeface="Open Sans"/>
                <a:ea typeface="Open Sans"/>
                <a:cs typeface="Open Sans"/>
                <a:sym typeface="Open Sans"/>
              </a:rPr>
              <a:t>Intended Impact: </a:t>
            </a:r>
            <a:endParaRPr sz="1200" b="1" dirty="0">
              <a:latin typeface="Open Sans"/>
              <a:ea typeface="Open Sans"/>
              <a:cs typeface="Open Sans"/>
              <a:sym typeface="Open Sans"/>
            </a:endParaRPr>
          </a:p>
          <a:p>
            <a:pPr marL="0" lvl="0" indent="457200" algn="l" rtl="0">
              <a:spcBef>
                <a:spcPts val="0"/>
              </a:spcBef>
              <a:spcAft>
                <a:spcPts val="0"/>
              </a:spcAft>
              <a:buNone/>
            </a:pPr>
            <a:r>
              <a:rPr lang="en" sz="1200" b="1" dirty="0">
                <a:latin typeface="Open Sans"/>
                <a:ea typeface="Open Sans"/>
                <a:cs typeface="Open Sans"/>
                <a:sym typeface="Open Sans"/>
              </a:rPr>
              <a:t>Know: </a:t>
            </a:r>
            <a:r>
              <a:rPr lang="en" sz="1200" dirty="0">
                <a:latin typeface="Open Sans"/>
                <a:ea typeface="Open Sans"/>
                <a:cs typeface="Open Sans"/>
                <a:sym typeface="Open Sans"/>
              </a:rPr>
              <a:t>What are the new static analysis tools in the Java development environment.</a:t>
            </a:r>
            <a:endParaRPr sz="1200" dirty="0">
              <a:latin typeface="Open Sans"/>
              <a:ea typeface="Open Sans"/>
              <a:cs typeface="Open Sans"/>
              <a:sym typeface="Open Sans"/>
            </a:endParaRPr>
          </a:p>
          <a:p>
            <a:pPr marL="0" lvl="0" indent="457200" algn="l" rtl="0">
              <a:spcBef>
                <a:spcPts val="0"/>
              </a:spcBef>
              <a:spcAft>
                <a:spcPts val="0"/>
              </a:spcAft>
              <a:buNone/>
            </a:pPr>
            <a:r>
              <a:rPr lang="en" sz="1200" b="1" dirty="0">
                <a:latin typeface="Open Sans"/>
                <a:ea typeface="Open Sans"/>
                <a:cs typeface="Open Sans"/>
                <a:sym typeface="Open Sans"/>
              </a:rPr>
              <a:t>Believe:</a:t>
            </a:r>
            <a:r>
              <a:rPr lang="en" sz="1200" dirty="0">
                <a:latin typeface="Open Sans"/>
                <a:ea typeface="Open Sans"/>
                <a:cs typeface="Open Sans"/>
                <a:sym typeface="Open Sans"/>
              </a:rPr>
              <a:t> These tools can help you improve the design of your application.</a:t>
            </a:r>
            <a:endParaRPr sz="1200" dirty="0">
              <a:latin typeface="Open Sans"/>
              <a:ea typeface="Open Sans"/>
              <a:cs typeface="Open Sans"/>
              <a:sym typeface="Open Sans"/>
            </a:endParaRPr>
          </a:p>
          <a:p>
            <a:pPr marL="0" lvl="0" indent="457200" algn="l" rtl="0">
              <a:spcBef>
                <a:spcPts val="0"/>
              </a:spcBef>
              <a:spcAft>
                <a:spcPts val="0"/>
              </a:spcAft>
              <a:buNone/>
            </a:pPr>
            <a:r>
              <a:rPr lang="en" sz="1200" b="1" dirty="0">
                <a:latin typeface="Open Sans"/>
                <a:ea typeface="Open Sans"/>
                <a:cs typeface="Open Sans"/>
                <a:sym typeface="Open Sans"/>
              </a:rPr>
              <a:t>Do: </a:t>
            </a:r>
            <a:r>
              <a:rPr lang="en" sz="1200" dirty="0">
                <a:latin typeface="Open Sans"/>
                <a:ea typeface="Open Sans"/>
                <a:cs typeface="Open Sans"/>
                <a:sym typeface="Open Sans"/>
              </a:rPr>
              <a:t>Start using these tools in your next project!</a:t>
            </a:r>
            <a:endParaRPr sz="1200" dirty="0">
              <a:latin typeface="Open Sans"/>
              <a:ea typeface="Open Sans"/>
              <a:cs typeface="Open Sans"/>
              <a:sym typeface="Open Sans"/>
            </a:endParaRPr>
          </a:p>
          <a:p>
            <a:pPr marL="0" lvl="0" indent="457200" algn="l" rtl="0">
              <a:spcBef>
                <a:spcPts val="0"/>
              </a:spcBef>
              <a:spcAft>
                <a:spcPts val="0"/>
              </a:spcAft>
              <a:buNone/>
            </a:pPr>
            <a:endParaRPr dirty="0">
              <a:latin typeface="Open Sans"/>
              <a:ea typeface="Open Sans"/>
              <a:cs typeface="Open Sans"/>
              <a:sym typeface="Open Sans"/>
            </a:endParaRPr>
          </a:p>
          <a:p>
            <a:pPr marL="0" lvl="0" indent="0" algn="l" rtl="0">
              <a:spcBef>
                <a:spcPts val="0"/>
              </a:spcBef>
              <a:spcAft>
                <a:spcPts val="0"/>
              </a:spcAft>
              <a:buNone/>
            </a:pPr>
            <a:r>
              <a:rPr lang="en" sz="1200" b="1" dirty="0">
                <a:latin typeface="Open Sans"/>
                <a:ea typeface="Open Sans"/>
                <a:cs typeface="Open Sans"/>
                <a:sym typeface="Open Sans"/>
              </a:rPr>
              <a:t>WIIFY:</a:t>
            </a:r>
            <a:r>
              <a:rPr lang="en" sz="1200" dirty="0">
                <a:latin typeface="Open Sans"/>
                <a:ea typeface="Open Sans"/>
                <a:cs typeface="Open Sans"/>
                <a:sym typeface="Open Sans"/>
              </a:rPr>
              <a:t> a) Having a knowledge of these tools shows employers you are aware of software design patterns.</a:t>
            </a:r>
            <a:endParaRPr lang="en-IN" sz="1200" dirty="0">
              <a:latin typeface="Open Sans"/>
              <a:ea typeface="Open Sans"/>
              <a:cs typeface="Open Sans"/>
              <a:sym typeface="Open Sans"/>
            </a:endParaRPr>
          </a:p>
          <a:p>
            <a:pPr marL="0" lvl="0" indent="0" algn="l" rtl="0">
              <a:spcBef>
                <a:spcPts val="0"/>
              </a:spcBef>
              <a:spcAft>
                <a:spcPts val="0"/>
              </a:spcAft>
              <a:buNone/>
            </a:pPr>
            <a:r>
              <a:rPr lang="en" sz="1200" dirty="0">
                <a:latin typeface="Open Sans"/>
                <a:ea typeface="Open Sans"/>
                <a:cs typeface="Open Sans"/>
                <a:sym typeface="Open Sans"/>
              </a:rPr>
              <a:t>             </a:t>
            </a:r>
            <a:r>
              <a:rPr lang="en-IN" sz="1200" dirty="0">
                <a:latin typeface="Open Sans"/>
                <a:ea typeface="Open Sans"/>
                <a:cs typeface="Open Sans"/>
                <a:sym typeface="Open Sans"/>
              </a:rPr>
              <a:t>b) Helps in the onboarding process especially when joining larger teams.</a:t>
            </a:r>
          </a:p>
          <a:p>
            <a:pPr marL="0" lvl="0" indent="0" algn="l" rtl="0">
              <a:spcBef>
                <a:spcPts val="0"/>
              </a:spcBef>
              <a:spcAft>
                <a:spcPts val="0"/>
              </a:spcAft>
              <a:buNone/>
            </a:pPr>
            <a:r>
              <a:rPr lang="en" sz="1200" dirty="0">
                <a:latin typeface="Open Sans"/>
                <a:ea typeface="Open Sans"/>
                <a:cs typeface="Open Sans"/>
                <a:sym typeface="Open Sans"/>
              </a:rPr>
              <a:t>             </a:t>
            </a:r>
            <a:r>
              <a:rPr lang="en-IN" sz="1200" dirty="0">
                <a:latin typeface="Open Sans"/>
                <a:ea typeface="Open Sans"/>
                <a:cs typeface="Open Sans"/>
                <a:sym typeface="Open Sans"/>
              </a:rPr>
              <a:t>c) It will make you a better developer and more aware of your software constraints.</a:t>
            </a:r>
          </a:p>
          <a:p>
            <a:pPr marL="0" lvl="0" indent="0" algn="l" rtl="0">
              <a:spcBef>
                <a:spcPts val="0"/>
              </a:spcBef>
              <a:spcAft>
                <a:spcPts val="0"/>
              </a:spcAft>
              <a:buNone/>
            </a:pPr>
            <a:endParaRPr sz="1200" dirty="0">
              <a:latin typeface="Open Sans"/>
              <a:ea typeface="Open Sans"/>
              <a:cs typeface="Open Sans"/>
              <a:sym typeface="Open Sans"/>
            </a:endParaRPr>
          </a:p>
          <a:p>
            <a:pPr marL="0" lvl="0" indent="0" algn="l" rtl="0">
              <a:spcBef>
                <a:spcPts val="0"/>
              </a:spcBef>
              <a:spcAft>
                <a:spcPts val="0"/>
              </a:spcAft>
              <a:buNone/>
            </a:pPr>
            <a:r>
              <a:rPr lang="en" sz="1200" b="1" dirty="0">
                <a:latin typeface="Open Sans"/>
                <a:ea typeface="Open Sans"/>
                <a:cs typeface="Open Sans"/>
                <a:sym typeface="Open Sans"/>
              </a:rPr>
              <a:t>KEY POINTS: </a:t>
            </a:r>
            <a:r>
              <a:rPr lang="en" sz="1200" dirty="0">
                <a:latin typeface="Open Sans"/>
                <a:ea typeface="Open Sans"/>
                <a:cs typeface="Open Sans"/>
                <a:sym typeface="Open Sans"/>
              </a:rPr>
              <a:t>1) </a:t>
            </a:r>
            <a:r>
              <a:rPr lang="en" sz="1200" dirty="0" err="1">
                <a:latin typeface="Open Sans"/>
                <a:ea typeface="Open Sans"/>
                <a:cs typeface="Open Sans"/>
                <a:sym typeface="Open Sans"/>
              </a:rPr>
              <a:t>ArchUnit</a:t>
            </a:r>
            <a:r>
              <a:rPr lang="en" sz="1200" dirty="0">
                <a:latin typeface="Open Sans"/>
                <a:ea typeface="Open Sans"/>
                <a:cs typeface="Open Sans"/>
                <a:sym typeface="Open Sans"/>
              </a:rPr>
              <a:t> is a tool to enhance the architecture of your project.</a:t>
            </a:r>
            <a:endParaRPr sz="1200" dirty="0">
              <a:latin typeface="Open Sans"/>
              <a:ea typeface="Open Sans"/>
              <a:cs typeface="Open Sans"/>
              <a:sym typeface="Open Sans"/>
            </a:endParaRPr>
          </a:p>
          <a:p>
            <a:pPr marL="0" lvl="0" indent="0" algn="l" rtl="0">
              <a:spcBef>
                <a:spcPts val="0"/>
              </a:spcBef>
              <a:spcAft>
                <a:spcPts val="0"/>
              </a:spcAft>
              <a:buNone/>
            </a:pPr>
            <a:r>
              <a:rPr lang="en" sz="1200" dirty="0">
                <a:latin typeface="Open Sans"/>
                <a:ea typeface="Open Sans"/>
                <a:cs typeface="Open Sans"/>
                <a:sym typeface="Open Sans"/>
              </a:rPr>
              <a:t>	        1 a) It can unit-test your architecture.</a:t>
            </a:r>
            <a:endParaRPr sz="1200" dirty="0">
              <a:latin typeface="Open Sans"/>
              <a:ea typeface="Open Sans"/>
              <a:cs typeface="Open Sans"/>
              <a:sym typeface="Open Sans"/>
            </a:endParaRPr>
          </a:p>
          <a:p>
            <a:pPr marL="0" lvl="0" indent="0" algn="l" rtl="0">
              <a:spcBef>
                <a:spcPts val="0"/>
              </a:spcBef>
              <a:spcAft>
                <a:spcPts val="0"/>
              </a:spcAft>
              <a:buNone/>
            </a:pPr>
            <a:r>
              <a:rPr lang="en" sz="1200" dirty="0">
                <a:latin typeface="Open Sans"/>
                <a:ea typeface="Open Sans"/>
                <a:cs typeface="Open Sans"/>
                <a:sym typeface="Open Sans"/>
              </a:rPr>
              <a:t>	        1 b) It is easy to use.</a:t>
            </a:r>
            <a:endParaRPr sz="1200" dirty="0">
              <a:latin typeface="Open Sans"/>
              <a:ea typeface="Open Sans"/>
              <a:cs typeface="Open Sans"/>
              <a:sym typeface="Open Sans"/>
            </a:endParaRPr>
          </a:p>
          <a:p>
            <a:pPr marL="0" lvl="0" indent="0" algn="l" rtl="0">
              <a:spcBef>
                <a:spcPts val="0"/>
              </a:spcBef>
              <a:spcAft>
                <a:spcPts val="0"/>
              </a:spcAft>
              <a:buNone/>
            </a:pPr>
            <a:r>
              <a:rPr lang="en" sz="1200" dirty="0">
                <a:latin typeface="Open Sans"/>
                <a:ea typeface="Open Sans"/>
                <a:cs typeface="Open Sans"/>
                <a:sym typeface="Open Sans"/>
              </a:rPr>
              <a:t>	 2) </a:t>
            </a:r>
            <a:r>
              <a:rPr lang="en" sz="1200" dirty="0" err="1">
                <a:latin typeface="Open Sans"/>
                <a:ea typeface="Open Sans"/>
                <a:cs typeface="Open Sans"/>
                <a:sym typeface="Open Sans"/>
              </a:rPr>
              <a:t>ThreadSafe</a:t>
            </a:r>
            <a:r>
              <a:rPr lang="en" sz="1200" dirty="0">
                <a:latin typeface="Open Sans"/>
                <a:ea typeface="Open Sans"/>
                <a:cs typeface="Open Sans"/>
                <a:sym typeface="Open Sans"/>
              </a:rPr>
              <a:t> detects concurrency bugs in multithreaded applications.</a:t>
            </a:r>
            <a:endParaRPr sz="1200" dirty="0">
              <a:latin typeface="Open Sans"/>
              <a:ea typeface="Open Sans"/>
              <a:cs typeface="Open Sans"/>
              <a:sym typeface="Open Sans"/>
            </a:endParaRPr>
          </a:p>
          <a:p>
            <a:pPr marL="0" lvl="0" indent="0" algn="l" rtl="0">
              <a:spcBef>
                <a:spcPts val="0"/>
              </a:spcBef>
              <a:spcAft>
                <a:spcPts val="0"/>
              </a:spcAft>
              <a:buNone/>
            </a:pPr>
            <a:r>
              <a:rPr lang="en" sz="1200" dirty="0">
                <a:latin typeface="Open Sans"/>
                <a:ea typeface="Open Sans"/>
                <a:cs typeface="Open Sans"/>
                <a:sym typeface="Open Sans"/>
              </a:rPr>
              <a:t>	 3) </a:t>
            </a:r>
            <a:r>
              <a:rPr lang="en" sz="1200" dirty="0" err="1">
                <a:latin typeface="Open Sans"/>
                <a:ea typeface="Open Sans"/>
                <a:cs typeface="Open Sans"/>
                <a:sym typeface="Open Sans"/>
              </a:rPr>
              <a:t>Spotbugs</a:t>
            </a:r>
            <a:r>
              <a:rPr lang="en" sz="1200" dirty="0">
                <a:latin typeface="Open Sans"/>
                <a:ea typeface="Open Sans"/>
                <a:cs typeface="Open Sans"/>
                <a:sym typeface="Open Sans"/>
              </a:rPr>
              <a:t> detects </a:t>
            </a:r>
            <a:r>
              <a:rPr lang="en" sz="1200" dirty="0" err="1">
                <a:latin typeface="Open Sans"/>
                <a:ea typeface="Open Sans"/>
                <a:cs typeface="Open Sans"/>
                <a:sym typeface="Open Sans"/>
              </a:rPr>
              <a:t>upto</a:t>
            </a:r>
            <a:r>
              <a:rPr lang="en" sz="1200" dirty="0">
                <a:latin typeface="Open Sans"/>
                <a:ea typeface="Open Sans"/>
                <a:cs typeface="Open Sans"/>
                <a:sym typeface="Open Sans"/>
              </a:rPr>
              <a:t> 400 common error patterns.</a:t>
            </a:r>
            <a:endParaRPr sz="1200" dirty="0">
              <a:latin typeface="Open Sans"/>
              <a:ea typeface="Open Sans"/>
              <a:cs typeface="Open Sans"/>
              <a:sym typeface="Open Sans"/>
            </a:endParaRPr>
          </a:p>
          <a:p>
            <a:pPr marL="0" lvl="0" indent="0" algn="l" rtl="0">
              <a:spcBef>
                <a:spcPts val="0"/>
              </a:spcBef>
              <a:spcAft>
                <a:spcPts val="0"/>
              </a:spcAft>
              <a:buNone/>
            </a:pPr>
            <a:r>
              <a:rPr lang="en" sz="1200" dirty="0">
                <a:latin typeface="Open Sans"/>
                <a:ea typeface="Open Sans"/>
                <a:cs typeface="Open Sans"/>
                <a:sym typeface="Open Sans"/>
              </a:rPr>
              <a:t>	 4) </a:t>
            </a:r>
            <a:r>
              <a:rPr lang="en" sz="1200" dirty="0" err="1">
                <a:latin typeface="Open Sans"/>
                <a:ea typeface="Open Sans"/>
                <a:cs typeface="Open Sans"/>
                <a:sym typeface="Open Sans"/>
              </a:rPr>
              <a:t>ArchUnit</a:t>
            </a:r>
            <a:r>
              <a:rPr lang="en" sz="1200" dirty="0">
                <a:latin typeface="Open Sans"/>
                <a:ea typeface="Open Sans"/>
                <a:cs typeface="Open Sans"/>
                <a:sym typeface="Open Sans"/>
              </a:rPr>
              <a:t>, </a:t>
            </a:r>
            <a:r>
              <a:rPr lang="en" sz="1200" dirty="0" err="1">
                <a:latin typeface="Open Sans"/>
                <a:ea typeface="Open Sans"/>
                <a:cs typeface="Open Sans"/>
                <a:sym typeface="Open Sans"/>
              </a:rPr>
              <a:t>ThreadSafe</a:t>
            </a:r>
            <a:r>
              <a:rPr lang="en" sz="1200" dirty="0">
                <a:latin typeface="Open Sans"/>
                <a:ea typeface="Open Sans"/>
                <a:cs typeface="Open Sans"/>
                <a:sym typeface="Open Sans"/>
              </a:rPr>
              <a:t>, </a:t>
            </a:r>
            <a:r>
              <a:rPr lang="en" sz="1200" dirty="0" err="1">
                <a:latin typeface="Open Sans"/>
                <a:ea typeface="Open Sans"/>
                <a:cs typeface="Open Sans"/>
                <a:sym typeface="Open Sans"/>
              </a:rPr>
              <a:t>Spotbugs</a:t>
            </a:r>
            <a:r>
              <a:rPr lang="en" sz="1200" dirty="0">
                <a:latin typeface="Open Sans"/>
                <a:ea typeface="Open Sans"/>
                <a:cs typeface="Open Sans"/>
                <a:sym typeface="Open Sans"/>
              </a:rPr>
              <a:t> improve the design and development workflow!</a:t>
            </a:r>
            <a:endParaRPr sz="1200" dirty="0">
              <a:latin typeface="Open Sans"/>
              <a:ea typeface="Open Sans"/>
              <a:cs typeface="Open Sans"/>
              <a:sym typeface="Open Sans"/>
            </a:endParaRPr>
          </a:p>
          <a:p>
            <a:pPr marL="0" lvl="0" indent="0" algn="l" rtl="0">
              <a:spcBef>
                <a:spcPts val="0"/>
              </a:spcBef>
              <a:spcAft>
                <a:spcPts val="0"/>
              </a:spcAft>
              <a:buNone/>
            </a:pPr>
            <a:endParaRPr sz="1200" dirty="0">
              <a:latin typeface="Open Sans"/>
              <a:ea typeface="Open Sans"/>
              <a:cs typeface="Open Sans"/>
              <a:sym typeface="Open Sans"/>
            </a:endParaRPr>
          </a:p>
          <a:p>
            <a:pPr marL="0" lvl="0" indent="0" algn="l" rtl="0">
              <a:spcBef>
                <a:spcPts val="0"/>
              </a:spcBef>
              <a:spcAft>
                <a:spcPts val="0"/>
              </a:spcAft>
              <a:buNone/>
            </a:pPr>
            <a:r>
              <a:rPr lang="en" sz="1200" b="1" dirty="0">
                <a:latin typeface="Open Sans"/>
                <a:ea typeface="Open Sans"/>
                <a:cs typeface="Open Sans"/>
                <a:sym typeface="Open Sans"/>
              </a:rPr>
              <a:t>Call to Action: </a:t>
            </a:r>
            <a:r>
              <a:rPr lang="en" sz="1200" dirty="0">
                <a:latin typeface="Open Sans"/>
                <a:ea typeface="Open Sans"/>
                <a:cs typeface="Open Sans"/>
                <a:sym typeface="Open Sans"/>
              </a:rPr>
              <a:t>Start using these tools in your next project!</a:t>
            </a:r>
            <a:endParaRPr sz="1200" dirty="0">
              <a:latin typeface="Open Sans"/>
              <a:ea typeface="Open Sans"/>
              <a:cs typeface="Open Sans"/>
              <a:sym typeface="Open Sans"/>
            </a:endParaRPr>
          </a:p>
          <a:p>
            <a:pPr marL="0" lvl="0" indent="0" algn="l" rtl="0">
              <a:spcBef>
                <a:spcPts val="0"/>
              </a:spcBef>
              <a:spcAft>
                <a:spcPts val="0"/>
              </a:spcAft>
              <a:buNone/>
            </a:pPr>
            <a:r>
              <a:rPr lang="en" sz="1200" b="1" dirty="0">
                <a:latin typeface="Open Sans"/>
                <a:ea typeface="Open Sans"/>
                <a:cs typeface="Open Sans"/>
                <a:sym typeface="Open Sans"/>
              </a:rPr>
              <a:t>ROADMAP</a:t>
            </a:r>
            <a:r>
              <a:rPr lang="en" sz="1200" b="1">
                <a:latin typeface="Open Sans"/>
                <a:ea typeface="Open Sans"/>
                <a:cs typeface="Open Sans"/>
                <a:sym typeface="Open Sans"/>
              </a:rPr>
              <a:t>:  </a:t>
            </a:r>
            <a:r>
              <a:rPr lang="en" sz="1200">
                <a:latin typeface="Open Sans"/>
                <a:ea typeface="Open Sans"/>
                <a:cs typeface="Open Sans"/>
                <a:sym typeface="Open Sans"/>
              </a:rPr>
              <a:t>1</a:t>
            </a:r>
            <a:r>
              <a:rPr lang="en" sz="1200" dirty="0">
                <a:latin typeface="Open Sans"/>
                <a:ea typeface="Open Sans"/>
                <a:cs typeface="Open Sans"/>
                <a:sym typeface="Open Sans"/>
              </a:rPr>
              <a:t>) What is </a:t>
            </a:r>
            <a:r>
              <a:rPr lang="en" sz="1200" dirty="0" err="1">
                <a:latin typeface="Open Sans"/>
                <a:ea typeface="Open Sans"/>
                <a:cs typeface="Open Sans"/>
                <a:sym typeface="Open Sans"/>
              </a:rPr>
              <a:t>ArchUnit</a:t>
            </a:r>
            <a:r>
              <a:rPr lang="en" sz="1200" dirty="0">
                <a:latin typeface="Open Sans"/>
                <a:ea typeface="Open Sans"/>
                <a:cs typeface="Open Sans"/>
                <a:sym typeface="Open Sans"/>
              </a:rPr>
              <a:t>?</a:t>
            </a:r>
            <a:endParaRPr sz="1200" dirty="0">
              <a:latin typeface="Open Sans"/>
              <a:ea typeface="Open Sans"/>
              <a:cs typeface="Open Sans"/>
              <a:sym typeface="Open Sans"/>
            </a:endParaRPr>
          </a:p>
          <a:p>
            <a:pPr marL="0" lvl="0" indent="0" algn="l" rtl="0">
              <a:spcBef>
                <a:spcPts val="0"/>
              </a:spcBef>
              <a:spcAft>
                <a:spcPts val="0"/>
              </a:spcAft>
              <a:buNone/>
            </a:pPr>
            <a:r>
              <a:rPr lang="en" sz="1200" dirty="0">
                <a:latin typeface="Open Sans"/>
                <a:ea typeface="Open Sans"/>
                <a:cs typeface="Open Sans"/>
                <a:sym typeface="Open Sans"/>
              </a:rPr>
              <a:t>	2) What is </a:t>
            </a:r>
            <a:r>
              <a:rPr lang="en" sz="1200" dirty="0" err="1">
                <a:latin typeface="Open Sans"/>
                <a:ea typeface="Open Sans"/>
                <a:cs typeface="Open Sans"/>
                <a:sym typeface="Open Sans"/>
              </a:rPr>
              <a:t>ThreadSafe</a:t>
            </a:r>
            <a:r>
              <a:rPr lang="en" sz="1200" dirty="0">
                <a:latin typeface="Open Sans"/>
                <a:ea typeface="Open Sans"/>
                <a:cs typeface="Open Sans"/>
                <a:sym typeface="Open Sans"/>
              </a:rPr>
              <a:t>?</a:t>
            </a:r>
            <a:endParaRPr sz="1200" dirty="0">
              <a:latin typeface="Open Sans"/>
              <a:ea typeface="Open Sans"/>
              <a:cs typeface="Open Sans"/>
              <a:sym typeface="Open Sans"/>
            </a:endParaRPr>
          </a:p>
          <a:p>
            <a:pPr marL="0" lvl="0" indent="0" algn="l" rtl="0">
              <a:spcBef>
                <a:spcPts val="0"/>
              </a:spcBef>
              <a:spcAft>
                <a:spcPts val="0"/>
              </a:spcAft>
              <a:buNone/>
            </a:pPr>
            <a:r>
              <a:rPr lang="en" sz="1200" dirty="0">
                <a:latin typeface="Open Sans"/>
                <a:ea typeface="Open Sans"/>
                <a:cs typeface="Open Sans"/>
                <a:sym typeface="Open Sans"/>
              </a:rPr>
              <a:t>	3) What is </a:t>
            </a:r>
            <a:r>
              <a:rPr lang="en" sz="1200" dirty="0" err="1">
                <a:latin typeface="Open Sans"/>
                <a:ea typeface="Open Sans"/>
                <a:cs typeface="Open Sans"/>
                <a:sym typeface="Open Sans"/>
              </a:rPr>
              <a:t>Spotbugs</a:t>
            </a:r>
            <a:r>
              <a:rPr lang="en" sz="1200" dirty="0">
                <a:latin typeface="Open Sans"/>
                <a:ea typeface="Open Sans"/>
                <a:cs typeface="Open Sans"/>
                <a:sym typeface="Open Sans"/>
              </a:rPr>
              <a:t>?</a:t>
            </a:r>
            <a:endParaRPr sz="1200" dirty="0">
              <a:latin typeface="Open Sans"/>
              <a:ea typeface="Open Sans"/>
              <a:cs typeface="Open Sans"/>
              <a:sym typeface="Open Sans"/>
            </a:endParaRPr>
          </a:p>
          <a:p>
            <a:pPr marL="0" lvl="0" indent="0" algn="l" rtl="0">
              <a:spcBef>
                <a:spcPts val="0"/>
              </a:spcBef>
              <a:spcAft>
                <a:spcPts val="0"/>
              </a:spcAft>
              <a:buNone/>
            </a:pPr>
            <a:r>
              <a:rPr lang="en" sz="1200" dirty="0">
                <a:latin typeface="Open Sans"/>
                <a:ea typeface="Open Sans"/>
                <a:cs typeface="Open Sans"/>
                <a:sym typeface="Open Sans"/>
              </a:rPr>
              <a:t>	4) Why should you use these tools?</a:t>
            </a:r>
            <a:endParaRPr sz="1200" dirty="0">
              <a:latin typeface="Open Sans"/>
              <a:ea typeface="Open Sans"/>
              <a:cs typeface="Open Sans"/>
              <a:sym typeface="Open Sans"/>
            </a:endParaRPr>
          </a:p>
          <a:p>
            <a:pPr marL="0" lvl="0" indent="0" algn="l" rtl="0">
              <a:spcBef>
                <a:spcPts val="0"/>
              </a:spcBef>
              <a:spcAft>
                <a:spcPts val="0"/>
              </a:spcAft>
              <a:buNone/>
            </a:pPr>
            <a:endParaRPr sz="1200" dirty="0">
              <a:latin typeface="Open Sans"/>
              <a:ea typeface="Open Sans"/>
              <a:cs typeface="Open Sans"/>
              <a:sym typeface="Open Sans"/>
            </a:endParaRPr>
          </a:p>
          <a:p>
            <a:pPr marL="0" lvl="0" indent="0" algn="l" rtl="0">
              <a:spcBef>
                <a:spcPts val="0"/>
              </a:spcBef>
              <a:spcAft>
                <a:spcPts val="0"/>
              </a:spcAft>
              <a:buNone/>
            </a:pPr>
            <a:r>
              <a:rPr lang="en" sz="1200" b="1" dirty="0">
                <a:latin typeface="Open Sans"/>
                <a:ea typeface="Open Sans"/>
                <a:cs typeface="Open Sans"/>
                <a:sym typeface="Open Sans"/>
              </a:rPr>
              <a:t>PUNCH: </a:t>
            </a:r>
            <a:r>
              <a:rPr lang="en" sz="1200" dirty="0">
                <a:latin typeface="Open Sans"/>
                <a:ea typeface="Open Sans"/>
                <a:cs typeface="Open Sans"/>
                <a:sym typeface="Open Sans"/>
              </a:rPr>
              <a:t>We have all used Static Analysis Tools before and we can agree how these tools help us write high quality code. But have you ever thought of extending their functionalities? In the next few minutes I am going to talk to you about three such tools that will help you improve the design and architecture of your software.</a:t>
            </a:r>
            <a:endParaRPr sz="1200" dirty="0">
              <a:latin typeface="Open Sans"/>
              <a:ea typeface="Open Sans"/>
              <a:cs typeface="Open Sans"/>
              <a:sym typeface="Open San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5"/>
          <p:cNvSpPr txBox="1">
            <a:spLocks noGrp="1"/>
          </p:cNvSpPr>
          <p:nvPr>
            <p:ph type="title" idx="4294967295"/>
          </p:nvPr>
        </p:nvSpPr>
        <p:spPr>
          <a:xfrm>
            <a:off x="311700" y="315925"/>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600" b="1">
                <a:solidFill>
                  <a:srgbClr val="351C75"/>
                </a:solidFill>
              </a:rPr>
              <a:t>Why should it matter to you?</a:t>
            </a:r>
            <a:endParaRPr sz="3600" b="1">
              <a:solidFill>
                <a:srgbClr val="351C75"/>
              </a:solidFill>
            </a:endParaRPr>
          </a:p>
        </p:txBody>
      </p:sp>
      <p:sp>
        <p:nvSpPr>
          <p:cNvPr id="78" name="Google Shape;78;p15"/>
          <p:cNvSpPr txBox="1">
            <a:spLocks noGrp="1"/>
          </p:cNvSpPr>
          <p:nvPr>
            <p:ph type="body" idx="4294967295"/>
          </p:nvPr>
        </p:nvSpPr>
        <p:spPr>
          <a:xfrm>
            <a:off x="311700" y="1225225"/>
            <a:ext cx="8520600" cy="33540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Increases chances of getting internships</a:t>
            </a:r>
            <a:endParaRPr/>
          </a:p>
          <a:p>
            <a:pPr marL="0" lvl="0" indent="0" algn="l" rtl="0">
              <a:spcBef>
                <a:spcPts val="1600"/>
              </a:spcBef>
              <a:spcAft>
                <a:spcPts val="0"/>
              </a:spcAft>
              <a:buNone/>
            </a:pPr>
            <a:endParaRPr/>
          </a:p>
          <a:p>
            <a:pPr marL="457200" lvl="0" indent="-342900" algn="l" rtl="0">
              <a:spcBef>
                <a:spcPts val="1600"/>
              </a:spcBef>
              <a:spcAft>
                <a:spcPts val="0"/>
              </a:spcAft>
              <a:buSzPts val="1800"/>
              <a:buChar char="●"/>
            </a:pPr>
            <a:r>
              <a:rPr lang="en"/>
              <a:t>Faster onboarding process</a:t>
            </a:r>
            <a:endParaRPr/>
          </a:p>
          <a:p>
            <a:pPr marL="0" lvl="0" indent="0" algn="l" rtl="0">
              <a:spcBef>
                <a:spcPts val="1600"/>
              </a:spcBef>
              <a:spcAft>
                <a:spcPts val="0"/>
              </a:spcAft>
              <a:buNone/>
            </a:pPr>
            <a:endParaRPr/>
          </a:p>
          <a:p>
            <a:pPr marL="457200" lvl="0" indent="-342900" algn="l" rtl="0">
              <a:spcBef>
                <a:spcPts val="1600"/>
              </a:spcBef>
              <a:spcAft>
                <a:spcPts val="0"/>
              </a:spcAft>
              <a:buSzPts val="1800"/>
              <a:buChar char="●"/>
            </a:pPr>
            <a:r>
              <a:rPr lang="en"/>
              <a:t>Enforces optimal development practices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9D7FF"/>
        </a:solidFill>
        <a:effectLst/>
      </p:bgPr>
    </p:bg>
    <p:spTree>
      <p:nvGrpSpPr>
        <p:cNvPr id="1" name="Shape 82"/>
        <p:cNvGrpSpPr/>
        <p:nvPr/>
      </p:nvGrpSpPr>
      <p:grpSpPr>
        <a:xfrm>
          <a:off x="0" y="0"/>
          <a:ext cx="0" cy="0"/>
          <a:chOff x="0" y="0"/>
          <a:chExt cx="0" cy="0"/>
        </a:xfrm>
      </p:grpSpPr>
      <p:sp>
        <p:nvSpPr>
          <p:cNvPr id="83" name="Google Shape;83;p16"/>
          <p:cNvSpPr txBox="1">
            <a:spLocks noGrp="1"/>
          </p:cNvSpPr>
          <p:nvPr>
            <p:ph type="title" idx="4294967295"/>
          </p:nvPr>
        </p:nvSpPr>
        <p:spPr>
          <a:xfrm>
            <a:off x="311700" y="120775"/>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600" b="1">
                <a:solidFill>
                  <a:srgbClr val="351C75"/>
                </a:solidFill>
              </a:rPr>
              <a:t>ROADMAP</a:t>
            </a:r>
            <a:endParaRPr sz="3600" b="1">
              <a:solidFill>
                <a:srgbClr val="351C75"/>
              </a:solidFill>
            </a:endParaRPr>
          </a:p>
        </p:txBody>
      </p:sp>
      <p:sp>
        <p:nvSpPr>
          <p:cNvPr id="84" name="Google Shape;84;p16"/>
          <p:cNvSpPr txBox="1">
            <a:spLocks noGrp="1"/>
          </p:cNvSpPr>
          <p:nvPr>
            <p:ph type="body" idx="4294967295"/>
          </p:nvPr>
        </p:nvSpPr>
        <p:spPr>
          <a:xfrm>
            <a:off x="311700" y="794525"/>
            <a:ext cx="8520600" cy="42651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b="1"/>
              <a:t>What is ArchUnit?</a:t>
            </a:r>
            <a:endParaRPr b="1"/>
          </a:p>
          <a:p>
            <a:pPr marL="0" lvl="0" indent="0" algn="l" rtl="0">
              <a:spcBef>
                <a:spcPts val="1600"/>
              </a:spcBef>
              <a:spcAft>
                <a:spcPts val="0"/>
              </a:spcAft>
              <a:buNone/>
            </a:pPr>
            <a:endParaRPr/>
          </a:p>
          <a:p>
            <a:pPr marL="457200" lvl="0" indent="-342900" algn="l" rtl="0">
              <a:spcBef>
                <a:spcPts val="1600"/>
              </a:spcBef>
              <a:spcAft>
                <a:spcPts val="0"/>
              </a:spcAft>
              <a:buSzPts val="1800"/>
              <a:buChar char="●"/>
            </a:pPr>
            <a:r>
              <a:rPr lang="en" b="1"/>
              <a:t>What is ThreadSafe?</a:t>
            </a:r>
            <a:endParaRPr b="1"/>
          </a:p>
          <a:p>
            <a:pPr marL="0" lvl="0" indent="0" algn="l" rtl="0">
              <a:spcBef>
                <a:spcPts val="1600"/>
              </a:spcBef>
              <a:spcAft>
                <a:spcPts val="0"/>
              </a:spcAft>
              <a:buNone/>
            </a:pPr>
            <a:endParaRPr/>
          </a:p>
          <a:p>
            <a:pPr marL="457200" lvl="0" indent="-342900" algn="l" rtl="0">
              <a:spcBef>
                <a:spcPts val="1600"/>
              </a:spcBef>
              <a:spcAft>
                <a:spcPts val="0"/>
              </a:spcAft>
              <a:buSzPts val="1800"/>
              <a:buChar char="●"/>
            </a:pPr>
            <a:r>
              <a:rPr lang="en" b="1"/>
              <a:t>What is Spotbugs?</a:t>
            </a:r>
            <a:endParaRPr b="1"/>
          </a:p>
          <a:p>
            <a:pPr marL="457200" lvl="0" indent="0" algn="l" rtl="0">
              <a:spcBef>
                <a:spcPts val="1600"/>
              </a:spcBef>
              <a:spcAft>
                <a:spcPts val="0"/>
              </a:spcAft>
              <a:buNone/>
            </a:pPr>
            <a:endParaRPr/>
          </a:p>
          <a:p>
            <a:pPr marL="457200" lvl="0" indent="-342900" algn="l" rtl="0">
              <a:spcBef>
                <a:spcPts val="1600"/>
              </a:spcBef>
              <a:spcAft>
                <a:spcPts val="0"/>
              </a:spcAft>
              <a:buSzPts val="1800"/>
              <a:buChar char="●"/>
            </a:pPr>
            <a:r>
              <a:rPr lang="en" b="1"/>
              <a:t>Why use these tools?</a:t>
            </a:r>
            <a:endParaRPr b="1"/>
          </a:p>
          <a:p>
            <a:pPr marL="0" lvl="0" indent="0" algn="l" rtl="0">
              <a:spcBef>
                <a:spcPts val="1600"/>
              </a:spcBef>
              <a:spcAft>
                <a:spcPts val="1600"/>
              </a:spcAft>
              <a:buNone/>
            </a:pPr>
            <a:endParaRPr/>
          </a:p>
        </p:txBody>
      </p:sp>
      <p:sp>
        <p:nvSpPr>
          <p:cNvPr id="85" name="Google Shape;85;p16"/>
          <p:cNvSpPr/>
          <p:nvPr/>
        </p:nvSpPr>
        <p:spPr>
          <a:xfrm>
            <a:off x="3234000" y="952075"/>
            <a:ext cx="1338000" cy="327600"/>
          </a:xfrm>
          <a:prstGeom prst="leftArrow">
            <a:avLst>
              <a:gd name="adj1" fmla="val 50000"/>
              <a:gd name="adj2" fmla="val 50000"/>
            </a:avLst>
          </a:prstGeom>
          <a:solidFill>
            <a:srgbClr val="D9D9D9"/>
          </a:solidFill>
          <a:ln w="9525" cap="flat" cmpd="sng">
            <a:solidFill>
              <a:srgbClr val="233A4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slow">
        <p:fade thruBlk="1"/>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7"/>
          <p:cNvSpPr txBox="1">
            <a:spLocks noGrp="1"/>
          </p:cNvSpPr>
          <p:nvPr>
            <p:ph type="title" idx="4294967295"/>
          </p:nvPr>
        </p:nvSpPr>
        <p:spPr>
          <a:xfrm>
            <a:off x="311700" y="144100"/>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000" b="1">
                <a:solidFill>
                  <a:srgbClr val="351C75"/>
                </a:solidFill>
              </a:rPr>
              <a:t>ArchUnit is used to Unit-Test the architecture (What?)</a:t>
            </a:r>
            <a:endParaRPr sz="3000" b="1">
              <a:solidFill>
                <a:srgbClr val="351C75"/>
              </a:solidFill>
            </a:endParaRPr>
          </a:p>
        </p:txBody>
      </p:sp>
      <p:sp>
        <p:nvSpPr>
          <p:cNvPr id="91" name="Google Shape;91;p17"/>
          <p:cNvSpPr txBox="1">
            <a:spLocks noGrp="1"/>
          </p:cNvSpPr>
          <p:nvPr>
            <p:ph type="body" idx="4294967295"/>
          </p:nvPr>
        </p:nvSpPr>
        <p:spPr>
          <a:xfrm>
            <a:off x="118125" y="1112225"/>
            <a:ext cx="8714100" cy="37761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Checks for dependencies between components and layers</a:t>
            </a:r>
            <a:endParaRPr/>
          </a:p>
          <a:p>
            <a:pPr marL="457200" lvl="0" indent="0" algn="l" rtl="0">
              <a:spcBef>
                <a:spcPts val="1600"/>
              </a:spcBef>
              <a:spcAft>
                <a:spcPts val="1600"/>
              </a:spcAft>
              <a:buNone/>
            </a:pPr>
            <a:r>
              <a:rPr lang="en" sz="1400" b="1"/>
              <a:t>Package Dependency						        Class Dependency</a:t>
            </a:r>
            <a:endParaRPr sz="1400" b="1"/>
          </a:p>
        </p:txBody>
      </p:sp>
      <p:pic>
        <p:nvPicPr>
          <p:cNvPr id="92" name="Google Shape;92;p17"/>
          <p:cNvPicPr preferRelativeResize="0"/>
          <p:nvPr/>
        </p:nvPicPr>
        <p:blipFill>
          <a:blip r:embed="rId3">
            <a:alphaModFix/>
          </a:blip>
          <a:stretch>
            <a:fillRect/>
          </a:stretch>
        </p:blipFill>
        <p:spPr>
          <a:xfrm>
            <a:off x="311700" y="2007850"/>
            <a:ext cx="4402274" cy="2987850"/>
          </a:xfrm>
          <a:prstGeom prst="rect">
            <a:avLst/>
          </a:prstGeom>
          <a:noFill/>
          <a:ln>
            <a:noFill/>
          </a:ln>
        </p:spPr>
      </p:pic>
      <p:pic>
        <p:nvPicPr>
          <p:cNvPr id="93" name="Google Shape;93;p17"/>
          <p:cNvPicPr preferRelativeResize="0"/>
          <p:nvPr/>
        </p:nvPicPr>
        <p:blipFill>
          <a:blip r:embed="rId4">
            <a:alphaModFix/>
          </a:blip>
          <a:stretch>
            <a:fillRect/>
          </a:stretch>
        </p:blipFill>
        <p:spPr>
          <a:xfrm>
            <a:off x="4713975" y="2007838"/>
            <a:ext cx="4198575" cy="28269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8"/>
          <p:cNvSpPr txBox="1">
            <a:spLocks noGrp="1"/>
          </p:cNvSpPr>
          <p:nvPr>
            <p:ph type="title" idx="4294967295"/>
          </p:nvPr>
        </p:nvSpPr>
        <p:spPr>
          <a:xfrm>
            <a:off x="311700" y="144100"/>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000" b="1">
                <a:solidFill>
                  <a:srgbClr val="351C75"/>
                </a:solidFill>
              </a:rPr>
              <a:t>ArchUnit is used to Unit-Test the architecture (What?)</a:t>
            </a:r>
            <a:endParaRPr sz="3000" b="1">
              <a:solidFill>
                <a:srgbClr val="351C75"/>
              </a:solidFill>
            </a:endParaRPr>
          </a:p>
        </p:txBody>
      </p:sp>
      <p:sp>
        <p:nvSpPr>
          <p:cNvPr id="99" name="Google Shape;99;p18"/>
          <p:cNvSpPr txBox="1">
            <a:spLocks noGrp="1"/>
          </p:cNvSpPr>
          <p:nvPr>
            <p:ph type="body" idx="4294967295"/>
          </p:nvPr>
        </p:nvSpPr>
        <p:spPr>
          <a:xfrm>
            <a:off x="311700" y="1112225"/>
            <a:ext cx="8520600" cy="34671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Enforces a layered architecture</a:t>
            </a:r>
            <a:endParaRPr/>
          </a:p>
          <a:p>
            <a:pPr marL="457200" lvl="0" indent="0" algn="l" rtl="0">
              <a:spcBef>
                <a:spcPts val="1600"/>
              </a:spcBef>
              <a:spcAft>
                <a:spcPts val="1600"/>
              </a:spcAft>
              <a:buNone/>
            </a:pPr>
            <a:endParaRPr/>
          </a:p>
        </p:txBody>
      </p:sp>
      <p:pic>
        <p:nvPicPr>
          <p:cNvPr id="100" name="Google Shape;100;p18"/>
          <p:cNvPicPr preferRelativeResize="0"/>
          <p:nvPr/>
        </p:nvPicPr>
        <p:blipFill>
          <a:blip r:embed="rId3">
            <a:alphaModFix/>
          </a:blip>
          <a:stretch>
            <a:fillRect/>
          </a:stretch>
        </p:blipFill>
        <p:spPr>
          <a:xfrm>
            <a:off x="1696600" y="1793250"/>
            <a:ext cx="4746200" cy="25019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9"/>
          <p:cNvSpPr txBox="1">
            <a:spLocks noGrp="1"/>
          </p:cNvSpPr>
          <p:nvPr>
            <p:ph type="title" idx="4294967295"/>
          </p:nvPr>
        </p:nvSpPr>
        <p:spPr>
          <a:xfrm>
            <a:off x="204325" y="70625"/>
            <a:ext cx="8520600" cy="97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Clr>
                <a:schemeClr val="dk1"/>
              </a:buClr>
              <a:buSzPts val="1100"/>
              <a:buFont typeface="Arial"/>
              <a:buNone/>
            </a:pPr>
            <a:r>
              <a:rPr lang="en" sz="3000" b="1">
                <a:solidFill>
                  <a:srgbClr val="351C75"/>
                </a:solidFill>
              </a:rPr>
              <a:t>ArchUnit imposes constraints with the help of JUnit (How?)</a:t>
            </a:r>
            <a:endParaRPr sz="3000" b="1">
              <a:solidFill>
                <a:srgbClr val="351C75"/>
              </a:solidFill>
            </a:endParaRPr>
          </a:p>
          <a:p>
            <a:pPr marL="0" lvl="0" indent="0" algn="l" rtl="0">
              <a:spcBef>
                <a:spcPts val="0"/>
              </a:spcBef>
              <a:spcAft>
                <a:spcPts val="0"/>
              </a:spcAft>
              <a:buNone/>
            </a:pPr>
            <a:endParaRPr sz="3000"/>
          </a:p>
        </p:txBody>
      </p:sp>
      <p:sp>
        <p:nvSpPr>
          <p:cNvPr id="106" name="Google Shape;106;p19"/>
          <p:cNvSpPr txBox="1">
            <a:spLocks noGrp="1"/>
          </p:cNvSpPr>
          <p:nvPr>
            <p:ph type="body" idx="4294967295"/>
          </p:nvPr>
        </p:nvSpPr>
        <p:spPr>
          <a:xfrm>
            <a:off x="311700" y="622800"/>
            <a:ext cx="8520600" cy="395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Provides extended support for JUnit</a:t>
            </a:r>
            <a:endParaRPr/>
          </a:p>
          <a:p>
            <a:pPr marL="457200" lvl="0" indent="0" algn="l" rtl="0">
              <a:spcBef>
                <a:spcPts val="1600"/>
              </a:spcBef>
              <a:spcAft>
                <a:spcPts val="1600"/>
              </a:spcAft>
              <a:buNone/>
            </a:pPr>
            <a:endParaRPr/>
          </a:p>
        </p:txBody>
      </p:sp>
      <p:pic>
        <p:nvPicPr>
          <p:cNvPr id="107" name="Google Shape;107;p19"/>
          <p:cNvPicPr preferRelativeResize="0"/>
          <p:nvPr/>
        </p:nvPicPr>
        <p:blipFill rotWithShape="1">
          <a:blip r:embed="rId3">
            <a:alphaModFix/>
          </a:blip>
          <a:srcRect l="5520" t="15336" r="5582" b="14699"/>
          <a:stretch/>
        </p:blipFill>
        <p:spPr>
          <a:xfrm>
            <a:off x="397300" y="1310025"/>
            <a:ext cx="8128676" cy="311402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0"/>
          <p:cNvSpPr txBox="1">
            <a:spLocks noGrp="1"/>
          </p:cNvSpPr>
          <p:nvPr>
            <p:ph type="title" idx="4294967295"/>
          </p:nvPr>
        </p:nvSpPr>
        <p:spPr>
          <a:xfrm>
            <a:off x="204325" y="70625"/>
            <a:ext cx="8520600" cy="659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000" b="1">
                <a:solidFill>
                  <a:srgbClr val="351C75"/>
                </a:solidFill>
              </a:rPr>
              <a:t>   ArchUnit is easy to use (Why?)</a:t>
            </a:r>
            <a:endParaRPr sz="3000"/>
          </a:p>
        </p:txBody>
      </p:sp>
      <p:sp>
        <p:nvSpPr>
          <p:cNvPr id="113" name="Google Shape;113;p20"/>
          <p:cNvSpPr txBox="1">
            <a:spLocks noGrp="1"/>
          </p:cNvSpPr>
          <p:nvPr>
            <p:ph type="body" idx="4294967295"/>
          </p:nvPr>
        </p:nvSpPr>
        <p:spPr>
          <a:xfrm>
            <a:off x="43250" y="816100"/>
            <a:ext cx="8520600" cy="39651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b="1"/>
              <a:t>It is simple to integrate</a:t>
            </a:r>
            <a:endParaRPr b="1"/>
          </a:p>
          <a:p>
            <a:pPr marL="457200" lvl="0" indent="0" algn="l" rtl="0">
              <a:spcBef>
                <a:spcPts val="160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0"/>
              </a:spcAft>
              <a:buNone/>
            </a:pPr>
            <a:endParaRPr/>
          </a:p>
          <a:p>
            <a:pPr marL="457200" lvl="0" indent="0" algn="l" rtl="0">
              <a:spcBef>
                <a:spcPts val="1600"/>
              </a:spcBef>
              <a:spcAft>
                <a:spcPts val="0"/>
              </a:spcAft>
              <a:buNone/>
            </a:pPr>
            <a:endParaRPr/>
          </a:p>
          <a:p>
            <a:pPr marL="457200" lvl="0" indent="-342900" algn="l" rtl="0">
              <a:spcBef>
                <a:spcPts val="1600"/>
              </a:spcBef>
              <a:spcAft>
                <a:spcPts val="0"/>
              </a:spcAft>
              <a:buSzPts val="1800"/>
              <a:buChar char="●"/>
            </a:pPr>
            <a:r>
              <a:rPr lang="en" b="1"/>
              <a:t>It is extensible</a:t>
            </a:r>
            <a:r>
              <a:rPr lang="en"/>
              <a:t> </a:t>
            </a:r>
            <a:endParaRPr/>
          </a:p>
          <a:p>
            <a:pPr marL="457200" lvl="0" indent="457200" algn="l" rtl="0">
              <a:spcBef>
                <a:spcPts val="1600"/>
              </a:spcBef>
              <a:spcAft>
                <a:spcPts val="0"/>
              </a:spcAft>
              <a:buNone/>
            </a:pPr>
            <a:r>
              <a:rPr lang="en"/>
              <a:t>- Define your own rules</a:t>
            </a:r>
            <a:endParaRPr/>
          </a:p>
          <a:p>
            <a:pPr marL="457200" lvl="0" indent="0" algn="l" rtl="0">
              <a:spcBef>
                <a:spcPts val="1600"/>
              </a:spcBef>
              <a:spcAft>
                <a:spcPts val="0"/>
              </a:spcAft>
              <a:buNone/>
            </a:pPr>
            <a:endParaRPr/>
          </a:p>
          <a:p>
            <a:pPr marL="457200" lvl="0" indent="0" algn="l" rtl="0">
              <a:spcBef>
                <a:spcPts val="1600"/>
              </a:spcBef>
              <a:spcAft>
                <a:spcPts val="0"/>
              </a:spcAft>
              <a:buNone/>
            </a:pPr>
            <a:endParaRPr/>
          </a:p>
          <a:p>
            <a:pPr marL="457200" lvl="0" indent="0" algn="l" rtl="0">
              <a:spcBef>
                <a:spcPts val="1600"/>
              </a:spcBef>
              <a:spcAft>
                <a:spcPts val="1600"/>
              </a:spcAft>
              <a:buNone/>
            </a:pPr>
            <a:endParaRPr/>
          </a:p>
        </p:txBody>
      </p:sp>
      <p:pic>
        <p:nvPicPr>
          <p:cNvPr id="114" name="Google Shape;114;p20"/>
          <p:cNvPicPr preferRelativeResize="0"/>
          <p:nvPr/>
        </p:nvPicPr>
        <p:blipFill>
          <a:blip r:embed="rId3">
            <a:alphaModFix/>
          </a:blip>
          <a:stretch>
            <a:fillRect/>
          </a:stretch>
        </p:blipFill>
        <p:spPr>
          <a:xfrm>
            <a:off x="734325" y="1770138"/>
            <a:ext cx="3227975" cy="1143000"/>
          </a:xfrm>
          <a:prstGeom prst="rect">
            <a:avLst/>
          </a:prstGeom>
          <a:noFill/>
          <a:ln>
            <a:noFill/>
          </a:ln>
        </p:spPr>
      </p:pic>
      <p:pic>
        <p:nvPicPr>
          <p:cNvPr id="115" name="Google Shape;115;p20"/>
          <p:cNvPicPr preferRelativeResize="0"/>
          <p:nvPr/>
        </p:nvPicPr>
        <p:blipFill>
          <a:blip r:embed="rId4">
            <a:alphaModFix/>
          </a:blip>
          <a:stretch>
            <a:fillRect/>
          </a:stretch>
        </p:blipFill>
        <p:spPr>
          <a:xfrm>
            <a:off x="5178575" y="1860638"/>
            <a:ext cx="2230625" cy="9620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9D7FF"/>
        </a:solidFill>
        <a:effectLst/>
      </p:bgPr>
    </p:bg>
    <p:spTree>
      <p:nvGrpSpPr>
        <p:cNvPr id="1" name="Shape 119"/>
        <p:cNvGrpSpPr/>
        <p:nvPr/>
      </p:nvGrpSpPr>
      <p:grpSpPr>
        <a:xfrm>
          <a:off x="0" y="0"/>
          <a:ext cx="0" cy="0"/>
          <a:chOff x="0" y="0"/>
          <a:chExt cx="0" cy="0"/>
        </a:xfrm>
      </p:grpSpPr>
      <p:sp>
        <p:nvSpPr>
          <p:cNvPr id="120" name="Google Shape;120;p21"/>
          <p:cNvSpPr txBox="1">
            <a:spLocks noGrp="1"/>
          </p:cNvSpPr>
          <p:nvPr>
            <p:ph type="title" idx="4294967295"/>
          </p:nvPr>
        </p:nvSpPr>
        <p:spPr>
          <a:xfrm>
            <a:off x="311700" y="120775"/>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600" b="1">
                <a:solidFill>
                  <a:srgbClr val="351C75"/>
                </a:solidFill>
              </a:rPr>
              <a:t>ROADMAP</a:t>
            </a:r>
            <a:endParaRPr sz="3600" b="1">
              <a:solidFill>
                <a:srgbClr val="351C75"/>
              </a:solidFill>
            </a:endParaRPr>
          </a:p>
        </p:txBody>
      </p:sp>
      <p:sp>
        <p:nvSpPr>
          <p:cNvPr id="121" name="Google Shape;121;p21"/>
          <p:cNvSpPr txBox="1">
            <a:spLocks noGrp="1"/>
          </p:cNvSpPr>
          <p:nvPr>
            <p:ph type="body" idx="4294967295"/>
          </p:nvPr>
        </p:nvSpPr>
        <p:spPr>
          <a:xfrm>
            <a:off x="311700" y="794525"/>
            <a:ext cx="8520600" cy="42651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b="1"/>
              <a:t>What is ArchUnit?</a:t>
            </a:r>
            <a:endParaRPr b="1"/>
          </a:p>
          <a:p>
            <a:pPr marL="0" lvl="0" indent="0" algn="l" rtl="0">
              <a:spcBef>
                <a:spcPts val="1600"/>
              </a:spcBef>
              <a:spcAft>
                <a:spcPts val="0"/>
              </a:spcAft>
              <a:buNone/>
            </a:pPr>
            <a:endParaRPr/>
          </a:p>
          <a:p>
            <a:pPr marL="457200" lvl="0" indent="-342900" algn="l" rtl="0">
              <a:spcBef>
                <a:spcPts val="1600"/>
              </a:spcBef>
              <a:spcAft>
                <a:spcPts val="0"/>
              </a:spcAft>
              <a:buSzPts val="1800"/>
              <a:buChar char="●"/>
            </a:pPr>
            <a:r>
              <a:rPr lang="en" b="1"/>
              <a:t>What is ThreadSafe?</a:t>
            </a:r>
            <a:endParaRPr b="1"/>
          </a:p>
          <a:p>
            <a:pPr marL="0" lvl="0" indent="0" algn="l" rtl="0">
              <a:spcBef>
                <a:spcPts val="1600"/>
              </a:spcBef>
              <a:spcAft>
                <a:spcPts val="0"/>
              </a:spcAft>
              <a:buNone/>
            </a:pPr>
            <a:endParaRPr/>
          </a:p>
          <a:p>
            <a:pPr marL="457200" lvl="0" indent="-342900" algn="l" rtl="0">
              <a:spcBef>
                <a:spcPts val="1600"/>
              </a:spcBef>
              <a:spcAft>
                <a:spcPts val="0"/>
              </a:spcAft>
              <a:buSzPts val="1800"/>
              <a:buChar char="●"/>
            </a:pPr>
            <a:r>
              <a:rPr lang="en" b="1"/>
              <a:t>What is Spotbugs?</a:t>
            </a:r>
            <a:endParaRPr b="1"/>
          </a:p>
          <a:p>
            <a:pPr marL="457200" lvl="0" indent="0" algn="l" rtl="0">
              <a:spcBef>
                <a:spcPts val="1600"/>
              </a:spcBef>
              <a:spcAft>
                <a:spcPts val="0"/>
              </a:spcAft>
              <a:buNone/>
            </a:pPr>
            <a:endParaRPr/>
          </a:p>
          <a:p>
            <a:pPr marL="457200" lvl="0" indent="-342900" algn="l" rtl="0">
              <a:spcBef>
                <a:spcPts val="1600"/>
              </a:spcBef>
              <a:spcAft>
                <a:spcPts val="0"/>
              </a:spcAft>
              <a:buSzPts val="1800"/>
              <a:buChar char="●"/>
            </a:pPr>
            <a:r>
              <a:rPr lang="en" b="1"/>
              <a:t>Why use these tools?</a:t>
            </a:r>
            <a:endParaRPr b="1"/>
          </a:p>
          <a:p>
            <a:pPr marL="0" lvl="0" indent="0" algn="l" rtl="0">
              <a:spcBef>
                <a:spcPts val="1600"/>
              </a:spcBef>
              <a:spcAft>
                <a:spcPts val="1600"/>
              </a:spcAft>
              <a:buNone/>
            </a:pPr>
            <a:endParaRPr/>
          </a:p>
        </p:txBody>
      </p:sp>
      <p:sp>
        <p:nvSpPr>
          <p:cNvPr id="122" name="Google Shape;122;p21"/>
          <p:cNvSpPr txBox="1"/>
          <p:nvPr/>
        </p:nvSpPr>
        <p:spPr>
          <a:xfrm>
            <a:off x="3089400" y="794525"/>
            <a:ext cx="5742900" cy="529800"/>
          </a:xfrm>
          <a:prstGeom prst="rect">
            <a:avLst/>
          </a:prstGeom>
          <a:solidFill>
            <a:schemeClr val="lt1"/>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FF0000"/>
                </a:solidFill>
                <a:latin typeface="Open Sans"/>
                <a:ea typeface="Open Sans"/>
                <a:cs typeface="Open Sans"/>
                <a:sym typeface="Open Sans"/>
              </a:rPr>
              <a:t>KEY POINT:</a:t>
            </a:r>
            <a:r>
              <a:rPr lang="en">
                <a:latin typeface="Open Sans"/>
                <a:ea typeface="Open Sans"/>
                <a:cs typeface="Open Sans"/>
                <a:sym typeface="Open Sans"/>
              </a:rPr>
              <a:t> </a:t>
            </a:r>
            <a:r>
              <a:rPr lang="en" b="1">
                <a:latin typeface="Open Sans"/>
                <a:ea typeface="Open Sans"/>
                <a:cs typeface="Open Sans"/>
                <a:sym typeface="Open Sans"/>
              </a:rPr>
              <a:t>Tool to enhance architecture design of software.</a:t>
            </a:r>
            <a:endParaRPr b="1">
              <a:latin typeface="Open Sans"/>
              <a:ea typeface="Open Sans"/>
              <a:cs typeface="Open Sans"/>
              <a:sym typeface="Open Sans"/>
            </a:endParaRPr>
          </a:p>
        </p:txBody>
      </p:sp>
      <p:sp>
        <p:nvSpPr>
          <p:cNvPr id="123" name="Google Shape;123;p21"/>
          <p:cNvSpPr/>
          <p:nvPr/>
        </p:nvSpPr>
        <p:spPr>
          <a:xfrm>
            <a:off x="3401175" y="1930575"/>
            <a:ext cx="1338000" cy="327600"/>
          </a:xfrm>
          <a:prstGeom prst="leftArrow">
            <a:avLst>
              <a:gd name="adj1" fmla="val 50000"/>
              <a:gd name="adj2" fmla="val 50000"/>
            </a:avLst>
          </a:prstGeom>
          <a:solidFill>
            <a:srgbClr val="D9D9D9"/>
          </a:solidFill>
          <a:ln w="9525" cap="flat" cmpd="sng">
            <a:solidFill>
              <a:srgbClr val="233A4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slow">
        <p:fade thruBlk="1"/>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theme/theme1.xml><?xml version="1.0" encoding="utf-8"?>
<a:theme xmlns:a="http://schemas.openxmlformats.org/drawingml/2006/main" name="Luxe">
  <a:themeElements>
    <a:clrScheme name="Luxe">
      <a:dk1>
        <a:srgbClr val="000000"/>
      </a:dk1>
      <a:lt1>
        <a:srgbClr val="FFFFFF"/>
      </a:lt1>
      <a:dk2>
        <a:srgbClr val="B7B7B7"/>
      </a:dk2>
      <a:lt2>
        <a:srgbClr val="CCA677"/>
      </a:lt2>
      <a:accent1>
        <a:srgbClr val="5D4037"/>
      </a:accent1>
      <a:accent2>
        <a:srgbClr val="455A64"/>
      </a:accent2>
      <a:accent3>
        <a:srgbClr val="607D8B"/>
      </a:accent3>
      <a:accent4>
        <a:srgbClr val="78909C"/>
      </a:accent4>
      <a:accent5>
        <a:srgbClr val="57BB8A"/>
      </a:accent5>
      <a:accent6>
        <a:srgbClr val="DCE755"/>
      </a:accent6>
      <a:hlink>
        <a:srgbClr val="57BB8A"/>
      </a:hlink>
      <a:folHlink>
        <a:srgbClr val="57BB8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588</Words>
  <Application>Microsoft Macintosh PowerPoint</Application>
  <PresentationFormat>On-screen Show (16:9)</PresentationFormat>
  <Paragraphs>136</Paragraphs>
  <Slides>21</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Economica</vt:lpstr>
      <vt:lpstr>Arial</vt:lpstr>
      <vt:lpstr>Bree Serif</vt:lpstr>
      <vt:lpstr>Open Sans</vt:lpstr>
      <vt:lpstr>Luxe</vt:lpstr>
      <vt:lpstr>Beyond Static Analysis Tools</vt:lpstr>
      <vt:lpstr>PowerPoint Presentation</vt:lpstr>
      <vt:lpstr>Why should it matter to you?</vt:lpstr>
      <vt:lpstr>ROADMAP</vt:lpstr>
      <vt:lpstr>ArchUnit is used to Unit-Test the architecture (What?)</vt:lpstr>
      <vt:lpstr>ArchUnit is used to Unit-Test the architecture (What?)</vt:lpstr>
      <vt:lpstr>ArchUnit imposes constraints with the help of JUnit (How?) </vt:lpstr>
      <vt:lpstr>   ArchUnit is easy to use (Why?)</vt:lpstr>
      <vt:lpstr>ROADMAP</vt:lpstr>
      <vt:lpstr>ThreadSafe Finds Concurrency Problems (What?)</vt:lpstr>
      <vt:lpstr>ThreadSafe Finds Concurrency problems</vt:lpstr>
      <vt:lpstr>ThreadSafe Finds Concurrency problems</vt:lpstr>
      <vt:lpstr>ThreadSafe Finds Concurrency problems</vt:lpstr>
      <vt:lpstr>ROADMAP</vt:lpstr>
      <vt:lpstr>SpotBugs detects common bug patterns in Java code</vt:lpstr>
      <vt:lpstr>SpotBugs detects common bug patterns in Java code</vt:lpstr>
      <vt:lpstr>SpotBugs is user friendly</vt:lpstr>
      <vt:lpstr>ROADMAP</vt:lpstr>
      <vt:lpstr>Why should you use these tools?</vt:lpstr>
      <vt:lpstr>RECAP!</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Beyond Static Analysis Tools</dc:title>
  <cp:lastModifiedBy>Ronak Lakhotia</cp:lastModifiedBy>
  <cp:revision>1</cp:revision>
  <dcterms:modified xsi:type="dcterms:W3CDTF">2019-04-16T18:05:40Z</dcterms:modified>
</cp:coreProperties>
</file>