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0" r:id="rId5"/>
    <p:sldId id="263" r:id="rId6"/>
    <p:sldId id="261" r:id="rId7"/>
    <p:sldId id="264" r:id="rId8"/>
    <p:sldId id="286" r:id="rId9"/>
    <p:sldId id="266" r:id="rId10"/>
    <p:sldId id="267" r:id="rId11"/>
    <p:sldId id="268" r:id="rId12"/>
    <p:sldId id="271" r:id="rId13"/>
    <p:sldId id="269" r:id="rId14"/>
    <p:sldId id="272" r:id="rId15"/>
    <p:sldId id="274" r:id="rId16"/>
    <p:sldId id="270" r:id="rId17"/>
    <p:sldId id="275" r:id="rId18"/>
    <p:sldId id="287" r:id="rId19"/>
    <p:sldId id="276" r:id="rId20"/>
    <p:sldId id="278" r:id="rId21"/>
    <p:sldId id="281" r:id="rId22"/>
    <p:sldId id="277" r:id="rId23"/>
    <p:sldId id="288" r:id="rId24"/>
    <p:sldId id="280" r:id="rId25"/>
    <p:sldId id="283" r:id="rId26"/>
    <p:sldId id="282" r:id="rId27"/>
    <p:sldId id="291" r:id="rId28"/>
    <p:sldId id="285" r:id="rId29"/>
    <p:sldId id="284" r:id="rId30"/>
    <p:sldId id="290" r:id="rId31"/>
    <p:sldId id="28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3" autoAdjust="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B6AA9-053D-4EF9-8B32-F9BA72510C4D}"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37F65-3BCF-4704-9AA5-94D40AB2A92C}" type="slidenum">
              <a:rPr lang="zh-CN" altLang="en-US" smtClean="0"/>
              <a:t>‹#›</a:t>
            </a:fld>
            <a:endParaRPr lang="zh-CN" altLang="en-US"/>
          </a:p>
        </p:txBody>
      </p:sp>
    </p:spTree>
    <p:extLst>
      <p:ext uri="{BB962C8B-B14F-4D97-AF65-F5344CB8AC3E}">
        <p14:creationId xmlns:p14="http://schemas.microsoft.com/office/powerpoint/2010/main" val="398159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a:t>
            </a:fld>
            <a:endParaRPr lang="zh-CN" altLang="en-US"/>
          </a:p>
        </p:txBody>
      </p:sp>
    </p:spTree>
    <p:extLst>
      <p:ext uri="{BB962C8B-B14F-4D97-AF65-F5344CB8AC3E}">
        <p14:creationId xmlns:p14="http://schemas.microsoft.com/office/powerpoint/2010/main" val="8787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MongoDB is a document-oriented database program launched in 2007.</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10</a:t>
            </a:fld>
            <a:endParaRPr lang="zh-CN" altLang="en-US"/>
          </a:p>
        </p:txBody>
      </p:sp>
    </p:spTree>
    <p:extLst>
      <p:ext uri="{BB962C8B-B14F-4D97-AF65-F5344CB8AC3E}">
        <p14:creationId xmlns:p14="http://schemas.microsoft.com/office/powerpoint/2010/main" val="112966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contrast to SQL, a collection in MongoDB, which is the counterpart of table, does not need to have a predefined schema. Additionally, a record in MongoDB is stored as a JSON-like document, instead of a structured row. This makes a MongoDB collection much more flexible than a table.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11</a:t>
            </a:fld>
            <a:endParaRPr lang="zh-CN" altLang="en-US"/>
          </a:p>
        </p:txBody>
      </p:sp>
    </p:spTree>
    <p:extLst>
      <p:ext uri="{BB962C8B-B14F-4D97-AF65-F5344CB8AC3E}">
        <p14:creationId xmlns:p14="http://schemas.microsoft.com/office/powerpoint/2010/main" val="141086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 MongoDB offers?</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12</a:t>
            </a:fld>
            <a:endParaRPr lang="zh-CN" altLang="en-US"/>
          </a:p>
        </p:txBody>
      </p:sp>
    </p:spTree>
    <p:extLst>
      <p:ext uri="{BB962C8B-B14F-4D97-AF65-F5344CB8AC3E}">
        <p14:creationId xmlns:p14="http://schemas.microsoft.com/office/powerpoint/2010/main" val="22814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offers flexibility, simplicity, and performance. Let’s start with the first key point. MongoDB is flexible.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13</a:t>
            </a:fld>
            <a:endParaRPr lang="zh-CN" altLang="en-US"/>
          </a:p>
        </p:txBody>
      </p:sp>
    </p:spTree>
    <p:extLst>
      <p:ext uri="{BB962C8B-B14F-4D97-AF65-F5344CB8AC3E}">
        <p14:creationId xmlns:p14="http://schemas.microsoft.com/office/powerpoint/2010/main" val="392543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At the core of MongoDB lies its data type flexibility. Previously, we see that there is no fixed schema for a collection, which allows documents in the same collection to have different fields. Actually, a document in MongoDB is almost as flexible as any JSON object. It can store a list in a field.</a:t>
            </a:r>
            <a:endParaRPr lang="zh-CN" altLang="en-US" sz="1200" dirty="0"/>
          </a:p>
          <a:p>
            <a:endParaRPr lang="en-US" altLang="zh-CN" dirty="0"/>
          </a:p>
          <a:p>
            <a:r>
              <a:rPr lang="en-US" altLang="zh-CN" dirty="0"/>
              <a:t>MongoDB is flexible</a:t>
            </a:r>
          </a:p>
          <a:p>
            <a:pPr marL="171450" indent="-171450">
              <a:buFont typeface="Arial" panose="020B0604020202020204" pitchFamily="34" charset="0"/>
              <a:buChar char="•"/>
            </a:pPr>
            <a:r>
              <a:rPr lang="en-US" altLang="zh-CN" dirty="0"/>
              <a:t>Documents in same collection can have different fields</a:t>
            </a:r>
          </a:p>
          <a:p>
            <a:pPr marL="171450" indent="-171450">
              <a:buFont typeface="Arial" panose="020B0604020202020204" pitchFamily="34" charset="0"/>
              <a:buChar char="•"/>
            </a:pPr>
            <a:r>
              <a:rPr lang="en-US" altLang="zh-CN" dirty="0"/>
              <a:t>It is possible to store a list in a field</a:t>
            </a:r>
          </a:p>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14</a:t>
            </a:fld>
            <a:endParaRPr lang="zh-CN" altLang="en-US"/>
          </a:p>
        </p:txBody>
      </p:sp>
    </p:spTree>
    <p:extLst>
      <p:ext uri="{BB962C8B-B14F-4D97-AF65-F5344CB8AC3E}">
        <p14:creationId xmlns:p14="http://schemas.microsoft.com/office/powerpoint/2010/main" val="15265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It can also store highly nested data structures, if intended. The example document here contains 3 nesting layers to save the background of a student. To store the same information, SQL requires the creation of 2 more tables, which complicates things unnecessarily.</a:t>
            </a:r>
            <a:endParaRPr lang="en-US" altLang="zh-CN" dirty="0"/>
          </a:p>
          <a:p>
            <a:endParaRPr lang="en-US" altLang="zh-CN" dirty="0"/>
          </a:p>
          <a:p>
            <a:r>
              <a:rPr lang="en-US" altLang="zh-CN" dirty="0"/>
              <a:t>MongoDB is flexible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It can store highly nested structures, if intended</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15</a:t>
            </a:fld>
            <a:endParaRPr lang="zh-CN" altLang="en-US"/>
          </a:p>
        </p:txBody>
      </p:sp>
    </p:spTree>
    <p:extLst>
      <p:ext uri="{BB962C8B-B14F-4D97-AF65-F5344CB8AC3E}">
        <p14:creationId xmlns:p14="http://schemas.microsoft.com/office/powerpoint/2010/main" val="413508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Data type flexibility can have further implications. For example, if we do want to create a new entity for certain object, such as modules in the example here, MongoDB can achieve this with much less coupling than SQL. While SQL needs to keep multiple rows for a student that are coupled with modules, MongoDB only needs to keep 1 single document for the same student, and the modules taken can be saved as a reference list.</a:t>
            </a:r>
          </a:p>
          <a:p>
            <a:endParaRPr lang="en-US" altLang="zh-CN" dirty="0"/>
          </a:p>
          <a:p>
            <a:r>
              <a:rPr lang="en-US" altLang="zh-CN" dirty="0"/>
              <a:t>Data type flexibility can reduce coupling between collections</a:t>
            </a:r>
          </a:p>
          <a:p>
            <a:pPr marL="171450" indent="-171450">
              <a:buFont typeface="Arial" panose="020B0604020202020204" pitchFamily="34" charset="0"/>
              <a:buChar char="•"/>
            </a:pPr>
            <a:r>
              <a:rPr lang="en-US" altLang="zh-CN" dirty="0"/>
              <a:t>The associations among different collections can be expressed in a reference list</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16</a:t>
            </a:fld>
            <a:endParaRPr lang="zh-CN" altLang="en-US"/>
          </a:p>
        </p:txBody>
      </p:sp>
    </p:spTree>
    <p:extLst>
      <p:ext uri="{BB962C8B-B14F-4D97-AF65-F5344CB8AC3E}">
        <p14:creationId xmlns:p14="http://schemas.microsoft.com/office/powerpoint/2010/main" val="377231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if we go back to the original example, we will happily find that the problems faced previously can now be easily solved with the help of MongoDB.</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17</a:t>
            </a:fld>
            <a:endParaRPr lang="zh-CN" altLang="en-US"/>
          </a:p>
        </p:txBody>
      </p:sp>
    </p:spTree>
    <p:extLst>
      <p:ext uri="{BB962C8B-B14F-4D97-AF65-F5344CB8AC3E}">
        <p14:creationId xmlns:p14="http://schemas.microsoft.com/office/powerpoint/2010/main" val="208333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now look at simplicity. A key aspect of MongoDB is its simplicity of usage.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18</a:t>
            </a:fld>
            <a:endParaRPr lang="zh-CN" altLang="en-US"/>
          </a:p>
        </p:txBody>
      </p:sp>
    </p:spTree>
    <p:extLst>
      <p:ext uri="{BB962C8B-B14F-4D97-AF65-F5344CB8AC3E}">
        <p14:creationId xmlns:p14="http://schemas.microsoft.com/office/powerpoint/2010/main" val="3598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MongoDB supports a great variety of programming languages. Regardless of the specific language, MongoDB makes development simple and productive.</a:t>
            </a:r>
            <a:endParaRPr lang="zh-CN" altLang="en-US" sz="1200" dirty="0"/>
          </a:p>
          <a:p>
            <a:endParaRPr lang="en-US" altLang="zh-CN" dirty="0"/>
          </a:p>
          <a:p>
            <a:r>
              <a:rPr lang="en-US" altLang="zh-CN" dirty="0"/>
              <a:t>MongoDB is simple to use</a:t>
            </a:r>
          </a:p>
          <a:p>
            <a:pPr marL="171450" indent="-171450">
              <a:buFont typeface="Arial" panose="020B0604020202020204" pitchFamily="34" charset="0"/>
              <a:buChar char="•"/>
            </a:pPr>
            <a:r>
              <a:rPr lang="en-US" altLang="zh-CN" dirty="0"/>
              <a:t>It supports a great variety of programming languages, and makes development much more simple and productive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19</a:t>
            </a:fld>
            <a:endParaRPr lang="zh-CN" altLang="en-US"/>
          </a:p>
        </p:txBody>
      </p:sp>
    </p:spTree>
    <p:extLst>
      <p:ext uri="{BB962C8B-B14F-4D97-AF65-F5344CB8AC3E}">
        <p14:creationId xmlns:p14="http://schemas.microsoft.com/office/powerpoint/2010/main" val="165843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Imagine you are an engineer working in NUS IT. You need to design a new App to save and view student records. It needs to store 3 types of information for each student: name, email and matriculation number.</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a:t>
            </a:fld>
            <a:endParaRPr lang="zh-CN" altLang="en-US"/>
          </a:p>
        </p:txBody>
      </p:sp>
    </p:spTree>
    <p:extLst>
      <p:ext uri="{BB962C8B-B14F-4D97-AF65-F5344CB8AC3E}">
        <p14:creationId xmlns:p14="http://schemas.microsoft.com/office/powerpoint/2010/main" val="1106479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Firstly, database initialization is simple. In SQL, we need to define the schema in advance. In MongoDB, this is not necessary. In fact, you can even skip collection creation entirely. A new collection will be created on the fly when inserting the first document.</a:t>
            </a:r>
            <a:endParaRPr lang="zh-CN" altLang="en-US" sz="1200" dirty="0"/>
          </a:p>
          <a:p>
            <a:endParaRPr lang="en-US" altLang="zh-CN" dirty="0"/>
          </a:p>
          <a:p>
            <a:r>
              <a:rPr lang="en-US" altLang="zh-CN" dirty="0"/>
              <a:t>Initialization is simple</a:t>
            </a:r>
          </a:p>
          <a:p>
            <a:pPr marL="171450" indent="-171450">
              <a:buFont typeface="Arial" panose="020B0604020202020204" pitchFamily="34" charset="0"/>
              <a:buChar char="•"/>
            </a:pPr>
            <a:r>
              <a:rPr lang="en-US" altLang="zh-CN" dirty="0"/>
              <a:t>SQL needs schema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Initialization and creation in MongoDB do not require schema definition or even explicit declaration statement</a:t>
            </a:r>
          </a:p>
          <a:p>
            <a:pPr marL="171450" indent="-171450">
              <a:buFont typeface="Arial" panose="020B0604020202020204" pitchFamily="34" charset="0"/>
              <a:buChar cha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20</a:t>
            </a:fld>
            <a:endParaRPr lang="zh-CN" altLang="en-US"/>
          </a:p>
        </p:txBody>
      </p:sp>
    </p:spTree>
    <p:extLst>
      <p:ext uri="{BB962C8B-B14F-4D97-AF65-F5344CB8AC3E}">
        <p14:creationId xmlns:p14="http://schemas.microsoft.com/office/powerpoint/2010/main" val="139247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202124"/>
                </a:solidFill>
                <a:effectLst/>
              </a:rPr>
              <a:t>Secondly, accessing MongoDB collections is easy through its API. In SQL, heavy wrappers such as Object-relational mapping are needed to convert native objects to table rows. In MongoDB, everything is stored in BSON, a variant of JSON, and therefore, you can easily achieve the conversion with a BSON tag.</a:t>
            </a:r>
          </a:p>
          <a:p>
            <a:endParaRPr lang="en-US" altLang="zh-CN" b="0" i="0" dirty="0">
              <a:solidFill>
                <a:srgbClr val="202124"/>
              </a:solidFill>
              <a:effectLst/>
              <a:latin typeface="Google Sans"/>
            </a:endParaRPr>
          </a:p>
          <a:p>
            <a:r>
              <a:rPr lang="en-US" altLang="zh-CN" b="0" i="0" dirty="0">
                <a:solidFill>
                  <a:srgbClr val="202124"/>
                </a:solidFill>
                <a:effectLst/>
                <a:latin typeface="Google Sans"/>
              </a:rPr>
              <a:t>API access is easy</a:t>
            </a:r>
          </a:p>
          <a:p>
            <a:pPr marL="171450" indent="-171450">
              <a:buFont typeface="Arial" panose="020B0604020202020204" pitchFamily="34" charset="0"/>
              <a:buChar char="•"/>
            </a:pPr>
            <a:r>
              <a:rPr lang="en-US" altLang="zh-CN" b="0" i="0" dirty="0">
                <a:solidFill>
                  <a:srgbClr val="202124"/>
                </a:solidFill>
                <a:effectLst/>
                <a:latin typeface="Google Sans"/>
              </a:rPr>
              <a:t>SQL requires heavy wrappers such as Object-relational mapping are needed to convert native objects to table rows</a:t>
            </a:r>
          </a:p>
          <a:p>
            <a:pPr marL="171450" indent="-171450">
              <a:buFont typeface="Arial" panose="020B0604020202020204" pitchFamily="34" charset="0"/>
              <a:buChar char="•"/>
            </a:pPr>
            <a:r>
              <a:rPr lang="en-US" altLang="zh-CN" b="0" i="0" dirty="0">
                <a:solidFill>
                  <a:srgbClr val="202124"/>
                </a:solidFill>
                <a:effectLst/>
                <a:latin typeface="Google Sans"/>
              </a:rPr>
              <a:t>MongoDB allows conversion to be achieved with a BSON tag across different programming languages</a:t>
            </a:r>
          </a:p>
        </p:txBody>
      </p:sp>
      <p:sp>
        <p:nvSpPr>
          <p:cNvPr id="4" name="灯片编号占位符 3"/>
          <p:cNvSpPr>
            <a:spLocks noGrp="1"/>
          </p:cNvSpPr>
          <p:nvPr>
            <p:ph type="sldNum" sz="quarter" idx="5"/>
          </p:nvPr>
        </p:nvSpPr>
        <p:spPr/>
        <p:txBody>
          <a:bodyPr/>
          <a:lstStyle/>
          <a:p>
            <a:fld id="{2C037F65-3BCF-4704-9AA5-94D40AB2A92C}" type="slidenum">
              <a:rPr lang="zh-CN" altLang="en-US" smtClean="0"/>
              <a:t>21</a:t>
            </a:fld>
            <a:endParaRPr lang="zh-CN" altLang="en-US"/>
          </a:p>
        </p:txBody>
      </p:sp>
    </p:spTree>
    <p:extLst>
      <p:ext uri="{BB962C8B-B14F-4D97-AF65-F5344CB8AC3E}">
        <p14:creationId xmlns:p14="http://schemas.microsoft.com/office/powerpoint/2010/main" val="138596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Thirdly, query and write syntax in MongoDB is concise. For query, instead of having to use more than 10 clauses to join tables and filter results, MongoDB query usually takes only 1 line. Moreover, complicated queries such as list filtering and nested queries can be easily done with specific tag and symbol.</a:t>
            </a:r>
            <a:endParaRPr lang="en-US" altLang="zh-CN" dirty="0"/>
          </a:p>
          <a:p>
            <a:pPr marL="0" indent="0">
              <a:buNone/>
            </a:pPr>
            <a:endParaRPr lang="en-US" altLang="zh-CN" dirty="0"/>
          </a:p>
          <a:p>
            <a:pPr marL="0" indent="0">
              <a:buNone/>
            </a:pPr>
            <a:r>
              <a:rPr lang="en-US" altLang="zh-CN" dirty="0"/>
              <a:t>Query and write syntax is concise</a:t>
            </a:r>
          </a:p>
          <a:p>
            <a:pPr marL="171450" indent="-171450">
              <a:buFont typeface="Arial" panose="020B0604020202020204" pitchFamily="34" charset="0"/>
              <a:buChar char="•"/>
            </a:pPr>
            <a:r>
              <a:rPr lang="en-US" altLang="zh-CN" dirty="0"/>
              <a:t>SQL query can involve more than 10 clauses to join tables and filter results</a:t>
            </a:r>
          </a:p>
          <a:p>
            <a:pPr marL="171450" indent="-171450">
              <a:buFont typeface="Arial" panose="020B0604020202020204" pitchFamily="34" charset="0"/>
              <a:buChar char="•"/>
            </a:pPr>
            <a:r>
              <a:rPr lang="en-US" altLang="zh-CN" dirty="0"/>
              <a:t>MongoDB query usually takes only 1 line, and complicated queries such as list filtering and nested queries can be easily done with specific tag and symbol</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22</a:t>
            </a:fld>
            <a:endParaRPr lang="zh-CN" altLang="en-US"/>
          </a:p>
        </p:txBody>
      </p:sp>
    </p:spTree>
    <p:extLst>
      <p:ext uri="{BB962C8B-B14F-4D97-AF65-F5344CB8AC3E}">
        <p14:creationId xmlns:p14="http://schemas.microsoft.com/office/powerpoint/2010/main" val="117632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Last but not least, another key point about MongoDB is that it gives strong performance.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23</a:t>
            </a:fld>
            <a:endParaRPr lang="zh-CN" altLang="en-US"/>
          </a:p>
        </p:txBody>
      </p:sp>
    </p:spTree>
    <p:extLst>
      <p:ext uri="{BB962C8B-B14F-4D97-AF65-F5344CB8AC3E}">
        <p14:creationId xmlns:p14="http://schemas.microsoft.com/office/powerpoint/2010/main" val="373107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Querying in MongoDB is usually faster than that in SQL. This is partly because SQL database often has multiple tables for different entities, which means the query needs to be joint across the tables. In MongoDB, necessary information can be centralized in a single document. This means only a single query is necessary, giving a performance boost.</a:t>
            </a:r>
            <a:endParaRPr lang="en-US" altLang="zh-CN" dirty="0"/>
          </a:p>
          <a:p>
            <a:endParaRPr lang="en-US" altLang="zh-CN" dirty="0"/>
          </a:p>
          <a:p>
            <a:r>
              <a:rPr lang="en-US" altLang="zh-CN" dirty="0"/>
              <a:t>Query is fast</a:t>
            </a:r>
          </a:p>
          <a:p>
            <a:pPr marL="171450" indent="-171450">
              <a:buFont typeface="Arial" panose="020B0604020202020204" pitchFamily="34" charset="0"/>
              <a:buChar char="•"/>
            </a:pPr>
            <a:r>
              <a:rPr lang="en-US" altLang="zh-CN" dirty="0"/>
              <a:t>SQL database often has multiple tables for different entities,</a:t>
            </a:r>
            <a:r>
              <a:rPr lang="zh-CN" altLang="en-US" dirty="0"/>
              <a:t> </a:t>
            </a:r>
            <a:r>
              <a:rPr lang="en-US" altLang="zh-CN" dirty="0"/>
              <a:t>and</a:t>
            </a:r>
            <a:r>
              <a:rPr lang="zh-CN" altLang="en-US" dirty="0"/>
              <a:t> </a:t>
            </a:r>
            <a:r>
              <a:rPr lang="en-US" altLang="zh-CN" dirty="0"/>
              <a:t>query needs to be joint across the tables</a:t>
            </a:r>
          </a:p>
          <a:p>
            <a:pPr marL="171450" indent="-171450">
              <a:buFont typeface="Arial" panose="020B0604020202020204" pitchFamily="34" charset="0"/>
              <a:buChar char="•"/>
            </a:pPr>
            <a:r>
              <a:rPr lang="en-US" altLang="zh-CN" dirty="0"/>
              <a:t>In MongoDB, necessary information can be centralized in a single document, and only a single query is necessary, giving a performance boost</a:t>
            </a:r>
          </a:p>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24</a:t>
            </a:fld>
            <a:endParaRPr lang="zh-CN" altLang="en-US"/>
          </a:p>
        </p:txBody>
      </p:sp>
    </p:spTree>
    <p:extLst>
      <p:ext uri="{BB962C8B-B14F-4D97-AF65-F5344CB8AC3E}">
        <p14:creationId xmlns:p14="http://schemas.microsoft.com/office/powerpoint/2010/main" val="1780185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Additionally, when new entities are created, MongoDB can reduce the coupling in contrast to SQL. The number of records can also be reduced. This makes its memory usage small.</a:t>
            </a:r>
            <a:endParaRPr lang="en-US" altLang="zh-CN" dirty="0"/>
          </a:p>
          <a:p>
            <a:endParaRPr lang="en-US" altLang="zh-CN" dirty="0"/>
          </a:p>
          <a:p>
            <a:r>
              <a:rPr lang="en-US" altLang="zh-CN" dirty="0"/>
              <a:t>Memory usage is small</a:t>
            </a:r>
          </a:p>
          <a:p>
            <a:pPr marL="171450" indent="-171450">
              <a:buFont typeface="Arial" panose="020B0604020202020204" pitchFamily="34" charset="0"/>
              <a:buChar char="•"/>
            </a:pPr>
            <a:r>
              <a:rPr lang="en-US" altLang="zh-CN" dirty="0"/>
              <a:t>MongoDB can reduce the coupling between the entities in contrast to SQL, reducing the number of records and memory usage</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25</a:t>
            </a:fld>
            <a:endParaRPr lang="zh-CN" altLang="en-US"/>
          </a:p>
        </p:txBody>
      </p:sp>
    </p:spTree>
    <p:extLst>
      <p:ext uri="{BB962C8B-B14F-4D97-AF65-F5344CB8AC3E}">
        <p14:creationId xmlns:p14="http://schemas.microsoft.com/office/powerpoint/2010/main" val="260233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result of these, in the benchmark here, MongoDB achieves 2 times higher read speed and 36 percent more efficient memory usage compared to SQL.</a:t>
            </a:r>
          </a:p>
        </p:txBody>
      </p:sp>
      <p:sp>
        <p:nvSpPr>
          <p:cNvPr id="4" name="灯片编号占位符 3"/>
          <p:cNvSpPr>
            <a:spLocks noGrp="1"/>
          </p:cNvSpPr>
          <p:nvPr>
            <p:ph type="sldNum" sz="quarter" idx="5"/>
          </p:nvPr>
        </p:nvSpPr>
        <p:spPr/>
        <p:txBody>
          <a:bodyPr/>
          <a:lstStyle/>
          <a:p>
            <a:fld id="{2C037F65-3BCF-4704-9AA5-94D40AB2A92C}" type="slidenum">
              <a:rPr lang="zh-CN" altLang="en-US" smtClean="0"/>
              <a:t>26</a:t>
            </a:fld>
            <a:endParaRPr lang="zh-CN" altLang="en-US"/>
          </a:p>
        </p:txBody>
      </p:sp>
    </p:spTree>
    <p:extLst>
      <p:ext uri="{BB962C8B-B14F-4D97-AF65-F5344CB8AC3E}">
        <p14:creationId xmlns:p14="http://schemas.microsoft.com/office/powerpoint/2010/main" val="4229030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Indeed, there can be cases where MongoDB is not a suitable option compared with SQL. Firstly, if the relations between the objects to be stored need to be strictly imposed, then SQL is a more suitable choice. MongoDB does allow additional schema to be specified, but that will undermine its core benefits. Secondly, in many cases, MongoDB cannot handle extremely complex queries well. Compared with SQL, the efficiency of MongoDB in very complex queries still needs more optimization. These queries usually also involve joining different entities, while MongoDB does not have mature support for join operations at the moment.</a:t>
            </a:r>
          </a:p>
          <a:p>
            <a:endParaRPr lang="en-US" altLang="zh-CN" dirty="0"/>
          </a:p>
          <a:p>
            <a:r>
              <a:rPr lang="en-US" altLang="zh-CN" dirty="0"/>
              <a:t>There are cases where MongoDB is not a suitable option</a:t>
            </a:r>
          </a:p>
          <a:p>
            <a:pPr marL="171450" indent="-171450">
              <a:buFont typeface="Arial" panose="020B0604020202020204" pitchFamily="34" charset="0"/>
              <a:buChar char="•"/>
            </a:pPr>
            <a:r>
              <a:rPr lang="en-US" altLang="zh-CN" dirty="0"/>
              <a:t>Given records whose relations needs to be strictly imposed, SQL is a more suitable option, while achieving the same effect through adding additional schema in MongoDB undermines its core benefits</a:t>
            </a:r>
          </a:p>
          <a:p>
            <a:pPr marL="171450" indent="-171450">
              <a:buFont typeface="Arial" panose="020B0604020202020204" pitchFamily="34" charset="0"/>
              <a:buChar char="•"/>
            </a:pPr>
            <a:r>
              <a:rPr lang="en-US" altLang="zh-CN" dirty="0"/>
              <a:t>With extremely complex queries, MongoDB is not very efficient, and it does not have mature support for the needed join operations at the moment</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27</a:t>
            </a:fld>
            <a:endParaRPr lang="zh-CN" altLang="en-US"/>
          </a:p>
        </p:txBody>
      </p:sp>
    </p:spTree>
    <p:extLst>
      <p:ext uri="{BB962C8B-B14F-4D97-AF65-F5344CB8AC3E}">
        <p14:creationId xmlns:p14="http://schemas.microsoft.com/office/powerpoint/2010/main" val="1944284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now talk about how to pick up MongoDB.</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28</a:t>
            </a:fld>
            <a:endParaRPr lang="zh-CN" altLang="en-US"/>
          </a:p>
        </p:txBody>
      </p:sp>
    </p:spTree>
    <p:extLst>
      <p:ext uri="{BB962C8B-B14F-4D97-AF65-F5344CB8AC3E}">
        <p14:creationId xmlns:p14="http://schemas.microsoft.com/office/powerpoint/2010/main" val="266515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You may wonder, despite being flexible, simple, and efficient, is it easy to pick up MongoDB?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answer is yes. MongoDB is an open source project. It is supported by an active community, with comprehensive documentation, tutorial resources, and visualization tools. Additionally, its installation and usage are quite simple, thanks to its design. It takes only 3 steps to install the tool, and 2 commands to do the first collection creation and document insertion.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MongoDB is easy to pick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MongoDB is an open source project. It is supported by an active community, with comprehensive documentation, tutorial resources, and visualization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The installation and usage of MongoDB are quite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29</a:t>
            </a:fld>
            <a:endParaRPr lang="zh-CN" altLang="en-US"/>
          </a:p>
        </p:txBody>
      </p:sp>
    </p:spTree>
    <p:extLst>
      <p:ext uri="{BB962C8B-B14F-4D97-AF65-F5344CB8AC3E}">
        <p14:creationId xmlns:p14="http://schemas.microsoft.com/office/powerpoint/2010/main" val="152284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seems very easy to you. You decide to use SQL database as the most common option. You create the database and table, and start to insert rows into the table. This just feels like a piece of cake to you.</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3</a:t>
            </a:fld>
            <a:endParaRPr lang="zh-CN" altLang="en-US"/>
          </a:p>
        </p:txBody>
      </p:sp>
    </p:spTree>
    <p:extLst>
      <p:ext uri="{BB962C8B-B14F-4D97-AF65-F5344CB8AC3E}">
        <p14:creationId xmlns:p14="http://schemas.microsoft.com/office/powerpoint/2010/main" val="331884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summary, MongoDB is a powerful tool. Although there are cases where SQL is a more suitable option, the flexibility, simplicity, and performance makes MongoDB robust against business requirements that are constantly evolving, and scalable as the size of database grows. Additionally, MongoDB is relatively easy to pick up.</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Therefore, why not give it a try in your next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 you</a:t>
            </a:r>
          </a:p>
          <a:p>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30</a:t>
            </a:fld>
            <a:endParaRPr lang="zh-CN" altLang="en-US"/>
          </a:p>
        </p:txBody>
      </p:sp>
    </p:spTree>
    <p:extLst>
      <p:ext uri="{BB962C8B-B14F-4D97-AF65-F5344CB8AC3E}">
        <p14:creationId xmlns:p14="http://schemas.microsoft.com/office/powerpoint/2010/main" val="15619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Several days later, new requirements come to add more details for each student, including their age, possible nickname, list of modules they have taken, and list of languages they can speak. To handle this, you decide to use the ALTER command to add new columns to the table. </a:t>
            </a:r>
          </a:p>
          <a:p>
            <a:endParaRPr lang="en-US" altLang="zh-CN" dirty="0"/>
          </a:p>
          <a:p>
            <a:r>
              <a:rPr lang="en-US" altLang="zh-CN" dirty="0"/>
              <a:t>However, problems pop up.</a:t>
            </a:r>
          </a:p>
          <a:p>
            <a:endParaRPr lang="en-US" altLang="zh-CN" dirty="0"/>
          </a:p>
          <a:p>
            <a:r>
              <a:rPr lang="en-US" altLang="zh-CN" dirty="0"/>
              <a:t>You realize that certain columns such as nickname are missing for most students, resulting in sparse columns.</a:t>
            </a:r>
          </a:p>
          <a:p>
            <a:endParaRPr lang="en-US" altLang="zh-CN" dirty="0"/>
          </a:p>
          <a:p>
            <a:r>
              <a:rPr lang="en-US" altLang="zh-CN" dirty="0"/>
              <a:t>Aside from that, you need to store a list of modules and a list of languages for a student. However, most SQL distributions do not support storing list in a single column. You either need to create a joint table or use hacks such as string concatenation.</a:t>
            </a:r>
          </a:p>
          <a:p>
            <a:endParaRPr lang="en-US" altLang="zh-CN" dirty="0"/>
          </a:p>
          <a:p>
            <a:r>
              <a:rPr lang="en-US" altLang="zh-CN" dirty="0"/>
              <a:t>Either way, after tackling these, you again reinsert the records, and refactors the functions.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4</a:t>
            </a:fld>
            <a:endParaRPr lang="zh-CN" altLang="en-US"/>
          </a:p>
        </p:txBody>
      </p:sp>
    </p:spTree>
    <p:extLst>
      <p:ext uri="{BB962C8B-B14F-4D97-AF65-F5344CB8AC3E}">
        <p14:creationId xmlns:p14="http://schemas.microsoft.com/office/powerpoint/2010/main" val="106096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you think, this is manageable, but maybe things can be done in a cleaner and simpler way.</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5</a:t>
            </a:fld>
            <a:endParaRPr lang="zh-CN" altLang="en-US"/>
          </a:p>
        </p:txBody>
      </p:sp>
    </p:spTree>
    <p:extLst>
      <p:ext uri="{BB962C8B-B14F-4D97-AF65-F5344CB8AC3E}">
        <p14:creationId xmlns:p14="http://schemas.microsoft.com/office/powerpoint/2010/main" val="265270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Several days later, new requirements come again to create a new table for modules, with lecturer, module name, module code, and list of students in the cohort. You try to solve it, but soon realize that the tables are now deeply coupled, and things will quickly become a mess. It may be doable, but not in the cleanest or easiest way. The workload is also too much for you alone.</a:t>
            </a:r>
          </a:p>
          <a:p>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6</a:t>
            </a:fld>
            <a:endParaRPr lang="zh-CN" altLang="en-US"/>
          </a:p>
        </p:txBody>
      </p:sp>
    </p:spTree>
    <p:extLst>
      <p:ext uri="{BB962C8B-B14F-4D97-AF65-F5344CB8AC3E}">
        <p14:creationId xmlns:p14="http://schemas.microsoft.com/office/powerpoint/2010/main" val="400289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 soon get tired, and starts to give up.</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7</a:t>
            </a:fld>
            <a:endParaRPr lang="zh-CN" altLang="en-US"/>
          </a:p>
        </p:txBody>
      </p:sp>
    </p:spTree>
    <p:extLst>
      <p:ext uri="{BB962C8B-B14F-4D97-AF65-F5344CB8AC3E}">
        <p14:creationId xmlns:p14="http://schemas.microsoft.com/office/powerpoint/2010/main" val="45972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Although this is just an example, it matters to you because as the need for data is growing, we, as application developers, will need to deal with databases sooner or later. Regardless of whether it is in NUS OSS project, internships, or future career, a common problem is that business requirements for software are usually evolving rapidly. What works previously may not work in a new context, and the robustness against new requirements is crucial to an engineer like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That is how MongoDB comes into the picture. It provides a clean and efficient solution in dynamic context, and eventually saves the day for you.</a:t>
            </a:r>
            <a:endParaRPr lang="en-US" altLang="zh-CN" dirty="0"/>
          </a:p>
          <a:p>
            <a:endParaRPr lang="en-US" altLang="zh-CN" dirty="0"/>
          </a:p>
          <a:p>
            <a:r>
              <a:rPr lang="en-US" altLang="zh-CN" dirty="0"/>
              <a:t>This matters to you</a:t>
            </a:r>
          </a:p>
          <a:p>
            <a:pPr marL="171450" indent="-171450">
              <a:buFont typeface="Arial" panose="020B0604020202020204" pitchFamily="34" charset="0"/>
              <a:buChar char="•"/>
            </a:pPr>
            <a:r>
              <a:rPr lang="en-US" altLang="zh-CN" dirty="0"/>
              <a:t>Application developers like you will need to deal with databases sooner or later</a:t>
            </a:r>
          </a:p>
          <a:p>
            <a:pPr marL="171450" indent="-171450">
              <a:buFont typeface="Arial" panose="020B0604020202020204" pitchFamily="34" charset="0"/>
              <a:buChar char="•"/>
            </a:pPr>
            <a:r>
              <a:rPr lang="en-US" altLang="zh-CN" dirty="0"/>
              <a:t>It is crucial to stay robust against business requirements that are constantly evolving</a:t>
            </a:r>
          </a:p>
          <a:p>
            <a:pPr marL="171450" indent="-171450">
              <a:buFont typeface="Arial" panose="020B0604020202020204" pitchFamily="34" charset="0"/>
              <a:buChar char="•"/>
            </a:pPr>
            <a:r>
              <a:rPr lang="en-US" altLang="zh-CN" dirty="0"/>
              <a:t>MongoDB provides a clean and efficient solution</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8</a:t>
            </a:fld>
            <a:endParaRPr lang="zh-CN" altLang="en-US"/>
          </a:p>
        </p:txBody>
      </p:sp>
    </p:spTree>
    <p:extLst>
      <p:ext uri="{BB962C8B-B14F-4D97-AF65-F5344CB8AC3E}">
        <p14:creationId xmlns:p14="http://schemas.microsoft.com/office/powerpoint/2010/main" val="411565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 is MongoDB?</a:t>
            </a:r>
            <a:endParaRPr lang="zh-CN" altLang="en-US" dirty="0"/>
          </a:p>
        </p:txBody>
      </p:sp>
      <p:sp>
        <p:nvSpPr>
          <p:cNvPr id="4" name="灯片编号占位符 3"/>
          <p:cNvSpPr>
            <a:spLocks noGrp="1"/>
          </p:cNvSpPr>
          <p:nvPr>
            <p:ph type="sldNum" sz="quarter" idx="5"/>
          </p:nvPr>
        </p:nvSpPr>
        <p:spPr/>
        <p:txBody>
          <a:bodyPr/>
          <a:lstStyle/>
          <a:p>
            <a:fld id="{2C037F65-3BCF-4704-9AA5-94D40AB2A92C}" type="slidenum">
              <a:rPr lang="zh-CN" altLang="en-US" smtClean="0"/>
              <a:t>9</a:t>
            </a:fld>
            <a:endParaRPr lang="zh-CN" altLang="en-US"/>
          </a:p>
        </p:txBody>
      </p:sp>
    </p:spTree>
    <p:extLst>
      <p:ext uri="{BB962C8B-B14F-4D97-AF65-F5344CB8AC3E}">
        <p14:creationId xmlns:p14="http://schemas.microsoft.com/office/powerpoint/2010/main" val="302474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3AC0C-5463-C394-AED6-A9E2A152A8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B2A6CA-BA23-A1C0-F384-FE0707135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C56159D-FA24-289F-996A-8F0F5B554D72}"/>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75C08D19-6E73-8E09-EC52-B58C0BEC22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B09183-23F4-9816-9237-6C50532A630C}"/>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26391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710AF-0C57-B382-1ABF-C7F7085559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675268-3435-C93E-DF09-A78CF40DF0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70A48B-B424-BD9E-ED75-0761129D2E85}"/>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2F521109-109C-C0EF-46C0-468CD49D5C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E539AE-90BE-A863-F672-0DEF61505801}"/>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140971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8258C4-3CDB-5ACE-DFFE-F2173DB738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8D8CB6F-4D78-90A2-C0A9-F19B2101C21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8816EB-CC19-1A8F-4B89-B01ECC7BE9B0}"/>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1BA50B87-E499-BF93-314C-EE3A2190F1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71D589-01B0-C5B9-B792-0F868889AD47}"/>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376448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CFE43-3AD1-BAC9-51EC-94E96A8DA7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D9A6D4-8B65-FFA0-77D2-FD596E1DCCC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FA48DD-6F41-154D-76D1-093A2AC140BF}"/>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4746C36E-6EEC-F8C6-CA2A-CCD0EE06A2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B44FCD-2AA1-9B53-6EEE-5412DFE896B2}"/>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212160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D704D-151B-6A69-0D2E-0929F0D4B60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242CFC-ECEE-A7DE-2496-89CF88653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6711B8A-7AC8-749F-02D9-E0762CA31D62}"/>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1B8207FC-7D0B-0307-A42E-C1B1A5207B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664B86-9925-CCDD-DB6D-8312433B3220}"/>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328662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3A9F0-08E1-748C-CC71-7DF398AD640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C958CE-B523-6539-D8CB-15862275379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A5F8735-AAB6-C362-E916-A5FDBF71515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E00D7CC-B360-7766-5EA7-34C75058EF1A}"/>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C1DE6804-490E-A680-AA96-02F93FC6D9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18C223-4644-F524-852A-0703D10E0617}"/>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280929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3A78B-1730-1317-EBEE-0074B0EA087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EDE7C-61BD-0E5E-0FC2-FA9A7626C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CEDFF9D-ADE9-EFE1-8DB7-8409CD65008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0B1B1AC-128E-7810-5EFE-68CC3C5D1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AD53213-5DE1-F880-18B3-E93331ED089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05872C-3E4C-5D54-E40E-174207AF3D13}"/>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8" name="页脚占位符 7">
            <a:extLst>
              <a:ext uri="{FF2B5EF4-FFF2-40B4-BE49-F238E27FC236}">
                <a16:creationId xmlns:a16="http://schemas.microsoft.com/office/drawing/2014/main" id="{A92CDD70-B442-BCAE-979C-E12DECBEE49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BAAD47-896E-999E-497B-93FFEC8A8577}"/>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380923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38C8B-3438-0003-1A42-944F5F42BD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6E3CB74-26F2-E186-D46E-FFFF770BB5F5}"/>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4" name="页脚占位符 3">
            <a:extLst>
              <a:ext uri="{FF2B5EF4-FFF2-40B4-BE49-F238E27FC236}">
                <a16:creationId xmlns:a16="http://schemas.microsoft.com/office/drawing/2014/main" id="{F66E506B-3566-4A80-62C7-0F164C3FD36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16CB48-B4FB-5EA4-1CE7-146958A17DFF}"/>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2076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035F499-CA39-B6D6-42DE-8BAF1FA0559F}"/>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3" name="页脚占位符 2">
            <a:extLst>
              <a:ext uri="{FF2B5EF4-FFF2-40B4-BE49-F238E27FC236}">
                <a16:creationId xmlns:a16="http://schemas.microsoft.com/office/drawing/2014/main" id="{AF28C429-7060-C13F-5E34-EE1A8FC913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AB30B5-FE93-E776-B20C-E64DADDE5C1E}"/>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138973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C088F-CA81-EBBE-A05A-8E48BE11CB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24B29A-1618-EC60-49A6-6A8F44AF3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F82DA70-44B6-05FD-ADEC-9FB098582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1E321E4-1E23-F884-92C5-70A7F1FF81F5}"/>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C32B7308-FEFC-BD9C-9EDE-4CE0D87278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A528BD-56B4-E7D6-DF06-3C5687836E38}"/>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407992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4EFA1-8337-7086-C1C7-C8092867E7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E061433-5F19-CBF8-B675-EBB0D97DA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7F2EBA1-946F-1A30-3B3B-AB5F361D2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8B96F2E-CFF6-DDF7-FFFE-439EED31A186}"/>
              </a:ext>
            </a:extLst>
          </p:cNvPr>
          <p:cNvSpPr>
            <a:spLocks noGrp="1"/>
          </p:cNvSpPr>
          <p:nvPr>
            <p:ph type="dt" sz="half" idx="10"/>
          </p:nvPr>
        </p:nvSpPr>
        <p:spPr/>
        <p:txBody>
          <a:bodyPr/>
          <a:lstStyle/>
          <a:p>
            <a:fld id="{C1DEE5B5-540D-4F4A-94BF-151CEE9BC6C8}"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C93C1091-3E17-4325-B7D5-A440F02C7E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4A16AD-3693-1E70-A269-742D14E4C17D}"/>
              </a:ext>
            </a:extLst>
          </p:cNvPr>
          <p:cNvSpPr>
            <a:spLocks noGrp="1"/>
          </p:cNvSpPr>
          <p:nvPr>
            <p:ph type="sldNum" sz="quarter" idx="12"/>
          </p:nvPr>
        </p:nvSpPr>
        <p:spPr/>
        <p:txBody>
          <a:body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374468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C7A6A9-63BA-6FA1-8009-EEC0BCC60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67A0863-C8EE-3F17-384F-52DB698AD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977BA2-C393-F22C-28FA-F81B9FA7A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EE5B5-540D-4F4A-94BF-151CEE9BC6C8}"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6A2E6221-C66D-206A-35EB-CFEDDCDA9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27C304C-8F38-4CAD-9509-D7861DAD6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AEB9D-F97F-436C-9BD6-CBB73A8A779F}" type="slidenum">
              <a:rPr lang="zh-CN" altLang="en-US" smtClean="0"/>
              <a:t>‹#›</a:t>
            </a:fld>
            <a:endParaRPr lang="zh-CN" altLang="en-US"/>
          </a:p>
        </p:txBody>
      </p:sp>
    </p:spTree>
    <p:extLst>
      <p:ext uri="{BB962C8B-B14F-4D97-AF65-F5344CB8AC3E}">
        <p14:creationId xmlns:p14="http://schemas.microsoft.com/office/powerpoint/2010/main" val="3799569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0123456@u.nus.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mongodb.com/docs/manual/tutorial/" TargetMode="External"/><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C19EE-8663-3151-A9AA-7FF1CA8B85D7}"/>
              </a:ext>
            </a:extLst>
          </p:cNvPr>
          <p:cNvSpPr>
            <a:spLocks noGrp="1"/>
          </p:cNvSpPr>
          <p:nvPr>
            <p:ph type="ctrTitle"/>
          </p:nvPr>
        </p:nvSpPr>
        <p:spPr>
          <a:xfrm>
            <a:off x="1004277" y="1969477"/>
            <a:ext cx="10183446" cy="1286485"/>
          </a:xfrm>
        </p:spPr>
        <p:txBody>
          <a:bodyPr anchor="ctr"/>
          <a:lstStyle/>
          <a:p>
            <a:r>
              <a:rPr lang="en-US" altLang="zh-CN" dirty="0">
                <a:solidFill>
                  <a:schemeClr val="bg1"/>
                </a:solidFill>
              </a:rPr>
              <a:t>How MongoDB saves the day</a:t>
            </a:r>
            <a:endParaRPr lang="zh-CN" altLang="en-US" dirty="0">
              <a:solidFill>
                <a:schemeClr val="bg1"/>
              </a:solidFill>
            </a:endParaRPr>
          </a:p>
        </p:txBody>
      </p:sp>
      <p:sp>
        <p:nvSpPr>
          <p:cNvPr id="3" name="副标题 2">
            <a:extLst>
              <a:ext uri="{FF2B5EF4-FFF2-40B4-BE49-F238E27FC236}">
                <a16:creationId xmlns:a16="http://schemas.microsoft.com/office/drawing/2014/main" id="{8BA367DE-F751-7411-10C1-6495165D559D}"/>
              </a:ext>
            </a:extLst>
          </p:cNvPr>
          <p:cNvSpPr>
            <a:spLocks noGrp="1"/>
          </p:cNvSpPr>
          <p:nvPr>
            <p:ph type="subTitle" idx="1"/>
          </p:nvPr>
        </p:nvSpPr>
        <p:spPr/>
        <p:txBody>
          <a:bodyPr/>
          <a:lstStyle/>
          <a:p>
            <a:r>
              <a:rPr lang="en-US" altLang="zh-CN" dirty="0">
                <a:solidFill>
                  <a:schemeClr val="bg1"/>
                </a:solidFill>
              </a:rPr>
              <a:t>Huang Chengyu</a:t>
            </a:r>
          </a:p>
          <a:p>
            <a:r>
              <a:rPr lang="en-US" altLang="zh-CN" dirty="0">
                <a:solidFill>
                  <a:schemeClr val="bg1"/>
                </a:solidFill>
              </a:rPr>
              <a:t>COM1-0204, 23 March 2023</a:t>
            </a:r>
            <a:endParaRPr lang="zh-CN" altLang="en-US" dirty="0">
              <a:solidFill>
                <a:schemeClr val="bg1"/>
              </a:solidFill>
            </a:endParaRPr>
          </a:p>
        </p:txBody>
      </p:sp>
    </p:spTree>
    <p:extLst>
      <p:ext uri="{BB962C8B-B14F-4D97-AF65-F5344CB8AC3E}">
        <p14:creationId xmlns:p14="http://schemas.microsoft.com/office/powerpoint/2010/main" val="332823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ngoDB - 维基百科，自由的百科全书">
            <a:extLst>
              <a:ext uri="{FF2B5EF4-FFF2-40B4-BE49-F238E27FC236}">
                <a16:creationId xmlns:a16="http://schemas.microsoft.com/office/drawing/2014/main" id="{ADCBD448-869E-AD3A-85D9-47ED701E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1143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91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0DF75-B840-7C14-7695-E5CF06F4C20A}"/>
              </a:ext>
            </a:extLst>
          </p:cNvPr>
          <p:cNvSpPr>
            <a:spLocks noGrp="1"/>
          </p:cNvSpPr>
          <p:nvPr>
            <p:ph type="title"/>
          </p:nvPr>
        </p:nvSpPr>
        <p:spPr/>
        <p:txBody>
          <a:bodyPr/>
          <a:lstStyle/>
          <a:p>
            <a:r>
              <a:rPr lang="en-US" altLang="zh-CN" sz="4400" dirty="0"/>
              <a:t>What is MongoDB</a:t>
            </a:r>
            <a:endParaRPr lang="zh-CN" altLang="en-US" dirty="0"/>
          </a:p>
        </p:txBody>
      </p:sp>
      <p:graphicFrame>
        <p:nvGraphicFramePr>
          <p:cNvPr id="4" name="表格 4">
            <a:extLst>
              <a:ext uri="{FF2B5EF4-FFF2-40B4-BE49-F238E27FC236}">
                <a16:creationId xmlns:a16="http://schemas.microsoft.com/office/drawing/2014/main" id="{30BE70C1-DE10-13FB-6F03-1FE0F202A36C}"/>
              </a:ext>
            </a:extLst>
          </p:cNvPr>
          <p:cNvGraphicFramePr>
            <a:graphicFrameLocks noGrp="1"/>
          </p:cNvGraphicFramePr>
          <p:nvPr>
            <p:extLst>
              <p:ext uri="{D42A27DB-BD31-4B8C-83A1-F6EECF244321}">
                <p14:modId xmlns:p14="http://schemas.microsoft.com/office/powerpoint/2010/main" val="3287571400"/>
              </p:ext>
            </p:extLst>
          </p:nvPr>
        </p:nvGraphicFramePr>
        <p:xfrm>
          <a:off x="258618" y="2950592"/>
          <a:ext cx="5671128" cy="184912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2789828451"/>
                    </a:ext>
                  </a:extLst>
                </a:gridCol>
                <a:gridCol w="1417782">
                  <a:extLst>
                    <a:ext uri="{9D8B030D-6E8A-4147-A177-3AD203B41FA5}">
                      <a16:colId xmlns:a16="http://schemas.microsoft.com/office/drawing/2014/main" val="2081288247"/>
                    </a:ext>
                  </a:extLst>
                </a:gridCol>
                <a:gridCol w="1417782">
                  <a:extLst>
                    <a:ext uri="{9D8B030D-6E8A-4147-A177-3AD203B41FA5}">
                      <a16:colId xmlns:a16="http://schemas.microsoft.com/office/drawing/2014/main" val="3692959747"/>
                    </a:ext>
                  </a:extLst>
                </a:gridCol>
                <a:gridCol w="1417782">
                  <a:extLst>
                    <a:ext uri="{9D8B030D-6E8A-4147-A177-3AD203B41FA5}">
                      <a16:colId xmlns:a16="http://schemas.microsoft.com/office/drawing/2014/main" val="127348128"/>
                    </a:ext>
                  </a:extLst>
                </a:gridCol>
              </a:tblGrid>
              <a:tr h="325084">
                <a:tc>
                  <a:txBody>
                    <a:bodyPr/>
                    <a:lstStyle/>
                    <a:p>
                      <a:r>
                        <a:rPr lang="en-US" altLang="zh-CN" dirty="0"/>
                        <a:t>matric</a:t>
                      </a:r>
                      <a:endParaRPr lang="zh-CN" altLang="en-US" dirty="0"/>
                    </a:p>
                  </a:txBody>
                  <a:tcPr/>
                </a:tc>
                <a:tc>
                  <a:txBody>
                    <a:bodyPr/>
                    <a:lstStyle/>
                    <a:p>
                      <a:r>
                        <a:rPr lang="en-US" altLang="zh-CN" dirty="0"/>
                        <a:t>name</a:t>
                      </a:r>
                      <a:endParaRPr lang="zh-CN" altLang="en-US" dirty="0"/>
                    </a:p>
                  </a:txBody>
                  <a:tcPr/>
                </a:tc>
                <a:tc>
                  <a:txBody>
                    <a:bodyPr/>
                    <a:lstStyle/>
                    <a:p>
                      <a:r>
                        <a:rPr lang="en-US" altLang="zh-CN" dirty="0"/>
                        <a:t>email</a:t>
                      </a:r>
                      <a:endParaRPr lang="zh-CN" altLang="en-US" dirty="0"/>
                    </a:p>
                  </a:txBody>
                  <a:tcPr/>
                </a:tc>
                <a:tc>
                  <a:txBody>
                    <a:bodyPr/>
                    <a:lstStyle/>
                    <a:p>
                      <a:r>
                        <a:rPr lang="en-US" altLang="zh-CN" dirty="0"/>
                        <a:t>nickname</a:t>
                      </a:r>
                      <a:endParaRPr lang="zh-CN" altLang="en-US" dirty="0"/>
                    </a:p>
                  </a:txBody>
                  <a:tcPr/>
                </a:tc>
                <a:extLst>
                  <a:ext uri="{0D108BD9-81ED-4DB2-BD59-A6C34878D82A}">
                    <a16:rowId xmlns:a16="http://schemas.microsoft.com/office/drawing/2014/main" val="3863461600"/>
                  </a:ext>
                </a:extLst>
              </a:tr>
              <a:tr h="370840">
                <a:tc>
                  <a:txBody>
                    <a:bodyPr/>
                    <a:lstStyle/>
                    <a:p>
                      <a:r>
                        <a:rPr lang="en-US" altLang="zh-CN" dirty="0"/>
                        <a:t>A0123456A</a:t>
                      </a:r>
                      <a:endParaRPr lang="zh-CN" altLang="en-US" dirty="0"/>
                    </a:p>
                  </a:txBody>
                  <a:tcPr/>
                </a:tc>
                <a:tc>
                  <a:txBody>
                    <a:bodyPr/>
                    <a:lstStyle/>
                    <a:p>
                      <a:r>
                        <a:rPr lang="en-US" altLang="zh-CN" dirty="0"/>
                        <a:t>John Doe</a:t>
                      </a:r>
                      <a:endParaRPr lang="zh-CN" altLang="en-US" dirty="0"/>
                    </a:p>
                  </a:txBody>
                  <a:tcPr/>
                </a:tc>
                <a:tc>
                  <a:txBody>
                    <a:bodyPr/>
                    <a:lstStyle/>
                    <a:p>
                      <a:r>
                        <a:rPr lang="en-US" altLang="zh-CN" dirty="0"/>
                        <a:t>e0123456 …</a:t>
                      </a:r>
                      <a:endParaRPr lang="zh-CN" altLang="en-US" dirty="0"/>
                    </a:p>
                  </a:txBody>
                  <a:tcPr/>
                </a:tc>
                <a:tc>
                  <a:txBody>
                    <a:bodyPr/>
                    <a:lstStyle/>
                    <a:p>
                      <a:r>
                        <a:rPr lang="en-US" altLang="zh-CN" dirty="0"/>
                        <a:t>nick name 1</a:t>
                      </a:r>
                      <a:endParaRPr lang="zh-CN" altLang="en-US" dirty="0"/>
                    </a:p>
                  </a:txBody>
                  <a:tcPr/>
                </a:tc>
                <a:extLst>
                  <a:ext uri="{0D108BD9-81ED-4DB2-BD59-A6C34878D82A}">
                    <a16:rowId xmlns:a16="http://schemas.microsoft.com/office/drawing/2014/main" val="677614693"/>
                  </a:ext>
                </a:extLst>
              </a:tr>
              <a:tr h="370840">
                <a:tc>
                  <a:txBody>
                    <a:bodyPr/>
                    <a:lstStyle/>
                    <a:p>
                      <a:r>
                        <a:rPr lang="en-US" altLang="zh-CN" dirty="0"/>
                        <a:t>A0123458K</a:t>
                      </a:r>
                      <a:endParaRPr lang="zh-CN" altLang="en-US" dirty="0"/>
                    </a:p>
                  </a:txBody>
                  <a:tcPr/>
                </a:tc>
                <a:tc>
                  <a:txBody>
                    <a:bodyPr/>
                    <a:lstStyle/>
                    <a:p>
                      <a:r>
                        <a:rPr lang="en-US" altLang="zh-CN" dirty="0"/>
                        <a:t>Tony Smith</a:t>
                      </a:r>
                      <a:endParaRPr lang="zh-CN" altLang="en-US" dirty="0"/>
                    </a:p>
                  </a:txBody>
                  <a:tcPr/>
                </a:tc>
                <a:tc>
                  <a:txBody>
                    <a:bodyPr/>
                    <a:lstStyle/>
                    <a:p>
                      <a:r>
                        <a:rPr lang="en-US" altLang="zh-CN" dirty="0"/>
                        <a:t>e0123457 …</a:t>
                      </a:r>
                      <a:endParaRPr lang="zh-CN" altLang="en-US" dirty="0"/>
                    </a:p>
                  </a:txBody>
                  <a:tcPr/>
                </a:tc>
                <a:tc>
                  <a:txBody>
                    <a:bodyPr/>
                    <a:lstStyle/>
                    <a:p>
                      <a:r>
                        <a:rPr lang="en-US" altLang="zh-CN" dirty="0"/>
                        <a:t>NULL</a:t>
                      </a:r>
                      <a:endParaRPr lang="zh-CN" altLang="en-US" dirty="0"/>
                    </a:p>
                  </a:txBody>
                  <a:tcPr/>
                </a:tc>
                <a:extLst>
                  <a:ext uri="{0D108BD9-81ED-4DB2-BD59-A6C34878D82A}">
                    <a16:rowId xmlns:a16="http://schemas.microsoft.com/office/drawing/2014/main" val="36416040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A0123457D</a:t>
                      </a:r>
                      <a:endParaRPr lang="zh-CN" altLang="en-US" dirty="0"/>
                    </a:p>
                  </a:txBody>
                  <a:tcPr/>
                </a:tc>
                <a:tc>
                  <a:txBody>
                    <a:bodyPr/>
                    <a:lstStyle/>
                    <a:p>
                      <a:r>
                        <a:rPr lang="en-US" altLang="zh-CN" dirty="0"/>
                        <a:t>Jane Miller</a:t>
                      </a:r>
                      <a:endParaRPr lang="zh-CN" altLang="en-US" dirty="0"/>
                    </a:p>
                  </a:txBody>
                  <a:tcPr/>
                </a:tc>
                <a:tc>
                  <a:txBody>
                    <a:bodyPr/>
                    <a:lstStyle/>
                    <a:p>
                      <a:r>
                        <a:rPr lang="en-US" altLang="zh-CN" dirty="0"/>
                        <a:t>e0123458 …</a:t>
                      </a:r>
                      <a:endParaRPr lang="zh-CN" altLang="en-US" dirty="0"/>
                    </a:p>
                  </a:txBody>
                  <a:tcPr/>
                </a:tc>
                <a:tc>
                  <a:txBody>
                    <a:bodyPr/>
                    <a:lstStyle/>
                    <a:p>
                      <a:r>
                        <a:rPr lang="en-US" altLang="zh-CN" dirty="0"/>
                        <a:t>nick name 2</a:t>
                      </a:r>
                      <a:endParaRPr lang="zh-CN" altLang="en-US" dirty="0"/>
                    </a:p>
                  </a:txBody>
                  <a:tcPr/>
                </a:tc>
                <a:extLst>
                  <a:ext uri="{0D108BD9-81ED-4DB2-BD59-A6C34878D82A}">
                    <a16:rowId xmlns:a16="http://schemas.microsoft.com/office/drawing/2014/main" val="210378942"/>
                  </a:ext>
                </a:extLst>
              </a:tr>
              <a:tr h="370840">
                <a:tc>
                  <a:txBody>
                    <a:bodyPr/>
                    <a:lstStyle/>
                    <a:p>
                      <a:r>
                        <a:rPr lang="en-US" altLang="zh-CN" dirty="0"/>
                        <a:t>A0123459T</a:t>
                      </a:r>
                      <a:endParaRPr lang="zh-CN" altLang="en-US" dirty="0"/>
                    </a:p>
                  </a:txBody>
                  <a:tcPr/>
                </a:tc>
                <a:tc>
                  <a:txBody>
                    <a:bodyPr/>
                    <a:lstStyle/>
                    <a:p>
                      <a:r>
                        <a:rPr lang="en-US" altLang="zh-CN" dirty="0"/>
                        <a:t>Susan Asher</a:t>
                      </a:r>
                      <a:endParaRPr lang="zh-CN" altLang="en-US" dirty="0"/>
                    </a:p>
                  </a:txBody>
                  <a:tcPr/>
                </a:tc>
                <a:tc>
                  <a:txBody>
                    <a:bodyPr/>
                    <a:lstStyle/>
                    <a:p>
                      <a:r>
                        <a:rPr lang="en-US" altLang="zh-CN" dirty="0"/>
                        <a:t>e0123459 …</a:t>
                      </a:r>
                      <a:endParaRPr lang="zh-CN" altLang="en-US" dirty="0"/>
                    </a:p>
                  </a:txBody>
                  <a:tcPr/>
                </a:tc>
                <a:tc>
                  <a:txBody>
                    <a:bodyPr/>
                    <a:lstStyle/>
                    <a:p>
                      <a:r>
                        <a:rPr lang="en-US" altLang="zh-CN" dirty="0"/>
                        <a:t>NULL</a:t>
                      </a:r>
                      <a:endParaRPr lang="zh-CN" altLang="en-US" dirty="0"/>
                    </a:p>
                  </a:txBody>
                  <a:tcPr/>
                </a:tc>
                <a:extLst>
                  <a:ext uri="{0D108BD9-81ED-4DB2-BD59-A6C34878D82A}">
                    <a16:rowId xmlns:a16="http://schemas.microsoft.com/office/drawing/2014/main" val="603602805"/>
                  </a:ext>
                </a:extLst>
              </a:tr>
            </a:tbl>
          </a:graphicData>
        </a:graphic>
      </p:graphicFrame>
      <p:pic>
        <p:nvPicPr>
          <p:cNvPr id="5" name="Picture 2" descr="Learn SQL for Databases">
            <a:extLst>
              <a:ext uri="{FF2B5EF4-FFF2-40B4-BE49-F238E27FC236}">
                <a16:creationId xmlns:a16="http://schemas.microsoft.com/office/drawing/2014/main" id="{2D36E96F-2531-D794-9CF0-72CBB7AEA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151" y="1496755"/>
            <a:ext cx="1112062" cy="1112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ongoDB - 维基百科，自由的百科全书">
            <a:extLst>
              <a:ext uri="{FF2B5EF4-FFF2-40B4-BE49-F238E27FC236}">
                <a16:creationId xmlns:a16="http://schemas.microsoft.com/office/drawing/2014/main" id="{A81DF3F9-F1FB-2C04-2E85-C8F71E578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836" y="1604884"/>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F92856CA-808E-5413-6F05-2E4DE7E7BC1F}"/>
              </a:ext>
            </a:extLst>
          </p:cNvPr>
          <p:cNvSpPr txBox="1"/>
          <p:nvPr/>
        </p:nvSpPr>
        <p:spPr>
          <a:xfrm>
            <a:off x="258618" y="2377984"/>
            <a:ext cx="901209" cy="461665"/>
          </a:xfrm>
          <a:prstGeom prst="rect">
            <a:avLst/>
          </a:prstGeom>
          <a:noFill/>
        </p:spPr>
        <p:txBody>
          <a:bodyPr wrap="none" rtlCol="0">
            <a:spAutoFit/>
          </a:bodyPr>
          <a:lstStyle/>
          <a:p>
            <a:r>
              <a:rPr lang="en-US" altLang="zh-CN" sz="2400" dirty="0"/>
              <a:t>Table</a:t>
            </a:r>
            <a:endParaRPr lang="zh-CN" altLang="en-US" sz="2400" dirty="0"/>
          </a:p>
        </p:txBody>
      </p:sp>
      <p:sp>
        <p:nvSpPr>
          <p:cNvPr id="14" name="文本框 13">
            <a:extLst>
              <a:ext uri="{FF2B5EF4-FFF2-40B4-BE49-F238E27FC236}">
                <a16:creationId xmlns:a16="http://schemas.microsoft.com/office/drawing/2014/main" id="{1108208E-9924-DEEA-DB20-C9EAB3617DAE}"/>
              </a:ext>
            </a:extLst>
          </p:cNvPr>
          <p:cNvSpPr txBox="1"/>
          <p:nvPr/>
        </p:nvSpPr>
        <p:spPr>
          <a:xfrm>
            <a:off x="6096000" y="2377984"/>
            <a:ext cx="1500732" cy="461665"/>
          </a:xfrm>
          <a:prstGeom prst="rect">
            <a:avLst/>
          </a:prstGeom>
          <a:noFill/>
        </p:spPr>
        <p:txBody>
          <a:bodyPr wrap="none" rtlCol="0">
            <a:spAutoFit/>
          </a:bodyPr>
          <a:lstStyle/>
          <a:p>
            <a:r>
              <a:rPr lang="en-US" altLang="zh-CN" sz="2400" dirty="0"/>
              <a:t>Collection</a:t>
            </a:r>
            <a:endParaRPr lang="zh-CN" altLang="en-US" sz="2400" dirty="0"/>
          </a:p>
        </p:txBody>
      </p:sp>
      <p:sp>
        <p:nvSpPr>
          <p:cNvPr id="18" name="文本框 17">
            <a:extLst>
              <a:ext uri="{FF2B5EF4-FFF2-40B4-BE49-F238E27FC236}">
                <a16:creationId xmlns:a16="http://schemas.microsoft.com/office/drawing/2014/main" id="{39DD99DA-70AC-9121-D263-015292E759B0}"/>
              </a:ext>
            </a:extLst>
          </p:cNvPr>
          <p:cNvSpPr txBox="1"/>
          <p:nvPr/>
        </p:nvSpPr>
        <p:spPr>
          <a:xfrm>
            <a:off x="6038604" y="4897412"/>
            <a:ext cx="2951449" cy="1754326"/>
          </a:xfrm>
          <a:prstGeom prst="rect">
            <a:avLst/>
          </a:prstGeom>
          <a:solidFill>
            <a:schemeClr val="tx1"/>
          </a:solidFill>
        </p:spPr>
        <p:txBody>
          <a:bodyPr wrap="none" rtlCol="0">
            <a:spAutoFit/>
          </a:bodyPr>
          <a:lstStyle/>
          <a:p>
            <a:r>
              <a:rPr lang="en-US" altLang="zh-CN" dirty="0">
                <a:solidFill>
                  <a:schemeClr val="bg1"/>
                </a:solidFill>
              </a:rPr>
              <a:t>{</a:t>
            </a:r>
          </a:p>
          <a:p>
            <a:r>
              <a:rPr lang="en-US" altLang="zh-CN" dirty="0">
                <a:solidFill>
                  <a:schemeClr val="bg1"/>
                </a:solidFill>
              </a:rPr>
              <a:t>    “matric”: “A0123456A”,</a:t>
            </a:r>
          </a:p>
          <a:p>
            <a:r>
              <a:rPr lang="en-US" altLang="zh-CN" dirty="0">
                <a:solidFill>
                  <a:schemeClr val="bg1"/>
                </a:solidFill>
              </a:rPr>
              <a:t>    “name”: “John Doe”,</a:t>
            </a:r>
          </a:p>
          <a:p>
            <a:r>
              <a:rPr lang="en-US" altLang="zh-CN" dirty="0">
                <a:solidFill>
                  <a:schemeClr val="bg1"/>
                </a:solidFill>
              </a:rPr>
              <a:t>    “email”: “e0123456 …”,</a:t>
            </a:r>
          </a:p>
          <a:p>
            <a:r>
              <a:rPr lang="en-US" altLang="zh-CN" dirty="0">
                <a:solidFill>
                  <a:schemeClr val="bg1"/>
                </a:solidFill>
              </a:rPr>
              <a:t>    “nickname”: “nickname 1”</a:t>
            </a:r>
          </a:p>
          <a:p>
            <a:r>
              <a:rPr lang="en-US" altLang="zh-CN" dirty="0">
                <a:solidFill>
                  <a:schemeClr val="bg1"/>
                </a:solidFill>
              </a:rPr>
              <a:t>}</a:t>
            </a:r>
            <a:endParaRPr lang="zh-CN" altLang="en-US" dirty="0">
              <a:solidFill>
                <a:schemeClr val="bg1"/>
              </a:solidFill>
            </a:endParaRPr>
          </a:p>
        </p:txBody>
      </p:sp>
      <p:graphicFrame>
        <p:nvGraphicFramePr>
          <p:cNvPr id="7" name="表格 6">
            <a:extLst>
              <a:ext uri="{FF2B5EF4-FFF2-40B4-BE49-F238E27FC236}">
                <a16:creationId xmlns:a16="http://schemas.microsoft.com/office/drawing/2014/main" id="{4663A665-8EF2-BA63-DB6E-20A114F30D0A}"/>
              </a:ext>
            </a:extLst>
          </p:cNvPr>
          <p:cNvGraphicFramePr>
            <a:graphicFrameLocks noGrp="1"/>
          </p:cNvGraphicFramePr>
          <p:nvPr>
            <p:extLst>
              <p:ext uri="{D42A27DB-BD31-4B8C-83A1-F6EECF244321}">
                <p14:modId xmlns:p14="http://schemas.microsoft.com/office/powerpoint/2010/main" val="1875379293"/>
              </p:ext>
            </p:extLst>
          </p:nvPr>
        </p:nvGraphicFramePr>
        <p:xfrm>
          <a:off x="6038604" y="3323053"/>
          <a:ext cx="5671128"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877688561"/>
                    </a:ext>
                  </a:extLst>
                </a:gridCol>
                <a:gridCol w="1417782">
                  <a:extLst>
                    <a:ext uri="{9D8B030D-6E8A-4147-A177-3AD203B41FA5}">
                      <a16:colId xmlns:a16="http://schemas.microsoft.com/office/drawing/2014/main" val="4189042543"/>
                    </a:ext>
                  </a:extLst>
                </a:gridCol>
                <a:gridCol w="1417782">
                  <a:extLst>
                    <a:ext uri="{9D8B030D-6E8A-4147-A177-3AD203B41FA5}">
                      <a16:colId xmlns:a16="http://schemas.microsoft.com/office/drawing/2014/main" val="2752787096"/>
                    </a:ext>
                  </a:extLst>
                </a:gridCol>
                <a:gridCol w="1417782">
                  <a:extLst>
                    <a:ext uri="{9D8B030D-6E8A-4147-A177-3AD203B41FA5}">
                      <a16:colId xmlns:a16="http://schemas.microsoft.com/office/drawing/2014/main" val="3025230189"/>
                    </a:ext>
                  </a:extLst>
                </a:gridCol>
              </a:tblGrid>
              <a:tr h="370840">
                <a:tc>
                  <a:txBody>
                    <a:bodyPr/>
                    <a:lstStyle/>
                    <a:p>
                      <a:r>
                        <a:rPr lang="en-US" altLang="zh-CN" b="0" dirty="0"/>
                        <a:t>A0123456A</a:t>
                      </a:r>
                      <a:endParaRPr lang="zh-CN" altLang="en-US" b="0" dirty="0"/>
                    </a:p>
                  </a:txBody>
                  <a:tcPr>
                    <a:solidFill>
                      <a:schemeClr val="accent5">
                        <a:lumMod val="60000"/>
                        <a:lumOff val="40000"/>
                      </a:schemeClr>
                    </a:solidFill>
                  </a:tcPr>
                </a:tc>
                <a:tc>
                  <a:txBody>
                    <a:bodyPr/>
                    <a:lstStyle/>
                    <a:p>
                      <a:r>
                        <a:rPr lang="en-US" altLang="zh-CN" b="0" dirty="0"/>
                        <a:t>John Doe</a:t>
                      </a:r>
                      <a:endParaRPr lang="zh-CN" altLang="en-US" b="0" dirty="0"/>
                    </a:p>
                  </a:txBody>
                  <a:tcPr>
                    <a:solidFill>
                      <a:schemeClr val="accent5">
                        <a:lumMod val="60000"/>
                        <a:lumOff val="40000"/>
                      </a:schemeClr>
                    </a:solidFill>
                  </a:tcPr>
                </a:tc>
                <a:tc>
                  <a:txBody>
                    <a:bodyPr/>
                    <a:lstStyle/>
                    <a:p>
                      <a:r>
                        <a:rPr lang="en-US" altLang="zh-CN" b="0" dirty="0"/>
                        <a:t>e0123456 …</a:t>
                      </a:r>
                      <a:endParaRPr lang="zh-CN" altLang="en-US" b="0" dirty="0"/>
                    </a:p>
                  </a:txBody>
                  <a:tcPr>
                    <a:solidFill>
                      <a:schemeClr val="accent5">
                        <a:lumMod val="60000"/>
                        <a:lumOff val="40000"/>
                      </a:schemeClr>
                    </a:solidFill>
                  </a:tcPr>
                </a:tc>
                <a:tc>
                  <a:txBody>
                    <a:bodyPr/>
                    <a:lstStyle/>
                    <a:p>
                      <a:r>
                        <a:rPr lang="en-US" altLang="zh-CN" b="0" dirty="0"/>
                        <a:t>nick name 1</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691782865"/>
                  </a:ext>
                </a:extLst>
              </a:tr>
            </a:tbl>
          </a:graphicData>
        </a:graphic>
      </p:graphicFrame>
      <p:graphicFrame>
        <p:nvGraphicFramePr>
          <p:cNvPr id="8" name="表格 7">
            <a:extLst>
              <a:ext uri="{FF2B5EF4-FFF2-40B4-BE49-F238E27FC236}">
                <a16:creationId xmlns:a16="http://schemas.microsoft.com/office/drawing/2014/main" id="{62546181-D36B-B0C8-93FD-DD8D1D885818}"/>
              </a:ext>
            </a:extLst>
          </p:cNvPr>
          <p:cNvGraphicFramePr>
            <a:graphicFrameLocks noGrp="1"/>
          </p:cNvGraphicFramePr>
          <p:nvPr>
            <p:extLst>
              <p:ext uri="{D42A27DB-BD31-4B8C-83A1-F6EECF244321}">
                <p14:modId xmlns:p14="http://schemas.microsoft.com/office/powerpoint/2010/main" val="995360635"/>
              </p:ext>
            </p:extLst>
          </p:nvPr>
        </p:nvGraphicFramePr>
        <p:xfrm>
          <a:off x="6038604" y="3709365"/>
          <a:ext cx="4253346"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877688561"/>
                    </a:ext>
                  </a:extLst>
                </a:gridCol>
                <a:gridCol w="1417782">
                  <a:extLst>
                    <a:ext uri="{9D8B030D-6E8A-4147-A177-3AD203B41FA5}">
                      <a16:colId xmlns:a16="http://schemas.microsoft.com/office/drawing/2014/main" val="4189042543"/>
                    </a:ext>
                  </a:extLst>
                </a:gridCol>
                <a:gridCol w="1417782">
                  <a:extLst>
                    <a:ext uri="{9D8B030D-6E8A-4147-A177-3AD203B41FA5}">
                      <a16:colId xmlns:a16="http://schemas.microsoft.com/office/drawing/2014/main" val="2752787096"/>
                    </a:ext>
                  </a:extLst>
                </a:gridCol>
              </a:tblGrid>
              <a:tr h="370840">
                <a:tc>
                  <a:txBody>
                    <a:bodyPr/>
                    <a:lstStyle/>
                    <a:p>
                      <a:r>
                        <a:rPr lang="en-US" altLang="zh-CN" b="0" dirty="0"/>
                        <a:t>A0123458K</a:t>
                      </a:r>
                      <a:endParaRPr lang="zh-CN" altLang="en-US" b="0" dirty="0"/>
                    </a:p>
                  </a:txBody>
                  <a:tcPr>
                    <a:solidFill>
                      <a:schemeClr val="accent5">
                        <a:lumMod val="60000"/>
                        <a:lumOff val="40000"/>
                      </a:schemeClr>
                    </a:solidFill>
                  </a:tcPr>
                </a:tc>
                <a:tc>
                  <a:txBody>
                    <a:bodyPr/>
                    <a:lstStyle/>
                    <a:p>
                      <a:r>
                        <a:rPr lang="en-US" altLang="zh-CN" b="0" dirty="0"/>
                        <a:t>Tony Smith</a:t>
                      </a:r>
                      <a:endParaRPr lang="zh-CN" altLang="en-US" b="0" dirty="0"/>
                    </a:p>
                  </a:txBody>
                  <a:tcPr>
                    <a:solidFill>
                      <a:schemeClr val="accent5">
                        <a:lumMod val="60000"/>
                        <a:lumOff val="40000"/>
                      </a:schemeClr>
                    </a:solidFill>
                  </a:tcPr>
                </a:tc>
                <a:tc>
                  <a:txBody>
                    <a:bodyPr/>
                    <a:lstStyle/>
                    <a:p>
                      <a:r>
                        <a:rPr lang="en-US" altLang="zh-CN" b="0" dirty="0"/>
                        <a:t>e0123457 …</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691782865"/>
                  </a:ext>
                </a:extLst>
              </a:tr>
            </a:tbl>
          </a:graphicData>
        </a:graphic>
      </p:graphicFrame>
      <p:graphicFrame>
        <p:nvGraphicFramePr>
          <p:cNvPr id="10" name="表格 9">
            <a:extLst>
              <a:ext uri="{FF2B5EF4-FFF2-40B4-BE49-F238E27FC236}">
                <a16:creationId xmlns:a16="http://schemas.microsoft.com/office/drawing/2014/main" id="{7696C87C-FA28-344C-B77E-28D96130A411}"/>
              </a:ext>
            </a:extLst>
          </p:cNvPr>
          <p:cNvGraphicFramePr>
            <a:graphicFrameLocks noGrp="1"/>
          </p:cNvGraphicFramePr>
          <p:nvPr>
            <p:extLst>
              <p:ext uri="{D42A27DB-BD31-4B8C-83A1-F6EECF244321}">
                <p14:modId xmlns:p14="http://schemas.microsoft.com/office/powerpoint/2010/main" val="4002545274"/>
              </p:ext>
            </p:extLst>
          </p:nvPr>
        </p:nvGraphicFramePr>
        <p:xfrm>
          <a:off x="10291950" y="4080205"/>
          <a:ext cx="1417782"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112529945"/>
                    </a:ext>
                  </a:extLst>
                </a:gridCol>
              </a:tblGrid>
              <a:tr h="370840">
                <a:tc>
                  <a:txBody>
                    <a:bodyPr/>
                    <a:lstStyle/>
                    <a:p>
                      <a:r>
                        <a:rPr lang="en-US" altLang="zh-CN" b="0" dirty="0"/>
                        <a:t>nick name 2</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990721728"/>
                  </a:ext>
                </a:extLst>
              </a:tr>
            </a:tbl>
          </a:graphicData>
        </a:graphic>
      </p:graphicFrame>
      <p:graphicFrame>
        <p:nvGraphicFramePr>
          <p:cNvPr id="11" name="表格 10">
            <a:extLst>
              <a:ext uri="{FF2B5EF4-FFF2-40B4-BE49-F238E27FC236}">
                <a16:creationId xmlns:a16="http://schemas.microsoft.com/office/drawing/2014/main" id="{95BBE276-0D11-3F6A-E030-20082C877DC4}"/>
              </a:ext>
            </a:extLst>
          </p:cNvPr>
          <p:cNvGraphicFramePr>
            <a:graphicFrameLocks noGrp="1"/>
          </p:cNvGraphicFramePr>
          <p:nvPr>
            <p:extLst>
              <p:ext uri="{D42A27DB-BD31-4B8C-83A1-F6EECF244321}">
                <p14:modId xmlns:p14="http://schemas.microsoft.com/office/powerpoint/2010/main" val="444928419"/>
              </p:ext>
            </p:extLst>
          </p:nvPr>
        </p:nvGraphicFramePr>
        <p:xfrm>
          <a:off x="6038604" y="4436533"/>
          <a:ext cx="1417782"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112529945"/>
                    </a:ext>
                  </a:extLst>
                </a:gridCol>
              </a:tblGrid>
              <a:tr h="370840">
                <a:tc>
                  <a:txBody>
                    <a:bodyPr/>
                    <a:lstStyle/>
                    <a:p>
                      <a:r>
                        <a:rPr lang="en-US" altLang="zh-CN" b="0" dirty="0"/>
                        <a:t>A0123459T</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990721728"/>
                  </a:ext>
                </a:extLst>
              </a:tr>
            </a:tbl>
          </a:graphicData>
        </a:graphic>
      </p:graphicFrame>
      <p:graphicFrame>
        <p:nvGraphicFramePr>
          <p:cNvPr id="12" name="表格 11">
            <a:extLst>
              <a:ext uri="{FF2B5EF4-FFF2-40B4-BE49-F238E27FC236}">
                <a16:creationId xmlns:a16="http://schemas.microsoft.com/office/drawing/2014/main" id="{CD60E937-C739-4FA3-F8C7-40D83B5305A4}"/>
              </a:ext>
            </a:extLst>
          </p:cNvPr>
          <p:cNvGraphicFramePr>
            <a:graphicFrameLocks noGrp="1"/>
          </p:cNvGraphicFramePr>
          <p:nvPr>
            <p:extLst>
              <p:ext uri="{D42A27DB-BD31-4B8C-83A1-F6EECF244321}">
                <p14:modId xmlns:p14="http://schemas.microsoft.com/office/powerpoint/2010/main" val="3050050129"/>
              </p:ext>
            </p:extLst>
          </p:nvPr>
        </p:nvGraphicFramePr>
        <p:xfrm>
          <a:off x="8874168" y="4473479"/>
          <a:ext cx="1417782"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112529945"/>
                    </a:ext>
                  </a:extLst>
                </a:gridCol>
              </a:tblGrid>
              <a:tr h="370840">
                <a:tc>
                  <a:txBody>
                    <a:bodyPr/>
                    <a:lstStyle/>
                    <a:p>
                      <a:r>
                        <a:rPr lang="en-US" altLang="zh-CN" b="0" dirty="0"/>
                        <a:t>e0123459 …</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990721728"/>
                  </a:ext>
                </a:extLst>
              </a:tr>
            </a:tbl>
          </a:graphicData>
        </a:graphic>
      </p:graphicFrame>
      <p:graphicFrame>
        <p:nvGraphicFramePr>
          <p:cNvPr id="9" name="表格 8">
            <a:extLst>
              <a:ext uri="{FF2B5EF4-FFF2-40B4-BE49-F238E27FC236}">
                <a16:creationId xmlns:a16="http://schemas.microsoft.com/office/drawing/2014/main" id="{D5690338-C1B6-3622-4E04-11D4CD41D6A0}"/>
              </a:ext>
            </a:extLst>
          </p:cNvPr>
          <p:cNvGraphicFramePr>
            <a:graphicFrameLocks noGrp="1"/>
          </p:cNvGraphicFramePr>
          <p:nvPr>
            <p:extLst>
              <p:ext uri="{D42A27DB-BD31-4B8C-83A1-F6EECF244321}">
                <p14:modId xmlns:p14="http://schemas.microsoft.com/office/powerpoint/2010/main" val="943601574"/>
              </p:ext>
            </p:extLst>
          </p:nvPr>
        </p:nvGraphicFramePr>
        <p:xfrm>
          <a:off x="6038604" y="4080205"/>
          <a:ext cx="2835564" cy="370840"/>
        </p:xfrm>
        <a:graphic>
          <a:graphicData uri="http://schemas.openxmlformats.org/drawingml/2006/table">
            <a:tbl>
              <a:tblPr firstRow="1" bandRow="1">
                <a:tableStyleId>{5C22544A-7EE6-4342-B048-85BDC9FD1C3A}</a:tableStyleId>
              </a:tblPr>
              <a:tblGrid>
                <a:gridCol w="1417782">
                  <a:extLst>
                    <a:ext uri="{9D8B030D-6E8A-4147-A177-3AD203B41FA5}">
                      <a16:colId xmlns:a16="http://schemas.microsoft.com/office/drawing/2014/main" val="1877688561"/>
                    </a:ext>
                  </a:extLst>
                </a:gridCol>
                <a:gridCol w="1417782">
                  <a:extLst>
                    <a:ext uri="{9D8B030D-6E8A-4147-A177-3AD203B41FA5}">
                      <a16:colId xmlns:a16="http://schemas.microsoft.com/office/drawing/2014/main" val="418904254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A0123457D</a:t>
                      </a:r>
                      <a:endParaRPr lang="zh-CN" altLang="en-US" b="0" dirty="0"/>
                    </a:p>
                  </a:txBody>
                  <a:tcPr>
                    <a:solidFill>
                      <a:schemeClr val="accent5">
                        <a:lumMod val="60000"/>
                        <a:lumOff val="40000"/>
                      </a:schemeClr>
                    </a:solidFill>
                  </a:tcPr>
                </a:tc>
                <a:tc>
                  <a:txBody>
                    <a:bodyPr/>
                    <a:lstStyle/>
                    <a:p>
                      <a:r>
                        <a:rPr lang="en-US" altLang="zh-CN" b="0" dirty="0"/>
                        <a:t>Jane Miller</a:t>
                      </a:r>
                      <a:endParaRPr lang="zh-CN" altLang="en-US" b="0" dirty="0"/>
                    </a:p>
                  </a:txBody>
                  <a:tcPr>
                    <a:solidFill>
                      <a:schemeClr val="accent5">
                        <a:lumMod val="60000"/>
                        <a:lumOff val="40000"/>
                      </a:schemeClr>
                    </a:solidFill>
                  </a:tcPr>
                </a:tc>
                <a:extLst>
                  <a:ext uri="{0D108BD9-81ED-4DB2-BD59-A6C34878D82A}">
                    <a16:rowId xmlns:a16="http://schemas.microsoft.com/office/drawing/2014/main" val="2691782865"/>
                  </a:ext>
                </a:extLst>
              </a:tr>
            </a:tbl>
          </a:graphicData>
        </a:graphic>
      </p:graphicFrame>
    </p:spTree>
    <p:extLst>
      <p:ext uri="{BB962C8B-B14F-4D97-AF65-F5344CB8AC3E}">
        <p14:creationId xmlns:p14="http://schemas.microsoft.com/office/powerpoint/2010/main" val="36411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A0E53-8600-6101-3C75-88B10E537092}"/>
              </a:ext>
            </a:extLst>
          </p:cNvPr>
          <p:cNvSpPr>
            <a:spLocks noGrp="1"/>
          </p:cNvSpPr>
          <p:nvPr>
            <p:ph type="title"/>
          </p:nvPr>
        </p:nvSpPr>
        <p:spPr/>
        <p:txBody>
          <a:bodyPr/>
          <a:lstStyle/>
          <a:p>
            <a:r>
              <a:rPr lang="en-US" altLang="zh-CN" dirty="0">
                <a:solidFill>
                  <a:schemeClr val="bg1"/>
                </a:solidFill>
              </a:rPr>
              <a:t>Roadmap</a:t>
            </a:r>
            <a:endParaRPr lang="zh-CN" altLang="en-US" dirty="0">
              <a:solidFill>
                <a:schemeClr val="bg1"/>
              </a:solidFill>
            </a:endParaRPr>
          </a:p>
        </p:txBody>
      </p:sp>
      <p:sp>
        <p:nvSpPr>
          <p:cNvPr id="3" name="内容占位符 2">
            <a:extLst>
              <a:ext uri="{FF2B5EF4-FFF2-40B4-BE49-F238E27FC236}">
                <a16:creationId xmlns:a16="http://schemas.microsoft.com/office/drawing/2014/main" id="{FB7A5B7E-C6BD-D55C-99FE-0F9021D8ABA9}"/>
              </a:ext>
            </a:extLst>
          </p:cNvPr>
          <p:cNvSpPr>
            <a:spLocks noGrp="1"/>
          </p:cNvSpPr>
          <p:nvPr>
            <p:ph idx="1"/>
          </p:nvPr>
        </p:nvSpPr>
        <p:spPr/>
        <p:txBody>
          <a:bodyPr/>
          <a:lstStyle/>
          <a:p>
            <a:r>
              <a:rPr lang="en-US" altLang="zh-CN" dirty="0">
                <a:solidFill>
                  <a:schemeClr val="bg1"/>
                </a:solidFill>
              </a:rPr>
              <a:t>What is MongoDB</a:t>
            </a:r>
          </a:p>
          <a:p>
            <a:endParaRPr lang="en-US" altLang="zh-CN" dirty="0">
              <a:solidFill>
                <a:schemeClr val="bg1"/>
              </a:solidFill>
            </a:endParaRPr>
          </a:p>
          <a:p>
            <a:pPr marL="0" indent="0">
              <a:buNone/>
            </a:pPr>
            <a:endParaRPr lang="en-US" altLang="zh-CN" dirty="0">
              <a:solidFill>
                <a:schemeClr val="bg1"/>
              </a:solidFill>
            </a:endParaRPr>
          </a:p>
          <a:p>
            <a:r>
              <a:rPr lang="en-US" altLang="zh-CN" dirty="0">
                <a:solidFill>
                  <a:schemeClr val="bg1"/>
                </a:solidFill>
              </a:rPr>
              <a:t>What MongoDB offers</a:t>
            </a: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Picking up MongoDB</a:t>
            </a:r>
            <a:endParaRPr lang="zh-CN" altLang="en-US" dirty="0">
              <a:solidFill>
                <a:schemeClr val="bg1"/>
              </a:solidFill>
            </a:endParaRPr>
          </a:p>
        </p:txBody>
      </p:sp>
      <p:sp>
        <p:nvSpPr>
          <p:cNvPr id="4" name="箭头: 右 3">
            <a:extLst>
              <a:ext uri="{FF2B5EF4-FFF2-40B4-BE49-F238E27FC236}">
                <a16:creationId xmlns:a16="http://schemas.microsoft.com/office/drawing/2014/main" id="{F1F492A2-CFE2-5941-01C8-672AC91FA2EC}"/>
              </a:ext>
            </a:extLst>
          </p:cNvPr>
          <p:cNvSpPr/>
          <p:nvPr/>
        </p:nvSpPr>
        <p:spPr>
          <a:xfrm>
            <a:off x="117764" y="3343565"/>
            <a:ext cx="720436" cy="4341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51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What MongoDB offers </a:t>
            </a:r>
            <a:endParaRPr lang="zh-CN" altLang="en-US" dirty="0"/>
          </a:p>
        </p:txBody>
      </p:sp>
      <p:sp>
        <p:nvSpPr>
          <p:cNvPr id="3" name="矩形 2">
            <a:extLst>
              <a:ext uri="{FF2B5EF4-FFF2-40B4-BE49-F238E27FC236}">
                <a16:creationId xmlns:a16="http://schemas.microsoft.com/office/drawing/2014/main" id="{B0753E13-72B0-30A9-7077-5BD16D7CC6D4}"/>
              </a:ext>
            </a:extLst>
          </p:cNvPr>
          <p:cNvSpPr/>
          <p:nvPr/>
        </p:nvSpPr>
        <p:spPr>
          <a:xfrm>
            <a:off x="3282374" y="1690688"/>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I: Flexibility</a:t>
            </a:r>
          </a:p>
        </p:txBody>
      </p:sp>
      <p:sp>
        <p:nvSpPr>
          <p:cNvPr id="8" name="矩形 7">
            <a:extLst>
              <a:ext uri="{FF2B5EF4-FFF2-40B4-BE49-F238E27FC236}">
                <a16:creationId xmlns:a16="http://schemas.microsoft.com/office/drawing/2014/main" id="{E075ECEA-6E43-B59E-0B54-CB5A3D8A3B24}"/>
              </a:ext>
            </a:extLst>
          </p:cNvPr>
          <p:cNvSpPr/>
          <p:nvPr/>
        </p:nvSpPr>
        <p:spPr>
          <a:xfrm>
            <a:off x="3282374" y="3283960"/>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II: Simplicity</a:t>
            </a:r>
            <a:endParaRPr lang="zh-CN" altLang="en-US" sz="2400" dirty="0"/>
          </a:p>
        </p:txBody>
      </p:sp>
      <p:sp>
        <p:nvSpPr>
          <p:cNvPr id="9" name="矩形 8">
            <a:extLst>
              <a:ext uri="{FF2B5EF4-FFF2-40B4-BE49-F238E27FC236}">
                <a16:creationId xmlns:a16="http://schemas.microsoft.com/office/drawing/2014/main" id="{8EEEE2E7-E563-3A86-7244-0982179C78E3}"/>
              </a:ext>
            </a:extLst>
          </p:cNvPr>
          <p:cNvSpPr/>
          <p:nvPr/>
        </p:nvSpPr>
        <p:spPr>
          <a:xfrm>
            <a:off x="3282374" y="4877232"/>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III: Performance</a:t>
            </a:r>
            <a:endParaRPr lang="zh-CN" altLang="en-US" sz="2400" dirty="0"/>
          </a:p>
        </p:txBody>
      </p:sp>
      <p:sp>
        <p:nvSpPr>
          <p:cNvPr id="10" name="矩形 9">
            <a:extLst>
              <a:ext uri="{FF2B5EF4-FFF2-40B4-BE49-F238E27FC236}">
                <a16:creationId xmlns:a16="http://schemas.microsoft.com/office/drawing/2014/main" id="{EA8F834B-9D56-CB86-FBB9-0DEC172A4D41}"/>
              </a:ext>
            </a:extLst>
          </p:cNvPr>
          <p:cNvSpPr/>
          <p:nvPr/>
        </p:nvSpPr>
        <p:spPr>
          <a:xfrm>
            <a:off x="3282374" y="1690687"/>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1:</a:t>
            </a:r>
          </a:p>
          <a:p>
            <a:endParaRPr lang="en-US" altLang="zh-CN" sz="2400" dirty="0"/>
          </a:p>
          <a:p>
            <a:r>
              <a:rPr lang="en-US" altLang="zh-CN" sz="2400" dirty="0"/>
              <a:t>MongoDB is flexible</a:t>
            </a:r>
            <a:endParaRPr lang="zh-CN" altLang="en-US" sz="2400" dirty="0"/>
          </a:p>
        </p:txBody>
      </p:sp>
      <p:sp>
        <p:nvSpPr>
          <p:cNvPr id="11" name="箭头: 右 10">
            <a:extLst>
              <a:ext uri="{FF2B5EF4-FFF2-40B4-BE49-F238E27FC236}">
                <a16:creationId xmlns:a16="http://schemas.microsoft.com/office/drawing/2014/main" id="{A6016290-5FAE-9C78-A69C-C58CBF85B67E}"/>
              </a:ext>
            </a:extLst>
          </p:cNvPr>
          <p:cNvSpPr/>
          <p:nvPr/>
        </p:nvSpPr>
        <p:spPr>
          <a:xfrm>
            <a:off x="2272145" y="2182596"/>
            <a:ext cx="609600" cy="34174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453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is flexible </a:t>
            </a:r>
            <a:endParaRPr lang="zh-CN" altLang="en-US" dirty="0"/>
          </a:p>
        </p:txBody>
      </p:sp>
      <p:sp>
        <p:nvSpPr>
          <p:cNvPr id="4" name="文本框 3">
            <a:extLst>
              <a:ext uri="{FF2B5EF4-FFF2-40B4-BE49-F238E27FC236}">
                <a16:creationId xmlns:a16="http://schemas.microsoft.com/office/drawing/2014/main" id="{E7B13A40-E852-0CE3-A36E-4DB926D9679E}"/>
              </a:ext>
            </a:extLst>
          </p:cNvPr>
          <p:cNvSpPr txBox="1"/>
          <p:nvPr/>
        </p:nvSpPr>
        <p:spPr>
          <a:xfrm>
            <a:off x="858982" y="1290278"/>
            <a:ext cx="4395755" cy="461665"/>
          </a:xfrm>
          <a:prstGeom prst="rect">
            <a:avLst/>
          </a:prstGeom>
          <a:noFill/>
        </p:spPr>
        <p:txBody>
          <a:bodyPr wrap="none" rtlCol="0">
            <a:spAutoFit/>
          </a:bodyPr>
          <a:lstStyle/>
          <a:p>
            <a:r>
              <a:rPr lang="en-US" altLang="zh-CN" sz="2400" dirty="0"/>
              <a:t>Data type flexibility: List Storage</a:t>
            </a:r>
            <a:endParaRPr lang="zh-CN" altLang="en-US" sz="2400" dirty="0"/>
          </a:p>
        </p:txBody>
      </p:sp>
      <p:pic>
        <p:nvPicPr>
          <p:cNvPr id="8" name="Picture 2" descr="Learn SQL for Databases">
            <a:extLst>
              <a:ext uri="{FF2B5EF4-FFF2-40B4-BE49-F238E27FC236}">
                <a16:creationId xmlns:a16="http://schemas.microsoft.com/office/drawing/2014/main" id="{4053DE8F-37EB-719F-F518-A406AEB75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151" y="2338530"/>
            <a:ext cx="1112062" cy="111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ongoDB - 维基百科，自由的百科全书">
            <a:extLst>
              <a:ext uri="{FF2B5EF4-FFF2-40B4-BE49-F238E27FC236}">
                <a16:creationId xmlns:a16="http://schemas.microsoft.com/office/drawing/2014/main" id="{584280DF-1ADB-5BAC-56C4-5658FB29C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36" y="2446659"/>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13" name="箭头: 右 12">
            <a:extLst>
              <a:ext uri="{FF2B5EF4-FFF2-40B4-BE49-F238E27FC236}">
                <a16:creationId xmlns:a16="http://schemas.microsoft.com/office/drawing/2014/main" id="{A977B871-89D5-8BB3-CE7C-2D0008A49F15}"/>
              </a:ext>
            </a:extLst>
          </p:cNvPr>
          <p:cNvSpPr/>
          <p:nvPr/>
        </p:nvSpPr>
        <p:spPr>
          <a:xfrm>
            <a:off x="5948221" y="4530514"/>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98D9CA9-A424-F30E-4160-FAB565C8E79A}"/>
              </a:ext>
            </a:extLst>
          </p:cNvPr>
          <p:cNvSpPr txBox="1"/>
          <p:nvPr/>
        </p:nvSpPr>
        <p:spPr>
          <a:xfrm>
            <a:off x="7013836" y="3536397"/>
            <a:ext cx="4830168" cy="2031325"/>
          </a:xfrm>
          <a:prstGeom prst="rect">
            <a:avLst/>
          </a:prstGeom>
          <a:solidFill>
            <a:schemeClr val="tx1"/>
          </a:solidFill>
        </p:spPr>
        <p:txBody>
          <a:bodyPr wrap="none" rtlCol="0">
            <a:spAutoFit/>
          </a:bodyPr>
          <a:lstStyle/>
          <a:p>
            <a:r>
              <a:rPr lang="en-US" altLang="zh-CN" dirty="0">
                <a:solidFill>
                  <a:schemeClr val="bg1"/>
                </a:solidFill>
              </a:rPr>
              <a:t>{</a:t>
            </a:r>
          </a:p>
          <a:p>
            <a:r>
              <a:rPr lang="en-US" altLang="zh-CN" dirty="0">
                <a:solidFill>
                  <a:schemeClr val="bg1"/>
                </a:solidFill>
              </a:rPr>
              <a:t>    “matric”: “A0123456A”,</a:t>
            </a:r>
          </a:p>
          <a:p>
            <a:r>
              <a:rPr lang="en-US" altLang="zh-CN" dirty="0">
                <a:solidFill>
                  <a:schemeClr val="bg1"/>
                </a:solidFill>
              </a:rPr>
              <a:t>    “name”: “John Doe”,</a:t>
            </a:r>
          </a:p>
          <a:p>
            <a:r>
              <a:rPr lang="en-US" altLang="zh-CN" dirty="0">
                <a:solidFill>
                  <a:schemeClr val="bg1"/>
                </a:solidFill>
              </a:rPr>
              <a:t>    “email”: “e0123456 …”,</a:t>
            </a:r>
          </a:p>
          <a:p>
            <a:r>
              <a:rPr lang="en-US" altLang="zh-CN" dirty="0">
                <a:solidFill>
                  <a:schemeClr val="bg1"/>
                </a:solidFill>
              </a:rPr>
              <a:t>    </a:t>
            </a:r>
            <a:r>
              <a:rPr lang="en-US" altLang="zh-CN" dirty="0">
                <a:solidFill>
                  <a:schemeClr val="accent6"/>
                </a:solidFill>
              </a:rPr>
              <a:t>“languages”: [“English”, “German”, “Chinese”,</a:t>
            </a:r>
          </a:p>
          <a:p>
            <a:r>
              <a:rPr lang="en-US" altLang="zh-CN" dirty="0">
                <a:solidFill>
                  <a:schemeClr val="accent6"/>
                </a:solidFill>
              </a:rPr>
              <a:t>    “Italian”, “Spanish”, “Malay”]</a:t>
            </a:r>
          </a:p>
          <a:p>
            <a:r>
              <a:rPr lang="en-US" altLang="zh-CN" dirty="0">
                <a:solidFill>
                  <a:schemeClr val="bg1"/>
                </a:solidFill>
              </a:rPr>
              <a:t>}</a:t>
            </a:r>
            <a:endParaRPr lang="zh-CN" altLang="en-US" dirty="0">
              <a:solidFill>
                <a:schemeClr val="bg1"/>
              </a:solidFill>
            </a:endParaRPr>
          </a:p>
        </p:txBody>
      </p:sp>
      <p:graphicFrame>
        <p:nvGraphicFramePr>
          <p:cNvPr id="6" name="表格 4">
            <a:extLst>
              <a:ext uri="{FF2B5EF4-FFF2-40B4-BE49-F238E27FC236}">
                <a16:creationId xmlns:a16="http://schemas.microsoft.com/office/drawing/2014/main" id="{FC7819D7-C7B1-D70E-3716-59E80AFBE616}"/>
              </a:ext>
            </a:extLst>
          </p:cNvPr>
          <p:cNvGraphicFramePr>
            <a:graphicFrameLocks noGrp="1"/>
          </p:cNvGraphicFramePr>
          <p:nvPr>
            <p:extLst>
              <p:ext uri="{D42A27DB-BD31-4B8C-83A1-F6EECF244321}">
                <p14:modId xmlns:p14="http://schemas.microsoft.com/office/powerpoint/2010/main" val="4201364164"/>
              </p:ext>
            </p:extLst>
          </p:nvPr>
        </p:nvGraphicFramePr>
        <p:xfrm>
          <a:off x="400727" y="3861027"/>
          <a:ext cx="4908931" cy="1249680"/>
        </p:xfrm>
        <a:graphic>
          <a:graphicData uri="http://schemas.openxmlformats.org/drawingml/2006/table">
            <a:tbl>
              <a:tblPr firstRow="1" bandRow="1">
                <a:tableStyleId>{5C22544A-7EE6-4342-B048-85BDC9FD1C3A}</a:tableStyleId>
              </a:tblPr>
              <a:tblGrid>
                <a:gridCol w="1140495">
                  <a:extLst>
                    <a:ext uri="{9D8B030D-6E8A-4147-A177-3AD203B41FA5}">
                      <a16:colId xmlns:a16="http://schemas.microsoft.com/office/drawing/2014/main" val="2789828451"/>
                    </a:ext>
                  </a:extLst>
                </a:gridCol>
                <a:gridCol w="1108364">
                  <a:extLst>
                    <a:ext uri="{9D8B030D-6E8A-4147-A177-3AD203B41FA5}">
                      <a16:colId xmlns:a16="http://schemas.microsoft.com/office/drawing/2014/main" val="2081288247"/>
                    </a:ext>
                  </a:extLst>
                </a:gridCol>
                <a:gridCol w="1339273">
                  <a:extLst>
                    <a:ext uri="{9D8B030D-6E8A-4147-A177-3AD203B41FA5}">
                      <a16:colId xmlns:a16="http://schemas.microsoft.com/office/drawing/2014/main" val="175990482"/>
                    </a:ext>
                  </a:extLst>
                </a:gridCol>
                <a:gridCol w="1320799">
                  <a:extLst>
                    <a:ext uri="{9D8B030D-6E8A-4147-A177-3AD203B41FA5}">
                      <a16:colId xmlns:a16="http://schemas.microsoft.com/office/drawing/2014/main" val="127348128"/>
                    </a:ext>
                  </a:extLst>
                </a:gridCol>
              </a:tblGrid>
              <a:tr h="294708">
                <a:tc>
                  <a:txBody>
                    <a:bodyPr/>
                    <a:lstStyle/>
                    <a:p>
                      <a:r>
                        <a:rPr lang="en-US" altLang="zh-CN" sz="1400" dirty="0"/>
                        <a:t>matric</a:t>
                      </a:r>
                      <a:endParaRPr lang="zh-CN" altLang="en-US" sz="1400" dirty="0"/>
                    </a:p>
                  </a:txBody>
                  <a:tcPr/>
                </a:tc>
                <a:tc>
                  <a:txBody>
                    <a:bodyPr/>
                    <a:lstStyle/>
                    <a:p>
                      <a:r>
                        <a:rPr lang="en-US" altLang="zh-CN" sz="1400" dirty="0"/>
                        <a:t>name</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email</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languages</a:t>
                      </a:r>
                      <a:endParaRPr lang="zh-CN" altLang="en-US" sz="1400" dirty="0"/>
                    </a:p>
                  </a:txBody>
                  <a:tcPr>
                    <a:solidFill>
                      <a:schemeClr val="accent6"/>
                    </a:solidFill>
                  </a:tcPr>
                </a:tc>
                <a:extLst>
                  <a:ext uri="{0D108BD9-81ED-4DB2-BD59-A6C34878D82A}">
                    <a16:rowId xmlns:a16="http://schemas.microsoft.com/office/drawing/2014/main" val="3863461600"/>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err="1"/>
                        <a:t>English;German;Chinese;Italian;Spanish;Malay</a:t>
                      </a:r>
                      <a:endParaRPr lang="zh-CN" altLang="en-US" sz="1400" dirty="0"/>
                    </a:p>
                  </a:txBody>
                  <a:tcPr>
                    <a:solidFill>
                      <a:schemeClr val="accent6"/>
                    </a:solidFill>
                  </a:tcPr>
                </a:tc>
                <a:extLst>
                  <a:ext uri="{0D108BD9-81ED-4DB2-BD59-A6C34878D82A}">
                    <a16:rowId xmlns:a16="http://schemas.microsoft.com/office/drawing/2014/main" val="677614693"/>
                  </a:ext>
                </a:extLst>
              </a:tr>
            </a:tbl>
          </a:graphicData>
        </a:graphic>
      </p:graphicFrame>
    </p:spTree>
    <p:extLst>
      <p:ext uri="{BB962C8B-B14F-4D97-AF65-F5344CB8AC3E}">
        <p14:creationId xmlns:p14="http://schemas.microsoft.com/office/powerpoint/2010/main" val="34007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is flexible </a:t>
            </a:r>
            <a:endParaRPr lang="zh-CN" altLang="en-US" dirty="0"/>
          </a:p>
        </p:txBody>
      </p:sp>
      <p:sp>
        <p:nvSpPr>
          <p:cNvPr id="4" name="文本框 3">
            <a:extLst>
              <a:ext uri="{FF2B5EF4-FFF2-40B4-BE49-F238E27FC236}">
                <a16:creationId xmlns:a16="http://schemas.microsoft.com/office/drawing/2014/main" id="{E7B13A40-E852-0CE3-A36E-4DB926D9679E}"/>
              </a:ext>
            </a:extLst>
          </p:cNvPr>
          <p:cNvSpPr txBox="1"/>
          <p:nvPr/>
        </p:nvSpPr>
        <p:spPr>
          <a:xfrm>
            <a:off x="258618" y="1290278"/>
            <a:ext cx="7670690" cy="461665"/>
          </a:xfrm>
          <a:prstGeom prst="rect">
            <a:avLst/>
          </a:prstGeom>
          <a:noFill/>
        </p:spPr>
        <p:txBody>
          <a:bodyPr wrap="square" rtlCol="0">
            <a:spAutoFit/>
          </a:bodyPr>
          <a:lstStyle/>
          <a:p>
            <a:r>
              <a:rPr lang="en-US" altLang="zh-CN" sz="2400" dirty="0"/>
              <a:t>Data type flexibility: Nested structure (If intended)</a:t>
            </a:r>
            <a:endParaRPr lang="zh-CN" altLang="en-US" sz="2400" dirty="0"/>
          </a:p>
        </p:txBody>
      </p:sp>
      <p:sp>
        <p:nvSpPr>
          <p:cNvPr id="5" name="文本框 4">
            <a:extLst>
              <a:ext uri="{FF2B5EF4-FFF2-40B4-BE49-F238E27FC236}">
                <a16:creationId xmlns:a16="http://schemas.microsoft.com/office/drawing/2014/main" id="{C98D9CA9-A424-F30E-4160-FAB565C8E79A}"/>
              </a:ext>
            </a:extLst>
          </p:cNvPr>
          <p:cNvSpPr txBox="1"/>
          <p:nvPr/>
        </p:nvSpPr>
        <p:spPr>
          <a:xfrm>
            <a:off x="7588175" y="1176447"/>
            <a:ext cx="3818674" cy="5478423"/>
          </a:xfrm>
          <a:prstGeom prst="rect">
            <a:avLst/>
          </a:prstGeom>
          <a:solidFill>
            <a:schemeClr val="tx1"/>
          </a:solidFill>
        </p:spPr>
        <p:txBody>
          <a:bodyPr wrap="none" rtlCol="0">
            <a:spAutoFit/>
          </a:bodyPr>
          <a:lstStyle/>
          <a:p>
            <a:r>
              <a:rPr lang="en-US" altLang="zh-CN" sz="1400" dirty="0">
                <a:solidFill>
                  <a:schemeClr val="bg1"/>
                </a:solidFill>
              </a:rPr>
              <a:t>{</a:t>
            </a:r>
          </a:p>
          <a:p>
            <a:r>
              <a:rPr lang="en-US" altLang="zh-CN" sz="1400" dirty="0">
                <a:solidFill>
                  <a:schemeClr val="bg1"/>
                </a:solidFill>
              </a:rPr>
              <a:t>    “matric”: “A0123456A”,</a:t>
            </a:r>
          </a:p>
          <a:p>
            <a:r>
              <a:rPr lang="en-US" altLang="zh-CN" sz="1400" dirty="0">
                <a:solidFill>
                  <a:schemeClr val="bg1"/>
                </a:solidFill>
              </a:rPr>
              <a:t>    “name”: “John Doe”,</a:t>
            </a:r>
          </a:p>
          <a:p>
            <a:r>
              <a:rPr lang="en-US" altLang="zh-CN" sz="1400" dirty="0">
                <a:solidFill>
                  <a:schemeClr val="bg1"/>
                </a:solidFill>
              </a:rPr>
              <a:t>    “email”: “e0123456 …”,</a:t>
            </a:r>
          </a:p>
          <a:p>
            <a:r>
              <a:rPr lang="en-US" altLang="zh-CN" sz="1400" dirty="0">
                <a:solidFill>
                  <a:schemeClr val="bg1"/>
                </a:solidFill>
              </a:rPr>
              <a:t>    “languages”: [“English”, “German”, “Chinese”,</a:t>
            </a:r>
          </a:p>
          <a:p>
            <a:r>
              <a:rPr lang="en-US" altLang="zh-CN" sz="1400" dirty="0">
                <a:solidFill>
                  <a:schemeClr val="bg1"/>
                </a:solidFill>
              </a:rPr>
              <a:t>    “Italian”, “Malay”],</a:t>
            </a:r>
          </a:p>
          <a:p>
            <a:r>
              <a:rPr lang="en-US" altLang="zh-CN" sz="1400" dirty="0">
                <a:solidFill>
                  <a:srgbClr val="92D050"/>
                </a:solidFill>
              </a:rPr>
              <a:t>    “background”: {</a:t>
            </a:r>
          </a:p>
          <a:p>
            <a:r>
              <a:rPr lang="en-US" altLang="zh-CN" sz="1400" dirty="0">
                <a:solidFill>
                  <a:srgbClr val="92D050"/>
                </a:solidFill>
              </a:rPr>
              <a:t>        “nationality”: “Singaporean”,</a:t>
            </a:r>
          </a:p>
          <a:p>
            <a:r>
              <a:rPr lang="en-US" altLang="zh-CN" sz="1400" dirty="0">
                <a:solidFill>
                  <a:srgbClr val="FFC000"/>
                </a:solidFill>
              </a:rPr>
              <a:t>        “</a:t>
            </a:r>
            <a:r>
              <a:rPr lang="en-US" altLang="zh-CN" sz="1400" dirty="0" err="1">
                <a:solidFill>
                  <a:srgbClr val="FFC000"/>
                </a:solidFill>
              </a:rPr>
              <a:t>attended_schools</a:t>
            </a:r>
            <a:r>
              <a:rPr lang="en-US" altLang="zh-CN" sz="1400" dirty="0">
                <a:solidFill>
                  <a:srgbClr val="FFC000"/>
                </a:solidFill>
              </a:rPr>
              <a:t>”: [</a:t>
            </a:r>
          </a:p>
          <a:p>
            <a:r>
              <a:rPr lang="en-US" altLang="zh-CN" sz="1400" dirty="0">
                <a:solidFill>
                  <a:srgbClr val="FFC000"/>
                </a:solidFill>
              </a:rPr>
              <a:t>            {</a:t>
            </a:r>
          </a:p>
          <a:p>
            <a:r>
              <a:rPr lang="en-US" altLang="zh-CN" sz="1400" dirty="0">
                <a:solidFill>
                  <a:srgbClr val="FFC000"/>
                </a:solidFill>
              </a:rPr>
              <a:t>                “</a:t>
            </a:r>
            <a:r>
              <a:rPr lang="en-US" altLang="zh-CN" sz="1400" dirty="0" err="1">
                <a:solidFill>
                  <a:srgbClr val="FFC000"/>
                </a:solidFill>
              </a:rPr>
              <a:t>school_name</a:t>
            </a:r>
            <a:r>
              <a:rPr lang="en-US" altLang="zh-CN" sz="1400" dirty="0">
                <a:solidFill>
                  <a:srgbClr val="FFC000"/>
                </a:solidFill>
              </a:rPr>
              <a:t>”: “JC”,</a:t>
            </a:r>
          </a:p>
          <a:p>
            <a:r>
              <a:rPr lang="en-US" altLang="zh-CN" sz="1400" dirty="0">
                <a:solidFill>
                  <a:schemeClr val="accent5"/>
                </a:solidFill>
              </a:rPr>
              <a:t>                “addresses”: [</a:t>
            </a:r>
          </a:p>
          <a:p>
            <a:r>
              <a:rPr lang="en-US" altLang="zh-CN" sz="1400" dirty="0">
                <a:solidFill>
                  <a:schemeClr val="accent5"/>
                </a:solidFill>
              </a:rPr>
              <a:t>                     {</a:t>
            </a:r>
          </a:p>
          <a:p>
            <a:r>
              <a:rPr lang="en-US" altLang="zh-CN" sz="1400" dirty="0">
                <a:solidFill>
                  <a:schemeClr val="accent5"/>
                </a:solidFill>
              </a:rPr>
              <a:t>                        “country”: “Singapore”,</a:t>
            </a:r>
          </a:p>
          <a:p>
            <a:r>
              <a:rPr lang="en-US" altLang="zh-CN" sz="1400" dirty="0">
                <a:solidFill>
                  <a:schemeClr val="accent5"/>
                </a:solidFill>
              </a:rPr>
              <a:t>                        “street”:</a:t>
            </a:r>
            <a:r>
              <a:rPr lang="zh-CN" altLang="en-US" sz="1400" dirty="0">
                <a:solidFill>
                  <a:schemeClr val="accent5"/>
                </a:solidFill>
              </a:rPr>
              <a:t> </a:t>
            </a:r>
            <a:r>
              <a:rPr lang="en-US" altLang="zh-CN" sz="1400" dirty="0">
                <a:solidFill>
                  <a:schemeClr val="accent5"/>
                </a:solidFill>
              </a:rPr>
              <a:t>“street N”</a:t>
            </a:r>
          </a:p>
          <a:p>
            <a:r>
              <a:rPr lang="en-US" altLang="zh-CN" sz="1400" dirty="0">
                <a:solidFill>
                  <a:schemeClr val="accent5"/>
                </a:solidFill>
              </a:rPr>
              <a:t>                     },</a:t>
            </a:r>
          </a:p>
          <a:p>
            <a:r>
              <a:rPr lang="en-US" altLang="zh-CN" sz="1400" dirty="0">
                <a:solidFill>
                  <a:schemeClr val="accent5"/>
                </a:solidFill>
              </a:rPr>
              <a:t>                     {</a:t>
            </a:r>
          </a:p>
          <a:p>
            <a:r>
              <a:rPr lang="en-US" altLang="zh-CN" sz="1400" dirty="0">
                <a:solidFill>
                  <a:schemeClr val="accent5"/>
                </a:solidFill>
              </a:rPr>
              <a:t>                        “country”: “Singapore”,</a:t>
            </a:r>
          </a:p>
          <a:p>
            <a:r>
              <a:rPr lang="en-US" altLang="zh-CN" sz="1400" dirty="0">
                <a:solidFill>
                  <a:schemeClr val="accent5"/>
                </a:solidFill>
              </a:rPr>
              <a:t>                        “street”:</a:t>
            </a:r>
            <a:r>
              <a:rPr lang="zh-CN" altLang="en-US" sz="1400" dirty="0">
                <a:solidFill>
                  <a:schemeClr val="accent5"/>
                </a:solidFill>
              </a:rPr>
              <a:t> </a:t>
            </a:r>
            <a:r>
              <a:rPr lang="en-US" altLang="zh-CN" sz="1400" dirty="0">
                <a:solidFill>
                  <a:schemeClr val="accent5"/>
                </a:solidFill>
              </a:rPr>
              <a:t>“street M”</a:t>
            </a:r>
          </a:p>
          <a:p>
            <a:r>
              <a:rPr lang="en-US" altLang="zh-CN" sz="1400" dirty="0">
                <a:solidFill>
                  <a:schemeClr val="accent5"/>
                </a:solidFill>
              </a:rPr>
              <a:t>                    }</a:t>
            </a:r>
          </a:p>
          <a:p>
            <a:r>
              <a:rPr lang="en-US" altLang="zh-CN" sz="1400" dirty="0">
                <a:solidFill>
                  <a:schemeClr val="accent5"/>
                </a:solidFill>
              </a:rPr>
              <a:t>                ]</a:t>
            </a:r>
          </a:p>
          <a:p>
            <a:r>
              <a:rPr lang="en-US" altLang="zh-CN" sz="1400" dirty="0">
                <a:solidFill>
                  <a:srgbClr val="FFC000"/>
                </a:solidFill>
              </a:rPr>
              <a:t>            }</a:t>
            </a:r>
          </a:p>
          <a:p>
            <a:r>
              <a:rPr lang="en-US" altLang="zh-CN" sz="1400" dirty="0">
                <a:solidFill>
                  <a:srgbClr val="FFC000"/>
                </a:solidFill>
              </a:rPr>
              <a:t>        ]</a:t>
            </a:r>
          </a:p>
          <a:p>
            <a:r>
              <a:rPr lang="en-US" altLang="zh-CN" sz="1400" dirty="0">
                <a:solidFill>
                  <a:srgbClr val="92D050"/>
                </a:solidFill>
              </a:rPr>
              <a:t>    }</a:t>
            </a:r>
          </a:p>
          <a:p>
            <a:r>
              <a:rPr lang="en-US" altLang="zh-CN" sz="1400" dirty="0">
                <a:solidFill>
                  <a:schemeClr val="bg1"/>
                </a:solidFill>
              </a:rPr>
              <a:t>}</a:t>
            </a:r>
            <a:endParaRPr lang="zh-CN" altLang="en-US" sz="1400" dirty="0">
              <a:solidFill>
                <a:schemeClr val="bg1"/>
              </a:solidFill>
            </a:endParaRPr>
          </a:p>
        </p:txBody>
      </p:sp>
      <p:pic>
        <p:nvPicPr>
          <p:cNvPr id="3" name="Picture 2" descr="MongoDB - 维基百科，自由的百科全书">
            <a:extLst>
              <a:ext uri="{FF2B5EF4-FFF2-40B4-BE49-F238E27FC236}">
                <a16:creationId xmlns:a16="http://schemas.microsoft.com/office/drawing/2014/main" id="{9835DAE8-6965-EA79-AF26-16908E07B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361" y="86709"/>
            <a:ext cx="3269213" cy="1089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earn SQL for Databases">
            <a:extLst>
              <a:ext uri="{FF2B5EF4-FFF2-40B4-BE49-F238E27FC236}">
                <a16:creationId xmlns:a16="http://schemas.microsoft.com/office/drawing/2014/main" id="{221B6048-2200-1036-D9BD-0882EF5C1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4805" y="1956161"/>
            <a:ext cx="1112062" cy="1112062"/>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剪去单角 10">
            <a:extLst>
              <a:ext uri="{FF2B5EF4-FFF2-40B4-BE49-F238E27FC236}">
                <a16:creationId xmlns:a16="http://schemas.microsoft.com/office/drawing/2014/main" id="{DF041C5B-EE9D-B18D-4EF6-2A0045F50874}"/>
              </a:ext>
            </a:extLst>
          </p:cNvPr>
          <p:cNvSpPr/>
          <p:nvPr/>
        </p:nvSpPr>
        <p:spPr>
          <a:xfrm>
            <a:off x="572655" y="3429000"/>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Student Table</a:t>
            </a:r>
            <a:endParaRPr lang="zh-CN" altLang="en-US" dirty="0"/>
          </a:p>
        </p:txBody>
      </p:sp>
      <p:sp>
        <p:nvSpPr>
          <p:cNvPr id="12" name="矩形: 剪去单角 11">
            <a:extLst>
              <a:ext uri="{FF2B5EF4-FFF2-40B4-BE49-F238E27FC236}">
                <a16:creationId xmlns:a16="http://schemas.microsoft.com/office/drawing/2014/main" id="{3F3BA8BC-D92B-3F07-4538-B633B4949CCE}"/>
              </a:ext>
            </a:extLst>
          </p:cNvPr>
          <p:cNvSpPr/>
          <p:nvPr/>
        </p:nvSpPr>
        <p:spPr>
          <a:xfrm>
            <a:off x="2997198" y="3429000"/>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School Table</a:t>
            </a:r>
            <a:endParaRPr lang="zh-CN" altLang="en-US" dirty="0"/>
          </a:p>
        </p:txBody>
      </p:sp>
      <p:sp>
        <p:nvSpPr>
          <p:cNvPr id="14" name="矩形: 剪去单角 13">
            <a:extLst>
              <a:ext uri="{FF2B5EF4-FFF2-40B4-BE49-F238E27FC236}">
                <a16:creationId xmlns:a16="http://schemas.microsoft.com/office/drawing/2014/main" id="{DC997815-735C-026C-2916-C453699AA7A4}"/>
              </a:ext>
            </a:extLst>
          </p:cNvPr>
          <p:cNvSpPr/>
          <p:nvPr/>
        </p:nvSpPr>
        <p:spPr>
          <a:xfrm>
            <a:off x="1801091" y="4753579"/>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Address Table</a:t>
            </a:r>
            <a:endParaRPr lang="zh-CN" altLang="en-US" dirty="0"/>
          </a:p>
        </p:txBody>
      </p:sp>
      <p:sp>
        <p:nvSpPr>
          <p:cNvPr id="15" name="箭头: 右 14">
            <a:extLst>
              <a:ext uri="{FF2B5EF4-FFF2-40B4-BE49-F238E27FC236}">
                <a16:creationId xmlns:a16="http://schemas.microsoft.com/office/drawing/2014/main" id="{328AB80F-6695-0A2F-5078-809841BCD3A4}"/>
              </a:ext>
            </a:extLst>
          </p:cNvPr>
          <p:cNvSpPr/>
          <p:nvPr/>
        </p:nvSpPr>
        <p:spPr>
          <a:xfrm>
            <a:off x="4956460" y="3915796"/>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剪去单角 15">
            <a:extLst>
              <a:ext uri="{FF2B5EF4-FFF2-40B4-BE49-F238E27FC236}">
                <a16:creationId xmlns:a16="http://schemas.microsoft.com/office/drawing/2014/main" id="{842253E8-61D7-B48E-19CF-74CD130CCA46}"/>
              </a:ext>
            </a:extLst>
          </p:cNvPr>
          <p:cNvSpPr/>
          <p:nvPr/>
        </p:nvSpPr>
        <p:spPr>
          <a:xfrm>
            <a:off x="5465615" y="3429000"/>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Student Collection</a:t>
            </a:r>
            <a:endParaRPr lang="zh-CN" altLang="en-US" dirty="0"/>
          </a:p>
        </p:txBody>
      </p:sp>
      <p:cxnSp>
        <p:nvCxnSpPr>
          <p:cNvPr id="18" name="直接连接符 17">
            <a:extLst>
              <a:ext uri="{FF2B5EF4-FFF2-40B4-BE49-F238E27FC236}">
                <a16:creationId xmlns:a16="http://schemas.microsoft.com/office/drawing/2014/main" id="{622784AC-94F9-F0E2-9CCC-5E9DE45C931B}"/>
              </a:ext>
            </a:extLst>
          </p:cNvPr>
          <p:cNvCxnSpPr>
            <a:cxnSpLocks/>
          </p:cNvCxnSpPr>
          <p:nvPr/>
        </p:nvCxnSpPr>
        <p:spPr>
          <a:xfrm flipV="1">
            <a:off x="7165105" y="1290278"/>
            <a:ext cx="330209" cy="2062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B15EEDF-5405-9F53-8A08-4F7F1AADD2F5}"/>
              </a:ext>
            </a:extLst>
          </p:cNvPr>
          <p:cNvCxnSpPr>
            <a:cxnSpLocks/>
          </p:cNvCxnSpPr>
          <p:nvPr/>
        </p:nvCxnSpPr>
        <p:spPr>
          <a:xfrm>
            <a:off x="7185012" y="4535055"/>
            <a:ext cx="310302" cy="20504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1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a:extLst>
              <a:ext uri="{FF2B5EF4-FFF2-40B4-BE49-F238E27FC236}">
                <a16:creationId xmlns:a16="http://schemas.microsoft.com/office/drawing/2014/main" id="{7C21FC45-8950-B2C2-EE95-1D2F8D0228FB}"/>
              </a:ext>
            </a:extLst>
          </p:cNvPr>
          <p:cNvSpPr/>
          <p:nvPr/>
        </p:nvSpPr>
        <p:spPr>
          <a:xfrm>
            <a:off x="6049821" y="4719783"/>
            <a:ext cx="5599998" cy="16061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Data type flexibility helps to ……</a:t>
            </a:r>
            <a:endParaRPr lang="zh-CN" altLang="en-US" dirty="0"/>
          </a:p>
        </p:txBody>
      </p:sp>
      <p:sp>
        <p:nvSpPr>
          <p:cNvPr id="4" name="文本框 3">
            <a:extLst>
              <a:ext uri="{FF2B5EF4-FFF2-40B4-BE49-F238E27FC236}">
                <a16:creationId xmlns:a16="http://schemas.microsoft.com/office/drawing/2014/main" id="{E7B13A40-E852-0CE3-A36E-4DB926D9679E}"/>
              </a:ext>
            </a:extLst>
          </p:cNvPr>
          <p:cNvSpPr txBox="1"/>
          <p:nvPr/>
        </p:nvSpPr>
        <p:spPr>
          <a:xfrm>
            <a:off x="895926" y="1244098"/>
            <a:ext cx="4870244" cy="461665"/>
          </a:xfrm>
          <a:prstGeom prst="rect">
            <a:avLst/>
          </a:prstGeom>
          <a:noFill/>
        </p:spPr>
        <p:txBody>
          <a:bodyPr wrap="none" rtlCol="0">
            <a:spAutoFit/>
          </a:bodyPr>
          <a:lstStyle/>
          <a:p>
            <a:r>
              <a:rPr lang="en-US" altLang="zh-CN" sz="2400" dirty="0"/>
              <a:t>Avoid coupling between collections</a:t>
            </a:r>
            <a:endParaRPr lang="zh-CN" altLang="en-US" sz="2400" dirty="0"/>
          </a:p>
        </p:txBody>
      </p:sp>
      <p:pic>
        <p:nvPicPr>
          <p:cNvPr id="8" name="Picture 2" descr="Learn SQL for Databases">
            <a:extLst>
              <a:ext uri="{FF2B5EF4-FFF2-40B4-BE49-F238E27FC236}">
                <a16:creationId xmlns:a16="http://schemas.microsoft.com/office/drawing/2014/main" id="{4053DE8F-37EB-719F-F518-A406AEB75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751" y="1751943"/>
            <a:ext cx="1112062" cy="111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ongoDB - 维基百科，自由的百科全书">
            <a:extLst>
              <a:ext uri="{FF2B5EF4-FFF2-40B4-BE49-F238E27FC236}">
                <a16:creationId xmlns:a16="http://schemas.microsoft.com/office/drawing/2014/main" id="{584280DF-1ADB-5BAC-56C4-5658FB29C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436" y="1860072"/>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A3CF9D61-15A1-D090-4E65-93DF68E43D39}"/>
              </a:ext>
            </a:extLst>
          </p:cNvPr>
          <p:cNvSpPr txBox="1"/>
          <p:nvPr/>
        </p:nvSpPr>
        <p:spPr>
          <a:xfrm>
            <a:off x="258618" y="6308209"/>
            <a:ext cx="3488455" cy="369332"/>
          </a:xfrm>
          <a:prstGeom prst="rect">
            <a:avLst/>
          </a:prstGeom>
          <a:noFill/>
        </p:spPr>
        <p:txBody>
          <a:bodyPr wrap="none" rtlCol="0">
            <a:spAutoFit/>
          </a:bodyPr>
          <a:lstStyle/>
          <a:p>
            <a:r>
              <a:rPr lang="en-US" altLang="zh-CN" dirty="0"/>
              <a:t>Multiple rows for a single student</a:t>
            </a:r>
            <a:endParaRPr lang="zh-CN" altLang="en-US" dirty="0"/>
          </a:p>
        </p:txBody>
      </p:sp>
      <p:sp>
        <p:nvSpPr>
          <p:cNvPr id="13" name="箭头: 右 12">
            <a:extLst>
              <a:ext uri="{FF2B5EF4-FFF2-40B4-BE49-F238E27FC236}">
                <a16:creationId xmlns:a16="http://schemas.microsoft.com/office/drawing/2014/main" id="{A977B871-89D5-8BB3-CE7C-2D0008A49F15}"/>
              </a:ext>
            </a:extLst>
          </p:cNvPr>
          <p:cNvSpPr/>
          <p:nvPr/>
        </p:nvSpPr>
        <p:spPr>
          <a:xfrm>
            <a:off x="6049821" y="3943927"/>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AC8E00F9-F1E1-ABCA-A704-B32682EDDEFF}"/>
              </a:ext>
            </a:extLst>
          </p:cNvPr>
          <p:cNvSpPr txBox="1"/>
          <p:nvPr/>
        </p:nvSpPr>
        <p:spPr>
          <a:xfrm>
            <a:off x="6459659" y="2949810"/>
            <a:ext cx="4108817" cy="1754326"/>
          </a:xfrm>
          <a:prstGeom prst="rect">
            <a:avLst/>
          </a:prstGeom>
          <a:solidFill>
            <a:schemeClr val="tx1"/>
          </a:solidFill>
        </p:spPr>
        <p:txBody>
          <a:bodyPr wrap="none" rtlCol="0">
            <a:spAutoFit/>
          </a:bodyPr>
          <a:lstStyle/>
          <a:p>
            <a:r>
              <a:rPr lang="en-US" altLang="zh-CN" dirty="0">
                <a:solidFill>
                  <a:schemeClr val="bg1"/>
                </a:solidFill>
              </a:rPr>
              <a:t>{</a:t>
            </a:r>
          </a:p>
          <a:p>
            <a:r>
              <a:rPr lang="en-US" altLang="zh-CN" dirty="0">
                <a:solidFill>
                  <a:schemeClr val="bg1"/>
                </a:solidFill>
              </a:rPr>
              <a:t>    “matric”: “A0123456A”,</a:t>
            </a:r>
          </a:p>
          <a:p>
            <a:r>
              <a:rPr lang="en-US" altLang="zh-CN" dirty="0">
                <a:solidFill>
                  <a:schemeClr val="bg1"/>
                </a:solidFill>
              </a:rPr>
              <a:t>    “name”: “John Doe”</a:t>
            </a:r>
          </a:p>
          <a:p>
            <a:r>
              <a:rPr lang="en-US" altLang="zh-CN" dirty="0">
                <a:solidFill>
                  <a:schemeClr val="bg1"/>
                </a:solidFill>
              </a:rPr>
              <a:t>    “email”: “e0123456 …”,</a:t>
            </a:r>
          </a:p>
          <a:p>
            <a:r>
              <a:rPr lang="en-US" altLang="zh-CN" dirty="0">
                <a:solidFill>
                  <a:schemeClr val="bg1"/>
                </a:solidFill>
              </a:rPr>
              <a:t>    </a:t>
            </a:r>
            <a:r>
              <a:rPr lang="en-US" altLang="zh-CN" dirty="0">
                <a:solidFill>
                  <a:schemeClr val="bg1"/>
                </a:solidFill>
                <a:highlight>
                  <a:srgbClr val="008000"/>
                </a:highlight>
              </a:rPr>
              <a:t>“</a:t>
            </a:r>
            <a:r>
              <a:rPr lang="en-US" altLang="zh-CN" dirty="0" err="1">
                <a:solidFill>
                  <a:schemeClr val="bg1"/>
                </a:solidFill>
                <a:highlight>
                  <a:srgbClr val="008000"/>
                </a:highlight>
              </a:rPr>
              <a:t>module_ids</a:t>
            </a:r>
            <a:r>
              <a:rPr lang="en-US" altLang="zh-CN" dirty="0">
                <a:solidFill>
                  <a:schemeClr val="bg1"/>
                </a:solidFill>
                <a:highlight>
                  <a:srgbClr val="008000"/>
                </a:highlight>
              </a:rPr>
              <a:t>”: [ID_1, ID_2, ID_3, ID_4],</a:t>
            </a:r>
          </a:p>
          <a:p>
            <a:r>
              <a:rPr lang="en-US" altLang="zh-CN" dirty="0">
                <a:solidFill>
                  <a:schemeClr val="bg1"/>
                </a:solidFill>
              </a:rPr>
              <a:t>}</a:t>
            </a:r>
            <a:endParaRPr lang="zh-CN" altLang="en-US" dirty="0">
              <a:solidFill>
                <a:schemeClr val="bg1"/>
              </a:solidFill>
            </a:endParaRPr>
          </a:p>
        </p:txBody>
      </p:sp>
      <p:sp>
        <p:nvSpPr>
          <p:cNvPr id="15" name="文本框 14">
            <a:extLst>
              <a:ext uri="{FF2B5EF4-FFF2-40B4-BE49-F238E27FC236}">
                <a16:creationId xmlns:a16="http://schemas.microsoft.com/office/drawing/2014/main" id="{10727B59-0296-4DA7-7C96-16F76067F3E9}"/>
              </a:ext>
            </a:extLst>
          </p:cNvPr>
          <p:cNvSpPr txBox="1"/>
          <p:nvPr/>
        </p:nvSpPr>
        <p:spPr>
          <a:xfrm>
            <a:off x="6299203" y="6308209"/>
            <a:ext cx="5437707" cy="369332"/>
          </a:xfrm>
          <a:prstGeom prst="rect">
            <a:avLst/>
          </a:prstGeom>
          <a:noFill/>
        </p:spPr>
        <p:txBody>
          <a:bodyPr wrap="none" rtlCol="0">
            <a:spAutoFit/>
          </a:bodyPr>
          <a:lstStyle/>
          <a:p>
            <a:r>
              <a:rPr lang="en-US" altLang="zh-CN" dirty="0"/>
              <a:t>Single document for a single student, with references</a:t>
            </a:r>
            <a:endParaRPr lang="zh-CN" altLang="en-US" dirty="0"/>
          </a:p>
        </p:txBody>
      </p:sp>
      <p:sp>
        <p:nvSpPr>
          <p:cNvPr id="17" name="椭圆 16">
            <a:extLst>
              <a:ext uri="{FF2B5EF4-FFF2-40B4-BE49-F238E27FC236}">
                <a16:creationId xmlns:a16="http://schemas.microsoft.com/office/drawing/2014/main" id="{E7A2DA1B-931B-C1CE-74DD-402DCF15F2C3}"/>
              </a:ext>
            </a:extLst>
          </p:cNvPr>
          <p:cNvSpPr/>
          <p:nvPr/>
        </p:nvSpPr>
        <p:spPr>
          <a:xfrm>
            <a:off x="6537009" y="5174795"/>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MA1101R</a:t>
            </a:r>
            <a:endParaRPr lang="zh-CN" altLang="en-US" sz="1800" dirty="0"/>
          </a:p>
        </p:txBody>
      </p:sp>
      <p:sp>
        <p:nvSpPr>
          <p:cNvPr id="18" name="椭圆 17">
            <a:extLst>
              <a:ext uri="{FF2B5EF4-FFF2-40B4-BE49-F238E27FC236}">
                <a16:creationId xmlns:a16="http://schemas.microsoft.com/office/drawing/2014/main" id="{560F0BC1-A0E2-348C-AABB-4BD0C228BFAB}"/>
              </a:ext>
            </a:extLst>
          </p:cNvPr>
          <p:cNvSpPr/>
          <p:nvPr/>
        </p:nvSpPr>
        <p:spPr>
          <a:xfrm>
            <a:off x="7855209" y="5174795"/>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CS1231S</a:t>
            </a:r>
            <a:endParaRPr lang="zh-CN" altLang="en-US" sz="1800" dirty="0"/>
          </a:p>
        </p:txBody>
      </p:sp>
      <p:sp>
        <p:nvSpPr>
          <p:cNvPr id="19" name="椭圆 18">
            <a:extLst>
              <a:ext uri="{FF2B5EF4-FFF2-40B4-BE49-F238E27FC236}">
                <a16:creationId xmlns:a16="http://schemas.microsoft.com/office/drawing/2014/main" id="{3BD7D03B-D029-0379-7681-4842F7661B69}"/>
              </a:ext>
            </a:extLst>
          </p:cNvPr>
          <p:cNvSpPr/>
          <p:nvPr/>
        </p:nvSpPr>
        <p:spPr>
          <a:xfrm>
            <a:off x="9175437" y="5157074"/>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CS1101S</a:t>
            </a:r>
            <a:endParaRPr lang="zh-CN" altLang="en-US" sz="1800" dirty="0"/>
          </a:p>
        </p:txBody>
      </p:sp>
      <p:sp>
        <p:nvSpPr>
          <p:cNvPr id="20" name="椭圆 19">
            <a:extLst>
              <a:ext uri="{FF2B5EF4-FFF2-40B4-BE49-F238E27FC236}">
                <a16:creationId xmlns:a16="http://schemas.microsoft.com/office/drawing/2014/main" id="{95608DEA-CF32-AA92-CFE3-4473AD475233}"/>
              </a:ext>
            </a:extLst>
          </p:cNvPr>
          <p:cNvSpPr/>
          <p:nvPr/>
        </p:nvSpPr>
        <p:spPr>
          <a:xfrm>
            <a:off x="10493637" y="5157074"/>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MA1521</a:t>
            </a:r>
            <a:endParaRPr lang="zh-CN" altLang="en-US" sz="1800" dirty="0"/>
          </a:p>
        </p:txBody>
      </p:sp>
      <p:cxnSp>
        <p:nvCxnSpPr>
          <p:cNvPr id="22" name="连接符: 曲线 21">
            <a:extLst>
              <a:ext uri="{FF2B5EF4-FFF2-40B4-BE49-F238E27FC236}">
                <a16:creationId xmlns:a16="http://schemas.microsoft.com/office/drawing/2014/main" id="{E86670DA-6ADD-864C-08EC-9D3E728EF44D}"/>
              </a:ext>
            </a:extLst>
          </p:cNvPr>
          <p:cNvCxnSpPr>
            <a:cxnSpLocks/>
            <a:endCxn id="17" idx="0"/>
          </p:cNvCxnSpPr>
          <p:nvPr/>
        </p:nvCxnSpPr>
        <p:spPr>
          <a:xfrm rot="10800000" flipV="1">
            <a:off x="7050797" y="4174833"/>
            <a:ext cx="1413987" cy="999962"/>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连接符: 曲线 22">
            <a:extLst>
              <a:ext uri="{FF2B5EF4-FFF2-40B4-BE49-F238E27FC236}">
                <a16:creationId xmlns:a16="http://schemas.microsoft.com/office/drawing/2014/main" id="{53581D97-8FE6-3A85-74C9-630443D4D09A}"/>
              </a:ext>
            </a:extLst>
          </p:cNvPr>
          <p:cNvCxnSpPr>
            <a:cxnSpLocks/>
            <a:endCxn id="18" idx="0"/>
          </p:cNvCxnSpPr>
          <p:nvPr/>
        </p:nvCxnSpPr>
        <p:spPr>
          <a:xfrm rot="5400000">
            <a:off x="8206137" y="4337694"/>
            <a:ext cx="999960" cy="674242"/>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连接符: 曲线 25">
            <a:extLst>
              <a:ext uri="{FF2B5EF4-FFF2-40B4-BE49-F238E27FC236}">
                <a16:creationId xmlns:a16="http://schemas.microsoft.com/office/drawing/2014/main" id="{14202300-9A27-176D-DE1B-23E11261D4DE}"/>
              </a:ext>
            </a:extLst>
          </p:cNvPr>
          <p:cNvCxnSpPr>
            <a:cxnSpLocks/>
            <a:endCxn id="19" idx="0"/>
          </p:cNvCxnSpPr>
          <p:nvPr/>
        </p:nvCxnSpPr>
        <p:spPr>
          <a:xfrm rot="16200000" flipH="1">
            <a:off x="9135036" y="4602885"/>
            <a:ext cx="982239" cy="126137"/>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连接符: 曲线 28">
            <a:extLst>
              <a:ext uri="{FF2B5EF4-FFF2-40B4-BE49-F238E27FC236}">
                <a16:creationId xmlns:a16="http://schemas.microsoft.com/office/drawing/2014/main" id="{34235ABE-F9B4-1CE6-AE3C-A3ABDE2B9262}"/>
              </a:ext>
            </a:extLst>
          </p:cNvPr>
          <p:cNvCxnSpPr>
            <a:cxnSpLocks/>
            <a:endCxn id="20" idx="0"/>
          </p:cNvCxnSpPr>
          <p:nvPr/>
        </p:nvCxnSpPr>
        <p:spPr>
          <a:xfrm rot="16200000" flipH="1">
            <a:off x="10050411" y="4200061"/>
            <a:ext cx="982240" cy="931785"/>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9BC67162-2F2E-9C9F-4DD9-AF3191DA25D9}"/>
              </a:ext>
            </a:extLst>
          </p:cNvPr>
          <p:cNvSpPr txBox="1"/>
          <p:nvPr/>
        </p:nvSpPr>
        <p:spPr>
          <a:xfrm>
            <a:off x="5992388" y="4732120"/>
            <a:ext cx="2020105" cy="369332"/>
          </a:xfrm>
          <a:prstGeom prst="rect">
            <a:avLst/>
          </a:prstGeom>
          <a:noFill/>
        </p:spPr>
        <p:txBody>
          <a:bodyPr wrap="none" rtlCol="0">
            <a:spAutoFit/>
          </a:bodyPr>
          <a:lstStyle/>
          <a:p>
            <a:r>
              <a:rPr lang="en-US" altLang="zh-CN" dirty="0"/>
              <a:t> Module collection</a:t>
            </a:r>
            <a:endParaRPr lang="zh-CN" altLang="en-US" dirty="0"/>
          </a:p>
        </p:txBody>
      </p:sp>
      <p:graphicFrame>
        <p:nvGraphicFramePr>
          <p:cNvPr id="40" name="表格 4">
            <a:extLst>
              <a:ext uri="{FF2B5EF4-FFF2-40B4-BE49-F238E27FC236}">
                <a16:creationId xmlns:a16="http://schemas.microsoft.com/office/drawing/2014/main" id="{8B5A4506-ED70-CBFE-4E97-AAB24CBA1032}"/>
              </a:ext>
            </a:extLst>
          </p:cNvPr>
          <p:cNvGraphicFramePr>
            <a:graphicFrameLocks noGrp="1"/>
          </p:cNvGraphicFramePr>
          <p:nvPr>
            <p:extLst>
              <p:ext uri="{D42A27DB-BD31-4B8C-83A1-F6EECF244321}">
                <p14:modId xmlns:p14="http://schemas.microsoft.com/office/powerpoint/2010/main" val="1066066721"/>
              </p:ext>
            </p:extLst>
          </p:nvPr>
        </p:nvGraphicFramePr>
        <p:xfrm>
          <a:off x="25847" y="2925260"/>
          <a:ext cx="5959317" cy="2590800"/>
        </p:xfrm>
        <a:graphic>
          <a:graphicData uri="http://schemas.openxmlformats.org/drawingml/2006/table">
            <a:tbl>
              <a:tblPr firstRow="1" bandRow="1">
                <a:tableStyleId>{5C22544A-7EE6-4342-B048-85BDC9FD1C3A}</a:tableStyleId>
              </a:tblPr>
              <a:tblGrid>
                <a:gridCol w="1184727">
                  <a:extLst>
                    <a:ext uri="{9D8B030D-6E8A-4147-A177-3AD203B41FA5}">
                      <a16:colId xmlns:a16="http://schemas.microsoft.com/office/drawing/2014/main" val="2789828451"/>
                    </a:ext>
                  </a:extLst>
                </a:gridCol>
                <a:gridCol w="848189">
                  <a:extLst>
                    <a:ext uri="{9D8B030D-6E8A-4147-A177-3AD203B41FA5}">
                      <a16:colId xmlns:a16="http://schemas.microsoft.com/office/drawing/2014/main" val="2081288247"/>
                    </a:ext>
                  </a:extLst>
                </a:gridCol>
                <a:gridCol w="963923">
                  <a:extLst>
                    <a:ext uri="{9D8B030D-6E8A-4147-A177-3AD203B41FA5}">
                      <a16:colId xmlns:a16="http://schemas.microsoft.com/office/drawing/2014/main" val="175990482"/>
                    </a:ext>
                  </a:extLst>
                </a:gridCol>
                <a:gridCol w="930478">
                  <a:extLst>
                    <a:ext uri="{9D8B030D-6E8A-4147-A177-3AD203B41FA5}">
                      <a16:colId xmlns:a16="http://schemas.microsoft.com/office/drawing/2014/main" val="127348128"/>
                    </a:ext>
                  </a:extLst>
                </a:gridCol>
                <a:gridCol w="1345317">
                  <a:extLst>
                    <a:ext uri="{9D8B030D-6E8A-4147-A177-3AD203B41FA5}">
                      <a16:colId xmlns:a16="http://schemas.microsoft.com/office/drawing/2014/main" val="2443208935"/>
                    </a:ext>
                  </a:extLst>
                </a:gridCol>
                <a:gridCol w="686683">
                  <a:extLst>
                    <a:ext uri="{9D8B030D-6E8A-4147-A177-3AD203B41FA5}">
                      <a16:colId xmlns:a16="http://schemas.microsoft.com/office/drawing/2014/main" val="2602566031"/>
                    </a:ext>
                  </a:extLst>
                </a:gridCol>
              </a:tblGrid>
              <a:tr h="325084">
                <a:tc>
                  <a:txBody>
                    <a:bodyPr/>
                    <a:lstStyle/>
                    <a:p>
                      <a:r>
                        <a:rPr lang="en-US" altLang="zh-CN" sz="1400" dirty="0"/>
                        <a:t>matric</a:t>
                      </a:r>
                      <a:endParaRPr lang="zh-CN" altLang="en-US" sz="1400" dirty="0"/>
                    </a:p>
                  </a:txBody>
                  <a:tcPr/>
                </a:tc>
                <a:tc>
                  <a:txBody>
                    <a:bodyPr/>
                    <a:lstStyle/>
                    <a:p>
                      <a:r>
                        <a:rPr lang="en-US" altLang="zh-CN" sz="1400" dirty="0"/>
                        <a:t>name</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email</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module code</a:t>
                      </a:r>
                      <a:endParaRPr lang="zh-CN" altLang="en-US" sz="1400" dirty="0"/>
                    </a:p>
                  </a:txBody>
                  <a:tcPr>
                    <a:solidFill>
                      <a:schemeClr val="accent6"/>
                    </a:solidFill>
                  </a:tcPr>
                </a:tc>
                <a:tc>
                  <a:txBody>
                    <a:bodyPr/>
                    <a:lstStyle/>
                    <a:p>
                      <a:r>
                        <a:rPr lang="en-US" altLang="zh-CN" sz="1400" dirty="0"/>
                        <a:t>module name</a:t>
                      </a:r>
                      <a:endParaRPr lang="zh-CN" altLang="en-US" sz="1400" dirty="0"/>
                    </a:p>
                  </a:txBody>
                  <a:tcPr>
                    <a:solidFill>
                      <a:schemeClr val="accent6"/>
                    </a:solidFill>
                  </a:tcPr>
                </a:tc>
                <a:tc>
                  <a:txBody>
                    <a:bodyPr/>
                    <a:lstStyle/>
                    <a:p>
                      <a:r>
                        <a:rPr lang="en-US" altLang="zh-CN" sz="1400" dirty="0"/>
                        <a:t>lecturer</a:t>
                      </a:r>
                      <a:endParaRPr lang="zh-CN" altLang="en-US" sz="1400" dirty="0"/>
                    </a:p>
                  </a:txBody>
                  <a:tcPr>
                    <a:solidFill>
                      <a:schemeClr val="accent6"/>
                    </a:solidFill>
                  </a:tcPr>
                </a:tc>
                <a:extLst>
                  <a:ext uri="{0D108BD9-81ED-4DB2-BD59-A6C34878D82A}">
                    <a16:rowId xmlns:a16="http://schemas.microsoft.com/office/drawing/2014/main" val="3863461600"/>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MA1101R</a:t>
                      </a:r>
                      <a:endParaRPr lang="zh-CN" altLang="en-US" sz="1400" dirty="0"/>
                    </a:p>
                  </a:txBody>
                  <a:tcPr>
                    <a:solidFill>
                      <a:schemeClr val="accent6"/>
                    </a:solidFill>
                  </a:tcPr>
                </a:tc>
                <a:tc>
                  <a:txBody>
                    <a:bodyPr/>
                    <a:lstStyle/>
                    <a:p>
                      <a:r>
                        <a:rPr lang="en-US" altLang="zh-CN" sz="1400" dirty="0"/>
                        <a:t>Linear Algebra</a:t>
                      </a:r>
                      <a:endParaRPr lang="zh-CN" altLang="en-US" sz="1400" dirty="0"/>
                    </a:p>
                  </a:txBody>
                  <a:tcPr>
                    <a:solidFill>
                      <a:schemeClr val="accent6"/>
                    </a:solidFill>
                  </a:tcPr>
                </a:tc>
                <a:tc>
                  <a:txBody>
                    <a:bodyPr/>
                    <a:lstStyle/>
                    <a:p>
                      <a:r>
                        <a:rPr lang="en-US" altLang="zh-CN" sz="1400" dirty="0"/>
                        <a:t>William</a:t>
                      </a:r>
                      <a:endParaRPr lang="zh-CN" altLang="en-US" sz="1400" dirty="0"/>
                    </a:p>
                  </a:txBody>
                  <a:tcPr>
                    <a:solidFill>
                      <a:schemeClr val="accent6"/>
                    </a:solidFill>
                  </a:tcPr>
                </a:tc>
                <a:extLst>
                  <a:ext uri="{0D108BD9-81ED-4DB2-BD59-A6C34878D82A}">
                    <a16:rowId xmlns:a16="http://schemas.microsoft.com/office/drawing/2014/main" val="677614693"/>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CS1231S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Discrete Structures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Tony</a:t>
                      </a:r>
                      <a:endParaRPr lang="zh-CN" altLang="en-US" sz="1400" dirty="0"/>
                    </a:p>
                  </a:txBody>
                  <a:tcPr>
                    <a:solidFill>
                      <a:schemeClr val="accent6"/>
                    </a:solidFill>
                  </a:tcPr>
                </a:tc>
                <a:extLst>
                  <a:ext uri="{0D108BD9-81ED-4DB2-BD59-A6C34878D82A}">
                    <a16:rowId xmlns:a16="http://schemas.microsoft.com/office/drawing/2014/main" val="3641604014"/>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CS1101S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Programming Methodology I</a:t>
                      </a:r>
                      <a:endParaRPr lang="zh-CN" altLang="en-US" sz="1400" dirty="0"/>
                    </a:p>
                  </a:txBody>
                  <a:tcPr>
                    <a:solidFill>
                      <a:schemeClr val="accent6"/>
                    </a:solidFill>
                  </a:tcPr>
                </a:tc>
                <a:tc>
                  <a:txBody>
                    <a:bodyPr/>
                    <a:lstStyle/>
                    <a:p>
                      <a:r>
                        <a:rPr lang="en-US" altLang="zh-CN" sz="1400" dirty="0"/>
                        <a:t>Smith</a:t>
                      </a:r>
                      <a:endParaRPr lang="zh-CN" altLang="en-US" sz="1400" dirty="0"/>
                    </a:p>
                  </a:txBody>
                  <a:tcPr>
                    <a:solidFill>
                      <a:schemeClr val="accent6"/>
                    </a:solidFill>
                  </a:tcPr>
                </a:tc>
                <a:extLst>
                  <a:ext uri="{0D108BD9-81ED-4DB2-BD59-A6C34878D82A}">
                    <a16:rowId xmlns:a16="http://schemas.microsoft.com/office/drawing/2014/main" val="210378942"/>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MA1521</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err="1"/>
                        <a:t>Calculas</a:t>
                      </a:r>
                      <a:r>
                        <a:rPr lang="en-US" altLang="zh-CN" sz="1400" dirty="0"/>
                        <a:t> for Computing</a:t>
                      </a:r>
                      <a:endParaRPr lang="zh-CN" altLang="en-US" sz="1400" dirty="0"/>
                    </a:p>
                  </a:txBody>
                  <a:tcPr>
                    <a:solidFill>
                      <a:schemeClr val="accent6"/>
                    </a:solidFill>
                  </a:tcPr>
                </a:tc>
                <a:tc>
                  <a:txBody>
                    <a:bodyPr/>
                    <a:lstStyle/>
                    <a:p>
                      <a:r>
                        <a:rPr lang="en-US" altLang="zh-CN" sz="1400" dirty="0"/>
                        <a:t>George</a:t>
                      </a:r>
                      <a:endParaRPr lang="zh-CN" altLang="en-US" sz="1400" dirty="0"/>
                    </a:p>
                  </a:txBody>
                  <a:tcPr>
                    <a:solidFill>
                      <a:schemeClr val="accent6"/>
                    </a:solidFill>
                  </a:tcPr>
                </a:tc>
                <a:extLst>
                  <a:ext uri="{0D108BD9-81ED-4DB2-BD59-A6C34878D82A}">
                    <a16:rowId xmlns:a16="http://schemas.microsoft.com/office/drawing/2014/main" val="603602805"/>
                  </a:ext>
                </a:extLst>
              </a:tr>
            </a:tbl>
          </a:graphicData>
        </a:graphic>
      </p:graphicFrame>
    </p:spTree>
    <p:extLst>
      <p:ext uri="{BB962C8B-B14F-4D97-AF65-F5344CB8AC3E}">
        <p14:creationId xmlns:p14="http://schemas.microsoft.com/office/powerpoint/2010/main" val="31985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3" grpId="0" animBg="1"/>
      <p:bldP spid="14" grpId="0" animBg="1"/>
      <p:bldP spid="15" grpId="0"/>
      <p:bldP spid="17" grpId="0" animBg="1"/>
      <p:bldP spid="18" grpId="0" animBg="1"/>
      <p:bldP spid="19" grpId="0" animBg="1"/>
      <p:bldP spid="20"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FE087-BAE8-AD6F-4283-7C9196DE4055}"/>
              </a:ext>
            </a:extLst>
          </p:cNvPr>
          <p:cNvSpPr>
            <a:spLocks noGrp="1"/>
          </p:cNvSpPr>
          <p:nvPr>
            <p:ph type="title"/>
          </p:nvPr>
        </p:nvSpPr>
        <p:spPr>
          <a:xfrm>
            <a:off x="627184" y="161925"/>
            <a:ext cx="10515600" cy="1325563"/>
          </a:xfrm>
        </p:spPr>
        <p:txBody>
          <a:bodyPr/>
          <a:lstStyle/>
          <a:p>
            <a:r>
              <a:rPr lang="en-US" altLang="zh-CN" dirty="0"/>
              <a:t>Go back to the previous example</a:t>
            </a:r>
            <a:endParaRPr lang="zh-CN" altLang="en-US" dirty="0"/>
          </a:p>
        </p:txBody>
      </p:sp>
      <p:sp>
        <p:nvSpPr>
          <p:cNvPr id="6" name="矩形: 圆角 5">
            <a:extLst>
              <a:ext uri="{FF2B5EF4-FFF2-40B4-BE49-F238E27FC236}">
                <a16:creationId xmlns:a16="http://schemas.microsoft.com/office/drawing/2014/main" id="{C295855D-7F63-5D7F-3932-3D50A2583AA2}"/>
              </a:ext>
            </a:extLst>
          </p:cNvPr>
          <p:cNvSpPr/>
          <p:nvPr/>
        </p:nvSpPr>
        <p:spPr>
          <a:xfrm>
            <a:off x="209487" y="3475890"/>
            <a:ext cx="1187941" cy="118598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YourApp</a:t>
            </a:r>
            <a:endParaRPr lang="zh-CN" altLang="en-US" dirty="0"/>
          </a:p>
        </p:txBody>
      </p:sp>
      <p:cxnSp>
        <p:nvCxnSpPr>
          <p:cNvPr id="27" name="直接箭头连接符 26">
            <a:extLst>
              <a:ext uri="{FF2B5EF4-FFF2-40B4-BE49-F238E27FC236}">
                <a16:creationId xmlns:a16="http://schemas.microsoft.com/office/drawing/2014/main" id="{FA564236-2C1D-A7E8-ACBF-86119C0227B0}"/>
              </a:ext>
            </a:extLst>
          </p:cNvPr>
          <p:cNvCxnSpPr>
            <a:cxnSpLocks/>
            <a:stCxn id="6" idx="3"/>
          </p:cNvCxnSpPr>
          <p:nvPr/>
        </p:nvCxnSpPr>
        <p:spPr>
          <a:xfrm>
            <a:off x="1397428" y="4068882"/>
            <a:ext cx="249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FAE34117-3582-8373-E833-957AF7F26FEF}"/>
              </a:ext>
            </a:extLst>
          </p:cNvPr>
          <p:cNvSpPr/>
          <p:nvPr/>
        </p:nvSpPr>
        <p:spPr>
          <a:xfrm>
            <a:off x="1522410" y="5431863"/>
            <a:ext cx="1259411"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Languages</a:t>
            </a:r>
            <a:endParaRPr lang="zh-CN" altLang="en-US" sz="1200" dirty="0"/>
          </a:p>
        </p:txBody>
      </p:sp>
      <p:sp>
        <p:nvSpPr>
          <p:cNvPr id="22" name="椭圆 21">
            <a:extLst>
              <a:ext uri="{FF2B5EF4-FFF2-40B4-BE49-F238E27FC236}">
                <a16:creationId xmlns:a16="http://schemas.microsoft.com/office/drawing/2014/main" id="{FB8D26E2-F304-481F-59D1-5D97F9BA1B0C}"/>
              </a:ext>
            </a:extLst>
          </p:cNvPr>
          <p:cNvSpPr/>
          <p:nvPr/>
        </p:nvSpPr>
        <p:spPr>
          <a:xfrm>
            <a:off x="138016" y="5431863"/>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Modules</a:t>
            </a:r>
            <a:endParaRPr lang="zh-CN" altLang="en-US" sz="1200" dirty="0"/>
          </a:p>
        </p:txBody>
      </p:sp>
      <p:sp>
        <p:nvSpPr>
          <p:cNvPr id="23" name="椭圆 22">
            <a:extLst>
              <a:ext uri="{FF2B5EF4-FFF2-40B4-BE49-F238E27FC236}">
                <a16:creationId xmlns:a16="http://schemas.microsoft.com/office/drawing/2014/main" id="{AE6296F2-8D76-4D5A-0F65-D38D76AA6F1F}"/>
              </a:ext>
            </a:extLst>
          </p:cNvPr>
          <p:cNvSpPr/>
          <p:nvPr/>
        </p:nvSpPr>
        <p:spPr>
          <a:xfrm>
            <a:off x="1522410" y="1176990"/>
            <a:ext cx="1291127" cy="13346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Nickname</a:t>
            </a:r>
            <a:endParaRPr lang="zh-CN" altLang="en-US" sz="1200" dirty="0"/>
          </a:p>
        </p:txBody>
      </p:sp>
      <p:sp>
        <p:nvSpPr>
          <p:cNvPr id="24" name="椭圆 23">
            <a:extLst>
              <a:ext uri="{FF2B5EF4-FFF2-40B4-BE49-F238E27FC236}">
                <a16:creationId xmlns:a16="http://schemas.microsoft.com/office/drawing/2014/main" id="{96B4A2D8-8A11-02DB-A1E1-A958B2D5ACED}"/>
              </a:ext>
            </a:extLst>
          </p:cNvPr>
          <p:cNvSpPr/>
          <p:nvPr/>
        </p:nvSpPr>
        <p:spPr>
          <a:xfrm>
            <a:off x="138016" y="1176990"/>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Age</a:t>
            </a:r>
            <a:endParaRPr lang="zh-CN" altLang="en-US" dirty="0"/>
          </a:p>
        </p:txBody>
      </p:sp>
      <p:cxnSp>
        <p:nvCxnSpPr>
          <p:cNvPr id="26" name="连接符: 曲线 25">
            <a:extLst>
              <a:ext uri="{FF2B5EF4-FFF2-40B4-BE49-F238E27FC236}">
                <a16:creationId xmlns:a16="http://schemas.microsoft.com/office/drawing/2014/main" id="{05D755B2-1A5B-7466-8D07-480C59E5CC74}"/>
              </a:ext>
            </a:extLst>
          </p:cNvPr>
          <p:cNvCxnSpPr>
            <a:cxnSpLocks/>
            <a:endCxn id="20" idx="0"/>
          </p:cNvCxnSpPr>
          <p:nvPr/>
        </p:nvCxnSpPr>
        <p:spPr>
          <a:xfrm rot="5400000">
            <a:off x="2080944" y="5002733"/>
            <a:ext cx="500302" cy="357958"/>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曲线 29">
            <a:extLst>
              <a:ext uri="{FF2B5EF4-FFF2-40B4-BE49-F238E27FC236}">
                <a16:creationId xmlns:a16="http://schemas.microsoft.com/office/drawing/2014/main" id="{3B28299E-ABF5-4A74-BFA8-5C8D435BDF76}"/>
              </a:ext>
            </a:extLst>
          </p:cNvPr>
          <p:cNvCxnSpPr>
            <a:cxnSpLocks/>
            <a:endCxn id="22" idx="0"/>
          </p:cNvCxnSpPr>
          <p:nvPr/>
        </p:nvCxnSpPr>
        <p:spPr>
          <a:xfrm rot="5400000">
            <a:off x="1388747" y="4310536"/>
            <a:ext cx="500302"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B1E1D564-A22B-F9DE-C32E-47C4C5A6B19B}"/>
              </a:ext>
            </a:extLst>
          </p:cNvPr>
          <p:cNvCxnSpPr>
            <a:cxnSpLocks/>
            <a:endCxn id="23" idx="4"/>
          </p:cNvCxnSpPr>
          <p:nvPr/>
        </p:nvCxnSpPr>
        <p:spPr>
          <a:xfrm rot="16200000" flipV="1">
            <a:off x="1991731" y="2687859"/>
            <a:ext cx="694587" cy="3421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44538A80-8B38-510A-D50F-AB0F24F66F9E}"/>
              </a:ext>
            </a:extLst>
          </p:cNvPr>
          <p:cNvCxnSpPr>
            <a:cxnSpLocks/>
            <a:endCxn id="24" idx="4"/>
          </p:cNvCxnSpPr>
          <p:nvPr/>
        </p:nvCxnSpPr>
        <p:spPr>
          <a:xfrm rot="16200000" flipV="1">
            <a:off x="1269466" y="1965594"/>
            <a:ext cx="738865"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B48CBC86-3D75-ED8B-C839-7F907EE2EF11}"/>
              </a:ext>
            </a:extLst>
          </p:cNvPr>
          <p:cNvSpPr txBox="1"/>
          <p:nvPr/>
        </p:nvSpPr>
        <p:spPr>
          <a:xfrm>
            <a:off x="2799230" y="5707704"/>
            <a:ext cx="1334020" cy="369332"/>
          </a:xfrm>
          <a:prstGeom prst="rect">
            <a:avLst/>
          </a:prstGeom>
          <a:noFill/>
        </p:spPr>
        <p:txBody>
          <a:bodyPr wrap="none" rtlCol="0">
            <a:spAutoFit/>
          </a:bodyPr>
          <a:lstStyle/>
          <a:p>
            <a:r>
              <a:rPr lang="en-US" altLang="zh-CN" dirty="0"/>
              <a:t>Storing list?</a:t>
            </a:r>
          </a:p>
        </p:txBody>
      </p:sp>
      <p:sp>
        <p:nvSpPr>
          <p:cNvPr id="11" name="矩形 10">
            <a:extLst>
              <a:ext uri="{FF2B5EF4-FFF2-40B4-BE49-F238E27FC236}">
                <a16:creationId xmlns:a16="http://schemas.microsoft.com/office/drawing/2014/main" id="{DE2650A9-951B-963D-4C8F-B91B9F4DAF1B}"/>
              </a:ext>
            </a:extLst>
          </p:cNvPr>
          <p:cNvSpPr/>
          <p:nvPr/>
        </p:nvSpPr>
        <p:spPr>
          <a:xfrm>
            <a:off x="8623050" y="3366301"/>
            <a:ext cx="1406983" cy="140495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a:t>
            </a:r>
            <a:endParaRPr lang="zh-CN" altLang="en-US" dirty="0"/>
          </a:p>
        </p:txBody>
      </p:sp>
      <p:sp>
        <p:nvSpPr>
          <p:cNvPr id="12" name="椭圆 11">
            <a:extLst>
              <a:ext uri="{FF2B5EF4-FFF2-40B4-BE49-F238E27FC236}">
                <a16:creationId xmlns:a16="http://schemas.microsoft.com/office/drawing/2014/main" id="{9F2C79BF-6F43-D6FA-2636-12D24E644162}"/>
              </a:ext>
            </a:extLst>
          </p:cNvPr>
          <p:cNvSpPr/>
          <p:nvPr/>
        </p:nvSpPr>
        <p:spPr>
          <a:xfrm>
            <a:off x="9841111" y="1237283"/>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Lecturer</a:t>
            </a:r>
            <a:endParaRPr lang="zh-CN" altLang="en-US" dirty="0"/>
          </a:p>
        </p:txBody>
      </p:sp>
      <p:sp>
        <p:nvSpPr>
          <p:cNvPr id="13" name="椭圆 12">
            <a:extLst>
              <a:ext uri="{FF2B5EF4-FFF2-40B4-BE49-F238E27FC236}">
                <a16:creationId xmlns:a16="http://schemas.microsoft.com/office/drawing/2014/main" id="{EC45D3F3-50B0-73B3-36C4-79769B48DB98}"/>
              </a:ext>
            </a:extLst>
          </p:cNvPr>
          <p:cNvSpPr/>
          <p:nvPr/>
        </p:nvSpPr>
        <p:spPr>
          <a:xfrm>
            <a:off x="9841112" y="5350959"/>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Students</a:t>
            </a:r>
            <a:endParaRPr lang="zh-CN" altLang="en-US" dirty="0"/>
          </a:p>
        </p:txBody>
      </p:sp>
      <p:sp>
        <p:nvSpPr>
          <p:cNvPr id="16" name="椭圆 15">
            <a:extLst>
              <a:ext uri="{FF2B5EF4-FFF2-40B4-BE49-F238E27FC236}">
                <a16:creationId xmlns:a16="http://schemas.microsoft.com/office/drawing/2014/main" id="{CFDBAA70-75AF-8540-56E4-0ED6B767C565}"/>
              </a:ext>
            </a:extLst>
          </p:cNvPr>
          <p:cNvSpPr/>
          <p:nvPr/>
        </p:nvSpPr>
        <p:spPr>
          <a:xfrm>
            <a:off x="10707528" y="4111194"/>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 Code</a:t>
            </a:r>
            <a:endParaRPr lang="zh-CN" altLang="en-US" dirty="0"/>
          </a:p>
        </p:txBody>
      </p:sp>
      <p:cxnSp>
        <p:nvCxnSpPr>
          <p:cNvPr id="17" name="连接符: 曲线 16">
            <a:extLst>
              <a:ext uri="{FF2B5EF4-FFF2-40B4-BE49-F238E27FC236}">
                <a16:creationId xmlns:a16="http://schemas.microsoft.com/office/drawing/2014/main" id="{BC947092-9B46-5036-41F5-79854AC078AE}"/>
              </a:ext>
            </a:extLst>
          </p:cNvPr>
          <p:cNvCxnSpPr>
            <a:cxnSpLocks/>
            <a:stCxn id="11" idx="0"/>
            <a:endCxn id="12" idx="2"/>
          </p:cNvCxnSpPr>
          <p:nvPr/>
        </p:nvCxnSpPr>
        <p:spPr>
          <a:xfrm rot="5400000" flipH="1" flipV="1">
            <a:off x="8882356" y="2407547"/>
            <a:ext cx="1402941" cy="514569"/>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连接符: 曲线 27">
            <a:extLst>
              <a:ext uri="{FF2B5EF4-FFF2-40B4-BE49-F238E27FC236}">
                <a16:creationId xmlns:a16="http://schemas.microsoft.com/office/drawing/2014/main" id="{081D65E0-1013-5112-CE50-200D4C38D730}"/>
              </a:ext>
            </a:extLst>
          </p:cNvPr>
          <p:cNvCxnSpPr>
            <a:cxnSpLocks/>
            <a:stCxn id="11" idx="3"/>
            <a:endCxn id="16" idx="2"/>
          </p:cNvCxnSpPr>
          <p:nvPr/>
        </p:nvCxnSpPr>
        <p:spPr>
          <a:xfrm>
            <a:off x="10030033" y="4068780"/>
            <a:ext cx="677495" cy="768491"/>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4551F170-1ACE-DB74-EF4C-AC375978DCFA}"/>
              </a:ext>
            </a:extLst>
          </p:cNvPr>
          <p:cNvCxnSpPr>
            <a:cxnSpLocks/>
            <a:stCxn id="11" idx="2"/>
            <a:endCxn id="13" idx="2"/>
          </p:cNvCxnSpPr>
          <p:nvPr/>
        </p:nvCxnSpPr>
        <p:spPr>
          <a:xfrm rot="16200000" flipH="1">
            <a:off x="8930939" y="5166862"/>
            <a:ext cx="1305777" cy="514570"/>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D559A8E-032B-402F-79BD-C22775E9632E}"/>
              </a:ext>
            </a:extLst>
          </p:cNvPr>
          <p:cNvSpPr txBox="1"/>
          <p:nvPr/>
        </p:nvSpPr>
        <p:spPr>
          <a:xfrm>
            <a:off x="7615634" y="2278170"/>
            <a:ext cx="1736373" cy="369332"/>
          </a:xfrm>
          <a:prstGeom prst="rect">
            <a:avLst/>
          </a:prstGeom>
          <a:noFill/>
        </p:spPr>
        <p:txBody>
          <a:bodyPr wrap="none" rtlCol="0">
            <a:spAutoFit/>
          </a:bodyPr>
          <a:lstStyle/>
          <a:p>
            <a:pPr algn="ctr"/>
            <a:r>
              <a:rPr lang="en-US" altLang="zh-CN" dirty="0"/>
              <a:t>Deep coupling?</a:t>
            </a:r>
          </a:p>
        </p:txBody>
      </p:sp>
      <p:sp>
        <p:nvSpPr>
          <p:cNvPr id="53" name="椭圆 52">
            <a:extLst>
              <a:ext uri="{FF2B5EF4-FFF2-40B4-BE49-F238E27FC236}">
                <a16:creationId xmlns:a16="http://schemas.microsoft.com/office/drawing/2014/main" id="{04490A57-1956-C180-2F82-05B4523A3A6F}"/>
              </a:ext>
            </a:extLst>
          </p:cNvPr>
          <p:cNvSpPr/>
          <p:nvPr/>
        </p:nvSpPr>
        <p:spPr>
          <a:xfrm>
            <a:off x="10707528" y="2462836"/>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 Name</a:t>
            </a:r>
            <a:endParaRPr lang="zh-CN" altLang="en-US" dirty="0"/>
          </a:p>
        </p:txBody>
      </p:sp>
      <p:cxnSp>
        <p:nvCxnSpPr>
          <p:cNvPr id="55" name="连接符: 曲线 54">
            <a:extLst>
              <a:ext uri="{FF2B5EF4-FFF2-40B4-BE49-F238E27FC236}">
                <a16:creationId xmlns:a16="http://schemas.microsoft.com/office/drawing/2014/main" id="{73F70E60-0BCA-F39D-B4F3-D857BC0F41F6}"/>
              </a:ext>
            </a:extLst>
          </p:cNvPr>
          <p:cNvCxnSpPr>
            <a:cxnSpLocks/>
            <a:stCxn id="11" idx="3"/>
            <a:endCxn id="53" idx="2"/>
          </p:cNvCxnSpPr>
          <p:nvPr/>
        </p:nvCxnSpPr>
        <p:spPr>
          <a:xfrm flipV="1">
            <a:off x="10030033" y="3188913"/>
            <a:ext cx="677495" cy="879867"/>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702F5E70-FE3C-A78D-4395-A2C11FA9CBF2}"/>
              </a:ext>
            </a:extLst>
          </p:cNvPr>
          <p:cNvSpPr txBox="1"/>
          <p:nvPr/>
        </p:nvSpPr>
        <p:spPr>
          <a:xfrm>
            <a:off x="2929283" y="1054520"/>
            <a:ext cx="1742785" cy="369332"/>
          </a:xfrm>
          <a:prstGeom prst="rect">
            <a:avLst/>
          </a:prstGeom>
          <a:noFill/>
        </p:spPr>
        <p:txBody>
          <a:bodyPr wrap="none" rtlCol="0">
            <a:spAutoFit/>
          </a:bodyPr>
          <a:lstStyle/>
          <a:p>
            <a:pPr algn="ctr"/>
            <a:r>
              <a:rPr lang="en-US" altLang="zh-CN" dirty="0"/>
              <a:t>Sparse column?</a:t>
            </a:r>
          </a:p>
        </p:txBody>
      </p:sp>
      <p:pic>
        <p:nvPicPr>
          <p:cNvPr id="3" name="Picture 2" descr="MongoDB - 维基百科，自由的百科全书">
            <a:extLst>
              <a:ext uri="{FF2B5EF4-FFF2-40B4-BE49-F238E27FC236}">
                <a16:creationId xmlns:a16="http://schemas.microsoft.com/office/drawing/2014/main" id="{B816D603-CD6F-2C73-7C4F-6CE95C8882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721"/>
          <a:stretch/>
        </p:blipFill>
        <p:spPr bwMode="auto">
          <a:xfrm>
            <a:off x="2206610" y="3502746"/>
            <a:ext cx="564874" cy="1089738"/>
          </a:xfrm>
          <a:prstGeom prst="rect">
            <a:avLst/>
          </a:prstGeom>
          <a:noFill/>
          <a:extLst>
            <a:ext uri="{909E8E84-426E-40DD-AFC4-6F175D3DCCD1}">
              <a14:hiddenFill xmlns:a14="http://schemas.microsoft.com/office/drawing/2010/main">
                <a:solidFill>
                  <a:srgbClr val="FFFFFF"/>
                </a:solidFill>
              </a14:hiddenFill>
            </a:ext>
          </a:extLst>
        </p:spPr>
      </p:pic>
      <p:sp>
        <p:nvSpPr>
          <p:cNvPr id="19" name="椭圆 18">
            <a:extLst>
              <a:ext uri="{FF2B5EF4-FFF2-40B4-BE49-F238E27FC236}">
                <a16:creationId xmlns:a16="http://schemas.microsoft.com/office/drawing/2014/main" id="{D5CCD5A4-BCB4-5C08-0DC7-565BB8A9DCC0}"/>
              </a:ext>
            </a:extLst>
          </p:cNvPr>
          <p:cNvSpPr/>
          <p:nvPr/>
        </p:nvSpPr>
        <p:spPr>
          <a:xfrm>
            <a:off x="4858560" y="1600877"/>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Name</a:t>
            </a:r>
            <a:endParaRPr lang="zh-CN" altLang="en-US" dirty="0"/>
          </a:p>
        </p:txBody>
      </p:sp>
      <p:sp>
        <p:nvSpPr>
          <p:cNvPr id="25" name="椭圆 24">
            <a:extLst>
              <a:ext uri="{FF2B5EF4-FFF2-40B4-BE49-F238E27FC236}">
                <a16:creationId xmlns:a16="http://schemas.microsoft.com/office/drawing/2014/main" id="{302C80CE-BC9F-2DA1-55E3-2816A1C7DB78}"/>
              </a:ext>
            </a:extLst>
          </p:cNvPr>
          <p:cNvSpPr/>
          <p:nvPr/>
        </p:nvSpPr>
        <p:spPr>
          <a:xfrm>
            <a:off x="4862595" y="5084734"/>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Matric Number</a:t>
            </a:r>
            <a:endParaRPr lang="zh-CN" altLang="en-US" dirty="0"/>
          </a:p>
        </p:txBody>
      </p:sp>
      <p:sp>
        <p:nvSpPr>
          <p:cNvPr id="29" name="椭圆 28">
            <a:extLst>
              <a:ext uri="{FF2B5EF4-FFF2-40B4-BE49-F238E27FC236}">
                <a16:creationId xmlns:a16="http://schemas.microsoft.com/office/drawing/2014/main" id="{C9EA97FA-C948-5E87-5346-091C8F5E8CA1}"/>
              </a:ext>
            </a:extLst>
          </p:cNvPr>
          <p:cNvSpPr/>
          <p:nvPr/>
        </p:nvSpPr>
        <p:spPr>
          <a:xfrm>
            <a:off x="6020718" y="3342806"/>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Email</a:t>
            </a:r>
            <a:endParaRPr lang="zh-CN" altLang="en-US" dirty="0"/>
          </a:p>
        </p:txBody>
      </p:sp>
      <p:cxnSp>
        <p:nvCxnSpPr>
          <p:cNvPr id="31" name="连接符: 曲线 30">
            <a:extLst>
              <a:ext uri="{FF2B5EF4-FFF2-40B4-BE49-F238E27FC236}">
                <a16:creationId xmlns:a16="http://schemas.microsoft.com/office/drawing/2014/main" id="{6DC1B44A-4949-41ED-BAA8-10CC21699D45}"/>
              </a:ext>
            </a:extLst>
          </p:cNvPr>
          <p:cNvCxnSpPr>
            <a:cxnSpLocks/>
            <a:endCxn id="19" idx="2"/>
          </p:cNvCxnSpPr>
          <p:nvPr/>
        </p:nvCxnSpPr>
        <p:spPr>
          <a:xfrm flipV="1">
            <a:off x="3372753" y="2326954"/>
            <a:ext cx="1485807" cy="174192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10ED2F5D-5461-BB4F-F88C-EBEF2A394A67}"/>
              </a:ext>
            </a:extLst>
          </p:cNvPr>
          <p:cNvCxnSpPr>
            <a:cxnSpLocks/>
            <a:endCxn id="29" idx="2"/>
          </p:cNvCxnSpPr>
          <p:nvPr/>
        </p:nvCxnSpPr>
        <p:spPr>
          <a:xfrm>
            <a:off x="3372753" y="4068882"/>
            <a:ext cx="2647965"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连接符: 曲线 33">
            <a:extLst>
              <a:ext uri="{FF2B5EF4-FFF2-40B4-BE49-F238E27FC236}">
                <a16:creationId xmlns:a16="http://schemas.microsoft.com/office/drawing/2014/main" id="{D56B70E8-555A-0075-056E-0C4D4F77E610}"/>
              </a:ext>
            </a:extLst>
          </p:cNvPr>
          <p:cNvCxnSpPr>
            <a:cxnSpLocks/>
            <a:endCxn id="25" idx="2"/>
          </p:cNvCxnSpPr>
          <p:nvPr/>
        </p:nvCxnSpPr>
        <p:spPr>
          <a:xfrm>
            <a:off x="3372753" y="4068882"/>
            <a:ext cx="1489842" cy="17419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25300900-9981-9B0F-7604-8F6AA170619B}"/>
              </a:ext>
            </a:extLst>
          </p:cNvPr>
          <p:cNvSpPr txBox="1"/>
          <p:nvPr/>
        </p:nvSpPr>
        <p:spPr>
          <a:xfrm>
            <a:off x="2934400" y="1323516"/>
            <a:ext cx="1970411" cy="646331"/>
          </a:xfrm>
          <a:prstGeom prst="rect">
            <a:avLst/>
          </a:prstGeom>
          <a:noFill/>
        </p:spPr>
        <p:txBody>
          <a:bodyPr wrap="none" rtlCol="0">
            <a:spAutoFit/>
          </a:bodyPr>
          <a:lstStyle/>
          <a:p>
            <a:r>
              <a:rPr lang="en-US" altLang="zh-CN" dirty="0">
                <a:solidFill>
                  <a:schemeClr val="accent6"/>
                </a:solidFill>
              </a:rPr>
              <a:t>Solved</a:t>
            </a:r>
          </a:p>
          <a:p>
            <a:r>
              <a:rPr lang="en-US" altLang="zh-CN" dirty="0">
                <a:solidFill>
                  <a:schemeClr val="accent6"/>
                </a:solidFill>
              </a:rPr>
              <a:t>(No fixed schema)</a:t>
            </a:r>
            <a:endParaRPr lang="zh-CN" altLang="en-US" dirty="0">
              <a:solidFill>
                <a:schemeClr val="accent6"/>
              </a:solidFill>
            </a:endParaRPr>
          </a:p>
        </p:txBody>
      </p:sp>
      <p:sp>
        <p:nvSpPr>
          <p:cNvPr id="5" name="文本框 4">
            <a:extLst>
              <a:ext uri="{FF2B5EF4-FFF2-40B4-BE49-F238E27FC236}">
                <a16:creationId xmlns:a16="http://schemas.microsoft.com/office/drawing/2014/main" id="{C6504DBD-54C8-A778-48B8-C88D08509833}"/>
              </a:ext>
            </a:extLst>
          </p:cNvPr>
          <p:cNvSpPr txBox="1"/>
          <p:nvPr/>
        </p:nvSpPr>
        <p:spPr>
          <a:xfrm>
            <a:off x="7615634" y="2559872"/>
            <a:ext cx="1636987" cy="646331"/>
          </a:xfrm>
          <a:prstGeom prst="rect">
            <a:avLst/>
          </a:prstGeom>
          <a:noFill/>
        </p:spPr>
        <p:txBody>
          <a:bodyPr wrap="none" rtlCol="0">
            <a:spAutoFit/>
          </a:bodyPr>
          <a:lstStyle/>
          <a:p>
            <a:r>
              <a:rPr lang="en-US" altLang="zh-CN" dirty="0">
                <a:solidFill>
                  <a:schemeClr val="accent6"/>
                </a:solidFill>
              </a:rPr>
              <a:t>Solved</a:t>
            </a:r>
          </a:p>
          <a:p>
            <a:r>
              <a:rPr lang="en-US" altLang="zh-CN" dirty="0">
                <a:solidFill>
                  <a:schemeClr val="accent6"/>
                </a:solidFill>
              </a:rPr>
              <a:t>(Reference list)</a:t>
            </a:r>
            <a:endParaRPr lang="zh-CN" altLang="en-US" dirty="0">
              <a:solidFill>
                <a:schemeClr val="accent6"/>
              </a:solidFill>
            </a:endParaRPr>
          </a:p>
        </p:txBody>
      </p:sp>
      <p:sp>
        <p:nvSpPr>
          <p:cNvPr id="7" name="文本框 6">
            <a:extLst>
              <a:ext uri="{FF2B5EF4-FFF2-40B4-BE49-F238E27FC236}">
                <a16:creationId xmlns:a16="http://schemas.microsoft.com/office/drawing/2014/main" id="{C59671A1-72BB-C592-1D89-DA579927460D}"/>
              </a:ext>
            </a:extLst>
          </p:cNvPr>
          <p:cNvSpPr txBox="1"/>
          <p:nvPr/>
        </p:nvSpPr>
        <p:spPr>
          <a:xfrm>
            <a:off x="2795065" y="5979471"/>
            <a:ext cx="2258952" cy="646331"/>
          </a:xfrm>
          <a:prstGeom prst="rect">
            <a:avLst/>
          </a:prstGeom>
          <a:noFill/>
        </p:spPr>
        <p:txBody>
          <a:bodyPr wrap="none" rtlCol="0">
            <a:spAutoFit/>
          </a:bodyPr>
          <a:lstStyle/>
          <a:p>
            <a:r>
              <a:rPr lang="en-US" altLang="zh-CN" dirty="0">
                <a:solidFill>
                  <a:schemeClr val="accent6"/>
                </a:solidFill>
              </a:rPr>
              <a:t>Solved</a:t>
            </a:r>
          </a:p>
          <a:p>
            <a:r>
              <a:rPr lang="en-US" altLang="zh-CN" dirty="0">
                <a:solidFill>
                  <a:schemeClr val="accent6"/>
                </a:solidFill>
              </a:rPr>
              <a:t>(Support list storage)</a:t>
            </a:r>
            <a:endParaRPr lang="zh-CN" altLang="en-US" dirty="0">
              <a:solidFill>
                <a:schemeClr val="accent6"/>
              </a:solidFill>
            </a:endParaRPr>
          </a:p>
        </p:txBody>
      </p:sp>
    </p:spTree>
    <p:extLst>
      <p:ext uri="{BB962C8B-B14F-4D97-AF65-F5344CB8AC3E}">
        <p14:creationId xmlns:p14="http://schemas.microsoft.com/office/powerpoint/2010/main" val="13427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What MongoDB offers </a:t>
            </a:r>
            <a:endParaRPr lang="zh-CN" altLang="en-US" dirty="0"/>
          </a:p>
        </p:txBody>
      </p:sp>
      <p:sp>
        <p:nvSpPr>
          <p:cNvPr id="4" name="矩形 3">
            <a:extLst>
              <a:ext uri="{FF2B5EF4-FFF2-40B4-BE49-F238E27FC236}">
                <a16:creationId xmlns:a16="http://schemas.microsoft.com/office/drawing/2014/main" id="{56EF10C0-FA09-D8EF-6167-F5BE38569700}"/>
              </a:ext>
            </a:extLst>
          </p:cNvPr>
          <p:cNvSpPr/>
          <p:nvPr/>
        </p:nvSpPr>
        <p:spPr>
          <a:xfrm>
            <a:off x="3282374" y="1690688"/>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Storage flexibility</a:t>
            </a:r>
            <a:endParaRPr lang="zh-CN" altLang="en-US" sz="2400" dirty="0"/>
          </a:p>
        </p:txBody>
      </p:sp>
      <p:sp>
        <p:nvSpPr>
          <p:cNvPr id="8" name="矩形 7">
            <a:extLst>
              <a:ext uri="{FF2B5EF4-FFF2-40B4-BE49-F238E27FC236}">
                <a16:creationId xmlns:a16="http://schemas.microsoft.com/office/drawing/2014/main" id="{2ED5607D-542F-0A0C-A12B-FD1C6A63755F}"/>
              </a:ext>
            </a:extLst>
          </p:cNvPr>
          <p:cNvSpPr/>
          <p:nvPr/>
        </p:nvSpPr>
        <p:spPr>
          <a:xfrm>
            <a:off x="3282374" y="3283960"/>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Simplicity</a:t>
            </a:r>
            <a:endParaRPr lang="zh-CN" altLang="en-US" sz="2400" dirty="0"/>
          </a:p>
        </p:txBody>
      </p:sp>
      <p:sp>
        <p:nvSpPr>
          <p:cNvPr id="9" name="矩形 8">
            <a:extLst>
              <a:ext uri="{FF2B5EF4-FFF2-40B4-BE49-F238E27FC236}">
                <a16:creationId xmlns:a16="http://schemas.microsoft.com/office/drawing/2014/main" id="{BF6B2DDD-4DF9-3CEA-ACE7-E8446364DB6E}"/>
              </a:ext>
            </a:extLst>
          </p:cNvPr>
          <p:cNvSpPr/>
          <p:nvPr/>
        </p:nvSpPr>
        <p:spPr>
          <a:xfrm>
            <a:off x="3282374" y="4877232"/>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Performance</a:t>
            </a:r>
            <a:endParaRPr lang="zh-CN" altLang="en-US" sz="2400" dirty="0"/>
          </a:p>
        </p:txBody>
      </p:sp>
      <p:sp>
        <p:nvSpPr>
          <p:cNvPr id="10" name="矩形 9">
            <a:extLst>
              <a:ext uri="{FF2B5EF4-FFF2-40B4-BE49-F238E27FC236}">
                <a16:creationId xmlns:a16="http://schemas.microsoft.com/office/drawing/2014/main" id="{97DF0217-01CC-6F32-2A0E-47DBB261D8FE}"/>
              </a:ext>
            </a:extLst>
          </p:cNvPr>
          <p:cNvSpPr/>
          <p:nvPr/>
        </p:nvSpPr>
        <p:spPr>
          <a:xfrm>
            <a:off x="3282374" y="1690688"/>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1:</a:t>
            </a:r>
          </a:p>
          <a:p>
            <a:endParaRPr lang="en-US" altLang="zh-CN" sz="2400" dirty="0"/>
          </a:p>
          <a:p>
            <a:r>
              <a:rPr lang="en-US" altLang="zh-CN" sz="2400" dirty="0"/>
              <a:t>MongoDB is flexible</a:t>
            </a:r>
            <a:endParaRPr lang="zh-CN" altLang="en-US" sz="2400" dirty="0"/>
          </a:p>
        </p:txBody>
      </p:sp>
      <p:sp>
        <p:nvSpPr>
          <p:cNvPr id="11" name="矩形 10">
            <a:extLst>
              <a:ext uri="{FF2B5EF4-FFF2-40B4-BE49-F238E27FC236}">
                <a16:creationId xmlns:a16="http://schemas.microsoft.com/office/drawing/2014/main" id="{D3EAD87A-ED4D-A33E-D3CA-A4E55C762299}"/>
              </a:ext>
            </a:extLst>
          </p:cNvPr>
          <p:cNvSpPr/>
          <p:nvPr/>
        </p:nvSpPr>
        <p:spPr>
          <a:xfrm>
            <a:off x="3282374" y="3283959"/>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2:</a:t>
            </a:r>
          </a:p>
          <a:p>
            <a:endParaRPr lang="en-US" altLang="zh-CN" sz="2400" dirty="0"/>
          </a:p>
          <a:p>
            <a:r>
              <a:rPr lang="en-US" altLang="zh-CN" sz="2400" dirty="0"/>
              <a:t>MongoDB is simple to use</a:t>
            </a:r>
            <a:endParaRPr lang="zh-CN" altLang="en-US" sz="2400" dirty="0"/>
          </a:p>
        </p:txBody>
      </p:sp>
      <p:sp>
        <p:nvSpPr>
          <p:cNvPr id="12" name="箭头: 右 11">
            <a:extLst>
              <a:ext uri="{FF2B5EF4-FFF2-40B4-BE49-F238E27FC236}">
                <a16:creationId xmlns:a16="http://schemas.microsoft.com/office/drawing/2014/main" id="{4B0ED2D9-A11F-5D53-3C31-21D5788B5425}"/>
              </a:ext>
            </a:extLst>
          </p:cNvPr>
          <p:cNvSpPr/>
          <p:nvPr/>
        </p:nvSpPr>
        <p:spPr>
          <a:xfrm>
            <a:off x="2244436" y="3775868"/>
            <a:ext cx="609600" cy="34174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87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is simple to use </a:t>
            </a:r>
            <a:endParaRPr lang="zh-CN" altLang="en-US" dirty="0"/>
          </a:p>
        </p:txBody>
      </p:sp>
      <p:pic>
        <p:nvPicPr>
          <p:cNvPr id="12292" name="Picture 4" descr="MongoDB Supported Languages | MongoDB | MongoDB">
            <a:extLst>
              <a:ext uri="{FF2B5EF4-FFF2-40B4-BE49-F238E27FC236}">
                <a16:creationId xmlns:a16="http://schemas.microsoft.com/office/drawing/2014/main" id="{91E5BDE3-B8F7-84FA-9B70-311F20DA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493" y="2599812"/>
            <a:ext cx="1995055" cy="74450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ongoDB Supported Languages | MongoDB | MongoDB">
            <a:extLst>
              <a:ext uri="{FF2B5EF4-FFF2-40B4-BE49-F238E27FC236}">
                <a16:creationId xmlns:a16="http://schemas.microsoft.com/office/drawing/2014/main" id="{D89B44E0-45FE-30C1-A662-2AB1A985C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500" y="1876598"/>
            <a:ext cx="2817091" cy="883642"/>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MongoDB Supported Languages | MongoDB | MongoDB">
            <a:extLst>
              <a:ext uri="{FF2B5EF4-FFF2-40B4-BE49-F238E27FC236}">
                <a16:creationId xmlns:a16="http://schemas.microsoft.com/office/drawing/2014/main" id="{2C246FF5-1DB8-B356-67E1-1A796F3EC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374" y="3248165"/>
            <a:ext cx="2891252" cy="1518660"/>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Top Programming Languages to Develop Android Apps - Hongkiat">
            <a:extLst>
              <a:ext uri="{FF2B5EF4-FFF2-40B4-BE49-F238E27FC236}">
                <a16:creationId xmlns:a16="http://schemas.microsoft.com/office/drawing/2014/main" id="{A3CE61C9-8DF7-2329-3180-083B2F81B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491" y="3798102"/>
            <a:ext cx="3313579" cy="1997941"/>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5 Powerful Programming Languages to Stretch Your Brain - DEV Community  👩‍💻👨‍💻">
            <a:extLst>
              <a:ext uri="{FF2B5EF4-FFF2-40B4-BE49-F238E27FC236}">
                <a16:creationId xmlns:a16="http://schemas.microsoft.com/office/drawing/2014/main" id="{B53214DC-7CA5-AABF-A92A-755F63EBB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8541" y="497840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C++ Learning Path | Pluralsight">
            <a:extLst>
              <a:ext uri="{FF2B5EF4-FFF2-40B4-BE49-F238E27FC236}">
                <a16:creationId xmlns:a16="http://schemas.microsoft.com/office/drawing/2014/main" id="{75E76D6B-9D54-69DA-ACA4-C244A800EF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3082" y="1726201"/>
            <a:ext cx="2801886" cy="2801886"/>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Ruby Programming Logo">
            <a:extLst>
              <a:ext uri="{FF2B5EF4-FFF2-40B4-BE49-F238E27FC236}">
                <a16:creationId xmlns:a16="http://schemas.microsoft.com/office/drawing/2014/main" id="{ABAAA824-694C-14C0-F74C-9A1F07FB1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0930" y="4371868"/>
            <a:ext cx="2545628" cy="8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FE087-BAE8-AD6F-4283-7C9196DE4055}"/>
              </a:ext>
            </a:extLst>
          </p:cNvPr>
          <p:cNvSpPr>
            <a:spLocks noGrp="1"/>
          </p:cNvSpPr>
          <p:nvPr>
            <p:ph type="title"/>
          </p:nvPr>
        </p:nvSpPr>
        <p:spPr>
          <a:xfrm>
            <a:off x="627184" y="161925"/>
            <a:ext cx="10515600" cy="1325563"/>
          </a:xfrm>
        </p:spPr>
        <p:txBody>
          <a:bodyPr/>
          <a:lstStyle/>
          <a:p>
            <a:r>
              <a:rPr lang="en-US" altLang="zh-CN" dirty="0"/>
              <a:t>Imagine if you work in NUS IT ……</a:t>
            </a:r>
            <a:endParaRPr lang="zh-CN" altLang="en-US" dirty="0"/>
          </a:p>
        </p:txBody>
      </p:sp>
      <p:sp>
        <p:nvSpPr>
          <p:cNvPr id="4" name="椭圆 3">
            <a:extLst>
              <a:ext uri="{FF2B5EF4-FFF2-40B4-BE49-F238E27FC236}">
                <a16:creationId xmlns:a16="http://schemas.microsoft.com/office/drawing/2014/main" id="{2D5FB90D-39FA-EE75-57B6-7F5D2F951AFD}"/>
              </a:ext>
            </a:extLst>
          </p:cNvPr>
          <p:cNvSpPr/>
          <p:nvPr/>
        </p:nvSpPr>
        <p:spPr>
          <a:xfrm>
            <a:off x="3662488" y="1390396"/>
            <a:ext cx="1641231" cy="164123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Name</a:t>
            </a:r>
            <a:endParaRPr lang="zh-CN" altLang="en-US" dirty="0"/>
          </a:p>
        </p:txBody>
      </p:sp>
      <p:sp>
        <p:nvSpPr>
          <p:cNvPr id="6" name="矩形: 圆角 5">
            <a:extLst>
              <a:ext uri="{FF2B5EF4-FFF2-40B4-BE49-F238E27FC236}">
                <a16:creationId xmlns:a16="http://schemas.microsoft.com/office/drawing/2014/main" id="{C295855D-7F63-5D7F-3932-3D50A2583AA2}"/>
              </a:ext>
            </a:extLst>
          </p:cNvPr>
          <p:cNvSpPr/>
          <p:nvPr/>
        </p:nvSpPr>
        <p:spPr>
          <a:xfrm>
            <a:off x="627184" y="3429000"/>
            <a:ext cx="1187941" cy="118598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YourApp</a:t>
            </a:r>
            <a:endParaRPr lang="zh-CN" altLang="en-US" dirty="0"/>
          </a:p>
        </p:txBody>
      </p:sp>
      <p:sp>
        <p:nvSpPr>
          <p:cNvPr id="7" name="椭圆 6">
            <a:extLst>
              <a:ext uri="{FF2B5EF4-FFF2-40B4-BE49-F238E27FC236}">
                <a16:creationId xmlns:a16="http://schemas.microsoft.com/office/drawing/2014/main" id="{1A3B8E7A-1667-0517-6F34-6C2D28F85503}"/>
              </a:ext>
            </a:extLst>
          </p:cNvPr>
          <p:cNvSpPr/>
          <p:nvPr/>
        </p:nvSpPr>
        <p:spPr>
          <a:xfrm>
            <a:off x="5726731" y="3201375"/>
            <a:ext cx="1641231" cy="164123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Email</a:t>
            </a:r>
            <a:endParaRPr lang="zh-CN" altLang="en-US" dirty="0"/>
          </a:p>
        </p:txBody>
      </p:sp>
      <p:sp>
        <p:nvSpPr>
          <p:cNvPr id="8" name="椭圆 7">
            <a:extLst>
              <a:ext uri="{FF2B5EF4-FFF2-40B4-BE49-F238E27FC236}">
                <a16:creationId xmlns:a16="http://schemas.microsoft.com/office/drawing/2014/main" id="{129A3515-2340-C601-13D1-025D19FA624E}"/>
              </a:ext>
            </a:extLst>
          </p:cNvPr>
          <p:cNvSpPr/>
          <p:nvPr/>
        </p:nvSpPr>
        <p:spPr>
          <a:xfrm>
            <a:off x="3662487" y="5012356"/>
            <a:ext cx="1641231" cy="164123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Matric Number</a:t>
            </a:r>
            <a:endParaRPr lang="zh-CN" altLang="en-US" dirty="0"/>
          </a:p>
        </p:txBody>
      </p:sp>
      <p:cxnSp>
        <p:nvCxnSpPr>
          <p:cNvPr id="14" name="连接符: 曲线 13">
            <a:extLst>
              <a:ext uri="{FF2B5EF4-FFF2-40B4-BE49-F238E27FC236}">
                <a16:creationId xmlns:a16="http://schemas.microsoft.com/office/drawing/2014/main" id="{7719BD65-317D-5522-5D40-169271695C53}"/>
              </a:ext>
            </a:extLst>
          </p:cNvPr>
          <p:cNvCxnSpPr>
            <a:stCxn id="6" idx="3"/>
            <a:endCxn id="4" idx="2"/>
          </p:cNvCxnSpPr>
          <p:nvPr/>
        </p:nvCxnSpPr>
        <p:spPr>
          <a:xfrm flipV="1">
            <a:off x="1815125" y="2211012"/>
            <a:ext cx="1847363" cy="18109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连接符: 曲线 14">
            <a:extLst>
              <a:ext uri="{FF2B5EF4-FFF2-40B4-BE49-F238E27FC236}">
                <a16:creationId xmlns:a16="http://schemas.microsoft.com/office/drawing/2014/main" id="{9D5FDD84-4BDF-1C0A-B364-FAA21B538B67}"/>
              </a:ext>
            </a:extLst>
          </p:cNvPr>
          <p:cNvCxnSpPr>
            <a:cxnSpLocks/>
            <a:stCxn id="6" idx="3"/>
            <a:endCxn id="7" idx="2"/>
          </p:cNvCxnSpPr>
          <p:nvPr/>
        </p:nvCxnSpPr>
        <p:spPr>
          <a:xfrm flipV="1">
            <a:off x="1815125" y="4021991"/>
            <a:ext cx="3911606"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连接符: 曲线 17">
            <a:extLst>
              <a:ext uri="{FF2B5EF4-FFF2-40B4-BE49-F238E27FC236}">
                <a16:creationId xmlns:a16="http://schemas.microsoft.com/office/drawing/2014/main" id="{52392AF0-8B63-989F-4670-035EBD17720D}"/>
              </a:ext>
            </a:extLst>
          </p:cNvPr>
          <p:cNvCxnSpPr>
            <a:cxnSpLocks/>
            <a:stCxn id="6" idx="3"/>
            <a:endCxn id="8" idx="2"/>
          </p:cNvCxnSpPr>
          <p:nvPr/>
        </p:nvCxnSpPr>
        <p:spPr>
          <a:xfrm>
            <a:off x="1815125" y="4021992"/>
            <a:ext cx="1847362" cy="181098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32E5C87B-8DE6-9AFA-57D9-CEE20348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485" y="2319331"/>
            <a:ext cx="1938331" cy="1938331"/>
          </a:xfrm>
          <a:prstGeom prst="rect">
            <a:avLst/>
          </a:prstGeom>
          <a:noFill/>
          <a:extLst>
            <a:ext uri="{909E8E84-426E-40DD-AFC4-6F175D3DCCD1}">
              <a14:hiddenFill xmlns:a14="http://schemas.microsoft.com/office/drawing/2010/main">
                <a:solidFill>
                  <a:srgbClr val="FFFFFF"/>
                </a:solidFill>
              </a14:hiddenFill>
            </a:ext>
          </a:extLst>
        </p:spPr>
      </p:pic>
      <p:sp>
        <p:nvSpPr>
          <p:cNvPr id="44" name="文本框 43">
            <a:extLst>
              <a:ext uri="{FF2B5EF4-FFF2-40B4-BE49-F238E27FC236}">
                <a16:creationId xmlns:a16="http://schemas.microsoft.com/office/drawing/2014/main" id="{CF624BE9-C267-8275-A386-C87814DE16ED}"/>
              </a:ext>
            </a:extLst>
          </p:cNvPr>
          <p:cNvSpPr txBox="1"/>
          <p:nvPr/>
        </p:nvSpPr>
        <p:spPr>
          <a:xfrm>
            <a:off x="9109507" y="4350439"/>
            <a:ext cx="2972289" cy="923330"/>
          </a:xfrm>
          <a:prstGeom prst="rect">
            <a:avLst/>
          </a:prstGeom>
          <a:noFill/>
        </p:spPr>
        <p:txBody>
          <a:bodyPr wrap="none" rtlCol="0">
            <a:spAutoFit/>
          </a:bodyPr>
          <a:lstStyle/>
          <a:p>
            <a:r>
              <a:rPr lang="en-US" altLang="zh-CN" dirty="0"/>
              <a:t>Name: John Doe</a:t>
            </a:r>
          </a:p>
          <a:p>
            <a:r>
              <a:rPr lang="en-US" altLang="zh-CN" dirty="0"/>
              <a:t>Matric Number: A0123456A</a:t>
            </a:r>
          </a:p>
          <a:p>
            <a:r>
              <a:rPr lang="en-US" altLang="zh-CN" dirty="0"/>
              <a:t>Email: </a:t>
            </a:r>
            <a:r>
              <a:rPr lang="en-US" altLang="zh-CN" dirty="0">
                <a:hlinkClick r:id="rId4"/>
              </a:rPr>
              <a:t>e0123456@u.nus.edu</a:t>
            </a:r>
            <a:endParaRPr lang="en-US" altLang="zh-CN" dirty="0"/>
          </a:p>
        </p:txBody>
      </p:sp>
    </p:spTree>
    <p:extLst>
      <p:ext uri="{BB962C8B-B14F-4D97-AF65-F5344CB8AC3E}">
        <p14:creationId xmlns:p14="http://schemas.microsoft.com/office/powerpoint/2010/main" val="78335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49FCFD-B0A7-25A6-08D4-6D1781450090}"/>
              </a:ext>
            </a:extLst>
          </p:cNvPr>
          <p:cNvSpPr>
            <a:spLocks noGrp="1"/>
          </p:cNvSpPr>
          <p:nvPr>
            <p:ph type="title"/>
          </p:nvPr>
        </p:nvSpPr>
        <p:spPr/>
        <p:txBody>
          <a:bodyPr/>
          <a:lstStyle/>
          <a:p>
            <a:r>
              <a:rPr lang="en-US" altLang="zh-CN" dirty="0"/>
              <a:t>MongoDB is simple to</a:t>
            </a:r>
            <a:r>
              <a:rPr lang="zh-CN" altLang="en-US" dirty="0"/>
              <a:t> </a:t>
            </a:r>
            <a:r>
              <a:rPr lang="en-US" altLang="zh-CN" dirty="0"/>
              <a:t>use </a:t>
            </a:r>
            <a:endParaRPr lang="zh-CN" altLang="en-US" dirty="0"/>
          </a:p>
        </p:txBody>
      </p:sp>
      <p:sp>
        <p:nvSpPr>
          <p:cNvPr id="3" name="内容占位符 2">
            <a:extLst>
              <a:ext uri="{FF2B5EF4-FFF2-40B4-BE49-F238E27FC236}">
                <a16:creationId xmlns:a16="http://schemas.microsoft.com/office/drawing/2014/main" id="{65ADBB3D-32F9-558A-ACEB-8332BC516236}"/>
              </a:ext>
            </a:extLst>
          </p:cNvPr>
          <p:cNvSpPr>
            <a:spLocks noGrp="1"/>
          </p:cNvSpPr>
          <p:nvPr>
            <p:ph idx="1"/>
          </p:nvPr>
        </p:nvSpPr>
        <p:spPr>
          <a:xfrm>
            <a:off x="838200" y="1577360"/>
            <a:ext cx="10515600" cy="491313"/>
          </a:xfrm>
        </p:spPr>
        <p:txBody>
          <a:bodyPr/>
          <a:lstStyle/>
          <a:p>
            <a:pPr marL="0" indent="0">
              <a:buNone/>
            </a:pPr>
            <a:r>
              <a:rPr lang="en-US" altLang="zh-CN" dirty="0"/>
              <a:t>Initialization is simple</a:t>
            </a:r>
            <a:endParaRPr lang="zh-CN" altLang="en-US" dirty="0"/>
          </a:p>
        </p:txBody>
      </p:sp>
      <p:sp>
        <p:nvSpPr>
          <p:cNvPr id="6" name="Rectangle 2">
            <a:extLst>
              <a:ext uri="{FF2B5EF4-FFF2-40B4-BE49-F238E27FC236}">
                <a16:creationId xmlns:a16="http://schemas.microsoft.com/office/drawing/2014/main" id="{AAB213C5-ED2C-3FEA-8245-034EDFC99139}"/>
              </a:ext>
            </a:extLst>
          </p:cNvPr>
          <p:cNvSpPr>
            <a:spLocks noChangeArrowheads="1"/>
          </p:cNvSpPr>
          <p:nvPr/>
        </p:nvSpPr>
        <p:spPr bwMode="auto">
          <a:xfrm>
            <a:off x="931634" y="4100479"/>
            <a:ext cx="4139127" cy="1384995"/>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r>
              <a:rPr lang="en-US" altLang="zh-CN" sz="1800" dirty="0">
                <a:solidFill>
                  <a:schemeClr val="bg1"/>
                </a:solidFill>
              </a:rPr>
              <a:t>CREATE TABLE students(</a:t>
            </a:r>
          </a:p>
          <a:p>
            <a:r>
              <a:rPr lang="en-US" altLang="zh-CN" sz="1800" dirty="0">
                <a:solidFill>
                  <a:schemeClr val="bg1"/>
                </a:solidFill>
              </a:rPr>
              <a:t>	matric VARCHAR(50) NOT NULL,</a:t>
            </a:r>
          </a:p>
          <a:p>
            <a:r>
              <a:rPr lang="en-US" altLang="zh-CN" sz="1800" dirty="0">
                <a:solidFill>
                  <a:schemeClr val="bg1"/>
                </a:solidFill>
              </a:rPr>
              <a:t>	name  VARCHAR(50) NOT NULL,</a:t>
            </a:r>
          </a:p>
          <a:p>
            <a:r>
              <a:rPr lang="en-US" altLang="zh-CN" sz="1800" dirty="0">
                <a:solidFill>
                  <a:schemeClr val="bg1"/>
                </a:solidFill>
              </a:rPr>
              <a:t>	email VARCHAR(50) NOT NULL,</a:t>
            </a:r>
          </a:p>
          <a:p>
            <a:r>
              <a:rPr lang="en-US" altLang="zh-CN" sz="1800" dirty="0">
                <a:solidFill>
                  <a:schemeClr val="bg1"/>
                </a:solidFill>
              </a:rPr>
              <a:t>	PRIMARY KEY(matric));</a:t>
            </a:r>
          </a:p>
        </p:txBody>
      </p:sp>
      <p:pic>
        <p:nvPicPr>
          <p:cNvPr id="10" name="Picture 2" descr="Learn SQL for Databases">
            <a:extLst>
              <a:ext uri="{FF2B5EF4-FFF2-40B4-BE49-F238E27FC236}">
                <a16:creationId xmlns:a16="http://schemas.microsoft.com/office/drawing/2014/main" id="{7285163B-70C4-B725-3175-5FB86240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350" y="2316938"/>
            <a:ext cx="1112062" cy="1112062"/>
          </a:xfrm>
          <a:prstGeom prst="rect">
            <a:avLst/>
          </a:prstGeom>
          <a:noFill/>
          <a:extLst>
            <a:ext uri="{909E8E84-426E-40DD-AFC4-6F175D3DCCD1}">
              <a14:hiddenFill xmlns:a14="http://schemas.microsoft.com/office/drawing/2010/main">
                <a:solidFill>
                  <a:srgbClr val="FFFFFF"/>
                </a:solidFill>
              </a14:hiddenFill>
            </a:ext>
          </a:extLst>
        </p:spPr>
      </p:pic>
      <p:sp>
        <p:nvSpPr>
          <p:cNvPr id="12" name="箭头: 右 11">
            <a:extLst>
              <a:ext uri="{FF2B5EF4-FFF2-40B4-BE49-F238E27FC236}">
                <a16:creationId xmlns:a16="http://schemas.microsoft.com/office/drawing/2014/main" id="{D4F6647B-5DF2-7C5F-493C-3E9043B73D09}"/>
              </a:ext>
            </a:extLst>
          </p:cNvPr>
          <p:cNvSpPr/>
          <p:nvPr/>
        </p:nvSpPr>
        <p:spPr>
          <a:xfrm>
            <a:off x="5700128" y="4647825"/>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MongoDB - 维基百科，自由的百科全书">
            <a:extLst>
              <a:ext uri="{FF2B5EF4-FFF2-40B4-BE49-F238E27FC236}">
                <a16:creationId xmlns:a16="http://schemas.microsoft.com/office/drawing/2014/main" id="{DEFEAB97-6714-57CD-E59E-A2D15165C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36" y="2446659"/>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C43179A-F1FC-543E-2B7C-34C4099684AC}"/>
              </a:ext>
            </a:extLst>
          </p:cNvPr>
          <p:cNvSpPr>
            <a:spLocks noChangeArrowheads="1"/>
          </p:cNvSpPr>
          <p:nvPr/>
        </p:nvSpPr>
        <p:spPr bwMode="auto">
          <a:xfrm>
            <a:off x="6578878" y="4001294"/>
            <a:ext cx="4139127" cy="276999"/>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r>
              <a:rPr lang="en-US" altLang="zh-CN" sz="1800" dirty="0" err="1">
                <a:solidFill>
                  <a:schemeClr val="bg1"/>
                </a:solidFill>
              </a:rPr>
              <a:t>db.createCollection</a:t>
            </a:r>
            <a:r>
              <a:rPr lang="en-US" altLang="zh-CN" sz="1800" dirty="0">
                <a:solidFill>
                  <a:schemeClr val="bg1"/>
                </a:solidFill>
              </a:rPr>
              <a:t>(“students”, options)</a:t>
            </a:r>
          </a:p>
        </p:txBody>
      </p:sp>
      <p:sp>
        <p:nvSpPr>
          <p:cNvPr id="8" name="文本框 7">
            <a:extLst>
              <a:ext uri="{FF2B5EF4-FFF2-40B4-BE49-F238E27FC236}">
                <a16:creationId xmlns:a16="http://schemas.microsoft.com/office/drawing/2014/main" id="{FEE2F5E3-1B89-54A4-9165-C7B3400673A4}"/>
              </a:ext>
            </a:extLst>
          </p:cNvPr>
          <p:cNvSpPr txBox="1"/>
          <p:nvPr/>
        </p:nvSpPr>
        <p:spPr>
          <a:xfrm>
            <a:off x="6578877" y="4647825"/>
            <a:ext cx="396262" cy="369332"/>
          </a:xfrm>
          <a:prstGeom prst="rect">
            <a:avLst/>
          </a:prstGeom>
          <a:noFill/>
        </p:spPr>
        <p:txBody>
          <a:bodyPr wrap="none" rtlCol="0">
            <a:spAutoFit/>
          </a:bodyPr>
          <a:lstStyle/>
          <a:p>
            <a:r>
              <a:rPr lang="en-US" altLang="zh-CN" dirty="0"/>
              <a:t>or</a:t>
            </a:r>
          </a:p>
        </p:txBody>
      </p:sp>
      <p:sp>
        <p:nvSpPr>
          <p:cNvPr id="14" name="Rectangle 2">
            <a:extLst>
              <a:ext uri="{FF2B5EF4-FFF2-40B4-BE49-F238E27FC236}">
                <a16:creationId xmlns:a16="http://schemas.microsoft.com/office/drawing/2014/main" id="{6FCDA880-6C44-5A65-941B-C5200D29183E}"/>
              </a:ext>
            </a:extLst>
          </p:cNvPr>
          <p:cNvSpPr>
            <a:spLocks noChangeArrowheads="1"/>
          </p:cNvSpPr>
          <p:nvPr/>
        </p:nvSpPr>
        <p:spPr bwMode="auto">
          <a:xfrm>
            <a:off x="6578877" y="5304712"/>
            <a:ext cx="4139127" cy="553998"/>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r>
              <a:rPr lang="en-US" altLang="zh-CN" sz="1800" dirty="0" err="1">
                <a:solidFill>
                  <a:schemeClr val="bg1"/>
                </a:solidFill>
              </a:rPr>
              <a:t>db.students.insert</a:t>
            </a:r>
            <a:r>
              <a:rPr lang="en-US" altLang="zh-CN" sz="1800" dirty="0">
                <a:solidFill>
                  <a:schemeClr val="bg1"/>
                </a:solidFill>
              </a:rPr>
              <a:t>({“</a:t>
            </a:r>
            <a:r>
              <a:rPr lang="en-US" altLang="zh-CN" sz="1800" dirty="0" err="1">
                <a:solidFill>
                  <a:schemeClr val="bg1"/>
                </a:solidFill>
              </a:rPr>
              <a:t>name”:”John</a:t>
            </a:r>
            <a:r>
              <a:rPr lang="en-US" altLang="zh-CN" sz="1800" dirty="0">
                <a:solidFill>
                  <a:schemeClr val="bg1"/>
                </a:solidFill>
              </a:rPr>
              <a:t> Doe”, “matric”: “A0123456A”})</a:t>
            </a:r>
          </a:p>
        </p:txBody>
      </p:sp>
    </p:spTree>
    <p:extLst>
      <p:ext uri="{BB962C8B-B14F-4D97-AF65-F5344CB8AC3E}">
        <p14:creationId xmlns:p14="http://schemas.microsoft.com/office/powerpoint/2010/main" val="2274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8"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49FCFD-B0A7-25A6-08D4-6D1781450090}"/>
              </a:ext>
            </a:extLst>
          </p:cNvPr>
          <p:cNvSpPr>
            <a:spLocks noGrp="1"/>
          </p:cNvSpPr>
          <p:nvPr>
            <p:ph type="title"/>
          </p:nvPr>
        </p:nvSpPr>
        <p:spPr/>
        <p:txBody>
          <a:bodyPr/>
          <a:lstStyle/>
          <a:p>
            <a:r>
              <a:rPr lang="en-US" altLang="zh-CN" dirty="0"/>
              <a:t>MongoDB is simple to use </a:t>
            </a:r>
            <a:endParaRPr lang="zh-CN" altLang="en-US" dirty="0"/>
          </a:p>
        </p:txBody>
      </p:sp>
      <p:sp>
        <p:nvSpPr>
          <p:cNvPr id="3" name="内容占位符 2">
            <a:extLst>
              <a:ext uri="{FF2B5EF4-FFF2-40B4-BE49-F238E27FC236}">
                <a16:creationId xmlns:a16="http://schemas.microsoft.com/office/drawing/2014/main" id="{65ADBB3D-32F9-558A-ACEB-8332BC516236}"/>
              </a:ext>
            </a:extLst>
          </p:cNvPr>
          <p:cNvSpPr>
            <a:spLocks noGrp="1"/>
          </p:cNvSpPr>
          <p:nvPr>
            <p:ph idx="1"/>
          </p:nvPr>
        </p:nvSpPr>
        <p:spPr>
          <a:xfrm>
            <a:off x="838200" y="1577360"/>
            <a:ext cx="10515600" cy="491313"/>
          </a:xfrm>
        </p:spPr>
        <p:txBody>
          <a:bodyPr/>
          <a:lstStyle/>
          <a:p>
            <a:pPr marL="0" indent="0">
              <a:buNone/>
            </a:pPr>
            <a:r>
              <a:rPr lang="en-US" altLang="zh-CN" dirty="0"/>
              <a:t>API access is easy</a:t>
            </a:r>
            <a:endParaRPr lang="zh-CN" altLang="en-US" dirty="0"/>
          </a:p>
        </p:txBody>
      </p:sp>
      <p:pic>
        <p:nvPicPr>
          <p:cNvPr id="10" name="Picture 2" descr="Learn SQL for Databases">
            <a:extLst>
              <a:ext uri="{FF2B5EF4-FFF2-40B4-BE49-F238E27FC236}">
                <a16:creationId xmlns:a16="http://schemas.microsoft.com/office/drawing/2014/main" id="{7285163B-70C4-B725-3175-5FB86240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350" y="2316938"/>
            <a:ext cx="1112062" cy="1112062"/>
          </a:xfrm>
          <a:prstGeom prst="rect">
            <a:avLst/>
          </a:prstGeom>
          <a:noFill/>
          <a:extLst>
            <a:ext uri="{909E8E84-426E-40DD-AFC4-6F175D3DCCD1}">
              <a14:hiddenFill xmlns:a14="http://schemas.microsoft.com/office/drawing/2010/main">
                <a:solidFill>
                  <a:srgbClr val="FFFFFF"/>
                </a:solidFill>
              </a14:hiddenFill>
            </a:ext>
          </a:extLst>
        </p:spPr>
      </p:pic>
      <p:sp>
        <p:nvSpPr>
          <p:cNvPr id="12" name="箭头: 右 11">
            <a:extLst>
              <a:ext uri="{FF2B5EF4-FFF2-40B4-BE49-F238E27FC236}">
                <a16:creationId xmlns:a16="http://schemas.microsoft.com/office/drawing/2014/main" id="{D4F6647B-5DF2-7C5F-493C-3E9043B73D09}"/>
              </a:ext>
            </a:extLst>
          </p:cNvPr>
          <p:cNvSpPr/>
          <p:nvPr/>
        </p:nvSpPr>
        <p:spPr>
          <a:xfrm>
            <a:off x="5971309" y="4009849"/>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descr="MongoDB - 维基百科，自由的百科全书">
            <a:extLst>
              <a:ext uri="{FF2B5EF4-FFF2-40B4-BE49-F238E27FC236}">
                <a16:creationId xmlns:a16="http://schemas.microsoft.com/office/drawing/2014/main" id="{FBD4B5C6-7AF1-9EA6-9A64-7ABD0447B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712" y="2060832"/>
            <a:ext cx="3269213" cy="10897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What is Object Relational Mapping?">
            <a:extLst>
              <a:ext uri="{FF2B5EF4-FFF2-40B4-BE49-F238E27FC236}">
                <a16:creationId xmlns:a16="http://schemas.microsoft.com/office/drawing/2014/main" id="{E6DEE55F-B984-76CD-010D-578164EEF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881" y="3796723"/>
            <a:ext cx="3429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hat is Object Relational Mapping?">
            <a:extLst>
              <a:ext uri="{FF2B5EF4-FFF2-40B4-BE49-F238E27FC236}">
                <a16:creationId xmlns:a16="http://schemas.microsoft.com/office/drawing/2014/main" id="{C0D9683D-EFB4-856F-0F77-1CFA9F7AD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819" y="3796723"/>
            <a:ext cx="3429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37A470BF-1A79-DBE2-0C54-55DF4A172341}"/>
              </a:ext>
            </a:extLst>
          </p:cNvPr>
          <p:cNvSpPr/>
          <p:nvPr/>
        </p:nvSpPr>
        <p:spPr>
          <a:xfrm>
            <a:off x="8478982" y="3796723"/>
            <a:ext cx="914400" cy="133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175015B-D58B-ED11-7387-C01146CB3E77}"/>
              </a:ext>
            </a:extLst>
          </p:cNvPr>
          <p:cNvSpPr/>
          <p:nvPr/>
        </p:nvSpPr>
        <p:spPr>
          <a:xfrm>
            <a:off x="8478982" y="4166867"/>
            <a:ext cx="914400" cy="46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BSON</a:t>
            </a:r>
            <a:endParaRPr lang="zh-CN" altLang="en-US" dirty="0"/>
          </a:p>
        </p:txBody>
      </p:sp>
    </p:spTree>
    <p:extLst>
      <p:ext uri="{BB962C8B-B14F-4D97-AF65-F5344CB8AC3E}">
        <p14:creationId xmlns:p14="http://schemas.microsoft.com/office/powerpoint/2010/main" val="85740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49FCFD-B0A7-25A6-08D4-6D1781450090}"/>
              </a:ext>
            </a:extLst>
          </p:cNvPr>
          <p:cNvSpPr>
            <a:spLocks noGrp="1"/>
          </p:cNvSpPr>
          <p:nvPr>
            <p:ph type="title"/>
          </p:nvPr>
        </p:nvSpPr>
        <p:spPr/>
        <p:txBody>
          <a:bodyPr/>
          <a:lstStyle/>
          <a:p>
            <a:r>
              <a:rPr lang="en-US" altLang="zh-CN" dirty="0"/>
              <a:t>MongoDB is simple to use </a:t>
            </a:r>
            <a:endParaRPr lang="zh-CN" altLang="en-US" dirty="0"/>
          </a:p>
        </p:txBody>
      </p:sp>
      <p:sp>
        <p:nvSpPr>
          <p:cNvPr id="3" name="内容占位符 2">
            <a:extLst>
              <a:ext uri="{FF2B5EF4-FFF2-40B4-BE49-F238E27FC236}">
                <a16:creationId xmlns:a16="http://schemas.microsoft.com/office/drawing/2014/main" id="{65ADBB3D-32F9-558A-ACEB-8332BC516236}"/>
              </a:ext>
            </a:extLst>
          </p:cNvPr>
          <p:cNvSpPr>
            <a:spLocks noGrp="1"/>
          </p:cNvSpPr>
          <p:nvPr>
            <p:ph idx="1"/>
          </p:nvPr>
        </p:nvSpPr>
        <p:spPr>
          <a:xfrm>
            <a:off x="838200" y="1565011"/>
            <a:ext cx="10515600" cy="548605"/>
          </a:xfrm>
        </p:spPr>
        <p:txBody>
          <a:bodyPr/>
          <a:lstStyle/>
          <a:p>
            <a:pPr marL="0" indent="0">
              <a:buNone/>
            </a:pPr>
            <a:r>
              <a:rPr lang="en-US" altLang="zh-CN" dirty="0"/>
              <a:t>Query and write syntax is concise</a:t>
            </a:r>
            <a:endParaRPr lang="zh-CN" altLang="en-US" dirty="0"/>
          </a:p>
        </p:txBody>
      </p:sp>
      <p:sp>
        <p:nvSpPr>
          <p:cNvPr id="6" name="Rectangle 2">
            <a:extLst>
              <a:ext uri="{FF2B5EF4-FFF2-40B4-BE49-F238E27FC236}">
                <a16:creationId xmlns:a16="http://schemas.microsoft.com/office/drawing/2014/main" id="{AAB213C5-ED2C-3FEA-8245-034EDFC99139}"/>
              </a:ext>
            </a:extLst>
          </p:cNvPr>
          <p:cNvSpPr>
            <a:spLocks noChangeArrowheads="1"/>
          </p:cNvSpPr>
          <p:nvPr/>
        </p:nvSpPr>
        <p:spPr bwMode="auto">
          <a:xfrm>
            <a:off x="931635" y="3546481"/>
            <a:ext cx="3723492" cy="2492990"/>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bg1"/>
                </a:solidFill>
                <a:effectLst/>
                <a:latin typeface="Arial Unicode MS"/>
                <a:ea typeface="inherit"/>
              </a:rPr>
              <a:t>SELECT * FROM </a:t>
            </a:r>
            <a:endParaRPr kumimoji="0" lang="en-US" altLang="zh-CN" b="0" i="0" u="none" strike="noStrike" cap="none" normalizeH="0" baseline="0" dirty="0">
              <a:ln>
                <a:noFill/>
              </a:ln>
              <a:solidFill>
                <a:schemeClr val="bg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Arial Unicode MS"/>
                <a:ea typeface="inherit"/>
              </a:rPr>
              <a:t>    </a:t>
            </a:r>
            <a:r>
              <a:rPr kumimoji="0" lang="zh-CN" altLang="zh-CN" b="0" i="0" u="none" strike="noStrike" cap="none" normalizeH="0" baseline="0" dirty="0">
                <a:ln>
                  <a:noFill/>
                </a:ln>
                <a:solidFill>
                  <a:schemeClr val="bg1"/>
                </a:solidFill>
                <a:effectLst/>
                <a:latin typeface="Arial Unicode MS"/>
                <a:ea typeface="inherit"/>
              </a:rPr>
              <a:t>(SELECT </a:t>
            </a:r>
            <a:r>
              <a:rPr kumimoji="0" lang="en-US" altLang="zh-CN" b="0" i="0" u="none" strike="noStrike" cap="none" normalizeH="0" baseline="0" dirty="0">
                <a:ln>
                  <a:noFill/>
                </a:ln>
                <a:solidFill>
                  <a:schemeClr val="bg1"/>
                </a:solidFill>
                <a:effectLst/>
                <a:latin typeface="Arial Unicode MS"/>
                <a:ea typeface="inherit"/>
              </a:rPr>
              <a:t>*</a:t>
            </a:r>
            <a:r>
              <a:rPr kumimoji="0" lang="zh-CN" altLang="zh-CN" b="0" i="0" u="none" strike="noStrike" cap="none" normalizeH="0" baseline="0" dirty="0">
                <a:ln>
                  <a:noFill/>
                </a:ln>
                <a:solidFill>
                  <a:schemeClr val="bg1"/>
                </a:solidFill>
                <a:effectLst/>
                <a:latin typeface="Arial Unicode MS"/>
                <a:ea typeface="inherit"/>
              </a:rPr>
              <a:t> </a:t>
            </a:r>
            <a:endParaRPr kumimoji="0" lang="en-US" altLang="zh-CN" b="0" i="0" u="none" strike="noStrike" cap="none" normalizeH="0" baseline="0" dirty="0">
              <a:ln>
                <a:noFill/>
              </a:ln>
              <a:solidFill>
                <a:schemeClr val="bg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ea typeface="inherit"/>
              </a:rPr>
              <a:t>    </a:t>
            </a:r>
            <a:r>
              <a:rPr kumimoji="0" lang="zh-CN" altLang="zh-CN" b="0" i="0" u="none" strike="noStrike" cap="none" normalizeH="0" baseline="0" dirty="0">
                <a:ln>
                  <a:noFill/>
                </a:ln>
                <a:solidFill>
                  <a:schemeClr val="bg1"/>
                </a:solidFill>
                <a:effectLst/>
                <a:latin typeface="Arial Unicode MS"/>
                <a:ea typeface="inherit"/>
              </a:rPr>
              <a:t>FROM </a:t>
            </a:r>
            <a:r>
              <a:rPr kumimoji="0" lang="en-US" altLang="zh-CN" b="0" i="0" u="none" strike="noStrike" cap="none" normalizeH="0" baseline="0" dirty="0">
                <a:ln>
                  <a:noFill/>
                </a:ln>
                <a:solidFill>
                  <a:schemeClr val="bg1"/>
                </a:solidFill>
                <a:effectLst/>
                <a:latin typeface="Arial Unicode MS"/>
                <a:ea typeface="inherit"/>
              </a:rPr>
              <a:t>students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ea typeface="inherit"/>
              </a:rPr>
              <a:t>    WHERE ……</a:t>
            </a:r>
            <a:r>
              <a:rPr kumimoji="0" lang="zh-CN" altLang="zh-CN" b="0" i="0" u="none" strike="noStrike" cap="none" normalizeH="0" baseline="0" dirty="0">
                <a:ln>
                  <a:noFill/>
                </a:ln>
                <a:solidFill>
                  <a:schemeClr val="bg1"/>
                </a:solidFill>
                <a:effectLst/>
                <a:latin typeface="Arial Unicode MS"/>
                <a:ea typeface="inherit"/>
              </a:rPr>
              <a:t> </a:t>
            </a:r>
            <a:endParaRPr kumimoji="0" lang="en-US" altLang="zh-CN" b="0" i="0" u="none" strike="noStrike" cap="none" normalizeH="0" baseline="0" dirty="0">
              <a:ln>
                <a:noFill/>
              </a:ln>
              <a:solidFill>
                <a:schemeClr val="bg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ea typeface="inherit"/>
              </a:rPr>
              <a:t>    </a:t>
            </a:r>
            <a:r>
              <a:rPr kumimoji="0" lang="zh-CN" altLang="zh-CN" b="0" i="0" u="none" strike="noStrike" cap="none" normalizeH="0" baseline="0" dirty="0">
                <a:ln>
                  <a:noFill/>
                </a:ln>
                <a:solidFill>
                  <a:schemeClr val="bg1"/>
                </a:solidFill>
                <a:effectLst/>
                <a:latin typeface="Arial Unicode MS"/>
                <a:ea typeface="inherit"/>
              </a:rPr>
              <a:t>GROUP BY </a:t>
            </a:r>
            <a:r>
              <a:rPr kumimoji="0" lang="en-US" altLang="zh-CN" b="0" i="0" u="none" strike="noStrike" cap="none" normalizeH="0" baseline="0" dirty="0">
                <a:ln>
                  <a:noFill/>
                </a:ln>
                <a:solidFill>
                  <a:schemeClr val="bg1"/>
                </a:solidFill>
                <a:effectLst/>
                <a:latin typeface="Arial Unicode MS"/>
                <a:ea typeface="inheri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bg1"/>
                </a:solidFill>
                <a:effectLst/>
                <a:latin typeface="Arial Unicode MS"/>
                <a:ea typeface="inherit"/>
              </a:rPr>
              <a:t>)</a:t>
            </a:r>
            <a:r>
              <a:rPr lang="en-US" altLang="zh-CN" dirty="0">
                <a:solidFill>
                  <a:schemeClr val="bg1"/>
                </a:solidFill>
                <a:latin typeface="Arial Unicode MS"/>
                <a:ea typeface="inherit"/>
              </a:rPr>
              <a:t> </a:t>
            </a:r>
            <a:r>
              <a:rPr kumimoji="0" lang="en-US" altLang="zh-CN" b="0" i="0" u="none" strike="noStrike" cap="none" normalizeH="0" baseline="0" dirty="0">
                <a:ln>
                  <a:noFill/>
                </a:ln>
                <a:solidFill>
                  <a:schemeClr val="bg1"/>
                </a:solidFill>
                <a:effectLst/>
                <a:latin typeface="Arial Unicode MS"/>
                <a:ea typeface="inherit"/>
              </a:rPr>
              <a:t>alias</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bg1"/>
                </a:solidFill>
                <a:effectLst/>
                <a:latin typeface="Arial Unicode MS"/>
                <a:ea typeface="inherit"/>
              </a:rPr>
              <a:t>GROUP BY</a:t>
            </a:r>
            <a:r>
              <a:rPr kumimoji="0" lang="en-US" altLang="zh-CN" b="0" i="0" u="none" strike="noStrike" cap="none" normalizeH="0" baseline="0" dirty="0">
                <a:ln>
                  <a:noFill/>
                </a:ln>
                <a:solidFill>
                  <a:schemeClr val="bg1"/>
                </a:solidFill>
                <a:effectLst/>
                <a:latin typeface="Arial Unicode MS"/>
                <a:ea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rPr>
              <a:t>HAVING ……</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rPr>
              <a:t>ORDER BY ……</a:t>
            </a:r>
            <a:endParaRPr kumimoji="0" lang="zh-CN" altLang="zh-CN" b="0" i="0" u="none" strike="noStrike" cap="none" normalizeH="0" baseline="0" dirty="0">
              <a:ln>
                <a:noFill/>
              </a:ln>
              <a:solidFill>
                <a:schemeClr val="bg1"/>
              </a:solidFill>
              <a:effectLst/>
              <a:latin typeface="Arial" panose="020B0604020202020204" pitchFamily="34" charset="0"/>
            </a:endParaRPr>
          </a:p>
        </p:txBody>
      </p:sp>
      <p:sp>
        <p:nvSpPr>
          <p:cNvPr id="9" name="箭头: 右 8">
            <a:extLst>
              <a:ext uri="{FF2B5EF4-FFF2-40B4-BE49-F238E27FC236}">
                <a16:creationId xmlns:a16="http://schemas.microsoft.com/office/drawing/2014/main" id="{16B7C92D-AB5B-A267-016F-B99DDEEC636A}"/>
              </a:ext>
            </a:extLst>
          </p:cNvPr>
          <p:cNvSpPr/>
          <p:nvPr/>
        </p:nvSpPr>
        <p:spPr>
          <a:xfrm>
            <a:off x="5260108" y="3728807"/>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Learn SQL for Databases">
            <a:extLst>
              <a:ext uri="{FF2B5EF4-FFF2-40B4-BE49-F238E27FC236}">
                <a16:creationId xmlns:a16="http://schemas.microsoft.com/office/drawing/2014/main" id="{7285163B-70C4-B725-3175-5FB86240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350" y="2316938"/>
            <a:ext cx="1112062" cy="11120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D8B18616-CF3E-A155-945D-5CEE68FA1982}"/>
              </a:ext>
            </a:extLst>
          </p:cNvPr>
          <p:cNvSpPr>
            <a:spLocks noChangeArrowheads="1"/>
          </p:cNvSpPr>
          <p:nvPr/>
        </p:nvSpPr>
        <p:spPr bwMode="auto">
          <a:xfrm>
            <a:off x="5698836" y="3608826"/>
            <a:ext cx="6363855" cy="553998"/>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ea typeface="inherit"/>
              </a:rPr>
              <a:t>students</a:t>
            </a:r>
            <a:r>
              <a:rPr kumimoji="0" lang="zh-CN" altLang="zh-CN" b="0" i="0" u="none" strike="noStrike" cap="none" normalizeH="0" baseline="0" dirty="0">
                <a:ln>
                  <a:noFill/>
                </a:ln>
                <a:solidFill>
                  <a:schemeClr val="bg1"/>
                </a:solidFill>
                <a:effectLst/>
                <a:latin typeface="Arial Unicode MS"/>
                <a:ea typeface="inherit"/>
              </a:rPr>
              <a:t>.Find(bson.M{“</a:t>
            </a:r>
            <a:r>
              <a:rPr kumimoji="0" lang="en-US" altLang="zh-CN" b="0" i="0" u="none" strike="noStrike" cap="none" normalizeH="0" baseline="0" dirty="0">
                <a:ln>
                  <a:noFill/>
                </a:ln>
                <a:solidFill>
                  <a:schemeClr val="bg1"/>
                </a:solidFill>
                <a:effectLst/>
                <a:latin typeface="Arial Unicode MS"/>
                <a:ea typeface="inherit"/>
              </a:rPr>
              <a:t>languages</a:t>
            </a:r>
            <a:r>
              <a:rPr kumimoji="0" lang="zh-CN" altLang="zh-CN" b="0" i="0" u="none" strike="noStrike" cap="none" normalizeH="0" baseline="0" dirty="0">
                <a:ln>
                  <a:noFill/>
                </a:ln>
                <a:solidFill>
                  <a:schemeClr val="bg1"/>
                </a:solidFill>
                <a:effectLst/>
                <a:latin typeface="Arial Unicode MS"/>
                <a:ea typeface="inherit"/>
              </a:rPr>
              <a:t>”: </a:t>
            </a:r>
            <a:r>
              <a:rPr kumimoji="0" lang="en-US" altLang="zh-CN" b="0" i="0" u="none" strike="noStrike" cap="none" normalizeH="0" baseline="0" dirty="0" err="1">
                <a:ln>
                  <a:noFill/>
                </a:ln>
                <a:solidFill>
                  <a:schemeClr val="bg1"/>
                </a:solidFill>
                <a:effectLst/>
                <a:latin typeface="Arial Unicode MS"/>
                <a:ea typeface="inherit"/>
              </a:rPr>
              <a:t>bson.M</a:t>
            </a:r>
            <a:r>
              <a:rPr kumimoji="0" lang="zh-CN" altLang="zh-CN" b="0" i="0" u="none" strike="noStrike" cap="none" normalizeH="0" baseline="0" dirty="0">
                <a:ln>
                  <a:noFill/>
                </a:ln>
                <a:solidFill>
                  <a:schemeClr val="bg1"/>
                </a:solidFill>
                <a:effectLst/>
                <a:latin typeface="Arial Unicode MS"/>
                <a:ea typeface="inherit"/>
              </a:rPr>
              <a:t>{</a:t>
            </a:r>
            <a:r>
              <a:rPr kumimoji="0" lang="zh-CN" altLang="zh-CN" b="0" i="0" u="none" strike="noStrike" cap="none" normalizeH="0" baseline="0" dirty="0">
                <a:ln>
                  <a:noFill/>
                </a:ln>
                <a:solidFill>
                  <a:schemeClr val="accent6"/>
                </a:solidFill>
                <a:effectLst/>
                <a:latin typeface="Arial Unicode MS"/>
                <a:ea typeface="inherit"/>
              </a:rPr>
              <a:t>“$in”</a:t>
            </a:r>
            <a:r>
              <a:rPr kumimoji="0" lang="zh-CN" altLang="zh-CN" b="0" i="0" u="none" strike="noStrike" cap="none" normalizeH="0" baseline="0" dirty="0">
                <a:ln>
                  <a:noFill/>
                </a:ln>
                <a:solidFill>
                  <a:schemeClr val="bg1"/>
                </a:solidFill>
                <a:effectLst/>
                <a:latin typeface="Arial Unicode MS"/>
                <a:ea typeface="inherit"/>
              </a:rPr>
              <a:t>: </a:t>
            </a:r>
            <a:r>
              <a:rPr lang="en-US" altLang="zh-CN" dirty="0">
                <a:solidFill>
                  <a:schemeClr val="accent6"/>
                </a:solidFill>
                <a:latin typeface="Arial Unicode MS"/>
                <a:ea typeface="inherit"/>
              </a:rPr>
              <a:t>[]string{“English”, </a:t>
            </a:r>
            <a:r>
              <a:rPr lang="zh-CN" altLang="en-US" dirty="0">
                <a:solidFill>
                  <a:schemeClr val="accent6"/>
                </a:solidFill>
                <a:latin typeface="Arial Unicode MS"/>
                <a:ea typeface="inherit"/>
              </a:rPr>
              <a:t>“</a:t>
            </a:r>
            <a:r>
              <a:rPr lang="en-US" altLang="zh-CN" dirty="0">
                <a:solidFill>
                  <a:schemeClr val="accent6"/>
                </a:solidFill>
                <a:latin typeface="Arial Unicode MS"/>
                <a:ea typeface="inherit"/>
              </a:rPr>
              <a:t>German</a:t>
            </a:r>
            <a:r>
              <a:rPr lang="zh-CN" altLang="en-US" dirty="0">
                <a:solidFill>
                  <a:schemeClr val="accent6"/>
                </a:solidFill>
                <a:latin typeface="Arial Unicode MS"/>
                <a:ea typeface="inherit"/>
              </a:rPr>
              <a:t>”</a:t>
            </a:r>
            <a:r>
              <a:rPr lang="en-US" altLang="zh-CN" dirty="0">
                <a:solidFill>
                  <a:schemeClr val="accent6"/>
                </a:solidFill>
                <a:latin typeface="Arial Unicode MS"/>
                <a:ea typeface="inherit"/>
              </a:rPr>
              <a:t>}</a:t>
            </a:r>
            <a:r>
              <a:rPr kumimoji="0" lang="zh-CN" altLang="zh-CN" b="0" i="0" u="none" strike="noStrike" cap="none" normalizeH="0" baseline="0" dirty="0">
                <a:ln>
                  <a:noFill/>
                </a:ln>
                <a:solidFill>
                  <a:schemeClr val="bg1"/>
                </a:solidFill>
                <a:effectLst/>
                <a:latin typeface="Arial Unicode MS"/>
                <a:ea typeface="inherit"/>
              </a:rPr>
              <a:t>}})</a:t>
            </a:r>
            <a:r>
              <a:rPr kumimoji="0" lang="zh-CN" altLang="zh-CN" b="0" i="0" u="none" strike="noStrike" cap="none" normalizeH="0" baseline="0" dirty="0">
                <a:ln>
                  <a:noFill/>
                </a:ln>
                <a:solidFill>
                  <a:schemeClr val="bg1"/>
                </a:solidFill>
                <a:effectLst/>
              </a:rPr>
              <a:t> </a:t>
            </a:r>
            <a:endParaRPr kumimoji="0" lang="zh-CN" altLang="zh-CN" b="0" i="0" u="none" strike="noStrike" cap="none" normalizeH="0" baseline="0" dirty="0">
              <a:ln>
                <a:noFill/>
              </a:ln>
              <a:solidFill>
                <a:schemeClr val="bg1"/>
              </a:solidFill>
              <a:effectLst/>
              <a:latin typeface="Arial" panose="020B0604020202020204" pitchFamily="34" charset="0"/>
            </a:endParaRPr>
          </a:p>
        </p:txBody>
      </p:sp>
      <p:sp>
        <p:nvSpPr>
          <p:cNvPr id="12" name="箭头: 右 11">
            <a:extLst>
              <a:ext uri="{FF2B5EF4-FFF2-40B4-BE49-F238E27FC236}">
                <a16:creationId xmlns:a16="http://schemas.microsoft.com/office/drawing/2014/main" id="{D4F6647B-5DF2-7C5F-493C-3E9043B73D09}"/>
              </a:ext>
            </a:extLst>
          </p:cNvPr>
          <p:cNvSpPr/>
          <p:nvPr/>
        </p:nvSpPr>
        <p:spPr>
          <a:xfrm>
            <a:off x="5260108" y="5312843"/>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a:extLst>
              <a:ext uri="{FF2B5EF4-FFF2-40B4-BE49-F238E27FC236}">
                <a16:creationId xmlns:a16="http://schemas.microsoft.com/office/drawing/2014/main" id="{9D7CAF0A-122F-402D-0327-A023020ED9B3}"/>
              </a:ext>
            </a:extLst>
          </p:cNvPr>
          <p:cNvSpPr>
            <a:spLocks noChangeArrowheads="1"/>
          </p:cNvSpPr>
          <p:nvPr/>
        </p:nvSpPr>
        <p:spPr bwMode="auto">
          <a:xfrm>
            <a:off x="5698835" y="5192862"/>
            <a:ext cx="6363855" cy="553998"/>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solidFill>
                  <a:schemeClr val="bg1"/>
                </a:solidFill>
                <a:latin typeface="Arial Unicode MS"/>
                <a:ea typeface="inherit"/>
              </a:rPr>
              <a:t>students</a:t>
            </a:r>
            <a:r>
              <a:rPr kumimoji="0" lang="zh-CN" altLang="zh-CN" b="0" i="0" u="none" strike="noStrike" cap="none" normalizeH="0" baseline="0" dirty="0">
                <a:ln>
                  <a:noFill/>
                </a:ln>
                <a:solidFill>
                  <a:schemeClr val="bg1"/>
                </a:solidFill>
                <a:effectLst/>
                <a:latin typeface="Arial Unicode MS"/>
                <a:ea typeface="inherit"/>
              </a:rPr>
              <a:t>.Find(bson.M{</a:t>
            </a:r>
            <a:r>
              <a:rPr kumimoji="0" lang="zh-CN" altLang="zh-CN" b="0" i="0" u="none" strike="noStrike" cap="none" normalizeH="0" baseline="0" dirty="0">
                <a:ln>
                  <a:noFill/>
                </a:ln>
                <a:solidFill>
                  <a:schemeClr val="accent6"/>
                </a:solidFill>
                <a:effectLst/>
                <a:latin typeface="Arial Unicode MS"/>
                <a:ea typeface="inherit"/>
              </a:rPr>
              <a:t>“</a:t>
            </a:r>
            <a:r>
              <a:rPr kumimoji="0" lang="en-US" altLang="zh-CN" b="0" i="0" u="none" strike="noStrike" cap="none" normalizeH="0" baseline="0" dirty="0" err="1">
                <a:ln>
                  <a:noFill/>
                </a:ln>
                <a:solidFill>
                  <a:schemeClr val="accent6"/>
                </a:solidFill>
                <a:effectLst/>
                <a:latin typeface="Arial Unicode MS"/>
                <a:ea typeface="inherit"/>
              </a:rPr>
              <a:t>background.nationality</a:t>
            </a:r>
            <a:r>
              <a:rPr kumimoji="0" lang="zh-CN" altLang="zh-CN" b="0" i="0" u="none" strike="noStrike" cap="none" normalizeH="0" baseline="0" dirty="0">
                <a:ln>
                  <a:noFill/>
                </a:ln>
                <a:solidFill>
                  <a:schemeClr val="accent6"/>
                </a:solidFill>
                <a:effectLst/>
                <a:latin typeface="Arial Unicode MS"/>
                <a:ea typeface="inherit"/>
              </a:rPr>
              <a:t>”</a:t>
            </a:r>
            <a:r>
              <a:rPr kumimoji="0" lang="zh-CN" altLang="zh-CN" b="0" i="0" u="none" strike="noStrike" cap="none" normalizeH="0" baseline="0" dirty="0">
                <a:ln>
                  <a:noFill/>
                </a:ln>
                <a:solidFill>
                  <a:schemeClr val="bg1"/>
                </a:solidFill>
                <a:effectLst/>
                <a:latin typeface="Arial Unicode MS"/>
                <a:ea typeface="inherit"/>
              </a:rPr>
              <a:t>: </a:t>
            </a:r>
            <a:r>
              <a:rPr kumimoji="0" lang="en-US" altLang="zh-CN" b="0" i="0" u="none" strike="noStrike" cap="none" normalizeH="0" baseline="0" dirty="0" err="1">
                <a:ln>
                  <a:noFill/>
                </a:ln>
                <a:solidFill>
                  <a:schemeClr val="bg1"/>
                </a:solidFill>
                <a:effectLst/>
                <a:latin typeface="Arial Unicode MS"/>
                <a:ea typeface="inherit"/>
              </a:rPr>
              <a:t>bson.M</a:t>
            </a:r>
            <a:r>
              <a:rPr kumimoji="0" lang="zh-CN" altLang="zh-CN" b="0" i="0" u="none" strike="noStrike" cap="none" normalizeH="0" baseline="0" dirty="0">
                <a:ln>
                  <a:noFill/>
                </a:ln>
                <a:solidFill>
                  <a:schemeClr val="bg1"/>
                </a:solidFill>
                <a:effectLst/>
                <a:latin typeface="Arial Unicode MS"/>
                <a:ea typeface="inherit"/>
              </a:rPr>
              <a:t>{“$</a:t>
            </a:r>
            <a:r>
              <a:rPr kumimoji="0" lang="en-US" altLang="zh-CN" b="0" i="0" u="none" strike="noStrike" cap="none" normalizeH="0" baseline="0" dirty="0">
                <a:ln>
                  <a:noFill/>
                </a:ln>
                <a:solidFill>
                  <a:schemeClr val="bg1"/>
                </a:solidFill>
                <a:effectLst/>
                <a:latin typeface="Arial Unicode MS"/>
                <a:ea typeface="inherit"/>
              </a:rPr>
              <a:t>eq</a:t>
            </a:r>
            <a:r>
              <a:rPr kumimoji="0" lang="zh-CN" altLang="zh-CN" b="0" i="0" u="none" strike="noStrike" cap="none" normalizeH="0" baseline="0" dirty="0">
                <a:ln>
                  <a:noFill/>
                </a:ln>
                <a:solidFill>
                  <a:schemeClr val="bg1"/>
                </a:solidFill>
                <a:effectLst/>
                <a:latin typeface="Arial Unicode MS"/>
                <a:ea typeface="inherit"/>
              </a:rPr>
              <a:t>”:</a:t>
            </a:r>
            <a:r>
              <a:rPr kumimoji="0" lang="en-US" altLang="zh-CN" b="0" i="0" u="none" strike="noStrike" cap="none" normalizeH="0" baseline="0" dirty="0">
                <a:ln>
                  <a:noFill/>
                </a:ln>
                <a:solidFill>
                  <a:schemeClr val="bg1"/>
                </a:solidFill>
                <a:effectLst/>
                <a:latin typeface="Arial Unicode MS"/>
                <a:ea typeface="inherit"/>
              </a:rPr>
              <a:t> ”Singaporean”</a:t>
            </a:r>
            <a:r>
              <a:rPr kumimoji="0" lang="zh-CN" altLang="zh-CN" b="0" i="0" u="none" strike="noStrike" cap="none" normalizeH="0" baseline="0" dirty="0">
                <a:ln>
                  <a:noFill/>
                </a:ln>
                <a:solidFill>
                  <a:schemeClr val="bg1"/>
                </a:solidFill>
                <a:effectLst/>
                <a:latin typeface="Arial Unicode MS"/>
                <a:ea typeface="inherit"/>
              </a:rPr>
              <a:t>}})</a:t>
            </a:r>
            <a:r>
              <a:rPr kumimoji="0" lang="zh-CN" altLang="zh-CN" b="0" i="0" u="none" strike="noStrike" cap="none" normalizeH="0" baseline="0" dirty="0">
                <a:ln>
                  <a:noFill/>
                </a:ln>
                <a:solidFill>
                  <a:schemeClr val="bg1"/>
                </a:solidFill>
                <a:effectLst/>
              </a:rPr>
              <a:t> </a:t>
            </a:r>
            <a:endParaRPr kumimoji="0" lang="zh-CN" altLang="zh-CN" b="0" i="0" u="none" strike="noStrike" cap="none" normalizeH="0" baseline="0" dirty="0">
              <a:ln>
                <a:noFill/>
              </a:ln>
              <a:solidFill>
                <a:schemeClr val="bg1"/>
              </a:solidFill>
              <a:effectLst/>
              <a:latin typeface="Arial" panose="020B0604020202020204" pitchFamily="34" charset="0"/>
            </a:endParaRPr>
          </a:p>
        </p:txBody>
      </p:sp>
      <p:pic>
        <p:nvPicPr>
          <p:cNvPr id="15" name="Picture 2" descr="MongoDB - 维基百科，自由的百科全书">
            <a:extLst>
              <a:ext uri="{FF2B5EF4-FFF2-40B4-BE49-F238E27FC236}">
                <a16:creationId xmlns:a16="http://schemas.microsoft.com/office/drawing/2014/main" id="{DEFEAB97-6714-57CD-E59E-A2D15165C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36" y="2446659"/>
            <a:ext cx="3269213" cy="10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What MongoDB offers </a:t>
            </a:r>
            <a:endParaRPr lang="zh-CN" altLang="en-US" dirty="0"/>
          </a:p>
        </p:txBody>
      </p:sp>
      <p:sp>
        <p:nvSpPr>
          <p:cNvPr id="4" name="矩形 3">
            <a:extLst>
              <a:ext uri="{FF2B5EF4-FFF2-40B4-BE49-F238E27FC236}">
                <a16:creationId xmlns:a16="http://schemas.microsoft.com/office/drawing/2014/main" id="{33C4FAF0-CF63-F777-56B5-7980AAF7AD56}"/>
              </a:ext>
            </a:extLst>
          </p:cNvPr>
          <p:cNvSpPr/>
          <p:nvPr/>
        </p:nvSpPr>
        <p:spPr>
          <a:xfrm>
            <a:off x="3282374" y="1690688"/>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Storage flexibility</a:t>
            </a:r>
            <a:endParaRPr lang="zh-CN" altLang="en-US" sz="2400" dirty="0"/>
          </a:p>
        </p:txBody>
      </p:sp>
      <p:sp>
        <p:nvSpPr>
          <p:cNvPr id="8" name="矩形 7">
            <a:extLst>
              <a:ext uri="{FF2B5EF4-FFF2-40B4-BE49-F238E27FC236}">
                <a16:creationId xmlns:a16="http://schemas.microsoft.com/office/drawing/2014/main" id="{2373DCE7-4721-5567-6798-CDA22FCBA741}"/>
              </a:ext>
            </a:extLst>
          </p:cNvPr>
          <p:cNvSpPr/>
          <p:nvPr/>
        </p:nvSpPr>
        <p:spPr>
          <a:xfrm>
            <a:off x="3282374" y="3283960"/>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Simplicity</a:t>
            </a:r>
            <a:endParaRPr lang="zh-CN" altLang="en-US" sz="2400" dirty="0"/>
          </a:p>
        </p:txBody>
      </p:sp>
      <p:sp>
        <p:nvSpPr>
          <p:cNvPr id="9" name="矩形 8">
            <a:extLst>
              <a:ext uri="{FF2B5EF4-FFF2-40B4-BE49-F238E27FC236}">
                <a16:creationId xmlns:a16="http://schemas.microsoft.com/office/drawing/2014/main" id="{6F834899-EBD6-8FF7-0007-C7E07A5189EE}"/>
              </a:ext>
            </a:extLst>
          </p:cNvPr>
          <p:cNvSpPr/>
          <p:nvPr/>
        </p:nvSpPr>
        <p:spPr>
          <a:xfrm>
            <a:off x="3282374" y="4877232"/>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Performance</a:t>
            </a:r>
            <a:endParaRPr lang="zh-CN" altLang="en-US" sz="2400" dirty="0"/>
          </a:p>
        </p:txBody>
      </p:sp>
      <p:sp>
        <p:nvSpPr>
          <p:cNvPr id="10" name="矩形 9">
            <a:extLst>
              <a:ext uri="{FF2B5EF4-FFF2-40B4-BE49-F238E27FC236}">
                <a16:creationId xmlns:a16="http://schemas.microsoft.com/office/drawing/2014/main" id="{76604562-38E5-15A6-4375-217FD55EA9FC}"/>
              </a:ext>
            </a:extLst>
          </p:cNvPr>
          <p:cNvSpPr/>
          <p:nvPr/>
        </p:nvSpPr>
        <p:spPr>
          <a:xfrm>
            <a:off x="3282374" y="1690687"/>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1:</a:t>
            </a:r>
          </a:p>
          <a:p>
            <a:endParaRPr lang="en-US" altLang="zh-CN" sz="2400" dirty="0"/>
          </a:p>
          <a:p>
            <a:r>
              <a:rPr lang="en-US" altLang="zh-CN" sz="2400" dirty="0"/>
              <a:t>MongoDB is flexible</a:t>
            </a:r>
            <a:endParaRPr lang="zh-CN" altLang="en-US" sz="2400" dirty="0"/>
          </a:p>
        </p:txBody>
      </p:sp>
      <p:sp>
        <p:nvSpPr>
          <p:cNvPr id="11" name="矩形 10">
            <a:extLst>
              <a:ext uri="{FF2B5EF4-FFF2-40B4-BE49-F238E27FC236}">
                <a16:creationId xmlns:a16="http://schemas.microsoft.com/office/drawing/2014/main" id="{32C2D10C-9C3C-5C06-7B74-146773B0AF99}"/>
              </a:ext>
            </a:extLst>
          </p:cNvPr>
          <p:cNvSpPr/>
          <p:nvPr/>
        </p:nvSpPr>
        <p:spPr>
          <a:xfrm>
            <a:off x="3282374" y="3283960"/>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2:</a:t>
            </a:r>
          </a:p>
          <a:p>
            <a:endParaRPr lang="en-US" altLang="zh-CN" sz="2400" dirty="0"/>
          </a:p>
          <a:p>
            <a:r>
              <a:rPr lang="en-US" altLang="zh-CN" sz="2400" dirty="0"/>
              <a:t>MongoDB is simple to use</a:t>
            </a:r>
            <a:endParaRPr lang="zh-CN" altLang="en-US" sz="2400" dirty="0"/>
          </a:p>
        </p:txBody>
      </p:sp>
      <p:sp>
        <p:nvSpPr>
          <p:cNvPr id="12" name="箭头: 右 11">
            <a:extLst>
              <a:ext uri="{FF2B5EF4-FFF2-40B4-BE49-F238E27FC236}">
                <a16:creationId xmlns:a16="http://schemas.microsoft.com/office/drawing/2014/main" id="{447BDDCD-FDCD-F440-F94A-11055342AF46}"/>
              </a:ext>
            </a:extLst>
          </p:cNvPr>
          <p:cNvSpPr/>
          <p:nvPr/>
        </p:nvSpPr>
        <p:spPr>
          <a:xfrm>
            <a:off x="2244436" y="5373762"/>
            <a:ext cx="609600" cy="34174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99C2D76-F2CD-B5D0-F805-F85C2C01BCF3}"/>
              </a:ext>
            </a:extLst>
          </p:cNvPr>
          <p:cNvSpPr/>
          <p:nvPr/>
        </p:nvSpPr>
        <p:spPr>
          <a:xfrm>
            <a:off x="3282374" y="4877232"/>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3:</a:t>
            </a:r>
          </a:p>
          <a:p>
            <a:endParaRPr lang="en-US" altLang="zh-CN" sz="2400" dirty="0"/>
          </a:p>
          <a:p>
            <a:r>
              <a:rPr lang="en-US" altLang="zh-CN" sz="2400" dirty="0"/>
              <a:t>MongoDB gives strong performance</a:t>
            </a:r>
            <a:endParaRPr lang="zh-CN" altLang="en-US" sz="2400" dirty="0"/>
          </a:p>
        </p:txBody>
      </p:sp>
    </p:spTree>
    <p:extLst>
      <p:ext uri="{BB962C8B-B14F-4D97-AF65-F5344CB8AC3E}">
        <p14:creationId xmlns:p14="http://schemas.microsoft.com/office/powerpoint/2010/main" val="38934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gives strong performance</a:t>
            </a:r>
            <a:endParaRPr lang="zh-CN" altLang="en-US" dirty="0"/>
          </a:p>
        </p:txBody>
      </p:sp>
      <p:sp>
        <p:nvSpPr>
          <p:cNvPr id="3" name="文本框 2">
            <a:extLst>
              <a:ext uri="{FF2B5EF4-FFF2-40B4-BE49-F238E27FC236}">
                <a16:creationId xmlns:a16="http://schemas.microsoft.com/office/drawing/2014/main" id="{14DFF2DE-77C4-A8E0-3E2F-E3059D024E18}"/>
              </a:ext>
            </a:extLst>
          </p:cNvPr>
          <p:cNvSpPr txBox="1"/>
          <p:nvPr/>
        </p:nvSpPr>
        <p:spPr>
          <a:xfrm>
            <a:off x="828952" y="1373336"/>
            <a:ext cx="6731330" cy="523220"/>
          </a:xfrm>
          <a:prstGeom prst="rect">
            <a:avLst/>
          </a:prstGeom>
          <a:noFill/>
        </p:spPr>
        <p:txBody>
          <a:bodyPr wrap="none" rtlCol="0">
            <a:spAutoFit/>
          </a:bodyPr>
          <a:lstStyle/>
          <a:p>
            <a:r>
              <a:rPr lang="en-US" altLang="zh-CN" sz="2800" dirty="0"/>
              <a:t>Query is fast (If designed to be monolithic)</a:t>
            </a:r>
          </a:p>
        </p:txBody>
      </p:sp>
      <p:pic>
        <p:nvPicPr>
          <p:cNvPr id="12" name="Picture 2" descr="Learn SQL for Databases">
            <a:extLst>
              <a:ext uri="{FF2B5EF4-FFF2-40B4-BE49-F238E27FC236}">
                <a16:creationId xmlns:a16="http://schemas.microsoft.com/office/drawing/2014/main" id="{6E83B8AF-100E-A6B9-B79E-1E08E3EC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350" y="2316938"/>
            <a:ext cx="1112062" cy="1112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ngoDB - 维基百科，自由的百科全书">
            <a:extLst>
              <a:ext uri="{FF2B5EF4-FFF2-40B4-BE49-F238E27FC236}">
                <a16:creationId xmlns:a16="http://schemas.microsoft.com/office/drawing/2014/main" id="{0FC48A6B-90A0-DD64-0BBF-78926F23E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36" y="2446659"/>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剪去单角 14">
            <a:extLst>
              <a:ext uri="{FF2B5EF4-FFF2-40B4-BE49-F238E27FC236}">
                <a16:creationId xmlns:a16="http://schemas.microsoft.com/office/drawing/2014/main" id="{0F839264-8AF9-6808-F2BC-A08C0E66250F}"/>
              </a:ext>
            </a:extLst>
          </p:cNvPr>
          <p:cNvSpPr/>
          <p:nvPr/>
        </p:nvSpPr>
        <p:spPr>
          <a:xfrm>
            <a:off x="838200" y="3566877"/>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Student Table</a:t>
            </a:r>
            <a:endParaRPr lang="zh-CN" altLang="en-US" dirty="0"/>
          </a:p>
        </p:txBody>
      </p:sp>
      <p:sp>
        <p:nvSpPr>
          <p:cNvPr id="16" name="矩形: 剪去单角 15">
            <a:extLst>
              <a:ext uri="{FF2B5EF4-FFF2-40B4-BE49-F238E27FC236}">
                <a16:creationId xmlns:a16="http://schemas.microsoft.com/office/drawing/2014/main" id="{26F928B4-0293-90D4-F588-9F20801E535B}"/>
              </a:ext>
            </a:extLst>
          </p:cNvPr>
          <p:cNvSpPr/>
          <p:nvPr/>
        </p:nvSpPr>
        <p:spPr>
          <a:xfrm>
            <a:off x="3262743" y="3566877"/>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School Table</a:t>
            </a:r>
            <a:endParaRPr lang="zh-CN" altLang="en-US" dirty="0"/>
          </a:p>
        </p:txBody>
      </p:sp>
      <p:sp>
        <p:nvSpPr>
          <p:cNvPr id="17" name="矩形: 剪去单角 16">
            <a:extLst>
              <a:ext uri="{FF2B5EF4-FFF2-40B4-BE49-F238E27FC236}">
                <a16:creationId xmlns:a16="http://schemas.microsoft.com/office/drawing/2014/main" id="{20CD876B-4370-42A8-6C88-3339F90D9CFF}"/>
              </a:ext>
            </a:extLst>
          </p:cNvPr>
          <p:cNvSpPr/>
          <p:nvPr/>
        </p:nvSpPr>
        <p:spPr>
          <a:xfrm>
            <a:off x="2066636" y="4891456"/>
            <a:ext cx="1699490" cy="9767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Address Table</a:t>
            </a:r>
            <a:endParaRPr lang="zh-CN" altLang="en-US" dirty="0"/>
          </a:p>
        </p:txBody>
      </p:sp>
      <p:sp>
        <p:nvSpPr>
          <p:cNvPr id="18" name="箭头: 右 17">
            <a:extLst>
              <a:ext uri="{FF2B5EF4-FFF2-40B4-BE49-F238E27FC236}">
                <a16:creationId xmlns:a16="http://schemas.microsoft.com/office/drawing/2014/main" id="{43332396-74BB-CAF5-E702-65B97FEE3E95}"/>
              </a:ext>
            </a:extLst>
          </p:cNvPr>
          <p:cNvSpPr/>
          <p:nvPr/>
        </p:nvSpPr>
        <p:spPr>
          <a:xfrm>
            <a:off x="5738652" y="4055249"/>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剪去单角 18">
            <a:extLst>
              <a:ext uri="{FF2B5EF4-FFF2-40B4-BE49-F238E27FC236}">
                <a16:creationId xmlns:a16="http://schemas.microsoft.com/office/drawing/2014/main" id="{4D0BB687-7D90-9BA1-4EC8-48390F40072D}"/>
              </a:ext>
            </a:extLst>
          </p:cNvPr>
          <p:cNvSpPr/>
          <p:nvPr/>
        </p:nvSpPr>
        <p:spPr>
          <a:xfrm>
            <a:off x="7013836" y="3536397"/>
            <a:ext cx="4054073" cy="233180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Student Collection</a:t>
            </a:r>
          </a:p>
          <a:p>
            <a:endParaRPr lang="en-US" altLang="zh-CN" dirty="0"/>
          </a:p>
          <a:p>
            <a:r>
              <a:rPr lang="en-US" altLang="zh-CN" dirty="0"/>
              <a:t>Student</a:t>
            </a:r>
          </a:p>
          <a:p>
            <a:pPr marL="285750" indent="-285750">
              <a:buFont typeface="Wingdings" panose="05000000000000000000" pitchFamily="2" charset="2"/>
              <a:buChar char="Ø"/>
            </a:pPr>
            <a:r>
              <a:rPr lang="en-US" altLang="zh-CN" dirty="0"/>
              <a:t>Schools</a:t>
            </a:r>
          </a:p>
          <a:p>
            <a:pPr marL="742950" lvl="1" indent="-285750">
              <a:buFont typeface="Wingdings" panose="05000000000000000000" pitchFamily="2" charset="2"/>
              <a:buChar char="Ø"/>
            </a:pPr>
            <a:r>
              <a:rPr lang="en-US" altLang="zh-CN" dirty="0"/>
              <a:t>Addresses</a:t>
            </a:r>
          </a:p>
        </p:txBody>
      </p:sp>
      <p:sp>
        <p:nvSpPr>
          <p:cNvPr id="20" name="文本框 19">
            <a:extLst>
              <a:ext uri="{FF2B5EF4-FFF2-40B4-BE49-F238E27FC236}">
                <a16:creationId xmlns:a16="http://schemas.microsoft.com/office/drawing/2014/main" id="{42DFAEF7-A25C-52CB-E926-64FDF2B20E4B}"/>
              </a:ext>
            </a:extLst>
          </p:cNvPr>
          <p:cNvSpPr txBox="1"/>
          <p:nvPr/>
        </p:nvSpPr>
        <p:spPr>
          <a:xfrm>
            <a:off x="2156027" y="6123543"/>
            <a:ext cx="1290738" cy="369332"/>
          </a:xfrm>
          <a:prstGeom prst="rect">
            <a:avLst/>
          </a:prstGeom>
          <a:noFill/>
        </p:spPr>
        <p:txBody>
          <a:bodyPr wrap="none" rtlCol="0">
            <a:spAutoFit/>
          </a:bodyPr>
          <a:lstStyle/>
          <a:p>
            <a:r>
              <a:rPr lang="en-US" altLang="zh-CN" dirty="0"/>
              <a:t>JOIN query</a:t>
            </a:r>
            <a:endParaRPr lang="zh-CN" altLang="en-US" dirty="0"/>
          </a:p>
        </p:txBody>
      </p:sp>
      <p:sp>
        <p:nvSpPr>
          <p:cNvPr id="21" name="文本框 20">
            <a:extLst>
              <a:ext uri="{FF2B5EF4-FFF2-40B4-BE49-F238E27FC236}">
                <a16:creationId xmlns:a16="http://schemas.microsoft.com/office/drawing/2014/main" id="{6E938277-79F8-6905-515B-4CDAF766F7D4}"/>
              </a:ext>
            </a:extLst>
          </p:cNvPr>
          <p:cNvSpPr txBox="1"/>
          <p:nvPr/>
        </p:nvSpPr>
        <p:spPr>
          <a:xfrm>
            <a:off x="8011088" y="6123543"/>
            <a:ext cx="1410964" cy="369332"/>
          </a:xfrm>
          <a:prstGeom prst="rect">
            <a:avLst/>
          </a:prstGeom>
          <a:noFill/>
        </p:spPr>
        <p:txBody>
          <a:bodyPr wrap="none" rtlCol="0">
            <a:spAutoFit/>
          </a:bodyPr>
          <a:lstStyle/>
          <a:p>
            <a:r>
              <a:rPr lang="en-US" altLang="zh-CN" dirty="0"/>
              <a:t>Single query</a:t>
            </a:r>
            <a:endParaRPr lang="zh-CN" altLang="en-US" dirty="0"/>
          </a:p>
        </p:txBody>
      </p:sp>
    </p:spTree>
    <p:extLst>
      <p:ext uri="{BB962C8B-B14F-4D97-AF65-F5344CB8AC3E}">
        <p14:creationId xmlns:p14="http://schemas.microsoft.com/office/powerpoint/2010/main" val="19556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gives strong performance</a:t>
            </a:r>
            <a:endParaRPr lang="zh-CN" altLang="en-US" dirty="0"/>
          </a:p>
        </p:txBody>
      </p:sp>
      <p:sp>
        <p:nvSpPr>
          <p:cNvPr id="3" name="文本框 2">
            <a:extLst>
              <a:ext uri="{FF2B5EF4-FFF2-40B4-BE49-F238E27FC236}">
                <a16:creationId xmlns:a16="http://schemas.microsoft.com/office/drawing/2014/main" id="{14DFF2DE-77C4-A8E0-3E2F-E3059D024E18}"/>
              </a:ext>
            </a:extLst>
          </p:cNvPr>
          <p:cNvSpPr txBox="1"/>
          <p:nvPr/>
        </p:nvSpPr>
        <p:spPr>
          <a:xfrm>
            <a:off x="843265" y="1231916"/>
            <a:ext cx="7478329" cy="523220"/>
          </a:xfrm>
          <a:prstGeom prst="rect">
            <a:avLst/>
          </a:prstGeom>
          <a:noFill/>
        </p:spPr>
        <p:txBody>
          <a:bodyPr wrap="none" rtlCol="0">
            <a:spAutoFit/>
          </a:bodyPr>
          <a:lstStyle/>
          <a:p>
            <a:r>
              <a:rPr lang="en-US" altLang="zh-CN" sz="2800" dirty="0"/>
              <a:t>Memory usage is small (Decoupling is effective)</a:t>
            </a:r>
          </a:p>
        </p:txBody>
      </p:sp>
      <p:sp>
        <p:nvSpPr>
          <p:cNvPr id="4" name="矩形: 圆角 3">
            <a:extLst>
              <a:ext uri="{FF2B5EF4-FFF2-40B4-BE49-F238E27FC236}">
                <a16:creationId xmlns:a16="http://schemas.microsoft.com/office/drawing/2014/main" id="{D03ACBFE-7B4A-278E-9599-3B92B8DE571F}"/>
              </a:ext>
            </a:extLst>
          </p:cNvPr>
          <p:cNvSpPr/>
          <p:nvPr/>
        </p:nvSpPr>
        <p:spPr>
          <a:xfrm>
            <a:off x="6049821" y="4719783"/>
            <a:ext cx="5599998" cy="16061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Picture 2" descr="Learn SQL for Databases">
            <a:extLst>
              <a:ext uri="{FF2B5EF4-FFF2-40B4-BE49-F238E27FC236}">
                <a16:creationId xmlns:a16="http://schemas.microsoft.com/office/drawing/2014/main" id="{EE923D80-083F-4AC2-436D-D44E22188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751" y="1751943"/>
            <a:ext cx="1112062" cy="1112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ongoDB - 维基百科，自由的百科全书">
            <a:extLst>
              <a:ext uri="{FF2B5EF4-FFF2-40B4-BE49-F238E27FC236}">
                <a16:creationId xmlns:a16="http://schemas.microsoft.com/office/drawing/2014/main" id="{BCF384DA-570D-F2F2-AF2D-0ED3D59C8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436" y="1860072"/>
            <a:ext cx="3269213" cy="108973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43AABE36-9F5E-3AB0-19F4-3FD540492D91}"/>
              </a:ext>
            </a:extLst>
          </p:cNvPr>
          <p:cNvSpPr txBox="1"/>
          <p:nvPr/>
        </p:nvSpPr>
        <p:spPr>
          <a:xfrm>
            <a:off x="258618" y="6308209"/>
            <a:ext cx="3488455" cy="369332"/>
          </a:xfrm>
          <a:prstGeom prst="rect">
            <a:avLst/>
          </a:prstGeom>
          <a:noFill/>
        </p:spPr>
        <p:txBody>
          <a:bodyPr wrap="none" rtlCol="0">
            <a:spAutoFit/>
          </a:bodyPr>
          <a:lstStyle/>
          <a:p>
            <a:r>
              <a:rPr lang="en-US" altLang="zh-CN" dirty="0"/>
              <a:t>Multiple rows for a single student</a:t>
            </a:r>
            <a:endParaRPr lang="zh-CN" altLang="en-US" dirty="0"/>
          </a:p>
        </p:txBody>
      </p:sp>
      <p:sp>
        <p:nvSpPr>
          <p:cNvPr id="9" name="箭头: 右 8">
            <a:extLst>
              <a:ext uri="{FF2B5EF4-FFF2-40B4-BE49-F238E27FC236}">
                <a16:creationId xmlns:a16="http://schemas.microsoft.com/office/drawing/2014/main" id="{34A7E6B2-F971-A43F-7035-027E00C19327}"/>
              </a:ext>
            </a:extLst>
          </p:cNvPr>
          <p:cNvSpPr/>
          <p:nvPr/>
        </p:nvSpPr>
        <p:spPr>
          <a:xfrm>
            <a:off x="6049821" y="3943927"/>
            <a:ext cx="249382" cy="15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091D29B7-8D59-815D-B57A-BEED2B690129}"/>
              </a:ext>
            </a:extLst>
          </p:cNvPr>
          <p:cNvSpPr txBox="1"/>
          <p:nvPr/>
        </p:nvSpPr>
        <p:spPr>
          <a:xfrm>
            <a:off x="6459659" y="2949810"/>
            <a:ext cx="4108817" cy="1754326"/>
          </a:xfrm>
          <a:prstGeom prst="rect">
            <a:avLst/>
          </a:prstGeom>
          <a:solidFill>
            <a:schemeClr val="tx1"/>
          </a:solidFill>
        </p:spPr>
        <p:txBody>
          <a:bodyPr wrap="none" rtlCol="0">
            <a:spAutoFit/>
          </a:bodyPr>
          <a:lstStyle/>
          <a:p>
            <a:r>
              <a:rPr lang="en-US" altLang="zh-CN" dirty="0">
                <a:solidFill>
                  <a:schemeClr val="bg1"/>
                </a:solidFill>
              </a:rPr>
              <a:t>{</a:t>
            </a:r>
          </a:p>
          <a:p>
            <a:r>
              <a:rPr lang="en-US" altLang="zh-CN" dirty="0">
                <a:solidFill>
                  <a:schemeClr val="bg1"/>
                </a:solidFill>
              </a:rPr>
              <a:t>    “matric”: “A0123456A”,</a:t>
            </a:r>
          </a:p>
          <a:p>
            <a:r>
              <a:rPr lang="en-US" altLang="zh-CN" dirty="0">
                <a:solidFill>
                  <a:schemeClr val="bg1"/>
                </a:solidFill>
              </a:rPr>
              <a:t>    “name”: “John Doe”</a:t>
            </a:r>
          </a:p>
          <a:p>
            <a:r>
              <a:rPr lang="en-US" altLang="zh-CN" dirty="0">
                <a:solidFill>
                  <a:schemeClr val="bg1"/>
                </a:solidFill>
              </a:rPr>
              <a:t>    “email”: “e0123456 …”,</a:t>
            </a:r>
          </a:p>
          <a:p>
            <a:r>
              <a:rPr lang="en-US" altLang="zh-CN" dirty="0">
                <a:solidFill>
                  <a:schemeClr val="bg1"/>
                </a:solidFill>
              </a:rPr>
              <a:t>    </a:t>
            </a:r>
            <a:r>
              <a:rPr lang="en-US" altLang="zh-CN" dirty="0">
                <a:solidFill>
                  <a:schemeClr val="bg1"/>
                </a:solidFill>
                <a:highlight>
                  <a:srgbClr val="008000"/>
                </a:highlight>
              </a:rPr>
              <a:t>“</a:t>
            </a:r>
            <a:r>
              <a:rPr lang="en-US" altLang="zh-CN" dirty="0" err="1">
                <a:solidFill>
                  <a:schemeClr val="bg1"/>
                </a:solidFill>
                <a:highlight>
                  <a:srgbClr val="008000"/>
                </a:highlight>
              </a:rPr>
              <a:t>module_ids</a:t>
            </a:r>
            <a:r>
              <a:rPr lang="en-US" altLang="zh-CN" dirty="0">
                <a:solidFill>
                  <a:schemeClr val="bg1"/>
                </a:solidFill>
                <a:highlight>
                  <a:srgbClr val="008000"/>
                </a:highlight>
              </a:rPr>
              <a:t>”: [ID_1, ID_2, ID_3, ID_4],</a:t>
            </a:r>
          </a:p>
          <a:p>
            <a:r>
              <a:rPr lang="en-US" altLang="zh-CN" dirty="0">
                <a:solidFill>
                  <a:schemeClr val="bg1"/>
                </a:solidFill>
              </a:rPr>
              <a:t>}</a:t>
            </a:r>
            <a:endParaRPr lang="zh-CN" altLang="en-US" dirty="0">
              <a:solidFill>
                <a:schemeClr val="bg1"/>
              </a:solidFill>
            </a:endParaRPr>
          </a:p>
        </p:txBody>
      </p:sp>
      <p:sp>
        <p:nvSpPr>
          <p:cNvPr id="11" name="文本框 10">
            <a:extLst>
              <a:ext uri="{FF2B5EF4-FFF2-40B4-BE49-F238E27FC236}">
                <a16:creationId xmlns:a16="http://schemas.microsoft.com/office/drawing/2014/main" id="{EF6EDCEB-56D5-5672-4CB5-58DC56572518}"/>
              </a:ext>
            </a:extLst>
          </p:cNvPr>
          <p:cNvSpPr txBox="1"/>
          <p:nvPr/>
        </p:nvSpPr>
        <p:spPr>
          <a:xfrm>
            <a:off x="6299203" y="6308209"/>
            <a:ext cx="5437707" cy="369332"/>
          </a:xfrm>
          <a:prstGeom prst="rect">
            <a:avLst/>
          </a:prstGeom>
          <a:noFill/>
        </p:spPr>
        <p:txBody>
          <a:bodyPr wrap="none" rtlCol="0">
            <a:spAutoFit/>
          </a:bodyPr>
          <a:lstStyle/>
          <a:p>
            <a:r>
              <a:rPr lang="en-US" altLang="zh-CN" dirty="0"/>
              <a:t>Single document for a single student, with references</a:t>
            </a:r>
            <a:endParaRPr lang="zh-CN" altLang="en-US" dirty="0"/>
          </a:p>
        </p:txBody>
      </p:sp>
      <p:sp>
        <p:nvSpPr>
          <p:cNvPr id="14" name="椭圆 13">
            <a:extLst>
              <a:ext uri="{FF2B5EF4-FFF2-40B4-BE49-F238E27FC236}">
                <a16:creationId xmlns:a16="http://schemas.microsoft.com/office/drawing/2014/main" id="{C5E2CA71-91AB-80CA-C574-983AAB39D5BC}"/>
              </a:ext>
            </a:extLst>
          </p:cNvPr>
          <p:cNvSpPr/>
          <p:nvPr/>
        </p:nvSpPr>
        <p:spPr>
          <a:xfrm>
            <a:off x="6537009" y="5174795"/>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MA1101R</a:t>
            </a:r>
            <a:endParaRPr lang="zh-CN" altLang="en-US" sz="1800" dirty="0"/>
          </a:p>
        </p:txBody>
      </p:sp>
      <p:sp>
        <p:nvSpPr>
          <p:cNvPr id="22" name="椭圆 21">
            <a:extLst>
              <a:ext uri="{FF2B5EF4-FFF2-40B4-BE49-F238E27FC236}">
                <a16:creationId xmlns:a16="http://schemas.microsoft.com/office/drawing/2014/main" id="{3FCA1920-ED31-6C97-2F76-5A515FA9E44A}"/>
              </a:ext>
            </a:extLst>
          </p:cNvPr>
          <p:cNvSpPr/>
          <p:nvPr/>
        </p:nvSpPr>
        <p:spPr>
          <a:xfrm>
            <a:off x="7855209" y="5174795"/>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CS1231S</a:t>
            </a:r>
            <a:endParaRPr lang="zh-CN" altLang="en-US" sz="1800" dirty="0"/>
          </a:p>
        </p:txBody>
      </p:sp>
      <p:sp>
        <p:nvSpPr>
          <p:cNvPr id="23" name="椭圆 22">
            <a:extLst>
              <a:ext uri="{FF2B5EF4-FFF2-40B4-BE49-F238E27FC236}">
                <a16:creationId xmlns:a16="http://schemas.microsoft.com/office/drawing/2014/main" id="{80021C43-01E7-5F14-121D-EA6BF8E9AD24}"/>
              </a:ext>
            </a:extLst>
          </p:cNvPr>
          <p:cNvSpPr/>
          <p:nvPr/>
        </p:nvSpPr>
        <p:spPr>
          <a:xfrm>
            <a:off x="9175437" y="5157074"/>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CS1101S</a:t>
            </a:r>
            <a:endParaRPr lang="zh-CN" altLang="en-US" sz="1800" dirty="0"/>
          </a:p>
        </p:txBody>
      </p:sp>
      <p:sp>
        <p:nvSpPr>
          <p:cNvPr id="24" name="椭圆 23">
            <a:extLst>
              <a:ext uri="{FF2B5EF4-FFF2-40B4-BE49-F238E27FC236}">
                <a16:creationId xmlns:a16="http://schemas.microsoft.com/office/drawing/2014/main" id="{2CCC2C0A-B30B-810A-8617-75112904931C}"/>
              </a:ext>
            </a:extLst>
          </p:cNvPr>
          <p:cNvSpPr/>
          <p:nvPr/>
        </p:nvSpPr>
        <p:spPr>
          <a:xfrm>
            <a:off x="10493637" y="5157074"/>
            <a:ext cx="1027573" cy="10229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t>MA1521</a:t>
            </a:r>
            <a:endParaRPr lang="zh-CN" altLang="en-US" sz="1800" dirty="0"/>
          </a:p>
        </p:txBody>
      </p:sp>
      <p:cxnSp>
        <p:nvCxnSpPr>
          <p:cNvPr id="25" name="连接符: 曲线 24">
            <a:extLst>
              <a:ext uri="{FF2B5EF4-FFF2-40B4-BE49-F238E27FC236}">
                <a16:creationId xmlns:a16="http://schemas.microsoft.com/office/drawing/2014/main" id="{2087CB88-A5AB-8992-2992-ABF4BE2871F3}"/>
              </a:ext>
            </a:extLst>
          </p:cNvPr>
          <p:cNvCxnSpPr>
            <a:cxnSpLocks/>
            <a:endCxn id="14" idx="0"/>
          </p:cNvCxnSpPr>
          <p:nvPr/>
        </p:nvCxnSpPr>
        <p:spPr>
          <a:xfrm rot="10800000" flipV="1">
            <a:off x="7050797" y="4174833"/>
            <a:ext cx="1413987" cy="999962"/>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连接符: 曲线 25">
            <a:extLst>
              <a:ext uri="{FF2B5EF4-FFF2-40B4-BE49-F238E27FC236}">
                <a16:creationId xmlns:a16="http://schemas.microsoft.com/office/drawing/2014/main" id="{3FBF0598-AAEE-E026-4AA1-04AEA495A8D7}"/>
              </a:ext>
            </a:extLst>
          </p:cNvPr>
          <p:cNvCxnSpPr>
            <a:cxnSpLocks/>
            <a:endCxn id="22" idx="0"/>
          </p:cNvCxnSpPr>
          <p:nvPr/>
        </p:nvCxnSpPr>
        <p:spPr>
          <a:xfrm rot="5400000">
            <a:off x="8206137" y="4337694"/>
            <a:ext cx="999960" cy="674242"/>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曲线 26">
            <a:extLst>
              <a:ext uri="{FF2B5EF4-FFF2-40B4-BE49-F238E27FC236}">
                <a16:creationId xmlns:a16="http://schemas.microsoft.com/office/drawing/2014/main" id="{60F01A58-5F77-88D5-ED71-010F5ABDE6A5}"/>
              </a:ext>
            </a:extLst>
          </p:cNvPr>
          <p:cNvCxnSpPr>
            <a:cxnSpLocks/>
            <a:endCxn id="23" idx="0"/>
          </p:cNvCxnSpPr>
          <p:nvPr/>
        </p:nvCxnSpPr>
        <p:spPr>
          <a:xfrm rot="16200000" flipH="1">
            <a:off x="9135036" y="4602885"/>
            <a:ext cx="982239" cy="126137"/>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连接符: 曲线 27">
            <a:extLst>
              <a:ext uri="{FF2B5EF4-FFF2-40B4-BE49-F238E27FC236}">
                <a16:creationId xmlns:a16="http://schemas.microsoft.com/office/drawing/2014/main" id="{2781E910-BE8D-5550-46C6-6BB59562FEB3}"/>
              </a:ext>
            </a:extLst>
          </p:cNvPr>
          <p:cNvCxnSpPr>
            <a:cxnSpLocks/>
            <a:endCxn id="24" idx="0"/>
          </p:cNvCxnSpPr>
          <p:nvPr/>
        </p:nvCxnSpPr>
        <p:spPr>
          <a:xfrm rot="16200000" flipH="1">
            <a:off x="10050411" y="4200061"/>
            <a:ext cx="982240" cy="931785"/>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F421929-48B2-1271-44BB-1CBB9F8F511C}"/>
              </a:ext>
            </a:extLst>
          </p:cNvPr>
          <p:cNvSpPr txBox="1"/>
          <p:nvPr/>
        </p:nvSpPr>
        <p:spPr>
          <a:xfrm>
            <a:off x="5992388" y="4732120"/>
            <a:ext cx="2020105" cy="369332"/>
          </a:xfrm>
          <a:prstGeom prst="rect">
            <a:avLst/>
          </a:prstGeom>
          <a:noFill/>
        </p:spPr>
        <p:txBody>
          <a:bodyPr wrap="none" rtlCol="0">
            <a:spAutoFit/>
          </a:bodyPr>
          <a:lstStyle/>
          <a:p>
            <a:r>
              <a:rPr lang="en-US" altLang="zh-CN" dirty="0"/>
              <a:t> Module collection</a:t>
            </a:r>
            <a:endParaRPr lang="zh-CN" altLang="en-US" dirty="0"/>
          </a:p>
        </p:txBody>
      </p:sp>
      <p:graphicFrame>
        <p:nvGraphicFramePr>
          <p:cNvPr id="30" name="表格 4">
            <a:extLst>
              <a:ext uri="{FF2B5EF4-FFF2-40B4-BE49-F238E27FC236}">
                <a16:creationId xmlns:a16="http://schemas.microsoft.com/office/drawing/2014/main" id="{C65A2182-F31C-58F6-350A-CE302274066A}"/>
              </a:ext>
            </a:extLst>
          </p:cNvPr>
          <p:cNvGraphicFramePr>
            <a:graphicFrameLocks noGrp="1"/>
          </p:cNvGraphicFramePr>
          <p:nvPr>
            <p:extLst>
              <p:ext uri="{D42A27DB-BD31-4B8C-83A1-F6EECF244321}">
                <p14:modId xmlns:p14="http://schemas.microsoft.com/office/powerpoint/2010/main" val="854149643"/>
              </p:ext>
            </p:extLst>
          </p:nvPr>
        </p:nvGraphicFramePr>
        <p:xfrm>
          <a:off x="25847" y="2925260"/>
          <a:ext cx="5959317" cy="2590800"/>
        </p:xfrm>
        <a:graphic>
          <a:graphicData uri="http://schemas.openxmlformats.org/drawingml/2006/table">
            <a:tbl>
              <a:tblPr firstRow="1" bandRow="1">
                <a:tableStyleId>{5C22544A-7EE6-4342-B048-85BDC9FD1C3A}</a:tableStyleId>
              </a:tblPr>
              <a:tblGrid>
                <a:gridCol w="1184727">
                  <a:extLst>
                    <a:ext uri="{9D8B030D-6E8A-4147-A177-3AD203B41FA5}">
                      <a16:colId xmlns:a16="http://schemas.microsoft.com/office/drawing/2014/main" val="2789828451"/>
                    </a:ext>
                  </a:extLst>
                </a:gridCol>
                <a:gridCol w="848189">
                  <a:extLst>
                    <a:ext uri="{9D8B030D-6E8A-4147-A177-3AD203B41FA5}">
                      <a16:colId xmlns:a16="http://schemas.microsoft.com/office/drawing/2014/main" val="2081288247"/>
                    </a:ext>
                  </a:extLst>
                </a:gridCol>
                <a:gridCol w="963923">
                  <a:extLst>
                    <a:ext uri="{9D8B030D-6E8A-4147-A177-3AD203B41FA5}">
                      <a16:colId xmlns:a16="http://schemas.microsoft.com/office/drawing/2014/main" val="175990482"/>
                    </a:ext>
                  </a:extLst>
                </a:gridCol>
                <a:gridCol w="930478">
                  <a:extLst>
                    <a:ext uri="{9D8B030D-6E8A-4147-A177-3AD203B41FA5}">
                      <a16:colId xmlns:a16="http://schemas.microsoft.com/office/drawing/2014/main" val="127348128"/>
                    </a:ext>
                  </a:extLst>
                </a:gridCol>
                <a:gridCol w="1345317">
                  <a:extLst>
                    <a:ext uri="{9D8B030D-6E8A-4147-A177-3AD203B41FA5}">
                      <a16:colId xmlns:a16="http://schemas.microsoft.com/office/drawing/2014/main" val="2443208935"/>
                    </a:ext>
                  </a:extLst>
                </a:gridCol>
                <a:gridCol w="686683">
                  <a:extLst>
                    <a:ext uri="{9D8B030D-6E8A-4147-A177-3AD203B41FA5}">
                      <a16:colId xmlns:a16="http://schemas.microsoft.com/office/drawing/2014/main" val="2602566031"/>
                    </a:ext>
                  </a:extLst>
                </a:gridCol>
              </a:tblGrid>
              <a:tr h="325084">
                <a:tc>
                  <a:txBody>
                    <a:bodyPr/>
                    <a:lstStyle/>
                    <a:p>
                      <a:r>
                        <a:rPr lang="en-US" altLang="zh-CN" sz="1400" dirty="0"/>
                        <a:t>matric</a:t>
                      </a:r>
                      <a:endParaRPr lang="zh-CN" altLang="en-US" sz="1400" dirty="0"/>
                    </a:p>
                  </a:txBody>
                  <a:tcPr/>
                </a:tc>
                <a:tc>
                  <a:txBody>
                    <a:bodyPr/>
                    <a:lstStyle/>
                    <a:p>
                      <a:r>
                        <a:rPr lang="en-US" altLang="zh-CN" sz="1400" dirty="0"/>
                        <a:t>name</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email</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module code</a:t>
                      </a:r>
                      <a:endParaRPr lang="zh-CN" altLang="en-US" sz="1400" dirty="0"/>
                    </a:p>
                  </a:txBody>
                  <a:tcPr>
                    <a:solidFill>
                      <a:schemeClr val="accent6"/>
                    </a:solidFill>
                  </a:tcPr>
                </a:tc>
                <a:tc>
                  <a:txBody>
                    <a:bodyPr/>
                    <a:lstStyle/>
                    <a:p>
                      <a:r>
                        <a:rPr lang="en-US" altLang="zh-CN" sz="1400" dirty="0"/>
                        <a:t>module name</a:t>
                      </a:r>
                      <a:endParaRPr lang="zh-CN" altLang="en-US" sz="1400" dirty="0"/>
                    </a:p>
                  </a:txBody>
                  <a:tcPr>
                    <a:solidFill>
                      <a:schemeClr val="accent6"/>
                    </a:solidFill>
                  </a:tcPr>
                </a:tc>
                <a:tc>
                  <a:txBody>
                    <a:bodyPr/>
                    <a:lstStyle/>
                    <a:p>
                      <a:r>
                        <a:rPr lang="en-US" altLang="zh-CN" sz="1400" dirty="0"/>
                        <a:t>lecturer</a:t>
                      </a:r>
                      <a:endParaRPr lang="zh-CN" altLang="en-US" sz="1400" dirty="0"/>
                    </a:p>
                  </a:txBody>
                  <a:tcPr>
                    <a:solidFill>
                      <a:schemeClr val="accent6"/>
                    </a:solidFill>
                  </a:tcPr>
                </a:tc>
                <a:extLst>
                  <a:ext uri="{0D108BD9-81ED-4DB2-BD59-A6C34878D82A}">
                    <a16:rowId xmlns:a16="http://schemas.microsoft.com/office/drawing/2014/main" val="3863461600"/>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MA1101R</a:t>
                      </a:r>
                      <a:endParaRPr lang="zh-CN" altLang="en-US" sz="1400" dirty="0"/>
                    </a:p>
                  </a:txBody>
                  <a:tcPr>
                    <a:solidFill>
                      <a:schemeClr val="accent6"/>
                    </a:solidFill>
                  </a:tcPr>
                </a:tc>
                <a:tc>
                  <a:txBody>
                    <a:bodyPr/>
                    <a:lstStyle/>
                    <a:p>
                      <a:r>
                        <a:rPr lang="en-US" altLang="zh-CN" sz="1400" dirty="0"/>
                        <a:t>Linear Algebra</a:t>
                      </a:r>
                      <a:endParaRPr lang="zh-CN" altLang="en-US" sz="1400" dirty="0"/>
                    </a:p>
                  </a:txBody>
                  <a:tcPr>
                    <a:solidFill>
                      <a:schemeClr val="accent6"/>
                    </a:solidFill>
                  </a:tcPr>
                </a:tc>
                <a:tc>
                  <a:txBody>
                    <a:bodyPr/>
                    <a:lstStyle/>
                    <a:p>
                      <a:r>
                        <a:rPr lang="en-US" altLang="zh-CN" sz="1400" dirty="0"/>
                        <a:t>William</a:t>
                      </a:r>
                      <a:endParaRPr lang="zh-CN" altLang="en-US" sz="1400" dirty="0"/>
                    </a:p>
                  </a:txBody>
                  <a:tcPr>
                    <a:solidFill>
                      <a:schemeClr val="accent6"/>
                    </a:solidFill>
                  </a:tcPr>
                </a:tc>
                <a:extLst>
                  <a:ext uri="{0D108BD9-81ED-4DB2-BD59-A6C34878D82A}">
                    <a16:rowId xmlns:a16="http://schemas.microsoft.com/office/drawing/2014/main" val="677614693"/>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CS1231S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Discrete Structures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Tony</a:t>
                      </a:r>
                      <a:endParaRPr lang="zh-CN" altLang="en-US" sz="1400" dirty="0"/>
                    </a:p>
                  </a:txBody>
                  <a:tcPr>
                    <a:solidFill>
                      <a:schemeClr val="accent6"/>
                    </a:solidFill>
                  </a:tcPr>
                </a:tc>
                <a:extLst>
                  <a:ext uri="{0D108BD9-81ED-4DB2-BD59-A6C34878D82A}">
                    <a16:rowId xmlns:a16="http://schemas.microsoft.com/office/drawing/2014/main" val="3641604014"/>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CS1101S</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Programming Methodology I</a:t>
                      </a:r>
                      <a:endParaRPr lang="zh-CN" altLang="en-US" sz="1400" dirty="0"/>
                    </a:p>
                  </a:txBody>
                  <a:tcPr>
                    <a:solidFill>
                      <a:schemeClr val="accent6"/>
                    </a:solidFill>
                  </a:tcPr>
                </a:tc>
                <a:tc>
                  <a:txBody>
                    <a:bodyPr/>
                    <a:lstStyle/>
                    <a:p>
                      <a:r>
                        <a:rPr lang="en-US" altLang="zh-CN" sz="1400" dirty="0"/>
                        <a:t>Smith</a:t>
                      </a:r>
                      <a:endParaRPr lang="zh-CN" altLang="en-US" sz="1400" dirty="0"/>
                    </a:p>
                  </a:txBody>
                  <a:tcPr>
                    <a:solidFill>
                      <a:schemeClr val="accent6"/>
                    </a:solidFill>
                  </a:tcPr>
                </a:tc>
                <a:extLst>
                  <a:ext uri="{0D108BD9-81ED-4DB2-BD59-A6C34878D82A}">
                    <a16:rowId xmlns:a16="http://schemas.microsoft.com/office/drawing/2014/main" val="210378942"/>
                  </a:ext>
                </a:extLst>
              </a:tr>
              <a:tr h="370840">
                <a:tc>
                  <a:txBody>
                    <a:bodyPr/>
                    <a:lstStyle/>
                    <a:p>
                      <a:r>
                        <a:rPr lang="en-US" altLang="zh-CN" sz="1400" dirty="0"/>
                        <a:t>A0123456A</a:t>
                      </a:r>
                      <a:endParaRPr lang="zh-CN" altLang="en-US" sz="1400" dirty="0"/>
                    </a:p>
                  </a:txBody>
                  <a:tcPr/>
                </a:tc>
                <a:tc>
                  <a:txBody>
                    <a:bodyPr/>
                    <a:lstStyle/>
                    <a:p>
                      <a:r>
                        <a:rPr lang="en-US" altLang="zh-CN" sz="1400" dirty="0"/>
                        <a:t>John Doe</a:t>
                      </a:r>
                      <a:endParaRPr lang="zh-CN" altLang="en-US" sz="1400" dirty="0"/>
                    </a:p>
                  </a:txBody>
                  <a:tcPr/>
                </a:tc>
                <a:tc>
                  <a:txBody>
                    <a:bodyPr/>
                    <a:lstStyle/>
                    <a:p>
                      <a:r>
                        <a:rPr lang="en-US" altLang="zh-CN" sz="1400" dirty="0"/>
                        <a:t>e0123456 …</a:t>
                      </a:r>
                      <a:endParaRPr lang="zh-CN" altLang="en-US" sz="1400" dirty="0"/>
                    </a:p>
                  </a:txBody>
                  <a:tcPr/>
                </a:tc>
                <a:tc>
                  <a:txBody>
                    <a:bodyPr/>
                    <a:lstStyle/>
                    <a:p>
                      <a:r>
                        <a:rPr lang="en-US" altLang="zh-CN" sz="1400" dirty="0"/>
                        <a:t>MA1521</a:t>
                      </a:r>
                      <a:endParaRPr lang="zh-CN" altLang="en-US"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err="1"/>
                        <a:t>Calculas</a:t>
                      </a:r>
                      <a:r>
                        <a:rPr lang="en-US" altLang="zh-CN" sz="1400" dirty="0"/>
                        <a:t> for Computing</a:t>
                      </a:r>
                      <a:endParaRPr lang="zh-CN" altLang="en-US" sz="1400" dirty="0"/>
                    </a:p>
                  </a:txBody>
                  <a:tcPr>
                    <a:solidFill>
                      <a:schemeClr val="accent6"/>
                    </a:solidFill>
                  </a:tcPr>
                </a:tc>
                <a:tc>
                  <a:txBody>
                    <a:bodyPr/>
                    <a:lstStyle/>
                    <a:p>
                      <a:r>
                        <a:rPr lang="en-US" altLang="zh-CN" sz="1400" dirty="0"/>
                        <a:t>George</a:t>
                      </a:r>
                      <a:endParaRPr lang="zh-CN" altLang="en-US" sz="1400" dirty="0"/>
                    </a:p>
                  </a:txBody>
                  <a:tcPr>
                    <a:solidFill>
                      <a:schemeClr val="accent6"/>
                    </a:solidFill>
                  </a:tcPr>
                </a:tc>
                <a:extLst>
                  <a:ext uri="{0D108BD9-81ED-4DB2-BD59-A6C34878D82A}">
                    <a16:rowId xmlns:a16="http://schemas.microsoft.com/office/drawing/2014/main" val="603602805"/>
                  </a:ext>
                </a:extLst>
              </a:tr>
            </a:tbl>
          </a:graphicData>
        </a:graphic>
      </p:graphicFrame>
    </p:spTree>
    <p:extLst>
      <p:ext uri="{BB962C8B-B14F-4D97-AF65-F5344CB8AC3E}">
        <p14:creationId xmlns:p14="http://schemas.microsoft.com/office/powerpoint/2010/main" val="7953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4" grpId="0" animBg="1"/>
      <p:bldP spid="22" grpId="0" animBg="1"/>
      <p:bldP spid="23" grpId="0" animBg="1"/>
      <p:bldP spid="24"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F76-A502-D222-88BE-FB50D5839850}"/>
              </a:ext>
            </a:extLst>
          </p:cNvPr>
          <p:cNvSpPr>
            <a:spLocks noGrp="1"/>
          </p:cNvSpPr>
          <p:nvPr>
            <p:ph type="title"/>
          </p:nvPr>
        </p:nvSpPr>
        <p:spPr/>
        <p:txBody>
          <a:bodyPr/>
          <a:lstStyle/>
          <a:p>
            <a:r>
              <a:rPr lang="en-US" altLang="zh-CN" dirty="0"/>
              <a:t>MongoDB gives strong performance</a:t>
            </a:r>
            <a:endParaRPr lang="zh-CN" altLang="en-US" dirty="0"/>
          </a:p>
        </p:txBody>
      </p:sp>
      <p:pic>
        <p:nvPicPr>
          <p:cNvPr id="24578" name="Picture 2" descr="Benchmark: PostgreSQL, MongoDB, Neo4j, OrientDB and ArangoDB">
            <a:extLst>
              <a:ext uri="{FF2B5EF4-FFF2-40B4-BE49-F238E27FC236}">
                <a16:creationId xmlns:a16="http://schemas.microsoft.com/office/drawing/2014/main" id="{80ECF936-BA77-E870-1FC5-96DEDEACA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182" y="1422400"/>
            <a:ext cx="8719127" cy="490450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圆角 3">
            <a:extLst>
              <a:ext uri="{FF2B5EF4-FFF2-40B4-BE49-F238E27FC236}">
                <a16:creationId xmlns:a16="http://schemas.microsoft.com/office/drawing/2014/main" id="{4711A209-885A-12F3-7797-238372DBF1CA}"/>
              </a:ext>
            </a:extLst>
          </p:cNvPr>
          <p:cNvSpPr/>
          <p:nvPr/>
        </p:nvSpPr>
        <p:spPr>
          <a:xfrm>
            <a:off x="2022764" y="2078181"/>
            <a:ext cx="1034472" cy="380538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C49BB906-4EE4-F89B-4B5B-BC52030CA6CE}"/>
              </a:ext>
            </a:extLst>
          </p:cNvPr>
          <p:cNvSpPr/>
          <p:nvPr/>
        </p:nvSpPr>
        <p:spPr>
          <a:xfrm>
            <a:off x="9217894" y="2110724"/>
            <a:ext cx="1034472" cy="380538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25476D7-F2C1-56F1-3B4C-4C0A62BEDD02}"/>
              </a:ext>
            </a:extLst>
          </p:cNvPr>
          <p:cNvSpPr txBox="1"/>
          <p:nvPr/>
        </p:nvSpPr>
        <p:spPr>
          <a:xfrm>
            <a:off x="1145333" y="5763224"/>
            <a:ext cx="4180953" cy="1015663"/>
          </a:xfrm>
          <a:prstGeom prst="rect">
            <a:avLst/>
          </a:prstGeom>
          <a:noFill/>
        </p:spPr>
        <p:txBody>
          <a:bodyPr wrap="none" rtlCol="0">
            <a:spAutoFit/>
          </a:bodyPr>
          <a:lstStyle/>
          <a:p>
            <a:r>
              <a:rPr lang="en-US" altLang="zh-CN" sz="6000" dirty="0">
                <a:solidFill>
                  <a:schemeClr val="accent5"/>
                </a:solidFill>
              </a:rPr>
              <a:t>2</a:t>
            </a:r>
            <a:r>
              <a:rPr lang="en-US" altLang="zh-CN" sz="6000" dirty="0"/>
              <a:t> </a:t>
            </a:r>
            <a:r>
              <a:rPr lang="en-US" altLang="zh-CN" sz="2400" dirty="0"/>
              <a:t>times faster in single read</a:t>
            </a:r>
            <a:endParaRPr lang="zh-CN" altLang="en-US" sz="2400" dirty="0"/>
          </a:p>
        </p:txBody>
      </p:sp>
      <p:sp>
        <p:nvSpPr>
          <p:cNvPr id="5" name="文本框 4">
            <a:extLst>
              <a:ext uri="{FF2B5EF4-FFF2-40B4-BE49-F238E27FC236}">
                <a16:creationId xmlns:a16="http://schemas.microsoft.com/office/drawing/2014/main" id="{C75D7E09-8A58-2E8B-72C5-3CFAC0E39C5D}"/>
              </a:ext>
            </a:extLst>
          </p:cNvPr>
          <p:cNvSpPr txBox="1"/>
          <p:nvPr/>
        </p:nvSpPr>
        <p:spPr>
          <a:xfrm>
            <a:off x="7101234" y="5763224"/>
            <a:ext cx="4830168" cy="1015663"/>
          </a:xfrm>
          <a:prstGeom prst="rect">
            <a:avLst/>
          </a:prstGeom>
          <a:noFill/>
        </p:spPr>
        <p:txBody>
          <a:bodyPr wrap="none" rtlCol="0">
            <a:spAutoFit/>
          </a:bodyPr>
          <a:lstStyle/>
          <a:p>
            <a:r>
              <a:rPr lang="en-US" altLang="zh-CN" sz="6000" dirty="0">
                <a:solidFill>
                  <a:schemeClr val="accent5"/>
                </a:solidFill>
              </a:rPr>
              <a:t>36</a:t>
            </a:r>
            <a:r>
              <a:rPr lang="en-US" altLang="zh-CN" sz="6000" dirty="0"/>
              <a:t> </a:t>
            </a:r>
            <a:r>
              <a:rPr lang="en-US" altLang="zh-CN" sz="2400" dirty="0"/>
              <a:t>percent less memory usage</a:t>
            </a:r>
            <a:endParaRPr lang="zh-CN" altLang="en-US" sz="2400" dirty="0"/>
          </a:p>
        </p:txBody>
      </p:sp>
    </p:spTree>
    <p:extLst>
      <p:ext uri="{BB962C8B-B14F-4D97-AF65-F5344CB8AC3E}">
        <p14:creationId xmlns:p14="http://schemas.microsoft.com/office/powerpoint/2010/main" val="146806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E4021-6C9B-383E-E92D-DB0C3E353241}"/>
              </a:ext>
            </a:extLst>
          </p:cNvPr>
          <p:cNvSpPr>
            <a:spLocks noGrp="1"/>
          </p:cNvSpPr>
          <p:nvPr>
            <p:ph type="title"/>
          </p:nvPr>
        </p:nvSpPr>
        <p:spPr/>
        <p:txBody>
          <a:bodyPr/>
          <a:lstStyle/>
          <a:p>
            <a:r>
              <a:rPr lang="en-US" altLang="zh-CN" dirty="0"/>
              <a:t>What MongoDB is not suitable for</a:t>
            </a:r>
            <a:endParaRPr lang="zh-CN" altLang="en-US" dirty="0"/>
          </a:p>
        </p:txBody>
      </p:sp>
      <p:sp>
        <p:nvSpPr>
          <p:cNvPr id="3" name="内容占位符 2">
            <a:extLst>
              <a:ext uri="{FF2B5EF4-FFF2-40B4-BE49-F238E27FC236}">
                <a16:creationId xmlns:a16="http://schemas.microsoft.com/office/drawing/2014/main" id="{645C96B5-B286-244B-3F03-359F7452A19D}"/>
              </a:ext>
            </a:extLst>
          </p:cNvPr>
          <p:cNvSpPr>
            <a:spLocks noGrp="1"/>
          </p:cNvSpPr>
          <p:nvPr>
            <p:ph idx="1"/>
          </p:nvPr>
        </p:nvSpPr>
        <p:spPr>
          <a:xfrm>
            <a:off x="838200" y="1825625"/>
            <a:ext cx="3863109" cy="460351"/>
          </a:xfrm>
        </p:spPr>
        <p:txBody>
          <a:bodyPr>
            <a:normAutofit lnSpcReduction="10000"/>
          </a:bodyPr>
          <a:lstStyle/>
          <a:p>
            <a:pPr marL="0" indent="0">
              <a:buNone/>
            </a:pPr>
            <a:r>
              <a:rPr lang="en-US" altLang="zh-CN" dirty="0"/>
              <a:t>Strongly Relational Data</a:t>
            </a:r>
          </a:p>
          <a:p>
            <a:pPr marL="0" indent="0">
              <a:buNone/>
            </a:pPr>
            <a:endParaRPr lang="en-US" altLang="zh-CN" dirty="0"/>
          </a:p>
          <a:p>
            <a:pPr marL="0" indent="0">
              <a:buNone/>
            </a:pPr>
            <a:endParaRPr lang="en-US" altLang="zh-CN" dirty="0"/>
          </a:p>
          <a:p>
            <a:pPr marL="0" indent="0">
              <a:buNone/>
            </a:pPr>
            <a:endParaRPr lang="en-US" altLang="zh-CN" dirty="0"/>
          </a:p>
        </p:txBody>
      </p:sp>
      <p:pic>
        <p:nvPicPr>
          <p:cNvPr id="2050" name="Picture 2" descr="The Different Types of Databases - Overview with Examples">
            <a:extLst>
              <a:ext uri="{FF2B5EF4-FFF2-40B4-BE49-F238E27FC236}">
                <a16:creationId xmlns:a16="http://schemas.microsoft.com/office/drawing/2014/main" id="{4F47490D-9287-96EC-3752-C2D5A380C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68" y="2285976"/>
            <a:ext cx="3345150" cy="4206899"/>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2">
            <a:extLst>
              <a:ext uri="{FF2B5EF4-FFF2-40B4-BE49-F238E27FC236}">
                <a16:creationId xmlns:a16="http://schemas.microsoft.com/office/drawing/2014/main" id="{99DFB5CC-5DCC-E479-E0BA-876BF174EA71}"/>
              </a:ext>
            </a:extLst>
          </p:cNvPr>
          <p:cNvSpPr txBox="1">
            <a:spLocks/>
          </p:cNvSpPr>
          <p:nvPr/>
        </p:nvSpPr>
        <p:spPr>
          <a:xfrm>
            <a:off x="6181437" y="1825624"/>
            <a:ext cx="5493328" cy="4603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t>Extremely Complex Query</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p:txBody>
      </p:sp>
      <p:pic>
        <p:nvPicPr>
          <p:cNvPr id="2052" name="Picture 4" descr="Large graph for a complex SQL query | Download Scientific Diagram">
            <a:extLst>
              <a:ext uri="{FF2B5EF4-FFF2-40B4-BE49-F238E27FC236}">
                <a16:creationId xmlns:a16="http://schemas.microsoft.com/office/drawing/2014/main" id="{60645859-25C4-A943-B33F-E48B3EFBB6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4" t="1766" r="1741" b="1951"/>
          <a:stretch/>
        </p:blipFill>
        <p:spPr bwMode="auto">
          <a:xfrm>
            <a:off x="5957455" y="2493818"/>
            <a:ext cx="5717310" cy="399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A0E53-8600-6101-3C75-88B10E537092}"/>
              </a:ext>
            </a:extLst>
          </p:cNvPr>
          <p:cNvSpPr>
            <a:spLocks noGrp="1"/>
          </p:cNvSpPr>
          <p:nvPr>
            <p:ph type="title"/>
          </p:nvPr>
        </p:nvSpPr>
        <p:spPr/>
        <p:txBody>
          <a:bodyPr/>
          <a:lstStyle/>
          <a:p>
            <a:r>
              <a:rPr lang="en-US" altLang="zh-CN" dirty="0">
                <a:solidFill>
                  <a:schemeClr val="bg1"/>
                </a:solidFill>
              </a:rPr>
              <a:t>Roadmap</a:t>
            </a:r>
            <a:endParaRPr lang="zh-CN" altLang="en-US" dirty="0">
              <a:solidFill>
                <a:schemeClr val="bg1"/>
              </a:solidFill>
            </a:endParaRPr>
          </a:p>
        </p:txBody>
      </p:sp>
      <p:sp>
        <p:nvSpPr>
          <p:cNvPr id="3" name="内容占位符 2">
            <a:extLst>
              <a:ext uri="{FF2B5EF4-FFF2-40B4-BE49-F238E27FC236}">
                <a16:creationId xmlns:a16="http://schemas.microsoft.com/office/drawing/2014/main" id="{FB7A5B7E-C6BD-D55C-99FE-0F9021D8ABA9}"/>
              </a:ext>
            </a:extLst>
          </p:cNvPr>
          <p:cNvSpPr>
            <a:spLocks noGrp="1"/>
          </p:cNvSpPr>
          <p:nvPr>
            <p:ph idx="1"/>
          </p:nvPr>
        </p:nvSpPr>
        <p:spPr/>
        <p:txBody>
          <a:bodyPr>
            <a:normAutofit/>
          </a:bodyPr>
          <a:lstStyle/>
          <a:p>
            <a:r>
              <a:rPr lang="en-US" altLang="zh-CN" dirty="0">
                <a:solidFill>
                  <a:schemeClr val="bg1"/>
                </a:solidFill>
              </a:rPr>
              <a:t>What is MongoDB</a:t>
            </a:r>
          </a:p>
          <a:p>
            <a:endParaRPr lang="en-US" altLang="zh-CN" dirty="0">
              <a:solidFill>
                <a:schemeClr val="bg1"/>
              </a:solidFill>
            </a:endParaRPr>
          </a:p>
          <a:p>
            <a:pPr marL="0" indent="0">
              <a:buNone/>
            </a:pPr>
            <a:endParaRPr lang="en-US" altLang="zh-CN" dirty="0">
              <a:solidFill>
                <a:schemeClr val="bg1"/>
              </a:solidFill>
            </a:endParaRPr>
          </a:p>
          <a:p>
            <a:r>
              <a:rPr lang="en-US" altLang="zh-CN" dirty="0">
                <a:solidFill>
                  <a:schemeClr val="bg1"/>
                </a:solidFill>
              </a:rPr>
              <a:t>What MongoDB offers</a:t>
            </a: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Picking up MongoDB</a:t>
            </a:r>
            <a:endParaRPr lang="zh-CN" altLang="en-US" dirty="0">
              <a:solidFill>
                <a:schemeClr val="bg1"/>
              </a:solidFill>
            </a:endParaRPr>
          </a:p>
        </p:txBody>
      </p:sp>
      <p:sp>
        <p:nvSpPr>
          <p:cNvPr id="4" name="左大括号 3">
            <a:extLst>
              <a:ext uri="{FF2B5EF4-FFF2-40B4-BE49-F238E27FC236}">
                <a16:creationId xmlns:a16="http://schemas.microsoft.com/office/drawing/2014/main" id="{06955AE0-6EF1-BBF8-0650-DD013D3F8570}"/>
              </a:ext>
            </a:extLst>
          </p:cNvPr>
          <p:cNvSpPr/>
          <p:nvPr/>
        </p:nvSpPr>
        <p:spPr>
          <a:xfrm>
            <a:off x="5848932" y="1477820"/>
            <a:ext cx="570346" cy="422101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E7899228-B3B9-F065-7584-C7CA099EBB2F}"/>
              </a:ext>
            </a:extLst>
          </p:cNvPr>
          <p:cNvSpPr/>
          <p:nvPr/>
        </p:nvSpPr>
        <p:spPr>
          <a:xfrm>
            <a:off x="117764" y="4886034"/>
            <a:ext cx="720436" cy="4341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44ADCC59-3EA7-DA0D-F300-673AD305B907}"/>
              </a:ext>
            </a:extLst>
          </p:cNvPr>
          <p:cNvSpPr/>
          <p:nvPr/>
        </p:nvSpPr>
        <p:spPr>
          <a:xfrm>
            <a:off x="6505865" y="1302761"/>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Storage flexibility</a:t>
            </a:r>
            <a:endParaRPr lang="zh-CN" altLang="en-US" sz="2400" dirty="0"/>
          </a:p>
        </p:txBody>
      </p:sp>
      <p:sp>
        <p:nvSpPr>
          <p:cNvPr id="22" name="矩形 21">
            <a:extLst>
              <a:ext uri="{FF2B5EF4-FFF2-40B4-BE49-F238E27FC236}">
                <a16:creationId xmlns:a16="http://schemas.microsoft.com/office/drawing/2014/main" id="{EC741DDF-B828-185C-0840-B187015D2D86}"/>
              </a:ext>
            </a:extLst>
          </p:cNvPr>
          <p:cNvSpPr/>
          <p:nvPr/>
        </p:nvSpPr>
        <p:spPr>
          <a:xfrm>
            <a:off x="6505865" y="2896033"/>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Simplicity</a:t>
            </a:r>
            <a:endParaRPr lang="zh-CN" altLang="en-US" sz="2400" dirty="0"/>
          </a:p>
        </p:txBody>
      </p:sp>
      <p:sp>
        <p:nvSpPr>
          <p:cNvPr id="23" name="矩形 22">
            <a:extLst>
              <a:ext uri="{FF2B5EF4-FFF2-40B4-BE49-F238E27FC236}">
                <a16:creationId xmlns:a16="http://schemas.microsoft.com/office/drawing/2014/main" id="{FF81AE2D-1919-0934-B3C9-176C56371F42}"/>
              </a:ext>
            </a:extLst>
          </p:cNvPr>
          <p:cNvSpPr/>
          <p:nvPr/>
        </p:nvSpPr>
        <p:spPr>
          <a:xfrm>
            <a:off x="6505865" y="4489305"/>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Performance</a:t>
            </a:r>
            <a:endParaRPr lang="zh-CN" altLang="en-US" sz="2400" dirty="0"/>
          </a:p>
        </p:txBody>
      </p:sp>
      <p:sp>
        <p:nvSpPr>
          <p:cNvPr id="24" name="矩形 23">
            <a:extLst>
              <a:ext uri="{FF2B5EF4-FFF2-40B4-BE49-F238E27FC236}">
                <a16:creationId xmlns:a16="http://schemas.microsoft.com/office/drawing/2014/main" id="{059503B8-B13F-5D14-7ECA-E42B63D5E4D1}"/>
              </a:ext>
            </a:extLst>
          </p:cNvPr>
          <p:cNvSpPr/>
          <p:nvPr/>
        </p:nvSpPr>
        <p:spPr>
          <a:xfrm>
            <a:off x="6505865" y="1302760"/>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1:</a:t>
            </a:r>
          </a:p>
          <a:p>
            <a:endParaRPr lang="en-US" altLang="zh-CN" sz="2400" dirty="0"/>
          </a:p>
          <a:p>
            <a:r>
              <a:rPr lang="en-US" altLang="zh-CN" sz="2400" dirty="0"/>
              <a:t>MongoDB is flexible</a:t>
            </a:r>
            <a:endParaRPr lang="zh-CN" altLang="en-US" sz="2400" dirty="0"/>
          </a:p>
        </p:txBody>
      </p:sp>
      <p:sp>
        <p:nvSpPr>
          <p:cNvPr id="25" name="矩形 24">
            <a:extLst>
              <a:ext uri="{FF2B5EF4-FFF2-40B4-BE49-F238E27FC236}">
                <a16:creationId xmlns:a16="http://schemas.microsoft.com/office/drawing/2014/main" id="{7875D205-F5C1-5438-D379-72E5D749A68A}"/>
              </a:ext>
            </a:extLst>
          </p:cNvPr>
          <p:cNvSpPr/>
          <p:nvPr/>
        </p:nvSpPr>
        <p:spPr>
          <a:xfrm>
            <a:off x="6505865" y="2896033"/>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2:</a:t>
            </a:r>
          </a:p>
          <a:p>
            <a:endParaRPr lang="en-US" altLang="zh-CN" sz="2400" dirty="0"/>
          </a:p>
          <a:p>
            <a:r>
              <a:rPr lang="en-US" altLang="zh-CN" sz="2400" dirty="0"/>
              <a:t>MongoDB is simple to use</a:t>
            </a:r>
            <a:endParaRPr lang="zh-CN" altLang="en-US" sz="2400" dirty="0"/>
          </a:p>
        </p:txBody>
      </p:sp>
      <p:sp>
        <p:nvSpPr>
          <p:cNvPr id="26" name="矩形 25">
            <a:extLst>
              <a:ext uri="{FF2B5EF4-FFF2-40B4-BE49-F238E27FC236}">
                <a16:creationId xmlns:a16="http://schemas.microsoft.com/office/drawing/2014/main" id="{530EB300-8AEC-33C7-4925-C7E185A3683B}"/>
              </a:ext>
            </a:extLst>
          </p:cNvPr>
          <p:cNvSpPr/>
          <p:nvPr/>
        </p:nvSpPr>
        <p:spPr>
          <a:xfrm>
            <a:off x="6505865" y="4489304"/>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dirty="0"/>
              <a:t>Key Point 3:</a:t>
            </a:r>
          </a:p>
          <a:p>
            <a:endParaRPr lang="en-US" altLang="zh-CN" sz="2400" dirty="0"/>
          </a:p>
          <a:p>
            <a:r>
              <a:rPr lang="en-US" altLang="zh-CN" sz="2400" dirty="0"/>
              <a:t>MongoDB gives strong performance</a:t>
            </a:r>
            <a:endParaRPr lang="zh-CN" altLang="en-US" sz="2400" dirty="0"/>
          </a:p>
        </p:txBody>
      </p:sp>
    </p:spTree>
    <p:extLst>
      <p:ext uri="{BB962C8B-B14F-4D97-AF65-F5344CB8AC3E}">
        <p14:creationId xmlns:p14="http://schemas.microsoft.com/office/powerpoint/2010/main" val="239487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135907-7384-B5A8-F339-F4F1BF908A64}"/>
              </a:ext>
            </a:extLst>
          </p:cNvPr>
          <p:cNvSpPr>
            <a:spLocks noGrp="1"/>
          </p:cNvSpPr>
          <p:nvPr>
            <p:ph type="title"/>
          </p:nvPr>
        </p:nvSpPr>
        <p:spPr/>
        <p:txBody>
          <a:bodyPr/>
          <a:lstStyle/>
          <a:p>
            <a:r>
              <a:rPr lang="en-US" altLang="zh-CN" dirty="0"/>
              <a:t>You may wonder</a:t>
            </a:r>
            <a:endParaRPr lang="zh-CN" altLang="en-US" dirty="0"/>
          </a:p>
        </p:txBody>
      </p:sp>
      <p:sp>
        <p:nvSpPr>
          <p:cNvPr id="3" name="内容占位符 2">
            <a:extLst>
              <a:ext uri="{FF2B5EF4-FFF2-40B4-BE49-F238E27FC236}">
                <a16:creationId xmlns:a16="http://schemas.microsoft.com/office/drawing/2014/main" id="{9D781868-FEB1-ACF8-CAB5-0DEA2EC65156}"/>
              </a:ext>
            </a:extLst>
          </p:cNvPr>
          <p:cNvSpPr>
            <a:spLocks noGrp="1"/>
          </p:cNvSpPr>
          <p:nvPr>
            <p:ph idx="1"/>
          </p:nvPr>
        </p:nvSpPr>
        <p:spPr>
          <a:xfrm>
            <a:off x="838200" y="1505527"/>
            <a:ext cx="10515600" cy="818579"/>
          </a:xfrm>
        </p:spPr>
        <p:txBody>
          <a:bodyPr>
            <a:normAutofit/>
          </a:bodyPr>
          <a:lstStyle/>
          <a:p>
            <a:pPr marL="0" indent="0">
              <a:buNone/>
            </a:pPr>
            <a:r>
              <a:rPr lang="en-US" altLang="zh-CN" sz="2400" dirty="0"/>
              <a:t>Despite being flexible, simple, and efficient, is it easy to pick up MongoDB?</a:t>
            </a:r>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endParaRPr lang="en-US" altLang="zh-CN" sz="2400" dirty="0">
              <a:hlinkClick r:id="rId3"/>
            </a:endParaRPr>
          </a:p>
          <a:p>
            <a:pPr marL="0" indent="0">
              <a:buNone/>
            </a:pPr>
            <a:endParaRPr lang="en-US" altLang="zh-CN" sz="2400" dirty="0">
              <a:hlinkClick r:id="rId3"/>
            </a:endParaRPr>
          </a:p>
          <a:p>
            <a:pPr marL="0" indent="0">
              <a:buNone/>
            </a:pPr>
            <a:endParaRPr lang="en-US" altLang="zh-CN" sz="2400" dirty="0"/>
          </a:p>
          <a:p>
            <a:pPr marL="0" indent="0">
              <a:buNone/>
            </a:pPr>
            <a:endParaRPr lang="en-US" altLang="zh-CN" sz="2400" dirty="0"/>
          </a:p>
        </p:txBody>
      </p:sp>
      <p:pic>
        <p:nvPicPr>
          <p:cNvPr id="25604" name="Picture 4" descr="MongoDB Tutorial - GeeksforGeeks">
            <a:extLst>
              <a:ext uri="{FF2B5EF4-FFF2-40B4-BE49-F238E27FC236}">
                <a16:creationId xmlns:a16="http://schemas.microsoft.com/office/drawing/2014/main" id="{9BCAB1E0-2E18-8C81-72F2-F73F78BBB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094348"/>
            <a:ext cx="4472086" cy="2070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goDB Community Edition: base de datos gratuita de código abierto">
            <a:extLst>
              <a:ext uri="{FF2B5EF4-FFF2-40B4-BE49-F238E27FC236}">
                <a16:creationId xmlns:a16="http://schemas.microsoft.com/office/drawing/2014/main" id="{2B8CA9D7-7C43-AA6F-126C-F7CDDC117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61876"/>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EA12016D-DF3C-78B0-2E7E-9358D14380A3}"/>
              </a:ext>
            </a:extLst>
          </p:cNvPr>
          <p:cNvPicPr>
            <a:picLocks noChangeAspect="1"/>
          </p:cNvPicPr>
          <p:nvPr/>
        </p:nvPicPr>
        <p:blipFill>
          <a:blip r:embed="rId6"/>
          <a:stretch>
            <a:fillRect/>
          </a:stretch>
        </p:blipFill>
        <p:spPr>
          <a:xfrm>
            <a:off x="904002" y="4904509"/>
            <a:ext cx="2671497" cy="312253"/>
          </a:xfrm>
          <a:prstGeom prst="rect">
            <a:avLst/>
          </a:prstGeom>
        </p:spPr>
      </p:pic>
      <p:pic>
        <p:nvPicPr>
          <p:cNvPr id="7" name="图片 6">
            <a:extLst>
              <a:ext uri="{FF2B5EF4-FFF2-40B4-BE49-F238E27FC236}">
                <a16:creationId xmlns:a16="http://schemas.microsoft.com/office/drawing/2014/main" id="{E295528B-1924-CDFA-7267-5063C09B05AC}"/>
              </a:ext>
            </a:extLst>
          </p:cNvPr>
          <p:cNvPicPr>
            <a:picLocks noChangeAspect="1"/>
          </p:cNvPicPr>
          <p:nvPr/>
        </p:nvPicPr>
        <p:blipFill>
          <a:blip r:embed="rId7"/>
          <a:stretch>
            <a:fillRect/>
          </a:stretch>
        </p:blipFill>
        <p:spPr>
          <a:xfrm>
            <a:off x="863212" y="5390307"/>
            <a:ext cx="2975273" cy="362011"/>
          </a:xfrm>
          <a:prstGeom prst="rect">
            <a:avLst/>
          </a:prstGeom>
        </p:spPr>
      </p:pic>
      <p:pic>
        <p:nvPicPr>
          <p:cNvPr id="9" name="图片 8">
            <a:extLst>
              <a:ext uri="{FF2B5EF4-FFF2-40B4-BE49-F238E27FC236}">
                <a16:creationId xmlns:a16="http://schemas.microsoft.com/office/drawing/2014/main" id="{8D9F4669-A893-60E3-E350-57B1731A6B30}"/>
              </a:ext>
            </a:extLst>
          </p:cNvPr>
          <p:cNvPicPr>
            <a:picLocks noChangeAspect="1"/>
          </p:cNvPicPr>
          <p:nvPr/>
        </p:nvPicPr>
        <p:blipFill>
          <a:blip r:embed="rId8"/>
          <a:stretch>
            <a:fillRect/>
          </a:stretch>
        </p:blipFill>
        <p:spPr>
          <a:xfrm>
            <a:off x="863212" y="5837309"/>
            <a:ext cx="5980936" cy="465582"/>
          </a:xfrm>
          <a:prstGeom prst="rect">
            <a:avLst/>
          </a:prstGeom>
        </p:spPr>
      </p:pic>
      <p:sp>
        <p:nvSpPr>
          <p:cNvPr id="10" name="Rectangle 2">
            <a:extLst>
              <a:ext uri="{FF2B5EF4-FFF2-40B4-BE49-F238E27FC236}">
                <a16:creationId xmlns:a16="http://schemas.microsoft.com/office/drawing/2014/main" id="{B1D0D1FE-45EA-A043-26B5-26EB730D24DD}"/>
              </a:ext>
            </a:extLst>
          </p:cNvPr>
          <p:cNvSpPr>
            <a:spLocks noChangeArrowheads="1"/>
          </p:cNvSpPr>
          <p:nvPr/>
        </p:nvSpPr>
        <p:spPr bwMode="auto">
          <a:xfrm>
            <a:off x="7184819" y="4903225"/>
            <a:ext cx="4472085" cy="830997"/>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r>
              <a:rPr lang="en-US" altLang="zh-CN" dirty="0">
                <a:solidFill>
                  <a:schemeClr val="bg1"/>
                </a:solidFill>
              </a:rPr>
              <a:t>use </a:t>
            </a:r>
            <a:r>
              <a:rPr lang="en-US" altLang="zh-CN" dirty="0" err="1">
                <a:solidFill>
                  <a:schemeClr val="bg1"/>
                </a:solidFill>
              </a:rPr>
              <a:t>my_database</a:t>
            </a:r>
            <a:endParaRPr lang="en-US" altLang="zh-CN" dirty="0">
              <a:solidFill>
                <a:schemeClr val="bg1"/>
              </a:solidFill>
            </a:endParaRPr>
          </a:p>
          <a:p>
            <a:endParaRPr lang="en-US" altLang="zh-CN" sz="1800" dirty="0">
              <a:solidFill>
                <a:schemeClr val="bg1"/>
              </a:solidFill>
            </a:endParaRPr>
          </a:p>
          <a:p>
            <a:r>
              <a:rPr lang="en-US" altLang="zh-CN" dirty="0" err="1">
                <a:solidFill>
                  <a:schemeClr val="bg1"/>
                </a:solidFill>
              </a:rPr>
              <a:t>db.my_collection.insert</a:t>
            </a:r>
            <a:r>
              <a:rPr lang="en-US" altLang="zh-CN" dirty="0">
                <a:solidFill>
                  <a:schemeClr val="bg1"/>
                </a:solidFill>
              </a:rPr>
              <a:t>({“name”:”</a:t>
            </a:r>
            <a:r>
              <a:rPr lang="en-US" altLang="zh-CN" dirty="0" err="1">
                <a:solidFill>
                  <a:schemeClr val="bg1"/>
                </a:solidFill>
              </a:rPr>
              <a:t>my_name</a:t>
            </a:r>
            <a:r>
              <a:rPr lang="en-US" altLang="zh-CN" dirty="0">
                <a:solidFill>
                  <a:schemeClr val="bg1"/>
                </a:solidFill>
              </a:rPr>
              <a:t>”})</a:t>
            </a:r>
          </a:p>
        </p:txBody>
      </p:sp>
      <p:sp>
        <p:nvSpPr>
          <p:cNvPr id="11" name="文本框 10">
            <a:extLst>
              <a:ext uri="{FF2B5EF4-FFF2-40B4-BE49-F238E27FC236}">
                <a16:creationId xmlns:a16="http://schemas.microsoft.com/office/drawing/2014/main" id="{C67AF2DD-95F0-C916-1EBA-92316E92DCF6}"/>
              </a:ext>
            </a:extLst>
          </p:cNvPr>
          <p:cNvSpPr txBox="1"/>
          <p:nvPr/>
        </p:nvSpPr>
        <p:spPr>
          <a:xfrm>
            <a:off x="838200" y="4441560"/>
            <a:ext cx="1611339" cy="461665"/>
          </a:xfrm>
          <a:prstGeom prst="rect">
            <a:avLst/>
          </a:prstGeom>
          <a:noFill/>
        </p:spPr>
        <p:txBody>
          <a:bodyPr wrap="none" rtlCol="0">
            <a:spAutoFit/>
          </a:bodyPr>
          <a:lstStyle/>
          <a:p>
            <a:r>
              <a:rPr lang="en-US" altLang="zh-CN" sz="2400" dirty="0"/>
              <a:t>Installation</a:t>
            </a:r>
            <a:endParaRPr lang="zh-CN" altLang="en-US" sz="2400" dirty="0"/>
          </a:p>
        </p:txBody>
      </p:sp>
      <p:sp>
        <p:nvSpPr>
          <p:cNvPr id="12" name="文本框 11">
            <a:extLst>
              <a:ext uri="{FF2B5EF4-FFF2-40B4-BE49-F238E27FC236}">
                <a16:creationId xmlns:a16="http://schemas.microsoft.com/office/drawing/2014/main" id="{29E57B10-89C9-1DAE-2E2F-5BA5393B0228}"/>
              </a:ext>
            </a:extLst>
          </p:cNvPr>
          <p:cNvSpPr txBox="1"/>
          <p:nvPr/>
        </p:nvSpPr>
        <p:spPr>
          <a:xfrm>
            <a:off x="7060327" y="4455565"/>
            <a:ext cx="2443298" cy="461665"/>
          </a:xfrm>
          <a:prstGeom prst="rect">
            <a:avLst/>
          </a:prstGeom>
          <a:noFill/>
        </p:spPr>
        <p:txBody>
          <a:bodyPr wrap="none" rtlCol="0">
            <a:spAutoFit/>
          </a:bodyPr>
          <a:lstStyle/>
          <a:p>
            <a:r>
              <a:rPr lang="en-US" altLang="zh-CN" sz="2400" dirty="0"/>
              <a:t>Create and insert</a:t>
            </a:r>
            <a:endParaRPr lang="zh-CN" altLang="en-US" sz="2400" dirty="0"/>
          </a:p>
        </p:txBody>
      </p:sp>
    </p:spTree>
    <p:extLst>
      <p:ext uri="{BB962C8B-B14F-4D97-AF65-F5344CB8AC3E}">
        <p14:creationId xmlns:p14="http://schemas.microsoft.com/office/powerpoint/2010/main" val="35358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FE087-BAE8-AD6F-4283-7C9196DE4055}"/>
              </a:ext>
            </a:extLst>
          </p:cNvPr>
          <p:cNvSpPr>
            <a:spLocks noGrp="1"/>
          </p:cNvSpPr>
          <p:nvPr>
            <p:ph type="title"/>
          </p:nvPr>
        </p:nvSpPr>
        <p:spPr>
          <a:xfrm>
            <a:off x="627184" y="161925"/>
            <a:ext cx="10515600" cy="1325563"/>
          </a:xfrm>
        </p:spPr>
        <p:txBody>
          <a:bodyPr/>
          <a:lstStyle/>
          <a:p>
            <a:r>
              <a:rPr lang="en-US" altLang="zh-CN" dirty="0"/>
              <a:t>Imagine if you work in NUS IT ……</a:t>
            </a:r>
            <a:endParaRPr lang="zh-CN" altLang="en-US" dirty="0"/>
          </a:p>
        </p:txBody>
      </p:sp>
      <p:sp>
        <p:nvSpPr>
          <p:cNvPr id="6" name="矩形: 圆角 5">
            <a:extLst>
              <a:ext uri="{FF2B5EF4-FFF2-40B4-BE49-F238E27FC236}">
                <a16:creationId xmlns:a16="http://schemas.microsoft.com/office/drawing/2014/main" id="{C295855D-7F63-5D7F-3932-3D50A2583AA2}"/>
              </a:ext>
            </a:extLst>
          </p:cNvPr>
          <p:cNvSpPr/>
          <p:nvPr/>
        </p:nvSpPr>
        <p:spPr>
          <a:xfrm>
            <a:off x="209487" y="3475890"/>
            <a:ext cx="1187941" cy="118598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YourApp</a:t>
            </a:r>
            <a:endParaRPr lang="zh-CN" altLang="en-US" dirty="0"/>
          </a:p>
        </p:txBody>
      </p:sp>
      <p:pic>
        <p:nvPicPr>
          <p:cNvPr id="2050" name="Picture 2" descr="Learn SQL for Databases">
            <a:extLst>
              <a:ext uri="{FF2B5EF4-FFF2-40B4-BE49-F238E27FC236}">
                <a16:creationId xmlns:a16="http://schemas.microsoft.com/office/drawing/2014/main" id="{924E6634-D42E-A5E2-BAB3-5D29336E0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394" y="3206202"/>
            <a:ext cx="1725359" cy="172535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箭头连接符 26">
            <a:extLst>
              <a:ext uri="{FF2B5EF4-FFF2-40B4-BE49-F238E27FC236}">
                <a16:creationId xmlns:a16="http://schemas.microsoft.com/office/drawing/2014/main" id="{FA564236-2C1D-A7E8-ACBF-86119C0227B0}"/>
              </a:ext>
            </a:extLst>
          </p:cNvPr>
          <p:cNvCxnSpPr>
            <a:cxnSpLocks/>
            <a:stCxn id="6" idx="3"/>
            <a:endCxn id="2050" idx="1"/>
          </p:cNvCxnSpPr>
          <p:nvPr/>
        </p:nvCxnSpPr>
        <p:spPr>
          <a:xfrm>
            <a:off x="1397428" y="4068882"/>
            <a:ext cx="249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99579E3E-76AE-0176-FBAE-9F5A9F5CB2F7}"/>
              </a:ext>
            </a:extLst>
          </p:cNvPr>
          <p:cNvSpPr txBox="1"/>
          <p:nvPr/>
        </p:nvSpPr>
        <p:spPr>
          <a:xfrm>
            <a:off x="8272707" y="2630518"/>
            <a:ext cx="3919293" cy="2554545"/>
          </a:xfrm>
          <a:prstGeom prst="rect">
            <a:avLst/>
          </a:prstGeom>
          <a:solidFill>
            <a:schemeClr val="tx1"/>
          </a:solidFill>
        </p:spPr>
        <p:txBody>
          <a:bodyPr wrap="square" rtlCol="0">
            <a:spAutoFit/>
          </a:bodyPr>
          <a:lstStyle/>
          <a:p>
            <a:r>
              <a:rPr lang="en-US" altLang="zh-CN" sz="1600" dirty="0">
                <a:solidFill>
                  <a:schemeClr val="bg1"/>
                </a:solidFill>
              </a:rPr>
              <a:t>CREATE DATABASE </a:t>
            </a:r>
            <a:r>
              <a:rPr lang="en-US" altLang="zh-CN" sz="1600" dirty="0" err="1">
                <a:solidFill>
                  <a:schemeClr val="bg1"/>
                </a:solidFill>
              </a:rPr>
              <a:t>my_database</a:t>
            </a:r>
            <a:r>
              <a:rPr lang="en-US" altLang="zh-CN" sz="1600" dirty="0">
                <a:solidFill>
                  <a:schemeClr val="bg1"/>
                </a:solidFill>
              </a:rPr>
              <a:t>;</a:t>
            </a:r>
          </a:p>
          <a:p>
            <a:endParaRPr lang="en-US" altLang="zh-CN" sz="1600" dirty="0">
              <a:solidFill>
                <a:schemeClr val="bg1"/>
              </a:solidFill>
            </a:endParaRPr>
          </a:p>
          <a:p>
            <a:r>
              <a:rPr lang="en-US" altLang="zh-CN" sz="1600" dirty="0">
                <a:solidFill>
                  <a:schemeClr val="bg1"/>
                </a:solidFill>
              </a:rPr>
              <a:t>USE </a:t>
            </a:r>
            <a:r>
              <a:rPr lang="en-US" altLang="zh-CN" sz="1600" dirty="0" err="1">
                <a:solidFill>
                  <a:schemeClr val="bg1"/>
                </a:solidFill>
              </a:rPr>
              <a:t>my_database</a:t>
            </a:r>
            <a:r>
              <a:rPr lang="en-US" altLang="zh-CN" sz="1600" dirty="0">
                <a:solidFill>
                  <a:schemeClr val="bg1"/>
                </a:solidFill>
              </a:rPr>
              <a:t>;</a:t>
            </a:r>
          </a:p>
          <a:p>
            <a:endParaRPr lang="en-US" altLang="zh-CN" sz="1600" dirty="0">
              <a:solidFill>
                <a:schemeClr val="bg1"/>
              </a:solidFill>
            </a:endParaRPr>
          </a:p>
          <a:p>
            <a:r>
              <a:rPr lang="en-US" altLang="zh-CN" sz="1600" dirty="0">
                <a:solidFill>
                  <a:schemeClr val="bg1"/>
                </a:solidFill>
              </a:rPr>
              <a:t>CREATE TABLE students(</a:t>
            </a:r>
          </a:p>
          <a:p>
            <a:r>
              <a:rPr lang="en-US" altLang="zh-CN" sz="1600" dirty="0">
                <a:solidFill>
                  <a:schemeClr val="bg1"/>
                </a:solidFill>
              </a:rPr>
              <a:t>	matric VARCHAR(50) NOT NULL,</a:t>
            </a:r>
          </a:p>
          <a:p>
            <a:r>
              <a:rPr lang="en-US" altLang="zh-CN" sz="1600" dirty="0">
                <a:solidFill>
                  <a:schemeClr val="bg1"/>
                </a:solidFill>
              </a:rPr>
              <a:t>	name  VARCHAR(50) NOT NULL,</a:t>
            </a:r>
          </a:p>
          <a:p>
            <a:r>
              <a:rPr lang="en-US" altLang="zh-CN" sz="1600" dirty="0">
                <a:solidFill>
                  <a:schemeClr val="bg1"/>
                </a:solidFill>
              </a:rPr>
              <a:t>	email VARCHAR(50) NOT NULL,</a:t>
            </a:r>
          </a:p>
          <a:p>
            <a:r>
              <a:rPr lang="en-US" altLang="zh-CN" sz="1600" dirty="0">
                <a:solidFill>
                  <a:schemeClr val="bg1"/>
                </a:solidFill>
              </a:rPr>
              <a:t>	PRIMARY KEY(matric));</a:t>
            </a:r>
          </a:p>
          <a:p>
            <a:r>
              <a:rPr lang="en-US" altLang="zh-CN" sz="1600" dirty="0"/>
              <a:t>	</a:t>
            </a:r>
            <a:endParaRPr lang="zh-CN" altLang="en-US" sz="1600" dirty="0"/>
          </a:p>
        </p:txBody>
      </p:sp>
      <p:sp>
        <p:nvSpPr>
          <p:cNvPr id="9" name="椭圆 8">
            <a:extLst>
              <a:ext uri="{FF2B5EF4-FFF2-40B4-BE49-F238E27FC236}">
                <a16:creationId xmlns:a16="http://schemas.microsoft.com/office/drawing/2014/main" id="{EFFD5D1D-B5FF-F001-C83E-9D06CD4BB52A}"/>
              </a:ext>
            </a:extLst>
          </p:cNvPr>
          <p:cNvSpPr/>
          <p:nvPr/>
        </p:nvSpPr>
        <p:spPr>
          <a:xfrm>
            <a:off x="4858560" y="1600877"/>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Name</a:t>
            </a:r>
            <a:endParaRPr lang="zh-CN" altLang="en-US" dirty="0"/>
          </a:p>
        </p:txBody>
      </p:sp>
      <p:sp>
        <p:nvSpPr>
          <p:cNvPr id="10" name="椭圆 9">
            <a:extLst>
              <a:ext uri="{FF2B5EF4-FFF2-40B4-BE49-F238E27FC236}">
                <a16:creationId xmlns:a16="http://schemas.microsoft.com/office/drawing/2014/main" id="{5EB0D440-7624-C096-B201-2857942C9ED6}"/>
              </a:ext>
            </a:extLst>
          </p:cNvPr>
          <p:cNvSpPr/>
          <p:nvPr/>
        </p:nvSpPr>
        <p:spPr>
          <a:xfrm>
            <a:off x="4862595" y="5084734"/>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Matric Number</a:t>
            </a:r>
            <a:endParaRPr lang="zh-CN" altLang="en-US" dirty="0"/>
          </a:p>
        </p:txBody>
      </p:sp>
      <p:sp>
        <p:nvSpPr>
          <p:cNvPr id="11" name="椭圆 10">
            <a:extLst>
              <a:ext uri="{FF2B5EF4-FFF2-40B4-BE49-F238E27FC236}">
                <a16:creationId xmlns:a16="http://schemas.microsoft.com/office/drawing/2014/main" id="{27C71B0A-9A25-A195-5DC0-F2645968E9D1}"/>
              </a:ext>
            </a:extLst>
          </p:cNvPr>
          <p:cNvSpPr/>
          <p:nvPr/>
        </p:nvSpPr>
        <p:spPr>
          <a:xfrm>
            <a:off x="6020718" y="3342806"/>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Email</a:t>
            </a:r>
            <a:endParaRPr lang="zh-CN" altLang="en-US" dirty="0"/>
          </a:p>
        </p:txBody>
      </p:sp>
      <p:cxnSp>
        <p:nvCxnSpPr>
          <p:cNvPr id="12" name="连接符: 曲线 11">
            <a:extLst>
              <a:ext uri="{FF2B5EF4-FFF2-40B4-BE49-F238E27FC236}">
                <a16:creationId xmlns:a16="http://schemas.microsoft.com/office/drawing/2014/main" id="{368CD095-B34C-B808-1110-87BADF016DC4}"/>
              </a:ext>
            </a:extLst>
          </p:cNvPr>
          <p:cNvCxnSpPr>
            <a:cxnSpLocks/>
            <a:endCxn id="9" idx="2"/>
          </p:cNvCxnSpPr>
          <p:nvPr/>
        </p:nvCxnSpPr>
        <p:spPr>
          <a:xfrm flipV="1">
            <a:off x="3372753" y="2326954"/>
            <a:ext cx="1485807" cy="174192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连接符: 曲线 12">
            <a:extLst>
              <a:ext uri="{FF2B5EF4-FFF2-40B4-BE49-F238E27FC236}">
                <a16:creationId xmlns:a16="http://schemas.microsoft.com/office/drawing/2014/main" id="{6A12774D-C215-82AE-67E4-B7CD5B8D90AE}"/>
              </a:ext>
            </a:extLst>
          </p:cNvPr>
          <p:cNvCxnSpPr>
            <a:cxnSpLocks/>
            <a:endCxn id="11" idx="2"/>
          </p:cNvCxnSpPr>
          <p:nvPr/>
        </p:nvCxnSpPr>
        <p:spPr>
          <a:xfrm>
            <a:off x="3372753" y="4068882"/>
            <a:ext cx="2647965"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连接符: 曲线 15">
            <a:extLst>
              <a:ext uri="{FF2B5EF4-FFF2-40B4-BE49-F238E27FC236}">
                <a16:creationId xmlns:a16="http://schemas.microsoft.com/office/drawing/2014/main" id="{718A9592-4625-B0C1-79C9-C9EC258287F0}"/>
              </a:ext>
            </a:extLst>
          </p:cNvPr>
          <p:cNvCxnSpPr>
            <a:cxnSpLocks/>
            <a:endCxn id="10" idx="2"/>
          </p:cNvCxnSpPr>
          <p:nvPr/>
        </p:nvCxnSpPr>
        <p:spPr>
          <a:xfrm>
            <a:off x="3372753" y="4068882"/>
            <a:ext cx="1489842" cy="17419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389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A0E53-8600-6101-3C75-88B10E537092}"/>
              </a:ext>
            </a:extLst>
          </p:cNvPr>
          <p:cNvSpPr>
            <a:spLocks noGrp="1"/>
          </p:cNvSpPr>
          <p:nvPr>
            <p:ph type="title"/>
          </p:nvPr>
        </p:nvSpPr>
        <p:spPr>
          <a:xfrm>
            <a:off x="184727" y="150453"/>
            <a:ext cx="10515600" cy="1325563"/>
          </a:xfrm>
        </p:spPr>
        <p:txBody>
          <a:bodyPr/>
          <a:lstStyle/>
          <a:p>
            <a:r>
              <a:rPr lang="en-US" altLang="zh-CN" dirty="0">
                <a:solidFill>
                  <a:schemeClr val="bg1"/>
                </a:solidFill>
              </a:rPr>
              <a:t>Roadmap</a:t>
            </a:r>
            <a:endParaRPr lang="zh-CN" altLang="en-US" dirty="0">
              <a:solidFill>
                <a:schemeClr val="bg1"/>
              </a:solidFill>
            </a:endParaRPr>
          </a:p>
        </p:txBody>
      </p:sp>
      <p:sp>
        <p:nvSpPr>
          <p:cNvPr id="3" name="内容占位符 2">
            <a:extLst>
              <a:ext uri="{FF2B5EF4-FFF2-40B4-BE49-F238E27FC236}">
                <a16:creationId xmlns:a16="http://schemas.microsoft.com/office/drawing/2014/main" id="{FB7A5B7E-C6BD-D55C-99FE-0F9021D8ABA9}"/>
              </a:ext>
            </a:extLst>
          </p:cNvPr>
          <p:cNvSpPr>
            <a:spLocks noGrp="1"/>
          </p:cNvSpPr>
          <p:nvPr>
            <p:ph idx="1"/>
          </p:nvPr>
        </p:nvSpPr>
        <p:spPr>
          <a:xfrm>
            <a:off x="184727" y="1419229"/>
            <a:ext cx="4802909" cy="3633066"/>
          </a:xfrm>
        </p:spPr>
        <p:txBody>
          <a:bodyPr>
            <a:normAutofit fontScale="92500" lnSpcReduction="10000"/>
          </a:bodyPr>
          <a:lstStyle/>
          <a:p>
            <a:r>
              <a:rPr lang="en-US" altLang="zh-CN" dirty="0">
                <a:solidFill>
                  <a:schemeClr val="bg1"/>
                </a:solidFill>
              </a:rPr>
              <a:t>What is MongoDB</a:t>
            </a:r>
          </a:p>
          <a:p>
            <a:pPr lvl="1"/>
            <a:r>
              <a:rPr lang="en-US" altLang="zh-CN" dirty="0">
                <a:solidFill>
                  <a:schemeClr val="bg1"/>
                </a:solidFill>
              </a:rPr>
              <a:t>Document-oriented database</a:t>
            </a:r>
          </a:p>
          <a:p>
            <a:pPr lvl="1"/>
            <a:r>
              <a:rPr lang="en-US" altLang="zh-CN" dirty="0">
                <a:solidFill>
                  <a:schemeClr val="bg1"/>
                </a:solidFill>
              </a:rPr>
              <a:t>JSON like document per record</a:t>
            </a:r>
          </a:p>
          <a:p>
            <a:pPr lvl="1"/>
            <a:r>
              <a:rPr lang="en-US" altLang="zh-CN" dirty="0">
                <a:solidFill>
                  <a:schemeClr val="bg1"/>
                </a:solidFill>
              </a:rPr>
              <a:t>No fixed schema for collection</a:t>
            </a:r>
          </a:p>
          <a:p>
            <a:pPr marL="0" indent="0">
              <a:buNone/>
            </a:pPr>
            <a:endParaRPr lang="en-US" altLang="zh-CN" dirty="0">
              <a:solidFill>
                <a:schemeClr val="bg1"/>
              </a:solidFill>
            </a:endParaRPr>
          </a:p>
          <a:p>
            <a:r>
              <a:rPr lang="en-US" altLang="zh-CN" dirty="0">
                <a:solidFill>
                  <a:schemeClr val="bg1"/>
                </a:solidFill>
              </a:rPr>
              <a:t>What MongoDB offers</a:t>
            </a:r>
          </a:p>
          <a:p>
            <a:endParaRPr lang="en-US" altLang="zh-CN" dirty="0">
              <a:solidFill>
                <a:schemeClr val="bg1"/>
              </a:solidFill>
            </a:endParaRPr>
          </a:p>
          <a:p>
            <a:r>
              <a:rPr lang="en-US" altLang="zh-CN" dirty="0">
                <a:solidFill>
                  <a:schemeClr val="bg1"/>
                </a:solidFill>
              </a:rPr>
              <a:t>Picking up MongoDB</a:t>
            </a:r>
          </a:p>
          <a:p>
            <a:pPr lvl="1"/>
            <a:r>
              <a:rPr lang="en-US" altLang="zh-CN" dirty="0">
                <a:solidFill>
                  <a:schemeClr val="bg1"/>
                </a:solidFill>
              </a:rPr>
              <a:t>Easy to pick up</a:t>
            </a:r>
            <a:endParaRPr lang="zh-CN" altLang="en-US" dirty="0">
              <a:solidFill>
                <a:schemeClr val="bg1"/>
              </a:solidFill>
            </a:endParaRPr>
          </a:p>
        </p:txBody>
      </p:sp>
      <p:sp>
        <p:nvSpPr>
          <p:cNvPr id="4" name="文本框 3">
            <a:extLst>
              <a:ext uri="{FF2B5EF4-FFF2-40B4-BE49-F238E27FC236}">
                <a16:creationId xmlns:a16="http://schemas.microsoft.com/office/drawing/2014/main" id="{B67E7608-BFD0-AD8D-DB82-425D6324CF1B}"/>
              </a:ext>
            </a:extLst>
          </p:cNvPr>
          <p:cNvSpPr txBox="1"/>
          <p:nvPr/>
        </p:nvSpPr>
        <p:spPr>
          <a:xfrm>
            <a:off x="184727" y="5846649"/>
            <a:ext cx="4562764" cy="523220"/>
          </a:xfrm>
          <a:prstGeom prst="rect">
            <a:avLst/>
          </a:prstGeom>
          <a:noFill/>
        </p:spPr>
        <p:txBody>
          <a:bodyPr wrap="square" rtlCol="0">
            <a:spAutoFit/>
          </a:bodyPr>
          <a:lstStyle/>
          <a:p>
            <a:r>
              <a:rPr lang="en-US" altLang="zh-CN" sz="2800" dirty="0">
                <a:solidFill>
                  <a:schemeClr val="bg1"/>
                </a:solidFill>
              </a:rPr>
              <a:t>Why not give it a try</a:t>
            </a:r>
          </a:p>
        </p:txBody>
      </p:sp>
      <p:sp>
        <p:nvSpPr>
          <p:cNvPr id="5" name="文本框 4">
            <a:extLst>
              <a:ext uri="{FF2B5EF4-FFF2-40B4-BE49-F238E27FC236}">
                <a16:creationId xmlns:a16="http://schemas.microsoft.com/office/drawing/2014/main" id="{F55E5BE5-F07E-2400-AB94-A35CF8EE1C69}"/>
              </a:ext>
            </a:extLst>
          </p:cNvPr>
          <p:cNvSpPr txBox="1"/>
          <p:nvPr/>
        </p:nvSpPr>
        <p:spPr>
          <a:xfrm>
            <a:off x="6781455" y="5938982"/>
            <a:ext cx="4083169" cy="369332"/>
          </a:xfrm>
          <a:prstGeom prst="rect">
            <a:avLst/>
          </a:prstGeom>
          <a:noFill/>
        </p:spPr>
        <p:txBody>
          <a:bodyPr wrap="none" rtlCol="0">
            <a:spAutoFit/>
          </a:bodyPr>
          <a:lstStyle/>
          <a:p>
            <a:r>
              <a:rPr lang="en-US" altLang="zh-CN" dirty="0">
                <a:solidFill>
                  <a:schemeClr val="bg1"/>
                </a:solidFill>
              </a:rPr>
              <a:t>Personal contact: e0376956@u.nus.edu</a:t>
            </a:r>
            <a:endParaRPr lang="zh-CN" altLang="en-US" dirty="0">
              <a:solidFill>
                <a:schemeClr val="bg1"/>
              </a:solidFill>
            </a:endParaRPr>
          </a:p>
        </p:txBody>
      </p:sp>
      <p:sp>
        <p:nvSpPr>
          <p:cNvPr id="6" name="左大括号 5">
            <a:extLst>
              <a:ext uri="{FF2B5EF4-FFF2-40B4-BE49-F238E27FC236}">
                <a16:creationId xmlns:a16="http://schemas.microsoft.com/office/drawing/2014/main" id="{D4002BEB-2CDB-3F24-38B2-97D273AD1847}"/>
              </a:ext>
            </a:extLst>
          </p:cNvPr>
          <p:cNvSpPr/>
          <p:nvPr/>
        </p:nvSpPr>
        <p:spPr>
          <a:xfrm>
            <a:off x="5100784" y="1403927"/>
            <a:ext cx="570346" cy="422101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50FB99DF-E626-36FB-9665-654EC348D120}"/>
              </a:ext>
            </a:extLst>
          </p:cNvPr>
          <p:cNvSpPr/>
          <p:nvPr/>
        </p:nvSpPr>
        <p:spPr>
          <a:xfrm>
            <a:off x="5784278" y="1228870"/>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Storage flexibility</a:t>
            </a:r>
            <a:endParaRPr lang="zh-CN" altLang="en-US" dirty="0"/>
          </a:p>
        </p:txBody>
      </p:sp>
      <p:sp>
        <p:nvSpPr>
          <p:cNvPr id="23" name="矩形 22">
            <a:extLst>
              <a:ext uri="{FF2B5EF4-FFF2-40B4-BE49-F238E27FC236}">
                <a16:creationId xmlns:a16="http://schemas.microsoft.com/office/drawing/2014/main" id="{E43924F1-B6FC-88DC-4C5C-C31D1000D171}"/>
              </a:ext>
            </a:extLst>
          </p:cNvPr>
          <p:cNvSpPr/>
          <p:nvPr/>
        </p:nvSpPr>
        <p:spPr>
          <a:xfrm>
            <a:off x="5784278" y="2822142"/>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Simplicity</a:t>
            </a:r>
            <a:endParaRPr lang="zh-CN" altLang="en-US" dirty="0"/>
          </a:p>
        </p:txBody>
      </p:sp>
      <p:sp>
        <p:nvSpPr>
          <p:cNvPr id="24" name="矩形 23">
            <a:extLst>
              <a:ext uri="{FF2B5EF4-FFF2-40B4-BE49-F238E27FC236}">
                <a16:creationId xmlns:a16="http://schemas.microsoft.com/office/drawing/2014/main" id="{3FCE1496-D8CC-06F6-480B-43F8E59EA798}"/>
              </a:ext>
            </a:extLst>
          </p:cNvPr>
          <p:cNvSpPr/>
          <p:nvPr/>
        </p:nvSpPr>
        <p:spPr>
          <a:xfrm>
            <a:off x="5784278" y="4415414"/>
            <a:ext cx="5486400" cy="13255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Performance</a:t>
            </a:r>
            <a:endParaRPr lang="zh-CN" altLang="en-US" dirty="0"/>
          </a:p>
        </p:txBody>
      </p:sp>
      <p:sp>
        <p:nvSpPr>
          <p:cNvPr id="25" name="矩形 24">
            <a:extLst>
              <a:ext uri="{FF2B5EF4-FFF2-40B4-BE49-F238E27FC236}">
                <a16:creationId xmlns:a16="http://schemas.microsoft.com/office/drawing/2014/main" id="{CEE50764-8AAF-5F05-FB2E-5B90ED714483}"/>
              </a:ext>
            </a:extLst>
          </p:cNvPr>
          <p:cNvSpPr/>
          <p:nvPr/>
        </p:nvSpPr>
        <p:spPr>
          <a:xfrm>
            <a:off x="5784278" y="1228869"/>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Key Point 1:</a:t>
            </a:r>
          </a:p>
          <a:p>
            <a:pPr marL="285750" indent="-285750">
              <a:buFont typeface="Arial" panose="020B0604020202020204" pitchFamily="34" charset="0"/>
              <a:buChar char="•"/>
            </a:pPr>
            <a:r>
              <a:rPr lang="en-US" altLang="zh-CN" dirty="0"/>
              <a:t>Data type flexibility for list and nested structures</a:t>
            </a:r>
          </a:p>
          <a:p>
            <a:pPr marL="285750" indent="-285750">
              <a:buFont typeface="Arial" panose="020B0604020202020204" pitchFamily="34" charset="0"/>
              <a:buChar char="•"/>
            </a:pPr>
            <a:r>
              <a:rPr lang="en-US" altLang="zh-CN" dirty="0"/>
              <a:t>Decouple efficiently</a:t>
            </a:r>
          </a:p>
          <a:p>
            <a:r>
              <a:rPr lang="en-US" altLang="zh-CN" dirty="0"/>
              <a:t>     &gt; MongoDB is flexible</a:t>
            </a:r>
            <a:endParaRPr lang="zh-CN" altLang="en-US" dirty="0"/>
          </a:p>
        </p:txBody>
      </p:sp>
      <p:sp>
        <p:nvSpPr>
          <p:cNvPr id="26" name="矩形 25">
            <a:extLst>
              <a:ext uri="{FF2B5EF4-FFF2-40B4-BE49-F238E27FC236}">
                <a16:creationId xmlns:a16="http://schemas.microsoft.com/office/drawing/2014/main" id="{241AA38E-0D4E-8F5D-7E97-BE7B0BEF6162}"/>
              </a:ext>
            </a:extLst>
          </p:cNvPr>
          <p:cNvSpPr/>
          <p:nvPr/>
        </p:nvSpPr>
        <p:spPr>
          <a:xfrm>
            <a:off x="5784278" y="2822142"/>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Key Point 2:</a:t>
            </a:r>
          </a:p>
          <a:p>
            <a:pPr marL="285750" indent="-285750">
              <a:buFont typeface="Arial" panose="020B0604020202020204" pitchFamily="34" charset="0"/>
              <a:buChar char="•"/>
            </a:pPr>
            <a:r>
              <a:rPr lang="en-US" altLang="zh-CN" dirty="0"/>
              <a:t>Simple Initialization</a:t>
            </a:r>
          </a:p>
          <a:p>
            <a:pPr marL="285750" indent="-285750">
              <a:buFont typeface="Arial" panose="020B0604020202020204" pitchFamily="34" charset="0"/>
              <a:buChar char="•"/>
            </a:pPr>
            <a:r>
              <a:rPr lang="en-US" altLang="zh-CN" dirty="0"/>
              <a:t>Simple API access, query, and write </a:t>
            </a:r>
            <a:r>
              <a:rPr lang="en-US" altLang="zh-CN" dirty="0" err="1"/>
              <a:t>syntex</a:t>
            </a:r>
            <a:endParaRPr lang="en-US" altLang="zh-CN" dirty="0"/>
          </a:p>
          <a:p>
            <a:r>
              <a:rPr lang="en-US" altLang="zh-CN" dirty="0"/>
              <a:t>     &gt; MongoDB is simple to use</a:t>
            </a:r>
            <a:endParaRPr lang="zh-CN" altLang="en-US" dirty="0"/>
          </a:p>
        </p:txBody>
      </p:sp>
      <p:sp>
        <p:nvSpPr>
          <p:cNvPr id="27" name="矩形 26">
            <a:extLst>
              <a:ext uri="{FF2B5EF4-FFF2-40B4-BE49-F238E27FC236}">
                <a16:creationId xmlns:a16="http://schemas.microsoft.com/office/drawing/2014/main" id="{C7D0D5CC-5825-3A16-6EA7-15E8277BE7E4}"/>
              </a:ext>
            </a:extLst>
          </p:cNvPr>
          <p:cNvSpPr/>
          <p:nvPr/>
        </p:nvSpPr>
        <p:spPr>
          <a:xfrm>
            <a:off x="5784278" y="4415413"/>
            <a:ext cx="5486400"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dirty="0"/>
              <a:t>Key Point 3:</a:t>
            </a:r>
          </a:p>
          <a:p>
            <a:pPr marL="285750" indent="-285750">
              <a:buFont typeface="Arial" panose="020B0604020202020204" pitchFamily="34" charset="0"/>
              <a:buChar char="•"/>
            </a:pPr>
            <a:r>
              <a:rPr lang="en-US" altLang="zh-CN" dirty="0"/>
              <a:t>High query speed</a:t>
            </a:r>
          </a:p>
          <a:p>
            <a:pPr marL="285750" indent="-285750">
              <a:buFont typeface="Arial" panose="020B0604020202020204" pitchFamily="34" charset="0"/>
              <a:buChar char="•"/>
            </a:pPr>
            <a:r>
              <a:rPr lang="en-US" altLang="zh-CN" dirty="0"/>
              <a:t>Efficient memory usage</a:t>
            </a:r>
          </a:p>
          <a:p>
            <a:r>
              <a:rPr lang="en-US" altLang="zh-CN" dirty="0"/>
              <a:t>     &gt; MongoDB gives strong performance</a:t>
            </a:r>
            <a:endParaRPr lang="zh-CN" altLang="en-US" dirty="0"/>
          </a:p>
        </p:txBody>
      </p:sp>
    </p:spTree>
    <p:extLst>
      <p:ext uri="{BB962C8B-B14F-4D97-AF65-F5344CB8AC3E}">
        <p14:creationId xmlns:p14="http://schemas.microsoft.com/office/powerpoint/2010/main" val="27091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7E6F7-D072-8541-6CE5-BDD6C588772B}"/>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F6F9A1EB-1D31-BFE9-4557-A849227AB015}"/>
              </a:ext>
            </a:extLst>
          </p:cNvPr>
          <p:cNvSpPr>
            <a:spLocks noGrp="1"/>
          </p:cNvSpPr>
          <p:nvPr>
            <p:ph idx="1"/>
          </p:nvPr>
        </p:nvSpPr>
        <p:spPr/>
        <p:txBody>
          <a:bodyPr>
            <a:normAutofit fontScale="62500" lnSpcReduction="20000"/>
          </a:bodyPr>
          <a:lstStyle/>
          <a:p>
            <a:r>
              <a:rPr lang="en-US" altLang="zh-CN" dirty="0"/>
              <a:t>Intended Impact</a:t>
            </a:r>
          </a:p>
          <a:p>
            <a:pPr lvl="1"/>
            <a:r>
              <a:rPr lang="en-US" altLang="zh-CN" b="0" i="0" dirty="0">
                <a:solidFill>
                  <a:srgbClr val="24292F"/>
                </a:solidFill>
                <a:effectLst/>
              </a:rPr>
              <a:t>Know: The features and advantages of MongoDB compared with SQL</a:t>
            </a:r>
          </a:p>
          <a:p>
            <a:pPr lvl="1"/>
            <a:r>
              <a:rPr lang="en-US" altLang="zh-CN" b="0" i="0" dirty="0">
                <a:solidFill>
                  <a:srgbClr val="24292F"/>
                </a:solidFill>
                <a:effectLst/>
              </a:rPr>
              <a:t>Believe: MongoDB is an ideal database tool for business requirements that are constantly evolving</a:t>
            </a:r>
          </a:p>
          <a:p>
            <a:pPr lvl="1"/>
            <a:r>
              <a:rPr lang="en-US" altLang="zh-CN" b="0" i="0" dirty="0">
                <a:solidFill>
                  <a:srgbClr val="24292F"/>
                </a:solidFill>
                <a:effectLst/>
              </a:rPr>
              <a:t>Do: Start to learn MongoDB and use it in the next project</a:t>
            </a:r>
          </a:p>
          <a:p>
            <a:r>
              <a:rPr lang="en-US" altLang="zh-CN" dirty="0"/>
              <a:t>WIIFY: </a:t>
            </a:r>
            <a:r>
              <a:rPr lang="en-US" altLang="zh-CN" b="0" i="0" dirty="0">
                <a:solidFill>
                  <a:srgbClr val="24292F"/>
                </a:solidFill>
                <a:effectLst/>
              </a:rPr>
              <a:t>MongoDB helps you as a developer save time and effort when dealing with database that needs to handle constantly evolving business requirements.</a:t>
            </a:r>
            <a:endParaRPr lang="en-US" altLang="zh-CN" dirty="0"/>
          </a:p>
          <a:p>
            <a:r>
              <a:rPr lang="en-US" altLang="zh-CN" dirty="0"/>
              <a:t>Key points</a:t>
            </a:r>
          </a:p>
          <a:p>
            <a:pPr lvl="1"/>
            <a:r>
              <a:rPr lang="en-US" altLang="zh-CN" dirty="0"/>
              <a:t>MongoDB is flexible, especially for its data type flexibility</a:t>
            </a:r>
          </a:p>
          <a:p>
            <a:pPr lvl="1"/>
            <a:r>
              <a:rPr lang="en-US" altLang="zh-CN" dirty="0"/>
              <a:t>MongoDB is simple in terms of initialization, API access, and syntax</a:t>
            </a:r>
          </a:p>
          <a:p>
            <a:pPr lvl="1"/>
            <a:r>
              <a:rPr lang="en-US" altLang="zh-CN" dirty="0"/>
              <a:t>MongoDB gives a strong performance in time and space</a:t>
            </a:r>
          </a:p>
          <a:p>
            <a:r>
              <a:rPr lang="en-US" altLang="zh-CN" dirty="0"/>
              <a:t>Call-to-action: Try MongoDB in your next project</a:t>
            </a:r>
          </a:p>
          <a:p>
            <a:r>
              <a:rPr lang="en-US" altLang="zh-CN" dirty="0"/>
              <a:t>Roadmap:</a:t>
            </a:r>
          </a:p>
          <a:p>
            <a:pPr lvl="1"/>
            <a:r>
              <a:rPr lang="en-US" altLang="zh-CN" dirty="0"/>
              <a:t>What is MongoDB</a:t>
            </a:r>
          </a:p>
          <a:p>
            <a:pPr lvl="1"/>
            <a:r>
              <a:rPr lang="en-US" altLang="zh-CN" dirty="0"/>
              <a:t>What MongoDB offers</a:t>
            </a:r>
          </a:p>
          <a:p>
            <a:pPr lvl="1"/>
            <a:r>
              <a:rPr lang="en-US" altLang="zh-CN" dirty="0"/>
              <a:t>Picking up MongoDB</a:t>
            </a:r>
          </a:p>
          <a:p>
            <a:r>
              <a:rPr lang="en-US" altLang="zh-CN" dirty="0"/>
              <a:t>PUNCH: Example of creating a database to store a set of student records in NUS IT, how SQL causes complications, and how MongoDB provides a cleaner solution</a:t>
            </a:r>
            <a:endParaRPr lang="zh-CN" altLang="en-US" dirty="0"/>
          </a:p>
        </p:txBody>
      </p:sp>
    </p:spTree>
    <p:extLst>
      <p:ext uri="{BB962C8B-B14F-4D97-AF65-F5344CB8AC3E}">
        <p14:creationId xmlns:p14="http://schemas.microsoft.com/office/powerpoint/2010/main" val="346246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FE087-BAE8-AD6F-4283-7C9196DE4055}"/>
              </a:ext>
            </a:extLst>
          </p:cNvPr>
          <p:cNvSpPr>
            <a:spLocks noGrp="1"/>
          </p:cNvSpPr>
          <p:nvPr>
            <p:ph type="title"/>
          </p:nvPr>
        </p:nvSpPr>
        <p:spPr>
          <a:xfrm>
            <a:off x="627184" y="161925"/>
            <a:ext cx="10515600" cy="1325563"/>
          </a:xfrm>
        </p:spPr>
        <p:txBody>
          <a:bodyPr/>
          <a:lstStyle/>
          <a:p>
            <a:r>
              <a:rPr lang="en-US" altLang="zh-CN" dirty="0"/>
              <a:t>Imagine if you work in NUS IT ……</a:t>
            </a:r>
            <a:endParaRPr lang="zh-CN" altLang="en-US" dirty="0"/>
          </a:p>
        </p:txBody>
      </p:sp>
      <p:sp>
        <p:nvSpPr>
          <p:cNvPr id="4" name="椭圆 3">
            <a:extLst>
              <a:ext uri="{FF2B5EF4-FFF2-40B4-BE49-F238E27FC236}">
                <a16:creationId xmlns:a16="http://schemas.microsoft.com/office/drawing/2014/main" id="{2D5FB90D-39FA-EE75-57B6-7F5D2F951AFD}"/>
              </a:ext>
            </a:extLst>
          </p:cNvPr>
          <p:cNvSpPr/>
          <p:nvPr/>
        </p:nvSpPr>
        <p:spPr>
          <a:xfrm>
            <a:off x="4858560" y="1600877"/>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Name</a:t>
            </a:r>
            <a:endParaRPr lang="zh-CN" altLang="en-US" dirty="0"/>
          </a:p>
        </p:txBody>
      </p:sp>
      <p:sp>
        <p:nvSpPr>
          <p:cNvPr id="5" name="椭圆 4">
            <a:extLst>
              <a:ext uri="{FF2B5EF4-FFF2-40B4-BE49-F238E27FC236}">
                <a16:creationId xmlns:a16="http://schemas.microsoft.com/office/drawing/2014/main" id="{6ACBBC6F-8AFE-7640-A693-A0356C50C88C}"/>
              </a:ext>
            </a:extLst>
          </p:cNvPr>
          <p:cNvSpPr/>
          <p:nvPr/>
        </p:nvSpPr>
        <p:spPr>
          <a:xfrm>
            <a:off x="4862595" y="5084734"/>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Matric Number</a:t>
            </a:r>
            <a:endParaRPr lang="zh-CN" altLang="en-US" dirty="0"/>
          </a:p>
        </p:txBody>
      </p:sp>
      <p:sp>
        <p:nvSpPr>
          <p:cNvPr id="6" name="矩形: 圆角 5">
            <a:extLst>
              <a:ext uri="{FF2B5EF4-FFF2-40B4-BE49-F238E27FC236}">
                <a16:creationId xmlns:a16="http://schemas.microsoft.com/office/drawing/2014/main" id="{C295855D-7F63-5D7F-3932-3D50A2583AA2}"/>
              </a:ext>
            </a:extLst>
          </p:cNvPr>
          <p:cNvSpPr/>
          <p:nvPr/>
        </p:nvSpPr>
        <p:spPr>
          <a:xfrm>
            <a:off x="209487" y="3475890"/>
            <a:ext cx="1187941" cy="118598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YourApp</a:t>
            </a:r>
            <a:endParaRPr lang="zh-CN" altLang="en-US" dirty="0"/>
          </a:p>
        </p:txBody>
      </p:sp>
      <p:sp>
        <p:nvSpPr>
          <p:cNvPr id="7" name="椭圆 6">
            <a:extLst>
              <a:ext uri="{FF2B5EF4-FFF2-40B4-BE49-F238E27FC236}">
                <a16:creationId xmlns:a16="http://schemas.microsoft.com/office/drawing/2014/main" id="{1A3B8E7A-1667-0517-6F34-6C2D28F85503}"/>
              </a:ext>
            </a:extLst>
          </p:cNvPr>
          <p:cNvSpPr/>
          <p:nvPr/>
        </p:nvSpPr>
        <p:spPr>
          <a:xfrm>
            <a:off x="6020718" y="3342806"/>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Email</a:t>
            </a:r>
            <a:endParaRPr lang="zh-CN" altLang="en-US" dirty="0"/>
          </a:p>
        </p:txBody>
      </p:sp>
      <p:cxnSp>
        <p:nvCxnSpPr>
          <p:cNvPr id="14" name="连接符: 曲线 13">
            <a:extLst>
              <a:ext uri="{FF2B5EF4-FFF2-40B4-BE49-F238E27FC236}">
                <a16:creationId xmlns:a16="http://schemas.microsoft.com/office/drawing/2014/main" id="{7719BD65-317D-5522-5D40-169271695C53}"/>
              </a:ext>
            </a:extLst>
          </p:cNvPr>
          <p:cNvCxnSpPr>
            <a:cxnSpLocks/>
            <a:stCxn id="2050" idx="3"/>
            <a:endCxn id="4" idx="2"/>
          </p:cNvCxnSpPr>
          <p:nvPr/>
        </p:nvCxnSpPr>
        <p:spPr>
          <a:xfrm flipV="1">
            <a:off x="3372753" y="2326954"/>
            <a:ext cx="1485807" cy="174192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连接符: 曲线 14">
            <a:extLst>
              <a:ext uri="{FF2B5EF4-FFF2-40B4-BE49-F238E27FC236}">
                <a16:creationId xmlns:a16="http://schemas.microsoft.com/office/drawing/2014/main" id="{9D5FDD84-4BDF-1C0A-B364-FAA21B538B67}"/>
              </a:ext>
            </a:extLst>
          </p:cNvPr>
          <p:cNvCxnSpPr>
            <a:cxnSpLocks/>
            <a:stCxn id="2050" idx="3"/>
            <a:endCxn id="7" idx="2"/>
          </p:cNvCxnSpPr>
          <p:nvPr/>
        </p:nvCxnSpPr>
        <p:spPr>
          <a:xfrm>
            <a:off x="3372753" y="4068882"/>
            <a:ext cx="2647965"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FA45743B-B507-4912-3C5A-889F6582A1E4}"/>
              </a:ext>
            </a:extLst>
          </p:cNvPr>
          <p:cNvCxnSpPr>
            <a:cxnSpLocks/>
            <a:stCxn id="2050" idx="3"/>
            <a:endCxn id="5" idx="2"/>
          </p:cNvCxnSpPr>
          <p:nvPr/>
        </p:nvCxnSpPr>
        <p:spPr>
          <a:xfrm>
            <a:off x="3372753" y="4068882"/>
            <a:ext cx="1489842" cy="17419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Learn SQL for Databases">
            <a:extLst>
              <a:ext uri="{FF2B5EF4-FFF2-40B4-BE49-F238E27FC236}">
                <a16:creationId xmlns:a16="http://schemas.microsoft.com/office/drawing/2014/main" id="{924E6634-D42E-A5E2-BAB3-5D29336E0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394" y="3206202"/>
            <a:ext cx="1725359" cy="172535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箭头连接符 26">
            <a:extLst>
              <a:ext uri="{FF2B5EF4-FFF2-40B4-BE49-F238E27FC236}">
                <a16:creationId xmlns:a16="http://schemas.microsoft.com/office/drawing/2014/main" id="{FA564236-2C1D-A7E8-ACBF-86119C0227B0}"/>
              </a:ext>
            </a:extLst>
          </p:cNvPr>
          <p:cNvCxnSpPr>
            <a:cxnSpLocks/>
            <a:stCxn id="6" idx="3"/>
            <a:endCxn id="2050" idx="1"/>
          </p:cNvCxnSpPr>
          <p:nvPr/>
        </p:nvCxnSpPr>
        <p:spPr>
          <a:xfrm>
            <a:off x="1397428" y="4068882"/>
            <a:ext cx="249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5A3C6005-BE03-5091-3FD0-5BD57FEC1F5D}"/>
              </a:ext>
            </a:extLst>
          </p:cNvPr>
          <p:cNvSpPr txBox="1"/>
          <p:nvPr/>
        </p:nvSpPr>
        <p:spPr>
          <a:xfrm>
            <a:off x="8232535" y="2954823"/>
            <a:ext cx="3919293" cy="1815882"/>
          </a:xfrm>
          <a:prstGeom prst="rect">
            <a:avLst/>
          </a:prstGeom>
          <a:solidFill>
            <a:schemeClr val="tx1"/>
          </a:solidFill>
        </p:spPr>
        <p:txBody>
          <a:bodyPr wrap="square" rtlCol="0">
            <a:spAutoFit/>
          </a:bodyPr>
          <a:lstStyle/>
          <a:p>
            <a:r>
              <a:rPr lang="en-US" altLang="zh-CN" sz="1600" dirty="0">
                <a:solidFill>
                  <a:schemeClr val="bg1"/>
                </a:solidFill>
              </a:rPr>
              <a:t>ALTER TABLE students</a:t>
            </a:r>
          </a:p>
          <a:p>
            <a:r>
              <a:rPr lang="en-US" altLang="zh-CN" sz="1600" dirty="0">
                <a:solidFill>
                  <a:schemeClr val="bg1"/>
                </a:solidFill>
              </a:rPr>
              <a:t>ADD …</a:t>
            </a:r>
          </a:p>
          <a:p>
            <a:endParaRPr lang="en-US" altLang="zh-CN" sz="1600" dirty="0">
              <a:solidFill>
                <a:schemeClr val="bg1"/>
              </a:solidFill>
            </a:endParaRPr>
          </a:p>
          <a:p>
            <a:r>
              <a:rPr lang="en-US" altLang="zh-CN" sz="1600" dirty="0">
                <a:solidFill>
                  <a:schemeClr val="bg1"/>
                </a:solidFill>
              </a:rPr>
              <a:t>INSERT ……</a:t>
            </a:r>
          </a:p>
          <a:p>
            <a:endParaRPr lang="en-US" altLang="zh-CN" sz="1600" dirty="0">
              <a:solidFill>
                <a:schemeClr val="bg1"/>
              </a:solidFill>
            </a:endParaRPr>
          </a:p>
          <a:p>
            <a:r>
              <a:rPr lang="en-US" altLang="zh-CN" sz="1600" dirty="0">
                <a:solidFill>
                  <a:schemeClr val="bg1"/>
                </a:solidFill>
              </a:rPr>
              <a:t>Refactor Database Access Layer Implementation ……</a:t>
            </a:r>
            <a:endParaRPr lang="zh-CN" altLang="en-US" sz="1600" dirty="0"/>
          </a:p>
        </p:txBody>
      </p:sp>
      <p:sp>
        <p:nvSpPr>
          <p:cNvPr id="20" name="椭圆 19">
            <a:extLst>
              <a:ext uri="{FF2B5EF4-FFF2-40B4-BE49-F238E27FC236}">
                <a16:creationId xmlns:a16="http://schemas.microsoft.com/office/drawing/2014/main" id="{FAE34117-3582-8373-E833-957AF7F26FEF}"/>
              </a:ext>
            </a:extLst>
          </p:cNvPr>
          <p:cNvSpPr/>
          <p:nvPr/>
        </p:nvSpPr>
        <p:spPr>
          <a:xfrm>
            <a:off x="1522410" y="5431863"/>
            <a:ext cx="1259411"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Languages</a:t>
            </a:r>
            <a:endParaRPr lang="zh-CN" altLang="en-US" sz="1200" dirty="0"/>
          </a:p>
        </p:txBody>
      </p:sp>
      <p:sp>
        <p:nvSpPr>
          <p:cNvPr id="22" name="椭圆 21">
            <a:extLst>
              <a:ext uri="{FF2B5EF4-FFF2-40B4-BE49-F238E27FC236}">
                <a16:creationId xmlns:a16="http://schemas.microsoft.com/office/drawing/2014/main" id="{FB8D26E2-F304-481F-59D1-5D97F9BA1B0C}"/>
              </a:ext>
            </a:extLst>
          </p:cNvPr>
          <p:cNvSpPr/>
          <p:nvPr/>
        </p:nvSpPr>
        <p:spPr>
          <a:xfrm>
            <a:off x="138016" y="5431863"/>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Modules</a:t>
            </a:r>
            <a:endParaRPr lang="zh-CN" altLang="en-US" sz="1200" dirty="0"/>
          </a:p>
        </p:txBody>
      </p:sp>
      <p:sp>
        <p:nvSpPr>
          <p:cNvPr id="23" name="椭圆 22">
            <a:extLst>
              <a:ext uri="{FF2B5EF4-FFF2-40B4-BE49-F238E27FC236}">
                <a16:creationId xmlns:a16="http://schemas.microsoft.com/office/drawing/2014/main" id="{AE6296F2-8D76-4D5A-0F65-D38D76AA6F1F}"/>
              </a:ext>
            </a:extLst>
          </p:cNvPr>
          <p:cNvSpPr/>
          <p:nvPr/>
        </p:nvSpPr>
        <p:spPr>
          <a:xfrm>
            <a:off x="1522410" y="1176990"/>
            <a:ext cx="1291127" cy="13346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Nickname</a:t>
            </a:r>
            <a:endParaRPr lang="zh-CN" altLang="en-US" sz="1200" dirty="0"/>
          </a:p>
        </p:txBody>
      </p:sp>
      <p:sp>
        <p:nvSpPr>
          <p:cNvPr id="24" name="椭圆 23">
            <a:extLst>
              <a:ext uri="{FF2B5EF4-FFF2-40B4-BE49-F238E27FC236}">
                <a16:creationId xmlns:a16="http://schemas.microsoft.com/office/drawing/2014/main" id="{96B4A2D8-8A11-02DB-A1E1-A958B2D5ACED}"/>
              </a:ext>
            </a:extLst>
          </p:cNvPr>
          <p:cNvSpPr/>
          <p:nvPr/>
        </p:nvSpPr>
        <p:spPr>
          <a:xfrm>
            <a:off x="138016" y="1176990"/>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Age</a:t>
            </a:r>
            <a:endParaRPr lang="zh-CN" altLang="en-US" dirty="0"/>
          </a:p>
        </p:txBody>
      </p:sp>
      <p:cxnSp>
        <p:nvCxnSpPr>
          <p:cNvPr id="26" name="连接符: 曲线 25">
            <a:extLst>
              <a:ext uri="{FF2B5EF4-FFF2-40B4-BE49-F238E27FC236}">
                <a16:creationId xmlns:a16="http://schemas.microsoft.com/office/drawing/2014/main" id="{05D755B2-1A5B-7466-8D07-480C59E5CC74}"/>
              </a:ext>
            </a:extLst>
          </p:cNvPr>
          <p:cNvCxnSpPr>
            <a:cxnSpLocks/>
            <a:stCxn id="2050" idx="2"/>
            <a:endCxn id="20" idx="0"/>
          </p:cNvCxnSpPr>
          <p:nvPr/>
        </p:nvCxnSpPr>
        <p:spPr>
          <a:xfrm rot="5400000">
            <a:off x="2080944" y="5002733"/>
            <a:ext cx="500302" cy="357958"/>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曲线 29">
            <a:extLst>
              <a:ext uri="{FF2B5EF4-FFF2-40B4-BE49-F238E27FC236}">
                <a16:creationId xmlns:a16="http://schemas.microsoft.com/office/drawing/2014/main" id="{3B28299E-ABF5-4A74-BFA8-5C8D435BDF76}"/>
              </a:ext>
            </a:extLst>
          </p:cNvPr>
          <p:cNvCxnSpPr>
            <a:cxnSpLocks/>
            <a:stCxn id="2050" idx="2"/>
            <a:endCxn id="22" idx="0"/>
          </p:cNvCxnSpPr>
          <p:nvPr/>
        </p:nvCxnSpPr>
        <p:spPr>
          <a:xfrm rot="5400000">
            <a:off x="1388747" y="4310536"/>
            <a:ext cx="500302"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B1E1D564-A22B-F9DE-C32E-47C4C5A6B19B}"/>
              </a:ext>
            </a:extLst>
          </p:cNvPr>
          <p:cNvCxnSpPr>
            <a:cxnSpLocks/>
            <a:stCxn id="2050" idx="0"/>
            <a:endCxn id="23" idx="4"/>
          </p:cNvCxnSpPr>
          <p:nvPr/>
        </p:nvCxnSpPr>
        <p:spPr>
          <a:xfrm rot="16200000" flipV="1">
            <a:off x="1991731" y="2687859"/>
            <a:ext cx="694587" cy="3421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44538A80-8B38-510A-D50F-AB0F24F66F9E}"/>
              </a:ext>
            </a:extLst>
          </p:cNvPr>
          <p:cNvCxnSpPr>
            <a:cxnSpLocks/>
            <a:stCxn id="2050" idx="0"/>
            <a:endCxn id="24" idx="4"/>
          </p:cNvCxnSpPr>
          <p:nvPr/>
        </p:nvCxnSpPr>
        <p:spPr>
          <a:xfrm rot="16200000" flipV="1">
            <a:off x="1269466" y="1965594"/>
            <a:ext cx="738865"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B48CBC86-3D75-ED8B-C839-7F907EE2EF11}"/>
              </a:ext>
            </a:extLst>
          </p:cNvPr>
          <p:cNvSpPr txBox="1"/>
          <p:nvPr/>
        </p:nvSpPr>
        <p:spPr>
          <a:xfrm>
            <a:off x="2670643" y="6352878"/>
            <a:ext cx="1334020" cy="369332"/>
          </a:xfrm>
          <a:prstGeom prst="rect">
            <a:avLst/>
          </a:prstGeom>
          <a:noFill/>
        </p:spPr>
        <p:txBody>
          <a:bodyPr wrap="none" rtlCol="0">
            <a:spAutoFit/>
          </a:bodyPr>
          <a:lstStyle/>
          <a:p>
            <a:r>
              <a:rPr lang="en-US" altLang="zh-CN" dirty="0"/>
              <a:t>Storing list?</a:t>
            </a:r>
            <a:endParaRPr lang="zh-CN" altLang="en-US" dirty="0"/>
          </a:p>
        </p:txBody>
      </p:sp>
      <p:sp>
        <p:nvSpPr>
          <p:cNvPr id="46" name="文本框 45">
            <a:extLst>
              <a:ext uri="{FF2B5EF4-FFF2-40B4-BE49-F238E27FC236}">
                <a16:creationId xmlns:a16="http://schemas.microsoft.com/office/drawing/2014/main" id="{B2ACE539-7A00-B382-3960-2FDB9D72F266}"/>
              </a:ext>
            </a:extLst>
          </p:cNvPr>
          <p:cNvSpPr txBox="1"/>
          <p:nvPr/>
        </p:nvSpPr>
        <p:spPr>
          <a:xfrm>
            <a:off x="2533172" y="1020429"/>
            <a:ext cx="1742785" cy="369332"/>
          </a:xfrm>
          <a:prstGeom prst="rect">
            <a:avLst/>
          </a:prstGeom>
          <a:noFill/>
        </p:spPr>
        <p:txBody>
          <a:bodyPr wrap="none" rtlCol="0">
            <a:spAutoFit/>
          </a:bodyPr>
          <a:lstStyle/>
          <a:p>
            <a:r>
              <a:rPr lang="en-US" altLang="zh-CN" dirty="0"/>
              <a:t>Sparse column?</a:t>
            </a:r>
            <a:endParaRPr lang="zh-CN" altLang="en-US" dirty="0"/>
          </a:p>
        </p:txBody>
      </p:sp>
    </p:spTree>
    <p:extLst>
      <p:ext uri="{BB962C8B-B14F-4D97-AF65-F5344CB8AC3E}">
        <p14:creationId xmlns:p14="http://schemas.microsoft.com/office/powerpoint/2010/main" val="15743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Wondering Cycle Sticker - Wondering Cycle - Discover &amp; Share GIFs">
            <a:extLst>
              <a:ext uri="{FF2B5EF4-FFF2-40B4-BE49-F238E27FC236}">
                <a16:creationId xmlns:a16="http://schemas.microsoft.com/office/drawing/2014/main" id="{A75594D7-FC88-F15D-994F-EEA9E0DD3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873" y="1687873"/>
            <a:ext cx="3482254" cy="348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5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FE087-BAE8-AD6F-4283-7C9196DE4055}"/>
              </a:ext>
            </a:extLst>
          </p:cNvPr>
          <p:cNvSpPr>
            <a:spLocks noGrp="1"/>
          </p:cNvSpPr>
          <p:nvPr>
            <p:ph type="title"/>
          </p:nvPr>
        </p:nvSpPr>
        <p:spPr>
          <a:xfrm>
            <a:off x="627184" y="161925"/>
            <a:ext cx="10515600" cy="1325563"/>
          </a:xfrm>
        </p:spPr>
        <p:txBody>
          <a:bodyPr/>
          <a:lstStyle/>
          <a:p>
            <a:r>
              <a:rPr lang="en-US" altLang="zh-CN" dirty="0"/>
              <a:t>Imagine if you work in NUS IT ……</a:t>
            </a:r>
            <a:endParaRPr lang="zh-CN" altLang="en-US" dirty="0"/>
          </a:p>
        </p:txBody>
      </p:sp>
      <p:sp>
        <p:nvSpPr>
          <p:cNvPr id="6" name="矩形: 圆角 5">
            <a:extLst>
              <a:ext uri="{FF2B5EF4-FFF2-40B4-BE49-F238E27FC236}">
                <a16:creationId xmlns:a16="http://schemas.microsoft.com/office/drawing/2014/main" id="{C295855D-7F63-5D7F-3932-3D50A2583AA2}"/>
              </a:ext>
            </a:extLst>
          </p:cNvPr>
          <p:cNvSpPr/>
          <p:nvPr/>
        </p:nvSpPr>
        <p:spPr>
          <a:xfrm>
            <a:off x="209487" y="3475890"/>
            <a:ext cx="1187941" cy="118598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YourApp</a:t>
            </a:r>
            <a:endParaRPr lang="zh-CN" altLang="en-US" dirty="0"/>
          </a:p>
        </p:txBody>
      </p:sp>
      <p:pic>
        <p:nvPicPr>
          <p:cNvPr id="2050" name="Picture 2" descr="Learn SQL for Databases">
            <a:extLst>
              <a:ext uri="{FF2B5EF4-FFF2-40B4-BE49-F238E27FC236}">
                <a16:creationId xmlns:a16="http://schemas.microsoft.com/office/drawing/2014/main" id="{924E6634-D42E-A5E2-BAB3-5D29336E0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394" y="3206202"/>
            <a:ext cx="1725359" cy="172535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箭头连接符 26">
            <a:extLst>
              <a:ext uri="{FF2B5EF4-FFF2-40B4-BE49-F238E27FC236}">
                <a16:creationId xmlns:a16="http://schemas.microsoft.com/office/drawing/2014/main" id="{FA564236-2C1D-A7E8-ACBF-86119C0227B0}"/>
              </a:ext>
            </a:extLst>
          </p:cNvPr>
          <p:cNvCxnSpPr>
            <a:cxnSpLocks/>
            <a:stCxn id="6" idx="3"/>
            <a:endCxn id="2050" idx="1"/>
          </p:cNvCxnSpPr>
          <p:nvPr/>
        </p:nvCxnSpPr>
        <p:spPr>
          <a:xfrm>
            <a:off x="1397428" y="4068882"/>
            <a:ext cx="249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FAE34117-3582-8373-E833-957AF7F26FEF}"/>
              </a:ext>
            </a:extLst>
          </p:cNvPr>
          <p:cNvSpPr/>
          <p:nvPr/>
        </p:nvSpPr>
        <p:spPr>
          <a:xfrm>
            <a:off x="1522410" y="5431863"/>
            <a:ext cx="1259411"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Languages</a:t>
            </a:r>
            <a:endParaRPr lang="zh-CN" altLang="en-US" sz="1200" dirty="0"/>
          </a:p>
        </p:txBody>
      </p:sp>
      <p:sp>
        <p:nvSpPr>
          <p:cNvPr id="22" name="椭圆 21">
            <a:extLst>
              <a:ext uri="{FF2B5EF4-FFF2-40B4-BE49-F238E27FC236}">
                <a16:creationId xmlns:a16="http://schemas.microsoft.com/office/drawing/2014/main" id="{FB8D26E2-F304-481F-59D1-5D97F9BA1B0C}"/>
              </a:ext>
            </a:extLst>
          </p:cNvPr>
          <p:cNvSpPr/>
          <p:nvPr/>
        </p:nvSpPr>
        <p:spPr>
          <a:xfrm>
            <a:off x="138016" y="5431863"/>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Modules</a:t>
            </a:r>
            <a:endParaRPr lang="zh-CN" altLang="en-US" sz="1200" dirty="0"/>
          </a:p>
        </p:txBody>
      </p:sp>
      <p:sp>
        <p:nvSpPr>
          <p:cNvPr id="23" name="椭圆 22">
            <a:extLst>
              <a:ext uri="{FF2B5EF4-FFF2-40B4-BE49-F238E27FC236}">
                <a16:creationId xmlns:a16="http://schemas.microsoft.com/office/drawing/2014/main" id="{AE6296F2-8D76-4D5A-0F65-D38D76AA6F1F}"/>
              </a:ext>
            </a:extLst>
          </p:cNvPr>
          <p:cNvSpPr/>
          <p:nvPr/>
        </p:nvSpPr>
        <p:spPr>
          <a:xfrm>
            <a:off x="1522410" y="1176990"/>
            <a:ext cx="1291127" cy="13346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Nickname</a:t>
            </a:r>
            <a:endParaRPr lang="zh-CN" altLang="en-US" sz="1200" dirty="0"/>
          </a:p>
        </p:txBody>
      </p:sp>
      <p:sp>
        <p:nvSpPr>
          <p:cNvPr id="24" name="椭圆 23">
            <a:extLst>
              <a:ext uri="{FF2B5EF4-FFF2-40B4-BE49-F238E27FC236}">
                <a16:creationId xmlns:a16="http://schemas.microsoft.com/office/drawing/2014/main" id="{96B4A2D8-8A11-02DB-A1E1-A958B2D5ACED}"/>
              </a:ext>
            </a:extLst>
          </p:cNvPr>
          <p:cNvSpPr/>
          <p:nvPr/>
        </p:nvSpPr>
        <p:spPr>
          <a:xfrm>
            <a:off x="138016" y="1176990"/>
            <a:ext cx="1259412" cy="1290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Age</a:t>
            </a:r>
            <a:endParaRPr lang="zh-CN" altLang="en-US" dirty="0"/>
          </a:p>
        </p:txBody>
      </p:sp>
      <p:cxnSp>
        <p:nvCxnSpPr>
          <p:cNvPr id="26" name="连接符: 曲线 25">
            <a:extLst>
              <a:ext uri="{FF2B5EF4-FFF2-40B4-BE49-F238E27FC236}">
                <a16:creationId xmlns:a16="http://schemas.microsoft.com/office/drawing/2014/main" id="{05D755B2-1A5B-7466-8D07-480C59E5CC74}"/>
              </a:ext>
            </a:extLst>
          </p:cNvPr>
          <p:cNvCxnSpPr>
            <a:cxnSpLocks/>
            <a:stCxn id="2050" idx="2"/>
            <a:endCxn id="20" idx="0"/>
          </p:cNvCxnSpPr>
          <p:nvPr/>
        </p:nvCxnSpPr>
        <p:spPr>
          <a:xfrm rot="5400000">
            <a:off x="2080944" y="5002733"/>
            <a:ext cx="500302" cy="357958"/>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曲线 29">
            <a:extLst>
              <a:ext uri="{FF2B5EF4-FFF2-40B4-BE49-F238E27FC236}">
                <a16:creationId xmlns:a16="http://schemas.microsoft.com/office/drawing/2014/main" id="{3B28299E-ABF5-4A74-BFA8-5C8D435BDF76}"/>
              </a:ext>
            </a:extLst>
          </p:cNvPr>
          <p:cNvCxnSpPr>
            <a:cxnSpLocks/>
            <a:stCxn id="2050" idx="2"/>
            <a:endCxn id="22" idx="0"/>
          </p:cNvCxnSpPr>
          <p:nvPr/>
        </p:nvCxnSpPr>
        <p:spPr>
          <a:xfrm rot="5400000">
            <a:off x="1388747" y="4310536"/>
            <a:ext cx="500302"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B1E1D564-A22B-F9DE-C32E-47C4C5A6B19B}"/>
              </a:ext>
            </a:extLst>
          </p:cNvPr>
          <p:cNvCxnSpPr>
            <a:cxnSpLocks/>
            <a:stCxn id="2050" idx="0"/>
            <a:endCxn id="23" idx="4"/>
          </p:cNvCxnSpPr>
          <p:nvPr/>
        </p:nvCxnSpPr>
        <p:spPr>
          <a:xfrm rot="16200000" flipV="1">
            <a:off x="1991731" y="2687859"/>
            <a:ext cx="694587" cy="3421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44538A80-8B38-510A-D50F-AB0F24F66F9E}"/>
              </a:ext>
            </a:extLst>
          </p:cNvPr>
          <p:cNvCxnSpPr>
            <a:cxnSpLocks/>
            <a:stCxn id="2050" idx="0"/>
            <a:endCxn id="24" idx="4"/>
          </p:cNvCxnSpPr>
          <p:nvPr/>
        </p:nvCxnSpPr>
        <p:spPr>
          <a:xfrm rot="16200000" flipV="1">
            <a:off x="1269466" y="1965594"/>
            <a:ext cx="738865" cy="174235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B48CBC86-3D75-ED8B-C839-7F907EE2EF11}"/>
              </a:ext>
            </a:extLst>
          </p:cNvPr>
          <p:cNvSpPr txBox="1"/>
          <p:nvPr/>
        </p:nvSpPr>
        <p:spPr>
          <a:xfrm>
            <a:off x="2670643" y="6352878"/>
            <a:ext cx="1334020" cy="369332"/>
          </a:xfrm>
          <a:prstGeom prst="rect">
            <a:avLst/>
          </a:prstGeom>
          <a:noFill/>
        </p:spPr>
        <p:txBody>
          <a:bodyPr wrap="none" rtlCol="0">
            <a:spAutoFit/>
          </a:bodyPr>
          <a:lstStyle/>
          <a:p>
            <a:r>
              <a:rPr lang="en-US" altLang="zh-CN" dirty="0"/>
              <a:t>Storing list?</a:t>
            </a:r>
            <a:endParaRPr lang="zh-CN" altLang="en-US" dirty="0"/>
          </a:p>
        </p:txBody>
      </p:sp>
      <p:sp>
        <p:nvSpPr>
          <p:cNvPr id="11" name="矩形 10">
            <a:extLst>
              <a:ext uri="{FF2B5EF4-FFF2-40B4-BE49-F238E27FC236}">
                <a16:creationId xmlns:a16="http://schemas.microsoft.com/office/drawing/2014/main" id="{DE2650A9-951B-963D-4C8F-B91B9F4DAF1B}"/>
              </a:ext>
            </a:extLst>
          </p:cNvPr>
          <p:cNvSpPr/>
          <p:nvPr/>
        </p:nvSpPr>
        <p:spPr>
          <a:xfrm>
            <a:off x="8623050" y="3366301"/>
            <a:ext cx="1406983" cy="140495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a:t>
            </a:r>
            <a:endParaRPr lang="zh-CN" altLang="en-US" dirty="0"/>
          </a:p>
        </p:txBody>
      </p:sp>
      <p:sp>
        <p:nvSpPr>
          <p:cNvPr id="12" name="椭圆 11">
            <a:extLst>
              <a:ext uri="{FF2B5EF4-FFF2-40B4-BE49-F238E27FC236}">
                <a16:creationId xmlns:a16="http://schemas.microsoft.com/office/drawing/2014/main" id="{9F2C79BF-6F43-D6FA-2636-12D24E644162}"/>
              </a:ext>
            </a:extLst>
          </p:cNvPr>
          <p:cNvSpPr/>
          <p:nvPr/>
        </p:nvSpPr>
        <p:spPr>
          <a:xfrm>
            <a:off x="9841111" y="1237283"/>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Lecturer</a:t>
            </a:r>
            <a:endParaRPr lang="zh-CN" altLang="en-US" dirty="0"/>
          </a:p>
        </p:txBody>
      </p:sp>
      <p:sp>
        <p:nvSpPr>
          <p:cNvPr id="13" name="椭圆 12">
            <a:extLst>
              <a:ext uri="{FF2B5EF4-FFF2-40B4-BE49-F238E27FC236}">
                <a16:creationId xmlns:a16="http://schemas.microsoft.com/office/drawing/2014/main" id="{EC45D3F3-50B0-73B3-36C4-79769B48DB98}"/>
              </a:ext>
            </a:extLst>
          </p:cNvPr>
          <p:cNvSpPr/>
          <p:nvPr/>
        </p:nvSpPr>
        <p:spPr>
          <a:xfrm>
            <a:off x="9841112" y="5350959"/>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Students</a:t>
            </a:r>
            <a:endParaRPr lang="zh-CN" altLang="en-US" dirty="0"/>
          </a:p>
        </p:txBody>
      </p:sp>
      <p:sp>
        <p:nvSpPr>
          <p:cNvPr id="16" name="椭圆 15">
            <a:extLst>
              <a:ext uri="{FF2B5EF4-FFF2-40B4-BE49-F238E27FC236}">
                <a16:creationId xmlns:a16="http://schemas.microsoft.com/office/drawing/2014/main" id="{CFDBAA70-75AF-8540-56E4-0ED6B767C565}"/>
              </a:ext>
            </a:extLst>
          </p:cNvPr>
          <p:cNvSpPr/>
          <p:nvPr/>
        </p:nvSpPr>
        <p:spPr>
          <a:xfrm>
            <a:off x="10707528" y="4111194"/>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 Code</a:t>
            </a:r>
            <a:endParaRPr lang="zh-CN" altLang="en-US" dirty="0"/>
          </a:p>
        </p:txBody>
      </p:sp>
      <p:cxnSp>
        <p:nvCxnSpPr>
          <p:cNvPr id="17" name="连接符: 曲线 16">
            <a:extLst>
              <a:ext uri="{FF2B5EF4-FFF2-40B4-BE49-F238E27FC236}">
                <a16:creationId xmlns:a16="http://schemas.microsoft.com/office/drawing/2014/main" id="{BC947092-9B46-5036-41F5-79854AC078AE}"/>
              </a:ext>
            </a:extLst>
          </p:cNvPr>
          <p:cNvCxnSpPr>
            <a:cxnSpLocks/>
            <a:stCxn id="11" idx="0"/>
            <a:endCxn id="12" idx="2"/>
          </p:cNvCxnSpPr>
          <p:nvPr/>
        </p:nvCxnSpPr>
        <p:spPr>
          <a:xfrm rot="5400000" flipH="1" flipV="1">
            <a:off x="8882356" y="2407547"/>
            <a:ext cx="1402941" cy="514569"/>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连接符: 曲线 27">
            <a:extLst>
              <a:ext uri="{FF2B5EF4-FFF2-40B4-BE49-F238E27FC236}">
                <a16:creationId xmlns:a16="http://schemas.microsoft.com/office/drawing/2014/main" id="{081D65E0-1013-5112-CE50-200D4C38D730}"/>
              </a:ext>
            </a:extLst>
          </p:cNvPr>
          <p:cNvCxnSpPr>
            <a:cxnSpLocks/>
            <a:stCxn id="11" idx="3"/>
            <a:endCxn id="16" idx="2"/>
          </p:cNvCxnSpPr>
          <p:nvPr/>
        </p:nvCxnSpPr>
        <p:spPr>
          <a:xfrm>
            <a:off x="10030033" y="4068780"/>
            <a:ext cx="677495" cy="768491"/>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4551F170-1ACE-DB74-EF4C-AC375978DCFA}"/>
              </a:ext>
            </a:extLst>
          </p:cNvPr>
          <p:cNvCxnSpPr>
            <a:cxnSpLocks/>
            <a:stCxn id="11" idx="2"/>
            <a:endCxn id="13" idx="2"/>
          </p:cNvCxnSpPr>
          <p:nvPr/>
        </p:nvCxnSpPr>
        <p:spPr>
          <a:xfrm rot="16200000" flipH="1">
            <a:off x="8930939" y="5166862"/>
            <a:ext cx="1305777" cy="514570"/>
          </a:xfrm>
          <a:prstGeom prst="curved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D559A8E-032B-402F-79BD-C22775E9632E}"/>
              </a:ext>
            </a:extLst>
          </p:cNvPr>
          <p:cNvSpPr txBox="1"/>
          <p:nvPr/>
        </p:nvSpPr>
        <p:spPr>
          <a:xfrm>
            <a:off x="7579901" y="2836770"/>
            <a:ext cx="1736373" cy="369332"/>
          </a:xfrm>
          <a:prstGeom prst="rect">
            <a:avLst/>
          </a:prstGeom>
          <a:noFill/>
        </p:spPr>
        <p:txBody>
          <a:bodyPr wrap="none" rtlCol="0">
            <a:spAutoFit/>
          </a:bodyPr>
          <a:lstStyle/>
          <a:p>
            <a:r>
              <a:rPr lang="en-US" altLang="zh-CN" dirty="0"/>
              <a:t>Deep coupling?</a:t>
            </a:r>
            <a:endParaRPr lang="zh-CN" altLang="en-US" dirty="0"/>
          </a:p>
        </p:txBody>
      </p:sp>
      <p:sp>
        <p:nvSpPr>
          <p:cNvPr id="53" name="椭圆 52">
            <a:extLst>
              <a:ext uri="{FF2B5EF4-FFF2-40B4-BE49-F238E27FC236}">
                <a16:creationId xmlns:a16="http://schemas.microsoft.com/office/drawing/2014/main" id="{04490A57-1956-C180-2F82-05B4523A3A6F}"/>
              </a:ext>
            </a:extLst>
          </p:cNvPr>
          <p:cNvSpPr/>
          <p:nvPr/>
        </p:nvSpPr>
        <p:spPr>
          <a:xfrm>
            <a:off x="10707528" y="2462836"/>
            <a:ext cx="1406983" cy="14521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Module Name</a:t>
            </a:r>
            <a:endParaRPr lang="zh-CN" altLang="en-US" dirty="0"/>
          </a:p>
        </p:txBody>
      </p:sp>
      <p:cxnSp>
        <p:nvCxnSpPr>
          <p:cNvPr id="55" name="连接符: 曲线 54">
            <a:extLst>
              <a:ext uri="{FF2B5EF4-FFF2-40B4-BE49-F238E27FC236}">
                <a16:creationId xmlns:a16="http://schemas.microsoft.com/office/drawing/2014/main" id="{73F70E60-0BCA-F39D-B4F3-D857BC0F41F6}"/>
              </a:ext>
            </a:extLst>
          </p:cNvPr>
          <p:cNvCxnSpPr>
            <a:cxnSpLocks/>
            <a:stCxn id="11" idx="3"/>
            <a:endCxn id="53" idx="2"/>
          </p:cNvCxnSpPr>
          <p:nvPr/>
        </p:nvCxnSpPr>
        <p:spPr>
          <a:xfrm flipV="1">
            <a:off x="10030033" y="3188913"/>
            <a:ext cx="677495" cy="879867"/>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702F5E70-FE3C-A78D-4395-A2C11FA9CBF2}"/>
              </a:ext>
            </a:extLst>
          </p:cNvPr>
          <p:cNvSpPr txBox="1"/>
          <p:nvPr/>
        </p:nvSpPr>
        <p:spPr>
          <a:xfrm>
            <a:off x="2533172" y="1020429"/>
            <a:ext cx="1742785" cy="369332"/>
          </a:xfrm>
          <a:prstGeom prst="rect">
            <a:avLst/>
          </a:prstGeom>
          <a:noFill/>
        </p:spPr>
        <p:txBody>
          <a:bodyPr wrap="none" rtlCol="0">
            <a:spAutoFit/>
          </a:bodyPr>
          <a:lstStyle/>
          <a:p>
            <a:r>
              <a:rPr lang="en-US" altLang="zh-CN" dirty="0"/>
              <a:t>Sparse column?</a:t>
            </a:r>
            <a:endParaRPr lang="zh-CN" altLang="en-US" dirty="0"/>
          </a:p>
        </p:txBody>
      </p:sp>
      <p:sp>
        <p:nvSpPr>
          <p:cNvPr id="19" name="椭圆 18">
            <a:extLst>
              <a:ext uri="{FF2B5EF4-FFF2-40B4-BE49-F238E27FC236}">
                <a16:creationId xmlns:a16="http://schemas.microsoft.com/office/drawing/2014/main" id="{480EDB01-CA42-9C6F-0E33-2B7F9E261401}"/>
              </a:ext>
            </a:extLst>
          </p:cNvPr>
          <p:cNvSpPr/>
          <p:nvPr/>
        </p:nvSpPr>
        <p:spPr>
          <a:xfrm>
            <a:off x="4858560" y="1600877"/>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Name</a:t>
            </a:r>
            <a:endParaRPr lang="zh-CN" altLang="en-US" dirty="0"/>
          </a:p>
        </p:txBody>
      </p:sp>
      <p:sp>
        <p:nvSpPr>
          <p:cNvPr id="25" name="椭圆 24">
            <a:extLst>
              <a:ext uri="{FF2B5EF4-FFF2-40B4-BE49-F238E27FC236}">
                <a16:creationId xmlns:a16="http://schemas.microsoft.com/office/drawing/2014/main" id="{2B381345-2F87-70A2-C88D-0131BB13A7D7}"/>
              </a:ext>
            </a:extLst>
          </p:cNvPr>
          <p:cNvSpPr/>
          <p:nvPr/>
        </p:nvSpPr>
        <p:spPr>
          <a:xfrm>
            <a:off x="4862595" y="5084734"/>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Matric Number</a:t>
            </a:r>
            <a:endParaRPr lang="zh-CN" altLang="en-US" dirty="0"/>
          </a:p>
        </p:txBody>
      </p:sp>
      <p:sp>
        <p:nvSpPr>
          <p:cNvPr id="29" name="椭圆 28">
            <a:extLst>
              <a:ext uri="{FF2B5EF4-FFF2-40B4-BE49-F238E27FC236}">
                <a16:creationId xmlns:a16="http://schemas.microsoft.com/office/drawing/2014/main" id="{C330786D-8701-232B-DAC4-67962A512A27}"/>
              </a:ext>
            </a:extLst>
          </p:cNvPr>
          <p:cNvSpPr/>
          <p:nvPr/>
        </p:nvSpPr>
        <p:spPr>
          <a:xfrm>
            <a:off x="6020718" y="3342806"/>
            <a:ext cx="1406983" cy="14521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Email</a:t>
            </a:r>
            <a:endParaRPr lang="zh-CN" altLang="en-US" dirty="0"/>
          </a:p>
        </p:txBody>
      </p:sp>
      <p:cxnSp>
        <p:nvCxnSpPr>
          <p:cNvPr id="31" name="连接符: 曲线 30">
            <a:extLst>
              <a:ext uri="{FF2B5EF4-FFF2-40B4-BE49-F238E27FC236}">
                <a16:creationId xmlns:a16="http://schemas.microsoft.com/office/drawing/2014/main" id="{9050EC87-0B1C-315F-286A-05C2AFA7B88B}"/>
              </a:ext>
            </a:extLst>
          </p:cNvPr>
          <p:cNvCxnSpPr>
            <a:cxnSpLocks/>
            <a:endCxn id="19" idx="2"/>
          </p:cNvCxnSpPr>
          <p:nvPr/>
        </p:nvCxnSpPr>
        <p:spPr>
          <a:xfrm flipV="1">
            <a:off x="3372753" y="2326954"/>
            <a:ext cx="1485807" cy="174192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E66DD01F-8004-CF76-943E-3C202F976FB1}"/>
              </a:ext>
            </a:extLst>
          </p:cNvPr>
          <p:cNvCxnSpPr>
            <a:cxnSpLocks/>
            <a:endCxn id="29" idx="2"/>
          </p:cNvCxnSpPr>
          <p:nvPr/>
        </p:nvCxnSpPr>
        <p:spPr>
          <a:xfrm>
            <a:off x="3372753" y="4068882"/>
            <a:ext cx="2647965"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连接符: 曲线 33">
            <a:extLst>
              <a:ext uri="{FF2B5EF4-FFF2-40B4-BE49-F238E27FC236}">
                <a16:creationId xmlns:a16="http://schemas.microsoft.com/office/drawing/2014/main" id="{CBF5DF29-B348-DC92-B618-6530266A56CE}"/>
              </a:ext>
            </a:extLst>
          </p:cNvPr>
          <p:cNvCxnSpPr>
            <a:cxnSpLocks/>
            <a:endCxn id="25" idx="2"/>
          </p:cNvCxnSpPr>
          <p:nvPr/>
        </p:nvCxnSpPr>
        <p:spPr>
          <a:xfrm>
            <a:off x="3372753" y="4068882"/>
            <a:ext cx="1489842" cy="17419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43" grpId="0"/>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fficult People Are Everywhere. Here Are 7 Tips For Dealing With Them">
            <a:extLst>
              <a:ext uri="{FF2B5EF4-FFF2-40B4-BE49-F238E27FC236}">
                <a16:creationId xmlns:a16="http://schemas.microsoft.com/office/drawing/2014/main" id="{F2092EEF-22E6-7B6B-B1DD-A92156BFF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4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290F78-B786-3904-A221-9FBB43EA8654}"/>
              </a:ext>
            </a:extLst>
          </p:cNvPr>
          <p:cNvSpPr>
            <a:spLocks noGrp="1"/>
          </p:cNvSpPr>
          <p:nvPr>
            <p:ph type="title"/>
          </p:nvPr>
        </p:nvSpPr>
        <p:spPr>
          <a:xfrm>
            <a:off x="0" y="18475"/>
            <a:ext cx="10515600" cy="1260908"/>
          </a:xfrm>
        </p:spPr>
        <p:txBody>
          <a:bodyPr>
            <a:normAutofit/>
          </a:bodyPr>
          <a:lstStyle/>
          <a:p>
            <a:r>
              <a:rPr lang="en-US" altLang="zh-CN" dirty="0"/>
              <a:t>This matters to you because …</a:t>
            </a:r>
            <a:endParaRPr lang="zh-CN" altLang="en-US" dirty="0">
              <a:solidFill>
                <a:schemeClr val="bg1"/>
              </a:solidFill>
            </a:endParaRPr>
          </a:p>
        </p:txBody>
      </p:sp>
      <p:pic>
        <p:nvPicPr>
          <p:cNvPr id="1038" name="Picture 14" descr="Business Requirements – the Craft">
            <a:extLst>
              <a:ext uri="{FF2B5EF4-FFF2-40B4-BE49-F238E27FC236}">
                <a16:creationId xmlns:a16="http://schemas.microsoft.com/office/drawing/2014/main" id="{038066B1-BCF1-9A57-8EDA-DEDA587FF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207" y="1112548"/>
            <a:ext cx="5617586" cy="561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A0E53-8600-6101-3C75-88B10E537092}"/>
              </a:ext>
            </a:extLst>
          </p:cNvPr>
          <p:cNvSpPr>
            <a:spLocks noGrp="1"/>
          </p:cNvSpPr>
          <p:nvPr>
            <p:ph type="title"/>
          </p:nvPr>
        </p:nvSpPr>
        <p:spPr/>
        <p:txBody>
          <a:bodyPr/>
          <a:lstStyle/>
          <a:p>
            <a:r>
              <a:rPr lang="en-US" altLang="zh-CN" dirty="0">
                <a:solidFill>
                  <a:schemeClr val="bg1"/>
                </a:solidFill>
              </a:rPr>
              <a:t>Roadmap</a:t>
            </a:r>
            <a:endParaRPr lang="zh-CN" altLang="en-US" dirty="0">
              <a:solidFill>
                <a:schemeClr val="bg1"/>
              </a:solidFill>
            </a:endParaRPr>
          </a:p>
        </p:txBody>
      </p:sp>
      <p:sp>
        <p:nvSpPr>
          <p:cNvPr id="3" name="内容占位符 2">
            <a:extLst>
              <a:ext uri="{FF2B5EF4-FFF2-40B4-BE49-F238E27FC236}">
                <a16:creationId xmlns:a16="http://schemas.microsoft.com/office/drawing/2014/main" id="{FB7A5B7E-C6BD-D55C-99FE-0F9021D8ABA9}"/>
              </a:ext>
            </a:extLst>
          </p:cNvPr>
          <p:cNvSpPr>
            <a:spLocks noGrp="1"/>
          </p:cNvSpPr>
          <p:nvPr>
            <p:ph idx="1"/>
          </p:nvPr>
        </p:nvSpPr>
        <p:spPr/>
        <p:txBody>
          <a:bodyPr>
            <a:normAutofit/>
          </a:bodyPr>
          <a:lstStyle/>
          <a:p>
            <a:r>
              <a:rPr lang="en-US" altLang="zh-CN" dirty="0">
                <a:solidFill>
                  <a:schemeClr val="bg1"/>
                </a:solidFill>
              </a:rPr>
              <a:t>What is MongoDB</a:t>
            </a:r>
          </a:p>
          <a:p>
            <a:endParaRPr lang="en-US" altLang="zh-CN" dirty="0">
              <a:solidFill>
                <a:schemeClr val="bg1"/>
              </a:solidFill>
            </a:endParaRPr>
          </a:p>
          <a:p>
            <a:pPr marL="0" indent="0">
              <a:buNone/>
            </a:pPr>
            <a:endParaRPr lang="en-US" altLang="zh-CN" dirty="0">
              <a:solidFill>
                <a:schemeClr val="bg1"/>
              </a:solidFill>
            </a:endParaRPr>
          </a:p>
          <a:p>
            <a:r>
              <a:rPr lang="en-US" altLang="zh-CN" dirty="0">
                <a:solidFill>
                  <a:schemeClr val="bg1"/>
                </a:solidFill>
              </a:rPr>
              <a:t>What MongoDB offers</a:t>
            </a: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Picking up MongoDB</a:t>
            </a:r>
            <a:endParaRPr lang="zh-CN" altLang="en-US" dirty="0">
              <a:solidFill>
                <a:schemeClr val="bg1"/>
              </a:solidFill>
            </a:endParaRPr>
          </a:p>
        </p:txBody>
      </p:sp>
      <p:sp>
        <p:nvSpPr>
          <p:cNvPr id="4" name="箭头: 右 3">
            <a:extLst>
              <a:ext uri="{FF2B5EF4-FFF2-40B4-BE49-F238E27FC236}">
                <a16:creationId xmlns:a16="http://schemas.microsoft.com/office/drawing/2014/main" id="{24004DA0-482E-6F8C-64DA-CAEB3075252F}"/>
              </a:ext>
            </a:extLst>
          </p:cNvPr>
          <p:cNvSpPr/>
          <p:nvPr/>
        </p:nvSpPr>
        <p:spPr>
          <a:xfrm>
            <a:off x="117764" y="1819569"/>
            <a:ext cx="720436" cy="4341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937273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3315</Words>
  <Application>Microsoft Office PowerPoint</Application>
  <PresentationFormat>宽屏</PresentationFormat>
  <Paragraphs>553</Paragraphs>
  <Slides>31</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Arial Unicode MS</vt:lpstr>
      <vt:lpstr>Google Sans</vt:lpstr>
      <vt:lpstr>等线</vt:lpstr>
      <vt:lpstr>等线 Light</vt:lpstr>
      <vt:lpstr>Arial</vt:lpstr>
      <vt:lpstr>Wingdings</vt:lpstr>
      <vt:lpstr>Office 主题​​</vt:lpstr>
      <vt:lpstr>How MongoDB saves the day</vt:lpstr>
      <vt:lpstr>Imagine if you work in NUS IT ……</vt:lpstr>
      <vt:lpstr>Imagine if you work in NUS IT ……</vt:lpstr>
      <vt:lpstr>Imagine if you work in NUS IT ……</vt:lpstr>
      <vt:lpstr>PowerPoint 演示文稿</vt:lpstr>
      <vt:lpstr>Imagine if you work in NUS IT ……</vt:lpstr>
      <vt:lpstr>PowerPoint 演示文稿</vt:lpstr>
      <vt:lpstr>This matters to you because …</vt:lpstr>
      <vt:lpstr>Roadmap</vt:lpstr>
      <vt:lpstr>PowerPoint 演示文稿</vt:lpstr>
      <vt:lpstr>What is MongoDB</vt:lpstr>
      <vt:lpstr>Roadmap</vt:lpstr>
      <vt:lpstr>What MongoDB offers </vt:lpstr>
      <vt:lpstr>MongoDB is flexible </vt:lpstr>
      <vt:lpstr>MongoDB is flexible </vt:lpstr>
      <vt:lpstr>Data type flexibility helps to ……</vt:lpstr>
      <vt:lpstr>Go back to the previous example</vt:lpstr>
      <vt:lpstr>What MongoDB offers </vt:lpstr>
      <vt:lpstr>MongoDB is simple to use </vt:lpstr>
      <vt:lpstr>MongoDB is simple to use </vt:lpstr>
      <vt:lpstr>MongoDB is simple to use </vt:lpstr>
      <vt:lpstr>MongoDB is simple to use </vt:lpstr>
      <vt:lpstr>What MongoDB offers </vt:lpstr>
      <vt:lpstr>MongoDB gives strong performance</vt:lpstr>
      <vt:lpstr>MongoDB gives strong performance</vt:lpstr>
      <vt:lpstr>MongoDB gives strong performance</vt:lpstr>
      <vt:lpstr>What MongoDB is not suitable for</vt:lpstr>
      <vt:lpstr>Roadmap</vt:lpstr>
      <vt:lpstr>You may wonder</vt:lpstr>
      <vt:lpstr>Roadmap</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MongoDB saves your day</dc:title>
  <dc:creator>诚瑜 黄</dc:creator>
  <cp:lastModifiedBy>诚瑜 黄</cp:lastModifiedBy>
  <cp:revision>94</cp:revision>
  <dcterms:created xsi:type="dcterms:W3CDTF">2023-02-18T05:22:06Z</dcterms:created>
  <dcterms:modified xsi:type="dcterms:W3CDTF">2023-03-23T08:50:29Z</dcterms:modified>
</cp:coreProperties>
</file>