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667" autoAdjust="0"/>
  </p:normalViewPr>
  <p:slideViewPr>
    <p:cSldViewPr snapToGrid="0">
      <p:cViewPr varScale="1">
        <p:scale>
          <a:sx n="78" d="100"/>
          <a:sy n="78" d="100"/>
        </p:scale>
        <p:origin x="25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7599C-42D2-4AB5-92C6-1F6E7DF95A1C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E5C6B-EBA2-4ACF-8EE8-8E1633AD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Tom </a:t>
            </a:r>
            <a:r>
              <a:rPr lang="en-US" baseline="0" dirty="0" smtClean="0"/>
              <a:t>has create a software on his Computer. Revision history of his code is in a local repo.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He now replicate it as a remote repo on GitHub and made is publicly available.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 Jane notices the public repo and she wants to contribute to it.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 She forks the repo onto her own GitHub account</a:t>
            </a:r>
            <a:r>
              <a:rPr lang="en-US" baseline="0" dirty="0" smtClean="0"/>
              <a:t> …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 … which gives her a remote repo that is a copy of the Tom’s remote repo.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 She clones the fork onto her Computer</a:t>
            </a:r>
            <a:r>
              <a:rPr lang="en-US" baseline="0" dirty="0" smtClean="0"/>
              <a:t> …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which gives her a local repo.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Now she has added a new feature, consisting of two commits. She wants to contribute the new feature to the main product.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First, she pushes the new commits to her fork ...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which copies the new commits to her fork.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She creates a </a:t>
            </a:r>
            <a:r>
              <a:rPr lang="en-US" b="0" baseline="0" dirty="0" smtClean="0"/>
              <a:t>pull request </a:t>
            </a:r>
            <a:r>
              <a:rPr lang="en-US" baseline="0" dirty="0" smtClean="0"/>
              <a:t>to let Tom know her intention to contribute the new feature. GitHub notifies Tom that there is a new pull request.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Tom reviews the new code, agrees it is a good addition, and merges it to his remote repo …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which copies the new commits to Tom’s remote repo.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Tom pulls the new commits to his local repo to sync his local repo with the remote repo.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Tom notices a bug in the new feature and fixes it, creating a new commit.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He pushes the new commit to his remote repo.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Jane notices the bug fix. She pulls the new commit directly from Tom’s remote repo to her local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5C6B-EBA2-4ACF-8EE8-8E1633ADC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071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6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9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69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5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1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DA9B40-2932-4B23-9367-C9AC5716F26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140BA-03B3-468E-8460-DED3BA4F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9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>
          <a:xfrm>
            <a:off x="1159401" y="4973402"/>
            <a:ext cx="1776359" cy="1362846"/>
            <a:chOff x="4555066" y="5122333"/>
            <a:chExt cx="2065866" cy="1584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/>
            <p:cNvGrpSpPr/>
            <p:nvPr/>
          </p:nvGrpSpPr>
          <p:grpSpPr>
            <a:xfrm>
              <a:off x="4555066" y="5122333"/>
              <a:ext cx="2065866" cy="1584960"/>
              <a:chOff x="4555066" y="5122333"/>
              <a:chExt cx="2065866" cy="158496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5019039" y="5503333"/>
                <a:ext cx="1203960" cy="120396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5468619" y="5350933"/>
                <a:ext cx="304800" cy="30480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555066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" name="Freeform 10"/>
              <p:cNvSpPr/>
              <p:nvPr/>
            </p:nvSpPr>
            <p:spPr>
              <a:xfrm flipH="1">
                <a:off x="6146799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6" name="Freeform 5"/>
            <p:cNvSpPr/>
            <p:nvPr/>
          </p:nvSpPr>
          <p:spPr>
            <a:xfrm rot="300461">
              <a:off x="5181600" y="5550746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Freeform 6"/>
            <p:cNvSpPr/>
            <p:nvPr/>
          </p:nvSpPr>
          <p:spPr>
            <a:xfrm rot="21299539" flipH="1">
              <a:off x="5914058" y="5556820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" name="Group 8"/>
          <p:cNvGrpSpPr/>
          <p:nvPr/>
        </p:nvGrpSpPr>
        <p:grpSpPr>
          <a:xfrm>
            <a:off x="6111237" y="4948636"/>
            <a:ext cx="1776359" cy="1362846"/>
            <a:chOff x="4555066" y="5122333"/>
            <a:chExt cx="2065866" cy="1584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3" name="Group 12"/>
            <p:cNvGrpSpPr/>
            <p:nvPr/>
          </p:nvGrpSpPr>
          <p:grpSpPr>
            <a:xfrm>
              <a:off x="4555066" y="5122333"/>
              <a:ext cx="2065866" cy="1584960"/>
              <a:chOff x="4555066" y="5122333"/>
              <a:chExt cx="2065866" cy="1584960"/>
            </a:xfrm>
          </p:grpSpPr>
          <p:sp>
            <p:nvSpPr>
              <p:cNvPr id="16" name="Flowchart: Connector 15"/>
              <p:cNvSpPr/>
              <p:nvPr/>
            </p:nvSpPr>
            <p:spPr>
              <a:xfrm>
                <a:off x="5019039" y="5503333"/>
                <a:ext cx="1203960" cy="120396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5468619" y="5350933"/>
                <a:ext cx="304800" cy="304800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555066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Freeform 18"/>
              <p:cNvSpPr/>
              <p:nvPr/>
            </p:nvSpPr>
            <p:spPr>
              <a:xfrm flipH="1">
                <a:off x="6146799" y="5122333"/>
                <a:ext cx="474133" cy="1176867"/>
              </a:xfrm>
              <a:custGeom>
                <a:avLst/>
                <a:gdLst>
                  <a:gd name="connsiteX0" fmla="*/ 474133 w 474133"/>
                  <a:gd name="connsiteY0" fmla="*/ 956733 h 1176867"/>
                  <a:gd name="connsiteX1" fmla="*/ 0 w 474133"/>
                  <a:gd name="connsiteY1" fmla="*/ 1176867 h 1176867"/>
                  <a:gd name="connsiteX2" fmla="*/ 270933 w 474133"/>
                  <a:gd name="connsiteY2" fmla="*/ 160867 h 1176867"/>
                  <a:gd name="connsiteX3" fmla="*/ 110066 w 474133"/>
                  <a:gd name="connsiteY3" fmla="*/ 16933 h 1176867"/>
                  <a:gd name="connsiteX4" fmla="*/ 279400 w 474133"/>
                  <a:gd name="connsiteY4" fmla="*/ 152400 h 1176867"/>
                  <a:gd name="connsiteX5" fmla="*/ 262466 w 474133"/>
                  <a:gd name="connsiteY5" fmla="*/ 0 h 1176867"/>
                  <a:gd name="connsiteX6" fmla="*/ 279400 w 474133"/>
                  <a:gd name="connsiteY6" fmla="*/ 143933 h 1176867"/>
                  <a:gd name="connsiteX7" fmla="*/ 347133 w 474133"/>
                  <a:gd name="connsiteY7" fmla="*/ 25400 h 117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133" h="1176867">
                    <a:moveTo>
                      <a:pt x="474133" y="956733"/>
                    </a:moveTo>
                    <a:lnTo>
                      <a:pt x="0" y="1176867"/>
                    </a:lnTo>
                    <a:lnTo>
                      <a:pt x="270933" y="160867"/>
                    </a:lnTo>
                    <a:lnTo>
                      <a:pt x="110066" y="16933"/>
                    </a:lnTo>
                    <a:lnTo>
                      <a:pt x="279400" y="152400"/>
                    </a:lnTo>
                    <a:lnTo>
                      <a:pt x="262466" y="0"/>
                    </a:lnTo>
                    <a:lnTo>
                      <a:pt x="279400" y="143933"/>
                    </a:lnTo>
                    <a:lnTo>
                      <a:pt x="347133" y="25400"/>
                    </a:lnTo>
                  </a:path>
                </a:pathLst>
              </a:custGeom>
              <a:noFill/>
              <a:ln w="762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4" name="Freeform 13"/>
            <p:cNvSpPr/>
            <p:nvPr/>
          </p:nvSpPr>
          <p:spPr>
            <a:xfrm rot="300461">
              <a:off x="5181600" y="5550746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 14"/>
            <p:cNvSpPr/>
            <p:nvPr/>
          </p:nvSpPr>
          <p:spPr>
            <a:xfrm rot="21299539" flipH="1">
              <a:off x="5914058" y="5556820"/>
              <a:ext cx="173355" cy="160020"/>
            </a:xfrm>
            <a:custGeom>
              <a:avLst/>
              <a:gdLst>
                <a:gd name="connsiteX0" fmla="*/ 0 w 173355"/>
                <a:gd name="connsiteY0" fmla="*/ 120015 h 160020"/>
                <a:gd name="connsiteX1" fmla="*/ 55245 w 173355"/>
                <a:gd name="connsiteY1" fmla="*/ 160020 h 160020"/>
                <a:gd name="connsiteX2" fmla="*/ 93345 w 173355"/>
                <a:gd name="connsiteY2" fmla="*/ 112395 h 160020"/>
                <a:gd name="connsiteX3" fmla="*/ 43815 w 173355"/>
                <a:gd name="connsiteY3" fmla="*/ 80010 h 160020"/>
                <a:gd name="connsiteX4" fmla="*/ 89535 w 173355"/>
                <a:gd name="connsiteY4" fmla="*/ 114300 h 160020"/>
                <a:gd name="connsiteX5" fmla="*/ 133350 w 173355"/>
                <a:gd name="connsiteY5" fmla="*/ 78105 h 160020"/>
                <a:gd name="connsiteX6" fmla="*/ 87630 w 173355"/>
                <a:gd name="connsiteY6" fmla="*/ 36195 h 160020"/>
                <a:gd name="connsiteX7" fmla="*/ 129540 w 173355"/>
                <a:gd name="connsiteY7" fmla="*/ 81915 h 160020"/>
                <a:gd name="connsiteX8" fmla="*/ 173355 w 173355"/>
                <a:gd name="connsiteY8" fmla="*/ 43815 h 160020"/>
                <a:gd name="connsiteX9" fmla="*/ 131445 w 173355"/>
                <a:gd name="connsiteY9" fmla="*/ 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3355" h="160020">
                  <a:moveTo>
                    <a:pt x="0" y="120015"/>
                  </a:moveTo>
                  <a:lnTo>
                    <a:pt x="55245" y="160020"/>
                  </a:lnTo>
                  <a:lnTo>
                    <a:pt x="93345" y="112395"/>
                  </a:lnTo>
                  <a:lnTo>
                    <a:pt x="43815" y="80010"/>
                  </a:lnTo>
                  <a:lnTo>
                    <a:pt x="89535" y="114300"/>
                  </a:lnTo>
                  <a:lnTo>
                    <a:pt x="133350" y="78105"/>
                  </a:lnTo>
                  <a:lnTo>
                    <a:pt x="87630" y="36195"/>
                  </a:lnTo>
                  <a:lnTo>
                    <a:pt x="129540" y="81915"/>
                  </a:lnTo>
                  <a:lnTo>
                    <a:pt x="173355" y="43815"/>
                  </a:lnTo>
                  <a:lnTo>
                    <a:pt x="131445" y="0"/>
                  </a:lnTo>
                </a:path>
              </a:pathLst>
            </a:custGeom>
            <a:noFill/>
            <a:ln w="381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0" name="Cloud 19"/>
          <p:cNvSpPr/>
          <p:nvPr/>
        </p:nvSpPr>
        <p:spPr>
          <a:xfrm>
            <a:off x="263470" y="946768"/>
            <a:ext cx="2816225" cy="1066800"/>
          </a:xfrm>
          <a:prstGeom prst="cloud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Repo on </a:t>
            </a:r>
            <a:br>
              <a:rPr lang="en-US" sz="1600" dirty="0"/>
            </a:br>
            <a:r>
              <a:rPr lang="en-US" sz="1600" dirty="0"/>
              <a:t>GitHub</a:t>
            </a:r>
            <a:endParaRPr lang="en-US" sz="1600" dirty="0"/>
          </a:p>
        </p:txBody>
      </p:sp>
      <p:pic>
        <p:nvPicPr>
          <p:cNvPr id="23" name="Picture 8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2" y="1175368"/>
            <a:ext cx="1301372" cy="10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3308294" y="1415636"/>
            <a:ext cx="1495212" cy="338554"/>
            <a:chOff x="3505200" y="1143000"/>
            <a:chExt cx="1495212" cy="338554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505200" y="1447800"/>
              <a:ext cx="1495212" cy="846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33800" y="11430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</a:rPr>
                <a:t>1. fork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27" name="Cloud 26"/>
          <p:cNvSpPr/>
          <p:nvPr/>
        </p:nvSpPr>
        <p:spPr>
          <a:xfrm>
            <a:off x="5071372" y="895968"/>
            <a:ext cx="2816225" cy="1066800"/>
          </a:xfrm>
          <a:prstGeom prst="cloud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Forked repo on </a:t>
            </a:r>
            <a:br>
              <a:rPr lang="en-US" sz="1600" dirty="0"/>
            </a:br>
            <a:r>
              <a:rPr lang="en-US" sz="1600" dirty="0"/>
              <a:t>GitHub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21352" y="2051669"/>
            <a:ext cx="353944" cy="2059463"/>
            <a:chOff x="5818258" y="2019300"/>
            <a:chExt cx="353944" cy="2059463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6172201" y="2019300"/>
              <a:ext cx="1" cy="2059463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200000">
              <a:off x="5340350" y="3069737"/>
              <a:ext cx="1294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</a:rPr>
                <a:t>2. clone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80094" y="2774882"/>
            <a:ext cx="1302704" cy="796842"/>
            <a:chOff x="6477000" y="2742514"/>
            <a:chExt cx="1302704" cy="796842"/>
          </a:xfrm>
        </p:grpSpPr>
        <p:sp>
          <p:nvSpPr>
            <p:cNvPr id="32" name="TextBox 31"/>
            <p:cNvSpPr txBox="1"/>
            <p:nvPr/>
          </p:nvSpPr>
          <p:spPr>
            <a:xfrm>
              <a:off x="6477000" y="3200802"/>
              <a:ext cx="1302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</a:rPr>
                <a:t>3. commit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6671999" y="2742514"/>
              <a:ext cx="695504" cy="458567"/>
            </a:xfrm>
            <a:custGeom>
              <a:avLst/>
              <a:gdLst>
                <a:gd name="connsiteX0" fmla="*/ 40598 w 695504"/>
                <a:gd name="connsiteY0" fmla="*/ 458567 h 458567"/>
                <a:gd name="connsiteX1" fmla="*/ 65998 w 695504"/>
                <a:gd name="connsiteY1" fmla="*/ 69101 h 458567"/>
                <a:gd name="connsiteX2" fmla="*/ 658664 w 695504"/>
                <a:gd name="connsiteY2" fmla="*/ 35234 h 458567"/>
                <a:gd name="connsiteX3" fmla="*/ 582464 w 695504"/>
                <a:gd name="connsiteY3" fmla="*/ 441634 h 45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504" h="458567">
                  <a:moveTo>
                    <a:pt x="40598" y="458567"/>
                  </a:moveTo>
                  <a:cubicBezTo>
                    <a:pt x="1792" y="299111"/>
                    <a:pt x="-37013" y="139656"/>
                    <a:pt x="65998" y="69101"/>
                  </a:cubicBezTo>
                  <a:cubicBezTo>
                    <a:pt x="169009" y="-1454"/>
                    <a:pt x="572586" y="-26855"/>
                    <a:pt x="658664" y="35234"/>
                  </a:cubicBezTo>
                  <a:cubicBezTo>
                    <a:pt x="744742" y="97323"/>
                    <a:pt x="663603" y="269478"/>
                    <a:pt x="582464" y="441634"/>
                  </a:cubicBezTo>
                </a:path>
              </a:pathLst>
            </a:cu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4" name="Can 33"/>
          <p:cNvSpPr/>
          <p:nvPr/>
        </p:nvSpPr>
        <p:spPr>
          <a:xfrm>
            <a:off x="5975295" y="4223369"/>
            <a:ext cx="1839277" cy="528533"/>
          </a:xfrm>
          <a:prstGeom prst="can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repo</a:t>
            </a:r>
            <a:endParaRPr lang="en-US" sz="16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7650529" y="1962769"/>
            <a:ext cx="406344" cy="2148362"/>
            <a:chOff x="7847435" y="1930401"/>
            <a:chExt cx="406344" cy="2148362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847435" y="1930401"/>
              <a:ext cx="2" cy="214836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6200000">
              <a:off x="7627302" y="3107323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</a:rPr>
                <a:t>4. push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58210" y="160440"/>
            <a:ext cx="2241084" cy="786328"/>
            <a:chOff x="5455116" y="128072"/>
            <a:chExt cx="2241084" cy="786328"/>
          </a:xfrm>
        </p:grpSpPr>
        <p:sp>
          <p:nvSpPr>
            <p:cNvPr id="39" name="Freeform 38"/>
            <p:cNvSpPr/>
            <p:nvPr/>
          </p:nvSpPr>
          <p:spPr>
            <a:xfrm flipH="1">
              <a:off x="5455116" y="455833"/>
              <a:ext cx="695504" cy="458567"/>
            </a:xfrm>
            <a:custGeom>
              <a:avLst/>
              <a:gdLst>
                <a:gd name="connsiteX0" fmla="*/ 40598 w 695504"/>
                <a:gd name="connsiteY0" fmla="*/ 458567 h 458567"/>
                <a:gd name="connsiteX1" fmla="*/ 65998 w 695504"/>
                <a:gd name="connsiteY1" fmla="*/ 69101 h 458567"/>
                <a:gd name="connsiteX2" fmla="*/ 658664 w 695504"/>
                <a:gd name="connsiteY2" fmla="*/ 35234 h 458567"/>
                <a:gd name="connsiteX3" fmla="*/ 582464 w 695504"/>
                <a:gd name="connsiteY3" fmla="*/ 441634 h 45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504" h="458567">
                  <a:moveTo>
                    <a:pt x="40598" y="458567"/>
                  </a:moveTo>
                  <a:cubicBezTo>
                    <a:pt x="1792" y="299111"/>
                    <a:pt x="-37013" y="139656"/>
                    <a:pt x="65998" y="69101"/>
                  </a:cubicBezTo>
                  <a:cubicBezTo>
                    <a:pt x="169009" y="-1454"/>
                    <a:pt x="572586" y="-26855"/>
                    <a:pt x="658664" y="35234"/>
                  </a:cubicBezTo>
                  <a:cubicBezTo>
                    <a:pt x="744742" y="97323"/>
                    <a:pt x="663603" y="269478"/>
                    <a:pt x="582464" y="441634"/>
                  </a:cubicBezTo>
                </a:path>
              </a:pathLst>
            </a:cu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56352" y="128072"/>
              <a:ext cx="1539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</a:rPr>
                <a:t>5. Create Pull Request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079694" y="871971"/>
            <a:ext cx="1828800" cy="395869"/>
            <a:chOff x="3352800" y="1661531"/>
            <a:chExt cx="1828800" cy="395869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3505200" y="2048933"/>
              <a:ext cx="1495212" cy="8467"/>
            </a:xfrm>
            <a:prstGeom prst="straightConnector1">
              <a:avLst/>
            </a:prstGeom>
            <a:ln w="28575">
              <a:solidFill>
                <a:srgbClr val="FFF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352800" y="1661531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</a:rPr>
                <a:t>6. review, merge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12894" y="2126206"/>
            <a:ext cx="502672" cy="2059463"/>
            <a:chOff x="1780010" y="2171070"/>
            <a:chExt cx="502672" cy="2059463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1780010" y="2171070"/>
              <a:ext cx="1" cy="2059463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6200000">
              <a:off x="1656205" y="2956987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</a:rPr>
                <a:t>7. pull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47" name="Can 46"/>
          <p:cNvSpPr/>
          <p:nvPr/>
        </p:nvSpPr>
        <p:spPr>
          <a:xfrm>
            <a:off x="1016209" y="4375768"/>
            <a:ext cx="1839277" cy="528533"/>
          </a:xfrm>
          <a:prstGeom prst="can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repo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880294" y="4156501"/>
            <a:ext cx="304800" cy="640399"/>
            <a:chOff x="8382000" y="4343400"/>
            <a:chExt cx="304800" cy="640399"/>
          </a:xfrm>
        </p:grpSpPr>
        <p:sp>
          <p:nvSpPr>
            <p:cNvPr id="49" name="Flowchart: Connector 48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1" name="Straight Connector 50"/>
            <p:cNvCxnSpPr>
              <a:stCxn id="50" idx="0"/>
              <a:endCxn id="49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518238" y="255570"/>
            <a:ext cx="304800" cy="640399"/>
            <a:chOff x="8382000" y="4343400"/>
            <a:chExt cx="304800" cy="640399"/>
          </a:xfrm>
        </p:grpSpPr>
        <p:sp>
          <p:nvSpPr>
            <p:cNvPr id="53" name="Flowchart: Connector 52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5" name="Straight Connector 54"/>
            <p:cNvCxnSpPr>
              <a:stCxn id="54" idx="0"/>
              <a:endCxn id="53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855485" y="343655"/>
            <a:ext cx="304800" cy="640399"/>
            <a:chOff x="8382000" y="4343400"/>
            <a:chExt cx="304800" cy="640399"/>
          </a:xfrm>
        </p:grpSpPr>
        <p:sp>
          <p:nvSpPr>
            <p:cNvPr id="57" name="Flowchart: Connector 56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9" name="Straight Connector 58"/>
            <p:cNvCxnSpPr>
              <a:stCxn id="58" idx="0"/>
              <a:endCxn id="57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163163" y="3694836"/>
            <a:ext cx="304800" cy="640399"/>
            <a:chOff x="8382000" y="4343400"/>
            <a:chExt cx="304800" cy="640399"/>
          </a:xfrm>
        </p:grpSpPr>
        <p:sp>
          <p:nvSpPr>
            <p:cNvPr id="61" name="Flowchart: Connector 60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8382000" y="4719533"/>
              <a:ext cx="304800" cy="26426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3" name="Straight Connector 62"/>
            <p:cNvCxnSpPr>
              <a:stCxn id="62" idx="0"/>
              <a:endCxn id="61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 flipV="1">
            <a:off x="1577767" y="2140271"/>
            <a:ext cx="2" cy="214836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003494" y="3877256"/>
            <a:ext cx="304800" cy="376133"/>
            <a:chOff x="8382000" y="4343400"/>
            <a:chExt cx="304800" cy="376133"/>
          </a:xfrm>
        </p:grpSpPr>
        <p:sp>
          <p:nvSpPr>
            <p:cNvPr id="66" name="Flowchart: Connector 65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7" name="Straight Connector 66"/>
            <p:cNvCxnSpPr>
              <a:endCxn id="66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2792627" y="2105026"/>
            <a:ext cx="406344" cy="2148362"/>
            <a:chOff x="7847435" y="1930401"/>
            <a:chExt cx="406344" cy="214836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7847435" y="1930401"/>
              <a:ext cx="2" cy="214836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rot="16200000">
              <a:off x="7627302" y="2812034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</a:rPr>
                <a:t>8. push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91210" y="1825502"/>
            <a:ext cx="304800" cy="376133"/>
            <a:chOff x="8382000" y="4343400"/>
            <a:chExt cx="304800" cy="376133"/>
          </a:xfrm>
        </p:grpSpPr>
        <p:sp>
          <p:nvSpPr>
            <p:cNvPr id="72" name="Flowchart: Connector 71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3" name="Straight Connector 72"/>
            <p:cNvCxnSpPr>
              <a:endCxn id="72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74" name="Group 73"/>
          <p:cNvGrpSpPr/>
          <p:nvPr/>
        </p:nvGrpSpPr>
        <p:grpSpPr>
          <a:xfrm rot="18977966">
            <a:off x="3346136" y="2214274"/>
            <a:ext cx="2259827" cy="1942227"/>
            <a:chOff x="796049" y="2682679"/>
            <a:chExt cx="2259827" cy="1942227"/>
          </a:xfrm>
        </p:grpSpPr>
        <p:cxnSp>
          <p:nvCxnSpPr>
            <p:cNvPr id="75" name="Straight Arrow Connector 74"/>
            <p:cNvCxnSpPr/>
            <p:nvPr/>
          </p:nvCxnSpPr>
          <p:spPr>
            <a:xfrm rot="2622034">
              <a:off x="796049" y="2682679"/>
              <a:ext cx="2259827" cy="194222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5016586">
              <a:off x="1771909" y="3349881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</a:rPr>
                <a:t>9. pull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301162" y="4305827"/>
            <a:ext cx="304800" cy="376133"/>
            <a:chOff x="8382000" y="4343400"/>
            <a:chExt cx="304800" cy="376133"/>
          </a:xfrm>
        </p:grpSpPr>
        <p:sp>
          <p:nvSpPr>
            <p:cNvPr id="78" name="Flowchart: Connector 77"/>
            <p:cNvSpPr/>
            <p:nvPr/>
          </p:nvSpPr>
          <p:spPr>
            <a:xfrm>
              <a:off x="8382000" y="4343400"/>
              <a:ext cx="304800" cy="26426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9" name="Straight Connector 78"/>
            <p:cNvCxnSpPr>
              <a:endCxn id="78" idx="4"/>
            </p:cNvCxnSpPr>
            <p:nvPr/>
          </p:nvCxnSpPr>
          <p:spPr>
            <a:xfrm flipV="1">
              <a:off x="8534400" y="4607666"/>
              <a:ext cx="0" cy="1118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278951" y="507392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Tom </a:t>
            </a:r>
            <a:br>
              <a:rPr lang="en-US" sz="1400" dirty="0"/>
            </a:br>
            <a:r>
              <a:rPr lang="en-US" sz="1400" dirty="0"/>
              <a:t>[Owner]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7814572" y="4908832"/>
            <a:ext cx="1295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Jane</a:t>
            </a:r>
            <a:br>
              <a:rPr lang="en-US" sz="1400" dirty="0"/>
            </a:br>
            <a:r>
              <a:rPr lang="en-US" sz="1400" dirty="0"/>
              <a:t>[Contributor]</a:t>
            </a:r>
            <a:endParaRPr lang="en-US" sz="1400" dirty="0"/>
          </a:p>
        </p:txBody>
      </p:sp>
      <p:sp>
        <p:nvSpPr>
          <p:cNvPr id="2" name="PowerPointLabs Caption 0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Suppose Tom has create a software on his Computer. Revision history of his code is in a local repo.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" name="PowerPointLabs Caption 1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He now replicate it as a remote repo on GitHub and made is publicly available.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1" name="PowerPointLabs Caption 2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Jane notices the public repo and she wants to contribute to it.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2" name="PowerPointLabs Caption 3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She forks the repo onto her own GitHub account …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0" name="PowerPointLabs Caption 4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… which gives her a remote repo that is a copy of the Tom’s remote repo.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1" name="PowerPointLabs Caption 5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She clones the fork onto her Computer …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2" name="PowerPointLabs Caption 6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which gives her a local repo.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5" name="PowerPointLabs Caption 7"/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Now she has added a new feature, consisting of two commits. She wants to contribute the new feature to the main product.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6" name="PowerPointLabs Caption 8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First, she pushes the new commits to her fork ...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7" name="PowerPointLabs Caption 9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… which copies the new commits to her fork.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8" name="PowerPointLabs Caption 10"/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She creates a pull request to let Tom know her intention to contribute the new feature. GitHub notifies Tom that there is a new pull request.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9" name="PowerPointLabs Caption 11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Tom reviews the new code, agrees it is a good addition, and merges it to his remote repo …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0" name="PowerPointLabs Caption 12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… which copies the new commits to Tom’s remote repo.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1" name="PowerPointLabs Caption 13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Tom pulls the new commits to his local repo to sync his local repo with the remote repo.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2" name="PowerPointLabs Caption 14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Tom notices a bug in the new feature and fixes it, creating a new commit.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3" name="PowerPointLabs Caption 15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He pushes the new commit to his remote repo.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4" name="PowerPointLabs Caption 16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FFFF"/>
                </a:solidFill>
              </a:rPr>
              <a:t>Jane notices the bug fix. She pulls the new commit directly from Tom’s remote repo to her local repo.</a:t>
            </a:r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3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4" grpId="0" animBg="1"/>
      <p:bldP spid="84" grpId="0"/>
      <p:bldP spid="2" grpId="0" animBg="1"/>
      <p:bldP spid="2" grpId="1" animBg="1"/>
      <p:bldP spid="3" grpId="0" animBg="1"/>
      <p:bldP spid="3" grpId="1" animBg="1"/>
      <p:bldP spid="21" grpId="0" animBg="1"/>
      <p:bldP spid="21" grpId="1" animBg="1"/>
      <p:bldP spid="22" grpId="0" animBg="1"/>
      <p:bldP spid="22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621</Words>
  <Application>Microsoft Office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5</cp:revision>
  <dcterms:created xsi:type="dcterms:W3CDTF">2017-08-07T08:45:42Z</dcterms:created>
  <dcterms:modified xsi:type="dcterms:W3CDTF">2017-08-07T10:19:15Z</dcterms:modified>
</cp:coreProperties>
</file>