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 id="2147483660" r:id="rId3"/>
  </p:sldMasterIdLst>
  <p:notesMasterIdLst>
    <p:notesMasterId r:id="rId7"/>
  </p:notesMasterIdLst>
  <p:handoutMasterIdLst>
    <p:handoutMasterId r:id="rId24"/>
  </p:handoutMasterIdLst>
  <p:sldIdLst>
    <p:sldId id="256" r:id="rId4"/>
    <p:sldId id="257" r:id="rId5"/>
    <p:sldId id="259" r:id="rId6"/>
    <p:sldId id="263" r:id="rId8"/>
    <p:sldId id="260" r:id="rId9"/>
    <p:sldId id="269" r:id="rId10"/>
    <p:sldId id="270" r:id="rId11"/>
    <p:sldId id="261" r:id="rId12"/>
    <p:sldId id="273" r:id="rId13"/>
    <p:sldId id="278" r:id="rId14"/>
    <p:sldId id="274" r:id="rId15"/>
    <p:sldId id="275" r:id="rId16"/>
    <p:sldId id="279" r:id="rId17"/>
    <p:sldId id="276" r:id="rId18"/>
    <p:sldId id="280" r:id="rId19"/>
    <p:sldId id="281" r:id="rId20"/>
    <p:sldId id="282" r:id="rId21"/>
    <p:sldId id="283" r:id="rId22"/>
    <p:sldId id="262" r:id="rId23"/>
  </p:sldIdLst>
  <p:sldSz cx="12192000" cy="6858000"/>
  <p:notesSz cx="6858000" cy="9144000"/>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483810881" name="WPS_1679281038" initials="W" lastIdx="1" clrIdx="2"/>
  <p:cmAuthor id="1" name="WPS" initials="W" lastIdx="1" clrIdx="0"/>
  <p:cmAuthor id="2" name="作者"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E9EAE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940" autoAdjust="0"/>
    <p:restoredTop sz="99653" autoAdjust="0"/>
  </p:normalViewPr>
  <p:slideViewPr>
    <p:cSldViewPr snapToGrid="0" showGuides="1">
      <p:cViewPr>
        <p:scale>
          <a:sx n="100" d="100"/>
          <a:sy n="100" d="100"/>
        </p:scale>
        <p:origin x="-822" y="-426"/>
      </p:cViewPr>
      <p:guideLst>
        <p:guide orient="horz" pos="2160"/>
        <p:guide pos="3840"/>
      </p:guideLst>
    </p:cSldViewPr>
  </p:slideViewPr>
  <p:notesTextViewPr>
    <p:cViewPr>
      <p:scale>
        <a:sx n="1" d="1"/>
        <a:sy n="1" d="1"/>
      </p:scale>
      <p:origin x="0" y="0"/>
    </p:cViewPr>
  </p:notesTextViewPr>
  <p:sorterViewPr>
    <p:cViewPr>
      <p:scale>
        <a:sx n="100" d="100"/>
        <a:sy n="100" d="100"/>
      </p:scale>
      <p:origin x="0" y="-762"/>
    </p:cViewPr>
  </p:sorterViewPr>
  <p:notesViewPr>
    <p:cSldViewPr snapToGrid="0">
      <p:cViewPr varScale="1">
        <p:scale>
          <a:sx n="60" d="100"/>
          <a:sy n="60" d="100"/>
        </p:scale>
        <p:origin x="2496" y="48"/>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notesMaster" Target="notesMasters/notesMaster1.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8" Type="http://schemas.openxmlformats.org/officeDocument/2006/relationships/commentAuthors" Target="commentAuthors.xml"/><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handoutMaster" Target="handoutMasters/handoutMaster1.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77AAB20-9BA3-4335-B37F-047722B860B5}"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1C673A7-09B1-41CC-9E9B-923DBE8B1702}"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D5032E-64D3-423A-A580-3AB796CE47CC}"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2FE24FE-0CEC-45DB-8C12-71701C19468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200" dirty="0" smtClean="0">
                <a:latin typeface="微软雅黑" panose="020B0503020204020204" pitchFamily="34" charset="-122"/>
                <a:ea typeface="微软雅黑" panose="020B0503020204020204" pitchFamily="34" charset="-122"/>
              </a:rPr>
              <a:t>模板来自于：第一</a:t>
            </a:r>
            <a:r>
              <a:rPr lang="en-US" altLang="zh-CN" sz="1200" dirty="0" smtClean="0">
                <a:latin typeface="微软雅黑" panose="020B0503020204020204" pitchFamily="34" charset="-122"/>
                <a:ea typeface="微软雅黑" panose="020B0503020204020204" pitchFamily="34" charset="-122"/>
              </a:rPr>
              <a:t>PPT</a:t>
            </a:r>
            <a:r>
              <a:rPr lang="zh-CN" altLang="en-US" sz="1200" dirty="0" smtClean="0">
                <a:latin typeface="微软雅黑" panose="020B0503020204020204" pitchFamily="34" charset="-122"/>
                <a:ea typeface="微软雅黑" panose="020B0503020204020204" pitchFamily="34" charset="-122"/>
              </a:rPr>
              <a:t> </a:t>
            </a:r>
            <a:r>
              <a:rPr lang="en-US" altLang="zh-CN" sz="1200" dirty="0" smtClean="0">
                <a:latin typeface="微软雅黑" panose="020B0503020204020204" pitchFamily="34" charset="-122"/>
                <a:ea typeface="微软雅黑" panose="020B0503020204020204" pitchFamily="34" charset="-122"/>
              </a:rPr>
              <a:t>https://www.1ppt.com/</a:t>
            </a:r>
            <a:endParaRPr lang="zh-CN" altLang="en-US" sz="1200" dirty="0" smtClean="0">
              <a:latin typeface="微软雅黑" panose="020B0503020204020204" pitchFamily="34" charset="-122"/>
              <a:ea typeface="微软雅黑" panose="020B0503020204020204" pitchFamily="34" charset="-122"/>
            </a:endParaRPr>
          </a:p>
          <a:p>
            <a:endParaRPr lang="zh-CN" altLang="en-US" dirty="0"/>
          </a:p>
        </p:txBody>
      </p:sp>
      <p:sp>
        <p:nvSpPr>
          <p:cNvPr id="4" name="灯片编号占位符 3"/>
          <p:cNvSpPr>
            <a:spLocks noGrp="1"/>
          </p:cNvSpPr>
          <p:nvPr>
            <p:ph type="sldNum" sz="quarter" idx="10"/>
          </p:nvPr>
        </p:nvSpPr>
        <p:spPr/>
        <p:txBody>
          <a:bodyPr/>
          <a:lstStyle/>
          <a:p>
            <a:fld id="{C2FE24FE-0CEC-45DB-8C12-71701C19468D}"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hyperlink" Target="http://www.1ppt.com/moban/" TargetMode="Externa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rgbClr val="E9EAEC"/>
        </a:solidFill>
        <a:effectLst/>
      </p:bgPr>
    </p:bg>
    <p:spTree>
      <p:nvGrpSpPr>
        <p:cNvPr id="1" name=""/>
        <p:cNvGrpSpPr/>
        <p:nvPr/>
      </p:nvGrpSpPr>
      <p:grpSpPr>
        <a:xfrm>
          <a:off x="0" y="0"/>
          <a:ext cx="0" cy="0"/>
          <a:chOff x="0" y="0"/>
          <a:chExt cx="0" cy="0"/>
        </a:xfrm>
      </p:grpSpPr>
      <p:sp>
        <p:nvSpPr>
          <p:cNvPr id="8" name="矩形 7"/>
          <p:cNvSpPr/>
          <p:nvPr userDrawn="1"/>
        </p:nvSpPr>
        <p:spPr>
          <a:xfrm>
            <a:off x="133351" y="125730"/>
            <a:ext cx="11925300" cy="660654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22F5EE30-12F6-4A9E-A864-405F152A0F8A}"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D41F490-DBDB-4726-B909-D5481FD1F035}" type="slidenum">
              <a:rPr lang="zh-CN" altLang="en-US" smtClean="0"/>
            </a:fld>
            <a:endParaRPr lang="zh-CN" altLang="en-US"/>
          </a:p>
        </p:txBody>
      </p:sp>
      <p:sp>
        <p:nvSpPr>
          <p:cNvPr id="7" name="TextBox 6"/>
          <p:cNvSpPr txBox="1"/>
          <p:nvPr userDrawn="1"/>
        </p:nvSpPr>
        <p:spPr>
          <a:xfrm>
            <a:off x="11651940" y="10325"/>
            <a:ext cx="540060" cy="118430"/>
          </a:xfrm>
          <a:prstGeom prst="rect">
            <a:avLst/>
          </a:prstGeom>
          <a:noFill/>
        </p:spPr>
        <p:txBody>
          <a:bodyPr wrap="square" rtlCol="0">
            <a:spAutoFit/>
          </a:bodyPr>
          <a:lstStyle/>
          <a:p>
            <a:pPr>
              <a:lnSpc>
                <a:spcPct val="200000"/>
              </a:lnSpc>
            </a:pPr>
            <a:r>
              <a:rPr lang="en-US" altLang="zh-CN" sz="100" dirty="0">
                <a:latin typeface="微软雅黑" panose="020B0503020204020204" pitchFamily="34" charset="-122"/>
                <a:ea typeface="微软雅黑" panose="020B0503020204020204" pitchFamily="34" charset="-122"/>
                <a:hlinkClick r:id="rId2"/>
              </a:rPr>
              <a:t>PPT</a:t>
            </a:r>
            <a:r>
              <a:rPr lang="zh-CN" altLang="en-US" sz="100" dirty="0">
                <a:latin typeface="微软雅黑" panose="020B0503020204020204" pitchFamily="34" charset="-122"/>
                <a:ea typeface="微软雅黑" panose="020B0503020204020204" pitchFamily="34" charset="-122"/>
                <a:hlinkClick r:id="rId2"/>
              </a:rPr>
              <a:t>模板</a:t>
            </a:r>
            <a:r>
              <a:rPr lang="zh-CN" altLang="en-US" sz="100" dirty="0">
                <a:latin typeface="微软雅黑" panose="020B0503020204020204" pitchFamily="34" charset="-122"/>
                <a:ea typeface="微软雅黑" panose="020B0503020204020204" pitchFamily="34" charset="-122"/>
              </a:rPr>
              <a:t> </a:t>
            </a:r>
            <a:r>
              <a:rPr lang="en-US" altLang="zh-CN" sz="100" dirty="0">
                <a:latin typeface="微软雅黑" panose="020B0503020204020204" pitchFamily="34" charset="-122"/>
                <a:ea typeface="微软雅黑" panose="020B0503020204020204" pitchFamily="34" charset="-122"/>
              </a:rPr>
              <a:t>http://www.1ppt.com/moban/</a:t>
            </a:r>
            <a:r>
              <a:rPr lang="zh-CN" altLang="en-US" sz="100" dirty="0">
                <a:latin typeface="微软雅黑" panose="020B0503020204020204" pitchFamily="34" charset="-122"/>
                <a:ea typeface="微软雅黑" panose="020B0503020204020204" pitchFamily="34" charset="-122"/>
              </a:rPr>
              <a:t> </a:t>
            </a:r>
            <a:endParaRPr lang="en-US" altLang="zh-CN" sz="100" dirty="0">
              <a:latin typeface="微软雅黑" panose="020B0503020204020204" pitchFamily="34" charset="-122"/>
              <a:ea typeface="微软雅黑" panose="020B0503020204020204" pitchFamily="34" charset="-122"/>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1"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1"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22F5EE30-12F6-4A9E-A864-405F152A0F8A}"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D41F490-DBDB-4726-B909-D5481FD1F035}"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09600" y="1600203"/>
            <a:ext cx="10972800" cy="4525963"/>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609600" y="6356353"/>
            <a:ext cx="2844800" cy="365125"/>
          </a:xfrm>
          <a:prstGeom prst="rect">
            <a:avLst/>
          </a:prstGeom>
        </p:spPr>
        <p:txBody>
          <a:bodyPr/>
          <a:lstStyle/>
          <a:p>
            <a:fld id="{2E3AAC11-D570-4EA9-AFC0-30FB72BA45EB}" type="datetimeFigureOut">
              <a:rPr lang="zh-CN" altLang="en-US" smtClean="0">
                <a:solidFill>
                  <a:prstClr val="black"/>
                </a:solidFill>
              </a:rPr>
            </a:fld>
            <a:endParaRPr lang="zh-CN" altLang="en-US">
              <a:solidFill>
                <a:prstClr val="black"/>
              </a:solidFill>
            </a:endParaRPr>
          </a:p>
        </p:txBody>
      </p:sp>
      <p:sp>
        <p:nvSpPr>
          <p:cNvPr id="5" name="页脚占位符 4"/>
          <p:cNvSpPr>
            <a:spLocks noGrp="1"/>
          </p:cNvSpPr>
          <p:nvPr>
            <p:ph type="ftr" sz="quarter" idx="11"/>
          </p:nvPr>
        </p:nvSpPr>
        <p:spPr>
          <a:xfrm>
            <a:off x="4165600" y="6356353"/>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3"/>
            <a:ext cx="2844800" cy="365125"/>
          </a:xfrm>
          <a:prstGeom prst="rect">
            <a:avLst/>
          </a:prstGeom>
        </p:spPr>
        <p:txBody>
          <a:bodyPr/>
          <a:lstStyle/>
          <a:p>
            <a:fld id="{55ECCFAA-F4FB-487C-9F1E-C8836D0C3DC9}" type="slidenum">
              <a:rPr lang="zh-CN" altLang="en-US" smtClean="0">
                <a:solidFill>
                  <a:prstClr val="black"/>
                </a:solidFill>
              </a:rPr>
            </a:fld>
            <a:endParaRPr lang="zh-CN" altLang="en-US">
              <a:solidFill>
                <a:prstClr val="black"/>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41"/>
            <a:ext cx="2743200" cy="5851525"/>
          </a:xfrm>
          <a:prstGeom prst="rect">
            <a:avLst/>
          </a:prstGeo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09600" y="274641"/>
            <a:ext cx="8026400" cy="5851525"/>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609600" y="6356353"/>
            <a:ext cx="2844800" cy="365125"/>
          </a:xfrm>
          <a:prstGeom prst="rect">
            <a:avLst/>
          </a:prstGeom>
        </p:spPr>
        <p:txBody>
          <a:bodyPr/>
          <a:lstStyle/>
          <a:p>
            <a:fld id="{2E3AAC11-D570-4EA9-AFC0-30FB72BA45EB}" type="datetimeFigureOut">
              <a:rPr lang="zh-CN" altLang="en-US" smtClean="0">
                <a:solidFill>
                  <a:prstClr val="black"/>
                </a:solidFill>
              </a:rPr>
            </a:fld>
            <a:endParaRPr lang="zh-CN" altLang="en-US">
              <a:solidFill>
                <a:prstClr val="black"/>
              </a:solidFill>
            </a:endParaRPr>
          </a:p>
        </p:txBody>
      </p:sp>
      <p:sp>
        <p:nvSpPr>
          <p:cNvPr id="5" name="页脚占位符 4"/>
          <p:cNvSpPr>
            <a:spLocks noGrp="1"/>
          </p:cNvSpPr>
          <p:nvPr>
            <p:ph type="ftr" sz="quarter" idx="11"/>
          </p:nvPr>
        </p:nvSpPr>
        <p:spPr>
          <a:xfrm>
            <a:off x="4165600" y="6356353"/>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3"/>
            <a:ext cx="2844800" cy="365125"/>
          </a:xfrm>
          <a:prstGeom prst="rect">
            <a:avLst/>
          </a:prstGeom>
        </p:spPr>
        <p:txBody>
          <a:bodyPr/>
          <a:lstStyle/>
          <a:p>
            <a:fld id="{55ECCFAA-F4FB-487C-9F1E-C8836D0C3DC9}" type="slidenum">
              <a:rPr lang="zh-CN" altLang="en-US" smtClean="0">
                <a:solidFill>
                  <a:prstClr val="black"/>
                </a:solidFill>
              </a:rPr>
            </a:fld>
            <a:endParaRPr lang="zh-CN" altLang="en-US">
              <a:solidFill>
                <a:prstClr val="black"/>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22F5EE30-12F6-4A9E-A864-405F152A0F8A}"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D41F490-DBDB-4726-B909-D5481FD1F035}"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40"/>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1" y="4589465"/>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22F5EE30-12F6-4A9E-A864-405F152A0F8A}"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D41F490-DBDB-4726-B909-D5481FD1F035}"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22F5EE30-12F6-4A9E-A864-405F152A0F8A}"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D41F490-DBDB-4726-B909-D5481FD1F035}"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7"/>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9"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1"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22F5EE30-12F6-4A9E-A864-405F152A0F8A}"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D41F490-DBDB-4726-B909-D5481FD1F035}"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22F5EE30-12F6-4A9E-A864-405F152A0F8A}"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D41F490-DBDB-4726-B909-D5481FD1F035}"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2F5EE30-12F6-4A9E-A864-405F152A0F8A}"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D41F490-DBDB-4726-B909-D5481FD1F035}"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22F5EE30-12F6-4A9E-A864-405F152A0F8A}"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D41F490-DBDB-4726-B909-D5481FD1F035}"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7"/>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22F5EE30-12F6-4A9E-A864-405F152A0F8A}"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D41F490-DBDB-4726-B909-D5481FD1F035}"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4" Type="http://schemas.openxmlformats.org/officeDocument/2006/relationships/theme" Target="../theme/theme2.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2F5EE30-12F6-4A9E-A864-405F152A0F8A}" type="datetimeFigureOut">
              <a:rPr lang="zh-CN" altLang="en-US" smtClean="0"/>
            </a:fld>
            <a:endParaRPr lang="zh-CN" altLang="en-US"/>
          </a:p>
        </p:txBody>
      </p:sp>
      <p:sp>
        <p:nvSpPr>
          <p:cNvPr id="5" name="页脚占位符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41F490-DBDB-4726-B909-D5481FD1F035}"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9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9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9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6.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7.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2014444" y="3133008"/>
            <a:ext cx="8163112" cy="117680"/>
            <a:chOff x="2445258" y="3544488"/>
            <a:chExt cx="8163112" cy="117680"/>
          </a:xfrm>
        </p:grpSpPr>
        <p:cxnSp>
          <p:nvCxnSpPr>
            <p:cNvPr id="4" name="直接连接符 3" descr="e7d195523061f1c0e54b3b90bafc641a2c6a3468f1e1c48c196C252863776654156BCA400C374C1654BEED7D8BCC08FC1E667788D3926281AFF996C499852EA9603432850FCEF9F2176B30EAFBC4014F2DE0250BEE23B74C465669D789CCBE9E7560ADF01C6594699732AA7173D541DB259E862265450336B264C1248D2D4E88938D6931FBDCC0F0"/>
            <p:cNvCxnSpPr>
              <a:stCxn id="5" idx="3"/>
            </p:cNvCxnSpPr>
            <p:nvPr/>
          </p:nvCxnSpPr>
          <p:spPr>
            <a:xfrm>
              <a:off x="2562938" y="3603328"/>
              <a:ext cx="804543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矩形 4" descr="e7d195523061f1c0e54b3b90bafc641a2c6a3468f1e1c48c196C252863776654156BCA400C374C1654BEED7D8BCC08FC1E667788D3926281AFF996C499852EA9603432850FCEF9F2176B30EAFBC4014F2DE0250BEE23B74C465669D789CCBE9E7560ADF01C6594699732AA7173D541DB259E862265450336B264C1248D2D4E88938D6931FBDCC0F0"/>
            <p:cNvSpPr/>
            <p:nvPr/>
          </p:nvSpPr>
          <p:spPr>
            <a:xfrm>
              <a:off x="2445258" y="3544488"/>
              <a:ext cx="117680" cy="117680"/>
            </a:xfrm>
            <a:prstGeom prst="rect">
              <a:avLst/>
            </a:prstGeom>
            <a:solidFill>
              <a:schemeClr val="tx1"/>
            </a:solidFill>
            <a:ln w="19050">
              <a:solidFill>
                <a:srgbClr val="1135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13556"/>
                </a:solidFill>
                <a:latin typeface="Times New Roman" panose="02020503050405090304"/>
                <a:ea typeface="微软雅黑"/>
                <a:cs typeface="+mn-ea"/>
                <a:sym typeface="Times New Roman" panose="02020503050405090304"/>
              </a:endParaRPr>
            </a:p>
          </p:txBody>
        </p:sp>
      </p:grpSp>
      <p:sp>
        <p:nvSpPr>
          <p:cNvPr id="14" name="文本框 13"/>
          <p:cNvSpPr txBox="1"/>
          <p:nvPr/>
        </p:nvSpPr>
        <p:spPr>
          <a:xfrm>
            <a:off x="1017905" y="2320290"/>
            <a:ext cx="9516110" cy="645160"/>
          </a:xfrm>
          <a:prstGeom prst="rect">
            <a:avLst/>
          </a:prstGeom>
          <a:noFill/>
          <a:effectLst/>
        </p:spPr>
        <p:txBody>
          <a:bodyPr wrap="square" rtlCol="0">
            <a:spAutoFit/>
          </a:bodyPr>
          <a:lstStyle/>
          <a:p>
            <a:pPr algn="r"/>
            <a:r>
              <a:rPr lang="zh-CN" altLang="en-US" sz="3600" dirty="0">
                <a:latin typeface="阿里巴巴普惠体 Light" pitchFamily="18" charset="-122"/>
                <a:ea typeface="阿里巴巴普惠体 Light" pitchFamily="18" charset="-122"/>
                <a:cs typeface="阿里巴巴普惠体 Light" pitchFamily="18" charset="-122"/>
                <a:sym typeface="Times New Roman" panose="02020503050405090304"/>
              </a:rPr>
              <a:t>基于</a:t>
            </a:r>
            <a:r>
              <a:rPr lang="en-US" altLang="zh-CN" sz="3600" dirty="0">
                <a:latin typeface="阿里巴巴普惠体 Light" pitchFamily="18" charset="-122"/>
                <a:ea typeface="阿里巴巴普惠体 Light" pitchFamily="18" charset="-122"/>
                <a:cs typeface="阿里巴巴普惠体 Light" pitchFamily="18" charset="-122"/>
                <a:sym typeface="Times New Roman" panose="02020503050405090304"/>
              </a:rPr>
              <a:t>JammDB</a:t>
            </a:r>
            <a:r>
              <a:rPr lang="zh-CN" altLang="en-US" sz="3600" dirty="0">
                <a:latin typeface="阿里巴巴普惠体 Light" pitchFamily="18" charset="-122"/>
                <a:ea typeface="阿里巴巴普惠体 Light" pitchFamily="18" charset="-122"/>
                <a:cs typeface="阿里巴巴普惠体 Light" pitchFamily="18" charset="-122"/>
                <a:sym typeface="Times New Roman" panose="02020503050405090304"/>
              </a:rPr>
              <a:t>的数据库文件系统设计与实现</a:t>
            </a:r>
            <a:endParaRPr lang="zh-CN" altLang="en-US" sz="3600" dirty="0">
              <a:latin typeface="阿里巴巴普惠体 Light" pitchFamily="18" charset="-122"/>
              <a:ea typeface="阿里巴巴普惠体 Light" pitchFamily="18" charset="-122"/>
              <a:cs typeface="阿里巴巴普惠体 Light" pitchFamily="18" charset="-122"/>
              <a:sym typeface="Times New Roman" panose="02020503050405090304"/>
            </a:endParaRPr>
          </a:p>
        </p:txBody>
      </p:sp>
      <p:sp>
        <p:nvSpPr>
          <p:cNvPr id="15" name="TextBox 14"/>
          <p:cNvSpPr txBox="1"/>
          <p:nvPr/>
        </p:nvSpPr>
        <p:spPr>
          <a:xfrm>
            <a:off x="5720651" y="3418642"/>
            <a:ext cx="868680" cy="368300"/>
          </a:xfrm>
          <a:prstGeom prst="rect">
            <a:avLst/>
          </a:prstGeom>
          <a:noFill/>
        </p:spPr>
        <p:txBody>
          <a:bodyPr wrap="none" rtlCol="0">
            <a:spAutoFit/>
          </a:bodyPr>
          <a:lstStyle/>
          <a:p>
            <a:pPr algn="r"/>
            <a:r>
              <a:rPr lang="zh-CN" altLang="en-US" dirty="0">
                <a:solidFill>
                  <a:schemeClr val="tx1">
                    <a:lumMod val="65000"/>
                    <a:lumOff val="35000"/>
                  </a:schemeClr>
                </a:solidFill>
                <a:latin typeface="Times New Roman" panose="02020503050405090304"/>
                <a:ea typeface="微软雅黑"/>
                <a:cs typeface="+mn-ea"/>
                <a:sym typeface="Times New Roman" panose="02020503050405090304"/>
              </a:rPr>
              <a:t>卓堂</a:t>
            </a:r>
            <a:r>
              <a:rPr lang="zh-CN" altLang="en-US" dirty="0">
                <a:solidFill>
                  <a:schemeClr val="tx1">
                    <a:lumMod val="65000"/>
                    <a:lumOff val="35000"/>
                  </a:schemeClr>
                </a:solidFill>
                <a:latin typeface="Times New Roman" panose="02020503050405090304"/>
                <a:ea typeface="微软雅黑"/>
                <a:cs typeface="+mn-ea"/>
                <a:sym typeface="Times New Roman" panose="02020503050405090304"/>
              </a:rPr>
              <a:t>越</a:t>
            </a:r>
            <a:endParaRPr lang="zh-CN" altLang="en-US" dirty="0">
              <a:solidFill>
                <a:schemeClr val="tx1">
                  <a:lumMod val="65000"/>
                  <a:lumOff val="35000"/>
                </a:schemeClr>
              </a:solidFill>
              <a:latin typeface="Times New Roman" panose="02020503050405090304"/>
              <a:ea typeface="微软雅黑"/>
              <a:cs typeface="+mn-ea"/>
              <a:sym typeface="Times New Roman" panose="02020503050405090304"/>
            </a:endParaRPr>
          </a:p>
        </p:txBody>
      </p:sp>
      <p:sp>
        <p:nvSpPr>
          <p:cNvPr id="17" name="PA-文本框 8"/>
          <p:cNvSpPr txBox="1"/>
          <p:nvPr>
            <p:custDataLst>
              <p:tags r:id="rId1"/>
            </p:custDataLst>
          </p:nvPr>
        </p:nvSpPr>
        <p:spPr>
          <a:xfrm>
            <a:off x="10041612" y="6002532"/>
            <a:ext cx="1909667" cy="337185"/>
          </a:xfrm>
          <a:prstGeom prst="rect">
            <a:avLst/>
          </a:prstGeom>
          <a:noFill/>
        </p:spPr>
        <p:txBody>
          <a:bodyPr wrap="square" rtlCol="0">
            <a:spAutoFit/>
            <a:scene3d>
              <a:camera prst="orthographicFront"/>
              <a:lightRig rig="threePt" dir="t"/>
            </a:scene3d>
            <a:sp3d contourW="12700"/>
          </a:bodyPr>
          <a:lstStyle/>
          <a:p>
            <a:pPr algn="ctr"/>
            <a:r>
              <a:rPr lang="en-US" altLang="zh-CN" sz="1600" spc="300" dirty="0">
                <a:solidFill>
                  <a:schemeClr val="tx1">
                    <a:lumMod val="75000"/>
                    <a:lumOff val="25000"/>
                  </a:schemeClr>
                </a:solidFill>
                <a:latin typeface="Times New Roman" panose="02020503050405090304"/>
                <a:ea typeface="微软雅黑"/>
                <a:cs typeface="+mn-ea"/>
                <a:sym typeface="Times New Roman" panose="02020503050405090304"/>
              </a:rPr>
              <a:t>2025/04/19</a:t>
            </a:r>
            <a:endParaRPr lang="zh-CN" altLang="en-US" sz="1600" spc="300" dirty="0">
              <a:solidFill>
                <a:schemeClr val="tx1">
                  <a:lumMod val="75000"/>
                  <a:lumOff val="25000"/>
                </a:schemeClr>
              </a:solidFill>
              <a:latin typeface="Times New Roman" panose="02020503050405090304"/>
              <a:ea typeface="微软雅黑"/>
              <a:cs typeface="+mn-ea"/>
              <a:sym typeface="Times New Roman" panose="020205030504050903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par>
                          <p:cTn id="8" fill="hold">
                            <p:stCondLst>
                              <p:cond delay="500"/>
                            </p:stCondLst>
                            <p:childTnLst>
                              <p:par>
                                <p:cTn id="9" presetID="53" presetClass="entr" presetSubtype="16" fill="hold" grpId="0" nodeType="afterEffect">
                                  <p:stCondLst>
                                    <p:cond delay="0"/>
                                  </p:stCondLst>
                                  <p:iterate type="lt">
                                    <p:tmPct val="10000"/>
                                  </p:iterate>
                                  <p:childTnLst>
                                    <p:set>
                                      <p:cBhvr>
                                        <p:cTn id="10" dur="1" fill="hold">
                                          <p:stCondLst>
                                            <p:cond delay="0"/>
                                          </p:stCondLst>
                                        </p:cTn>
                                        <p:tgtEl>
                                          <p:spTgt spid="14"/>
                                        </p:tgtEl>
                                        <p:attrNameLst>
                                          <p:attrName>style.visibility</p:attrName>
                                        </p:attrNameLst>
                                      </p:cBhvr>
                                      <p:to>
                                        <p:strVal val="visible"/>
                                      </p:to>
                                    </p:set>
                                    <p:anim calcmode="lin" valueType="num">
                                      <p:cBhvr>
                                        <p:cTn id="11" dur="500" fill="hold"/>
                                        <p:tgtEl>
                                          <p:spTgt spid="14"/>
                                        </p:tgtEl>
                                        <p:attrNameLst>
                                          <p:attrName>ppt_w</p:attrName>
                                        </p:attrNameLst>
                                      </p:cBhvr>
                                      <p:tavLst>
                                        <p:tav tm="0">
                                          <p:val>
                                            <p:fltVal val="0"/>
                                          </p:val>
                                        </p:tav>
                                        <p:tav tm="100000">
                                          <p:val>
                                            <p:strVal val="#ppt_w"/>
                                          </p:val>
                                        </p:tav>
                                      </p:tavLst>
                                    </p:anim>
                                    <p:anim calcmode="lin" valueType="num">
                                      <p:cBhvr>
                                        <p:cTn id="12" dur="500" fill="hold"/>
                                        <p:tgtEl>
                                          <p:spTgt spid="14"/>
                                        </p:tgtEl>
                                        <p:attrNameLst>
                                          <p:attrName>ppt_h</p:attrName>
                                        </p:attrNameLst>
                                      </p:cBhvr>
                                      <p:tavLst>
                                        <p:tav tm="0">
                                          <p:val>
                                            <p:fltVal val="0"/>
                                          </p:val>
                                        </p:tav>
                                        <p:tav tm="100000">
                                          <p:val>
                                            <p:strVal val="#ppt_h"/>
                                          </p:val>
                                        </p:tav>
                                      </p:tavLst>
                                    </p:anim>
                                    <p:animEffect transition="in" filter="fade">
                                      <p:cBhvr>
                                        <p:cTn id="13" dur="500"/>
                                        <p:tgtEl>
                                          <p:spTgt spid="14"/>
                                        </p:tgtEl>
                                      </p:cBhvr>
                                    </p:animEffect>
                                  </p:childTnLst>
                                </p:cTn>
                              </p:par>
                            </p:childTnLst>
                          </p:cTn>
                        </p:par>
                        <p:par>
                          <p:cTn id="14" fill="hold">
                            <p:stCondLst>
                              <p:cond delay="2000"/>
                            </p:stCondLst>
                            <p:childTnLst>
                              <p:par>
                                <p:cTn id="15" presetID="22" presetClass="entr" presetSubtype="8" fill="hold" grpId="0" nodeType="after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wipe(left)">
                                      <p:cBhvr>
                                        <p:cTn id="17" dur="500"/>
                                        <p:tgtEl>
                                          <p:spTgt spid="15"/>
                                        </p:tgtEl>
                                      </p:cBhvr>
                                    </p:animEffect>
                                  </p:childTnLst>
                                </p:cTn>
                              </p:par>
                            </p:childTnLst>
                          </p:cTn>
                        </p:par>
                        <p:par>
                          <p:cTn id="18" fill="hold">
                            <p:stCondLst>
                              <p:cond delay="2500"/>
                            </p:stCondLst>
                            <p:childTnLst>
                              <p:par>
                                <p:cTn id="19" presetID="14" presetClass="entr" presetSubtype="10" fill="hold" grpId="0" nodeType="afterEffect">
                                  <p:stCondLst>
                                    <p:cond delay="0"/>
                                  </p:stCondLst>
                                  <p:iterate type="lt">
                                    <p:tmPct val="10000"/>
                                  </p:iterate>
                                  <p:childTnLst>
                                    <p:set>
                                      <p:cBhvr>
                                        <p:cTn id="20" dur="1" fill="hold">
                                          <p:stCondLst>
                                            <p:cond delay="0"/>
                                          </p:stCondLst>
                                        </p:cTn>
                                        <p:tgtEl>
                                          <p:spTgt spid="17"/>
                                        </p:tgtEl>
                                        <p:attrNameLst>
                                          <p:attrName>style.visibility</p:attrName>
                                        </p:attrNameLst>
                                      </p:cBhvr>
                                      <p:to>
                                        <p:strVal val="visible"/>
                                      </p:to>
                                    </p:set>
                                    <p:animEffect transition="in" filter="randombar(horizontal)">
                                      <p:cBhvr>
                                        <p:cTn id="21"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ldLvl="0" animBg="1"/>
      <p:bldP spid="15" grpId="0"/>
      <p:bldP spid="1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a:off x="411783" y="942554"/>
            <a:ext cx="26887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20619" y="423896"/>
            <a:ext cx="0" cy="73273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文本框 7" descr="e7d195523061f1c0e54b3b90bafc641a2c6a3468f1e1c48c196C252863776654156BCA400C374C1654BEED7D8BCC08FC1E667788D3926281AFF996C499852EA9603432850FCEF9F2176B30EAFBC4014F2DE0250BEE23B74C465669D789CCBE9E7560ADF01C6594699732AA7173D541DB259E862265450336B264C1248D2D4E88938D6931FBDCC0F0"/>
          <p:cNvSpPr txBox="1"/>
          <p:nvPr/>
        </p:nvSpPr>
        <p:spPr>
          <a:xfrm>
            <a:off x="841660" y="477903"/>
            <a:ext cx="2077155" cy="398780"/>
          </a:xfrm>
          <a:prstGeom prst="rect">
            <a:avLst/>
          </a:prstGeom>
          <a:noFill/>
        </p:spPr>
        <p:txBody>
          <a:bodyPr wrap="square" rtlCol="0">
            <a:spAutoFit/>
          </a:bodyPr>
          <a:p>
            <a:pPr indent="457200"/>
            <a:r>
              <a:rPr lang="en-US" altLang="zh-CN" sz="2000" dirty="0">
                <a:latin typeface="Times New Roman" panose="02020503050405090304"/>
                <a:ea typeface="微软雅黑"/>
                <a:sym typeface="Times New Roman" panose="02020503050405090304"/>
              </a:rPr>
              <a:t>ACID</a:t>
            </a:r>
            <a:endParaRPr lang="en-US" altLang="zh-CN" sz="2000" dirty="0">
              <a:latin typeface="Times New Roman" panose="02020503050405090304"/>
              <a:ea typeface="微软雅黑"/>
              <a:sym typeface="Times New Roman" panose="02020503050405090304"/>
            </a:endParaRPr>
          </a:p>
        </p:txBody>
      </p:sp>
      <p:sp>
        <p:nvSpPr>
          <p:cNvPr id="11" name="矩形 10" descr="e7d195523061f1c0e54b3b90bafc641a2c6a3468f1e1c48c196C252863776654156BCA400C374C1654BEED7D8BCC08FC1E667788D3926281AFF996C499852EA9603432850FCEF9F2176B30EAFBC4014F2DE0250BEE23B74C465669D789CCBE9E7560ADF01C6594699732AA7173D541DB259E862265450336B264C1248D2D4E88938D6931FBDCC0F0"/>
          <p:cNvSpPr/>
          <p:nvPr/>
        </p:nvSpPr>
        <p:spPr>
          <a:xfrm>
            <a:off x="2684512" y="883714"/>
            <a:ext cx="117680" cy="117680"/>
          </a:xfrm>
          <a:prstGeom prst="rect">
            <a:avLst/>
          </a:prstGeom>
          <a:solidFill>
            <a:schemeClr val="tx1"/>
          </a:solidFill>
          <a:ln w="19050">
            <a:solidFill>
              <a:srgbClr val="1135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rgbClr val="113556"/>
              </a:solidFill>
              <a:latin typeface="Times New Roman" panose="02020503050405090304"/>
              <a:ea typeface="微软雅黑"/>
              <a:cs typeface="+mn-ea"/>
              <a:sym typeface="Times New Roman" panose="02020503050405090304"/>
            </a:endParaRPr>
          </a:p>
        </p:txBody>
      </p:sp>
      <p:sp>
        <p:nvSpPr>
          <p:cNvPr id="4" name="文本框 3"/>
          <p:cNvSpPr txBox="1"/>
          <p:nvPr/>
        </p:nvSpPr>
        <p:spPr>
          <a:xfrm>
            <a:off x="1054100" y="1396365"/>
            <a:ext cx="9977120" cy="4065270"/>
          </a:xfrm>
          <a:prstGeom prst="rect">
            <a:avLst/>
          </a:prstGeom>
        </p:spPr>
        <p:txBody>
          <a:bodyPr wrap="square">
            <a:noAutofit/>
          </a:bodyPr>
          <a:p>
            <a:pPr marL="0" indent="0">
              <a:lnSpc>
                <a:spcPts val="2400"/>
              </a:lnSpc>
              <a:spcBef>
                <a:spcPct val="0"/>
              </a:spcBef>
              <a:spcAft>
                <a:spcPct val="0"/>
              </a:spcAft>
              <a:buFont typeface="Arial" panose="020B0604020202090204"/>
              <a:buNone/>
            </a:pPr>
            <a:r>
              <a:rPr lang="en-US" altLang="zh-CN" b="0" i="0">
                <a:solidFill>
                  <a:srgbClr val="333333"/>
                </a:solidFill>
                <a:latin typeface="+mn-ea"/>
                <a:ea typeface="Helvetica Neue" panose="02000503000000020004"/>
                <a:cs typeface="+mn-ea"/>
              </a:rPr>
              <a:t>Atomicity</a:t>
            </a:r>
            <a:r>
              <a:rPr lang="zh-CN" altLang="en-US" b="0" i="0">
                <a:solidFill>
                  <a:srgbClr val="333333"/>
                </a:solidFill>
                <a:latin typeface="+mn-ea"/>
                <a:ea typeface="Helvetica Neue" panose="02000503000000020004"/>
                <a:cs typeface="+mn-ea"/>
              </a:rPr>
              <a:t>（原子性）：一个事务（</a:t>
            </a:r>
            <a:r>
              <a:rPr lang="en-US" altLang="zh-CN" b="0" i="0">
                <a:solidFill>
                  <a:srgbClr val="333333"/>
                </a:solidFill>
                <a:latin typeface="+mn-ea"/>
                <a:ea typeface="Helvetica Neue" panose="02000503000000020004"/>
                <a:cs typeface="+mn-ea"/>
              </a:rPr>
              <a:t>transaction</a:t>
            </a:r>
            <a:r>
              <a:rPr lang="zh-CN" altLang="en-US" b="0" i="0">
                <a:solidFill>
                  <a:srgbClr val="333333"/>
                </a:solidFill>
                <a:latin typeface="+mn-ea"/>
                <a:ea typeface="Helvetica Neue" panose="02000503000000020004"/>
                <a:cs typeface="+mn-ea"/>
              </a:rPr>
              <a:t>）中的所有操作，要么全部完成，要么全部不完成，不会结束在中间某个环节。事务在执行过程中发生错误，会被恢复（</a:t>
            </a:r>
            <a:r>
              <a:rPr lang="en-US" altLang="zh-CN" b="0" i="0">
                <a:solidFill>
                  <a:srgbClr val="333333"/>
                </a:solidFill>
                <a:latin typeface="+mn-ea"/>
                <a:ea typeface="Helvetica Neue" panose="02000503000000020004"/>
                <a:cs typeface="+mn-ea"/>
              </a:rPr>
              <a:t>Rollback</a:t>
            </a:r>
            <a:r>
              <a:rPr lang="zh-CN" altLang="en-US" b="0" i="0">
                <a:solidFill>
                  <a:srgbClr val="333333"/>
                </a:solidFill>
                <a:latin typeface="+mn-ea"/>
                <a:ea typeface="Helvetica Neue" panose="02000503000000020004"/>
                <a:cs typeface="+mn-ea"/>
              </a:rPr>
              <a:t>）到事务开始前的状态，就像这个事务从来没有执行过一样。</a:t>
            </a:r>
            <a:endParaRPr lang="zh-CN" altLang="en-US" b="0" i="0">
              <a:solidFill>
                <a:srgbClr val="333333"/>
              </a:solidFill>
              <a:latin typeface="+mn-ea"/>
              <a:ea typeface="Helvetica Neue" panose="02000503000000020004"/>
              <a:cs typeface="+mn-ea"/>
            </a:endParaRPr>
          </a:p>
          <a:p>
            <a:pPr marL="0" indent="0">
              <a:lnSpc>
                <a:spcPts val="2400"/>
              </a:lnSpc>
              <a:spcBef>
                <a:spcPct val="0"/>
              </a:spcBef>
              <a:spcAft>
                <a:spcPct val="0"/>
              </a:spcAft>
              <a:buFont typeface="Arial" panose="020B0604020202090204"/>
              <a:buNone/>
            </a:pPr>
            <a:endParaRPr lang="zh-CN" altLang="en-US" b="0" i="0">
              <a:solidFill>
                <a:srgbClr val="333333"/>
              </a:solidFill>
              <a:latin typeface="+mn-ea"/>
              <a:ea typeface="Helvetica Neue" panose="02000503000000020004"/>
              <a:cs typeface="+mn-ea"/>
            </a:endParaRPr>
          </a:p>
          <a:p>
            <a:pPr marL="0" indent="0">
              <a:lnSpc>
                <a:spcPts val="2400"/>
              </a:lnSpc>
              <a:spcBef>
                <a:spcPct val="0"/>
              </a:spcBef>
              <a:spcAft>
                <a:spcPct val="0"/>
              </a:spcAft>
              <a:buFont typeface="Arial" panose="020B0604020202090204"/>
              <a:buNone/>
            </a:pPr>
            <a:r>
              <a:rPr lang="en-US" altLang="zh-CN" b="0" i="0">
                <a:solidFill>
                  <a:srgbClr val="333333"/>
                </a:solidFill>
                <a:latin typeface="+mn-ea"/>
                <a:ea typeface="Helvetica Neue" panose="02000503000000020004"/>
                <a:cs typeface="+mn-ea"/>
              </a:rPr>
              <a:t>Consistency</a:t>
            </a:r>
            <a:r>
              <a:rPr lang="zh-CN" altLang="en-US" b="0" i="0">
                <a:solidFill>
                  <a:srgbClr val="333333"/>
                </a:solidFill>
                <a:latin typeface="+mn-ea"/>
                <a:ea typeface="Helvetica Neue" panose="02000503000000020004"/>
                <a:cs typeface="+mn-ea"/>
              </a:rPr>
              <a:t>（一致性）：在事务开始之前和事务结束以后，数据库的完整性没有被破坏。这表示写入的资料必须完全符合所有的预设规则，这包含资料的精确度、串联性以及后续数据库可以自发性地完成预定的工作。</a:t>
            </a:r>
            <a:endParaRPr lang="zh-CN" altLang="en-US" b="0" i="0">
              <a:solidFill>
                <a:srgbClr val="333333"/>
              </a:solidFill>
              <a:latin typeface="+mn-ea"/>
              <a:ea typeface="Helvetica Neue" panose="02000503000000020004"/>
              <a:cs typeface="+mn-ea"/>
            </a:endParaRPr>
          </a:p>
          <a:p>
            <a:pPr marL="0" indent="0">
              <a:lnSpc>
                <a:spcPts val="2400"/>
              </a:lnSpc>
              <a:spcBef>
                <a:spcPct val="0"/>
              </a:spcBef>
              <a:spcAft>
                <a:spcPct val="0"/>
              </a:spcAft>
              <a:buFont typeface="Arial" panose="020B0604020202090204"/>
              <a:buNone/>
            </a:pPr>
            <a:endParaRPr lang="zh-CN" altLang="en-US" b="0" i="0">
              <a:solidFill>
                <a:srgbClr val="333333"/>
              </a:solidFill>
              <a:latin typeface="+mn-ea"/>
              <a:ea typeface="Helvetica Neue" panose="02000503000000020004"/>
              <a:cs typeface="+mn-ea"/>
            </a:endParaRPr>
          </a:p>
          <a:p>
            <a:pPr marL="0" indent="0">
              <a:lnSpc>
                <a:spcPts val="2400"/>
              </a:lnSpc>
              <a:spcBef>
                <a:spcPct val="0"/>
              </a:spcBef>
              <a:spcAft>
                <a:spcPct val="0"/>
              </a:spcAft>
              <a:buFont typeface="Arial" panose="020B0604020202090204"/>
              <a:buNone/>
            </a:pPr>
            <a:r>
              <a:rPr lang="en-US" altLang="zh-CN" b="0" i="0">
                <a:solidFill>
                  <a:srgbClr val="333333"/>
                </a:solidFill>
                <a:latin typeface="+mn-ea"/>
                <a:ea typeface="Helvetica Neue" panose="02000503000000020004"/>
                <a:cs typeface="+mn-ea"/>
              </a:rPr>
              <a:t>Isolation</a:t>
            </a:r>
            <a:r>
              <a:rPr lang="zh-CN" altLang="en-US" b="0" i="0">
                <a:solidFill>
                  <a:srgbClr val="333333"/>
                </a:solidFill>
                <a:latin typeface="+mn-ea"/>
                <a:ea typeface="Helvetica Neue" panose="02000503000000020004"/>
                <a:cs typeface="+mn-ea"/>
              </a:rPr>
              <a:t>（隔离性）：数据库允许多个并发事务同时对其数据进行读写和修改的能力，隔离性可以防止多个事务并发执行时由于交叉执行而导致数据的不一致。事务隔离分为不同级别，包括读未提交（</a:t>
            </a:r>
            <a:r>
              <a:rPr lang="en-US" altLang="zh-CN" b="0" i="0">
                <a:solidFill>
                  <a:srgbClr val="333333"/>
                </a:solidFill>
                <a:latin typeface="+mn-ea"/>
                <a:ea typeface="Helvetica Neue" panose="02000503000000020004"/>
                <a:cs typeface="+mn-ea"/>
              </a:rPr>
              <a:t>Read uncommitted</a:t>
            </a:r>
            <a:r>
              <a:rPr lang="zh-CN" altLang="en-US" b="0" i="0">
                <a:solidFill>
                  <a:srgbClr val="333333"/>
                </a:solidFill>
                <a:latin typeface="+mn-ea"/>
                <a:ea typeface="Helvetica Neue" panose="02000503000000020004"/>
                <a:cs typeface="+mn-ea"/>
              </a:rPr>
              <a:t>）、读提交（</a:t>
            </a:r>
            <a:r>
              <a:rPr lang="en-US" altLang="zh-CN" b="0" i="0">
                <a:solidFill>
                  <a:srgbClr val="333333"/>
                </a:solidFill>
                <a:latin typeface="+mn-ea"/>
                <a:ea typeface="Helvetica Neue" panose="02000503000000020004"/>
                <a:cs typeface="+mn-ea"/>
              </a:rPr>
              <a:t>read committed</a:t>
            </a:r>
            <a:r>
              <a:rPr lang="zh-CN" altLang="en-US" b="0" i="0">
                <a:solidFill>
                  <a:srgbClr val="333333"/>
                </a:solidFill>
                <a:latin typeface="+mn-ea"/>
                <a:ea typeface="Helvetica Neue" panose="02000503000000020004"/>
                <a:cs typeface="+mn-ea"/>
              </a:rPr>
              <a:t>）、可重复读（</a:t>
            </a:r>
            <a:r>
              <a:rPr lang="en-US" altLang="zh-CN" b="0" i="0">
                <a:solidFill>
                  <a:srgbClr val="333333"/>
                </a:solidFill>
                <a:latin typeface="+mn-ea"/>
                <a:ea typeface="Helvetica Neue" panose="02000503000000020004"/>
                <a:cs typeface="+mn-ea"/>
              </a:rPr>
              <a:t>repeatable read</a:t>
            </a:r>
            <a:r>
              <a:rPr lang="zh-CN" altLang="en-US" b="0" i="0">
                <a:solidFill>
                  <a:srgbClr val="333333"/>
                </a:solidFill>
                <a:latin typeface="+mn-ea"/>
                <a:ea typeface="Helvetica Neue" panose="02000503000000020004"/>
                <a:cs typeface="+mn-ea"/>
              </a:rPr>
              <a:t>）和串行化（</a:t>
            </a:r>
            <a:r>
              <a:rPr lang="en-US" altLang="zh-CN" b="0" i="0">
                <a:solidFill>
                  <a:srgbClr val="333333"/>
                </a:solidFill>
                <a:latin typeface="+mn-ea"/>
                <a:ea typeface="Helvetica Neue" panose="02000503000000020004"/>
                <a:cs typeface="+mn-ea"/>
              </a:rPr>
              <a:t>Serializable</a:t>
            </a:r>
            <a:r>
              <a:rPr lang="zh-CN" altLang="en-US" b="0" i="0">
                <a:solidFill>
                  <a:srgbClr val="333333"/>
                </a:solidFill>
                <a:latin typeface="+mn-ea"/>
                <a:ea typeface="Helvetica Neue" panose="02000503000000020004"/>
                <a:cs typeface="+mn-ea"/>
              </a:rPr>
              <a:t>）。</a:t>
            </a:r>
            <a:endParaRPr lang="zh-CN" altLang="en-US" b="0" i="0">
              <a:solidFill>
                <a:srgbClr val="333333"/>
              </a:solidFill>
              <a:latin typeface="+mn-ea"/>
              <a:ea typeface="Helvetica Neue" panose="02000503000000020004"/>
              <a:cs typeface="+mn-ea"/>
            </a:endParaRPr>
          </a:p>
          <a:p>
            <a:pPr marL="0" indent="0">
              <a:lnSpc>
                <a:spcPts val="2400"/>
              </a:lnSpc>
              <a:spcBef>
                <a:spcPct val="0"/>
              </a:spcBef>
              <a:spcAft>
                <a:spcPct val="0"/>
              </a:spcAft>
              <a:buFont typeface="Arial" panose="020B0604020202090204"/>
              <a:buNone/>
            </a:pPr>
            <a:endParaRPr lang="zh-CN" altLang="en-US" b="0" i="0">
              <a:solidFill>
                <a:srgbClr val="333333"/>
              </a:solidFill>
              <a:latin typeface="+mn-ea"/>
              <a:ea typeface="Helvetica Neue" panose="02000503000000020004"/>
              <a:cs typeface="+mn-ea"/>
            </a:endParaRPr>
          </a:p>
          <a:p>
            <a:pPr marL="0" indent="0">
              <a:lnSpc>
                <a:spcPts val="2400"/>
              </a:lnSpc>
              <a:spcBef>
                <a:spcPct val="0"/>
              </a:spcBef>
              <a:spcAft>
                <a:spcPct val="0"/>
              </a:spcAft>
              <a:buFont typeface="Arial" panose="020B0604020202090204"/>
              <a:buNone/>
            </a:pPr>
            <a:r>
              <a:rPr lang="en-US" altLang="zh-CN" b="0" i="0">
                <a:solidFill>
                  <a:srgbClr val="333333"/>
                </a:solidFill>
                <a:latin typeface="+mn-ea"/>
                <a:ea typeface="Helvetica Neue" panose="02000503000000020004"/>
                <a:cs typeface="+mn-ea"/>
              </a:rPr>
              <a:t>Durability</a:t>
            </a:r>
            <a:r>
              <a:rPr lang="zh-CN" altLang="en-US" b="0" i="0">
                <a:solidFill>
                  <a:srgbClr val="333333"/>
                </a:solidFill>
                <a:latin typeface="+mn-ea"/>
                <a:ea typeface="Helvetica Neue" panose="02000503000000020004"/>
                <a:cs typeface="+mn-ea"/>
              </a:rPr>
              <a:t>（持久性）：事务处理结束后，对数据的修改就是永久的，即便系统故障也不会丢失。</a:t>
            </a:r>
            <a:endParaRPr lang="zh-CN" altLang="en-US" b="0" i="0">
              <a:solidFill>
                <a:srgbClr val="333333"/>
              </a:solidFill>
              <a:latin typeface="+mn-ea"/>
              <a:ea typeface="Helvetica Neue" panose="02000503000000020004"/>
              <a:cs typeface="+mn-ea"/>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 presetClass="entr" presetSubtype="8" decel="10000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 calcmode="lin" valueType="num">
                                      <p:cBhvr additive="base">
                                        <p:cTn id="10" dur="1000" fill="hold"/>
                                        <p:tgtEl>
                                          <p:spTgt spid="11"/>
                                        </p:tgtEl>
                                        <p:attrNameLst>
                                          <p:attrName>ppt_x</p:attrName>
                                        </p:attrNameLst>
                                      </p:cBhvr>
                                      <p:tavLst>
                                        <p:tav tm="0">
                                          <p:val>
                                            <p:strVal val="0-#ppt_w/2"/>
                                          </p:val>
                                        </p:tav>
                                        <p:tav tm="100000">
                                          <p:val>
                                            <p:strVal val="#ppt_x"/>
                                          </p:val>
                                        </p:tav>
                                      </p:tavLst>
                                    </p:anim>
                                    <p:anim calcmode="lin" valueType="num">
                                      <p:cBhvr additive="base">
                                        <p:cTn id="11" dur="1000" fill="hold"/>
                                        <p:tgtEl>
                                          <p:spTgt spid="11"/>
                                        </p:tgtEl>
                                        <p:attrNameLst>
                                          <p:attrName>ppt_y</p:attrName>
                                        </p:attrNameLst>
                                      </p:cBhvr>
                                      <p:tavLst>
                                        <p:tav tm="0">
                                          <p:val>
                                            <p:strVal val="#ppt_y"/>
                                          </p:val>
                                        </p:tav>
                                        <p:tav tm="100000">
                                          <p:val>
                                            <p:strVal val="#ppt_y"/>
                                          </p:val>
                                        </p:tav>
                                      </p:tavLst>
                                    </p:anim>
                                  </p:childTnLst>
                                </p:cTn>
                              </p:par>
                              <p:par>
                                <p:cTn id="12" presetID="22" presetClass="entr" presetSubtype="4" fill="hold" nodeType="with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wipe(down)">
                                      <p:cBhvr>
                                        <p:cTn id="14" dur="500"/>
                                        <p:tgtEl>
                                          <p:spTgt spid="7"/>
                                        </p:tgtEl>
                                      </p:cBhvr>
                                    </p:animEffect>
                                  </p:childTnLst>
                                </p:cTn>
                              </p:par>
                            </p:childTnLst>
                          </p:cTn>
                        </p:par>
                        <p:par>
                          <p:cTn id="15" fill="hold">
                            <p:stCondLst>
                              <p:cond delay="500"/>
                            </p:stCondLst>
                            <p:childTnLst>
                              <p:par>
                                <p:cTn id="16" presetID="53" presetClass="entr" presetSubtype="16" fill="hold" grpId="0" nodeType="afterEffect">
                                  <p:stCondLst>
                                    <p:cond delay="0"/>
                                  </p:stCondLst>
                                  <p:iterate type="lt">
                                    <p:tmPct val="10000"/>
                                  </p:iterate>
                                  <p:childTnLst>
                                    <p:set>
                                      <p:cBhvr>
                                        <p:cTn id="17" dur="1" fill="hold">
                                          <p:stCondLst>
                                            <p:cond delay="0"/>
                                          </p:stCondLst>
                                        </p:cTn>
                                        <p:tgtEl>
                                          <p:spTgt spid="8"/>
                                        </p:tgtEl>
                                        <p:attrNameLst>
                                          <p:attrName>style.visibility</p:attrName>
                                        </p:attrNameLst>
                                      </p:cBhvr>
                                      <p:to>
                                        <p:strVal val="visible"/>
                                      </p:to>
                                    </p:set>
                                    <p:anim calcmode="lin" valueType="num">
                                      <p:cBhvr>
                                        <p:cTn id="18" dur="500" fill="hold"/>
                                        <p:tgtEl>
                                          <p:spTgt spid="8"/>
                                        </p:tgtEl>
                                        <p:attrNameLst>
                                          <p:attrName>ppt_w</p:attrName>
                                        </p:attrNameLst>
                                      </p:cBhvr>
                                      <p:tavLst>
                                        <p:tav tm="0">
                                          <p:val>
                                            <p:fltVal val="0"/>
                                          </p:val>
                                        </p:tav>
                                        <p:tav tm="100000">
                                          <p:val>
                                            <p:strVal val="#ppt_w"/>
                                          </p:val>
                                        </p:tav>
                                      </p:tavLst>
                                    </p:anim>
                                    <p:anim calcmode="lin" valueType="num">
                                      <p:cBhvr>
                                        <p:cTn id="19" dur="500" fill="hold"/>
                                        <p:tgtEl>
                                          <p:spTgt spid="8"/>
                                        </p:tgtEl>
                                        <p:attrNameLst>
                                          <p:attrName>ppt_h</p:attrName>
                                        </p:attrNameLst>
                                      </p:cBhvr>
                                      <p:tavLst>
                                        <p:tav tm="0">
                                          <p:val>
                                            <p:fltVal val="0"/>
                                          </p:val>
                                        </p:tav>
                                        <p:tav tm="100000">
                                          <p:val>
                                            <p:strVal val="#ppt_h"/>
                                          </p:val>
                                        </p:tav>
                                      </p:tavLst>
                                    </p:anim>
                                    <p:animEffect transition="in" filter="fade">
                                      <p:cBhvr>
                                        <p:cTn id="2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bldLvl="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a:off x="411783" y="942554"/>
            <a:ext cx="26887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20619" y="423896"/>
            <a:ext cx="0" cy="73273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文本框 7" descr="e7d195523061f1c0e54b3b90bafc641a2c6a3468f1e1c48c196C252863776654156BCA400C374C1654BEED7D8BCC08FC1E667788D3926281AFF996C499852EA9603432850FCEF9F2176B30EAFBC4014F2DE0250BEE23B74C465669D789CCBE9E7560ADF01C6594699732AA7173D541DB259E862265450336B264C1248D2D4E88938D6931FBDCC0F0"/>
          <p:cNvSpPr txBox="1"/>
          <p:nvPr/>
        </p:nvSpPr>
        <p:spPr>
          <a:xfrm>
            <a:off x="841660" y="477903"/>
            <a:ext cx="2077155" cy="398780"/>
          </a:xfrm>
          <a:prstGeom prst="rect">
            <a:avLst/>
          </a:prstGeom>
          <a:noFill/>
        </p:spPr>
        <p:txBody>
          <a:bodyPr wrap="square" rtlCol="0">
            <a:spAutoFit/>
          </a:bodyPr>
          <a:lstStyle/>
          <a:p>
            <a:r>
              <a:rPr lang="en-US" altLang="zh-CN" sz="2000" dirty="0">
                <a:latin typeface="Times New Roman" panose="02020503050405090304"/>
                <a:ea typeface="微软雅黑"/>
                <a:sym typeface="Times New Roman" panose="02020503050405090304"/>
              </a:rPr>
              <a:t>FUSE</a:t>
            </a:r>
            <a:r>
              <a:rPr lang="zh-CN" altLang="en-US" sz="2000" dirty="0">
                <a:latin typeface="Times New Roman" panose="02020503050405090304"/>
                <a:ea typeface="微软雅黑"/>
                <a:sym typeface="Times New Roman" panose="02020503050405090304"/>
              </a:rPr>
              <a:t>实现</a:t>
            </a:r>
            <a:endParaRPr lang="zh-CN" altLang="en-US" sz="2000" dirty="0">
              <a:latin typeface="Times New Roman" panose="02020503050405090304"/>
              <a:ea typeface="微软雅黑"/>
              <a:sym typeface="Times New Roman" panose="02020503050405090304"/>
            </a:endParaRPr>
          </a:p>
        </p:txBody>
      </p:sp>
      <p:sp>
        <p:nvSpPr>
          <p:cNvPr id="11" name="矩形 10" descr="e7d195523061f1c0e54b3b90bafc641a2c6a3468f1e1c48c196C252863776654156BCA400C374C1654BEED7D8BCC08FC1E667788D3926281AFF996C499852EA9603432850FCEF9F2176B30EAFBC4014F2DE0250BEE23B74C465669D789CCBE9E7560ADF01C6594699732AA7173D541DB259E862265450336B264C1248D2D4E88938D6931FBDCC0F0"/>
          <p:cNvSpPr/>
          <p:nvPr/>
        </p:nvSpPr>
        <p:spPr>
          <a:xfrm>
            <a:off x="2684512" y="883714"/>
            <a:ext cx="117680" cy="117680"/>
          </a:xfrm>
          <a:prstGeom prst="rect">
            <a:avLst/>
          </a:prstGeom>
          <a:solidFill>
            <a:schemeClr val="tx1"/>
          </a:solidFill>
          <a:ln w="19050">
            <a:solidFill>
              <a:srgbClr val="1135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13556"/>
              </a:solidFill>
              <a:latin typeface="Times New Roman" panose="02020503050405090304"/>
              <a:ea typeface="微软雅黑"/>
              <a:cs typeface="+mn-ea"/>
              <a:sym typeface="Times New Roman" panose="02020503050405090304"/>
            </a:endParaRPr>
          </a:p>
        </p:txBody>
      </p:sp>
      <p:pic>
        <p:nvPicPr>
          <p:cNvPr id="27" name="图片 26"/>
          <p:cNvPicPr>
            <a:picLocks noChangeAspect="1"/>
          </p:cNvPicPr>
          <p:nvPr/>
        </p:nvPicPr>
        <p:blipFill>
          <a:blip r:embed="rId1"/>
          <a:stretch>
            <a:fillRect/>
          </a:stretch>
        </p:blipFill>
        <p:spPr>
          <a:xfrm>
            <a:off x="720725" y="1530985"/>
            <a:ext cx="10365740" cy="4606925"/>
          </a:xfrm>
          <a:prstGeom prst="rect">
            <a:avLst/>
          </a:prstGeom>
        </p:spPr>
      </p:pic>
      <p:sp>
        <p:nvSpPr>
          <p:cNvPr id="2" name="文本框 1"/>
          <p:cNvSpPr txBox="1"/>
          <p:nvPr/>
        </p:nvSpPr>
        <p:spPr>
          <a:xfrm>
            <a:off x="720725" y="1530985"/>
            <a:ext cx="4064000" cy="1198880"/>
          </a:xfrm>
          <a:prstGeom prst="rect">
            <a:avLst/>
          </a:prstGeom>
          <a:noFill/>
        </p:spPr>
        <p:txBody>
          <a:bodyPr wrap="square" rtlCol="0">
            <a:spAutoFit/>
          </a:bodyPr>
          <a:p>
            <a:r>
              <a:rPr lang="en-US" altLang="zh-CN"/>
              <a:t>FUSE (Filesystem in Userspace) </a:t>
            </a:r>
            <a:r>
              <a:rPr lang="zh-CN" altLang="en-US"/>
              <a:t>是一个允许非特权用户在不修改内核代码的情况下创建自己的文件系统的框架。</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300">
        <p14:pan/>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 presetClass="entr" presetSubtype="8" decel="10000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 calcmode="lin" valueType="num">
                                      <p:cBhvr additive="base">
                                        <p:cTn id="10" dur="1000" fill="hold"/>
                                        <p:tgtEl>
                                          <p:spTgt spid="11"/>
                                        </p:tgtEl>
                                        <p:attrNameLst>
                                          <p:attrName>ppt_x</p:attrName>
                                        </p:attrNameLst>
                                      </p:cBhvr>
                                      <p:tavLst>
                                        <p:tav tm="0">
                                          <p:val>
                                            <p:strVal val="0-#ppt_w/2"/>
                                          </p:val>
                                        </p:tav>
                                        <p:tav tm="100000">
                                          <p:val>
                                            <p:strVal val="#ppt_x"/>
                                          </p:val>
                                        </p:tav>
                                      </p:tavLst>
                                    </p:anim>
                                    <p:anim calcmode="lin" valueType="num">
                                      <p:cBhvr additive="base">
                                        <p:cTn id="11" dur="1000" fill="hold"/>
                                        <p:tgtEl>
                                          <p:spTgt spid="11"/>
                                        </p:tgtEl>
                                        <p:attrNameLst>
                                          <p:attrName>ppt_y</p:attrName>
                                        </p:attrNameLst>
                                      </p:cBhvr>
                                      <p:tavLst>
                                        <p:tav tm="0">
                                          <p:val>
                                            <p:strVal val="#ppt_y"/>
                                          </p:val>
                                        </p:tav>
                                        <p:tav tm="100000">
                                          <p:val>
                                            <p:strVal val="#ppt_y"/>
                                          </p:val>
                                        </p:tav>
                                      </p:tavLst>
                                    </p:anim>
                                  </p:childTnLst>
                                </p:cTn>
                              </p:par>
                              <p:par>
                                <p:cTn id="12" presetID="22" presetClass="entr" presetSubtype="4" fill="hold" nodeType="with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wipe(down)">
                                      <p:cBhvr>
                                        <p:cTn id="14" dur="500"/>
                                        <p:tgtEl>
                                          <p:spTgt spid="7"/>
                                        </p:tgtEl>
                                      </p:cBhvr>
                                    </p:animEffect>
                                  </p:childTnLst>
                                </p:cTn>
                              </p:par>
                            </p:childTnLst>
                          </p:cTn>
                        </p:par>
                        <p:par>
                          <p:cTn id="15" fill="hold">
                            <p:stCondLst>
                              <p:cond delay="500"/>
                            </p:stCondLst>
                            <p:childTnLst>
                              <p:par>
                                <p:cTn id="16" presetID="53" presetClass="entr" presetSubtype="16" fill="hold" grpId="0" nodeType="afterEffect">
                                  <p:stCondLst>
                                    <p:cond delay="0"/>
                                  </p:stCondLst>
                                  <p:iterate type="lt">
                                    <p:tmPct val="10000"/>
                                  </p:iterate>
                                  <p:childTnLst>
                                    <p:set>
                                      <p:cBhvr>
                                        <p:cTn id="17" dur="1" fill="hold">
                                          <p:stCondLst>
                                            <p:cond delay="0"/>
                                          </p:stCondLst>
                                        </p:cTn>
                                        <p:tgtEl>
                                          <p:spTgt spid="8"/>
                                        </p:tgtEl>
                                        <p:attrNameLst>
                                          <p:attrName>style.visibility</p:attrName>
                                        </p:attrNameLst>
                                      </p:cBhvr>
                                      <p:to>
                                        <p:strVal val="visible"/>
                                      </p:to>
                                    </p:set>
                                    <p:anim calcmode="lin" valueType="num">
                                      <p:cBhvr>
                                        <p:cTn id="18" dur="500" fill="hold"/>
                                        <p:tgtEl>
                                          <p:spTgt spid="8"/>
                                        </p:tgtEl>
                                        <p:attrNameLst>
                                          <p:attrName>ppt_w</p:attrName>
                                        </p:attrNameLst>
                                      </p:cBhvr>
                                      <p:tavLst>
                                        <p:tav tm="0">
                                          <p:val>
                                            <p:fltVal val="0"/>
                                          </p:val>
                                        </p:tav>
                                        <p:tav tm="100000">
                                          <p:val>
                                            <p:strVal val="#ppt_w"/>
                                          </p:val>
                                        </p:tav>
                                      </p:tavLst>
                                    </p:anim>
                                    <p:anim calcmode="lin" valueType="num">
                                      <p:cBhvr>
                                        <p:cTn id="19" dur="500" fill="hold"/>
                                        <p:tgtEl>
                                          <p:spTgt spid="8"/>
                                        </p:tgtEl>
                                        <p:attrNameLst>
                                          <p:attrName>ppt_h</p:attrName>
                                        </p:attrNameLst>
                                      </p:cBhvr>
                                      <p:tavLst>
                                        <p:tav tm="0">
                                          <p:val>
                                            <p:fltVal val="0"/>
                                          </p:val>
                                        </p:tav>
                                        <p:tav tm="100000">
                                          <p:val>
                                            <p:strVal val="#ppt_h"/>
                                          </p:val>
                                        </p:tav>
                                      </p:tavLst>
                                    </p:anim>
                                    <p:animEffect transition="in" filter="fade">
                                      <p:cBhvr>
                                        <p:cTn id="2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nvPicPr>
        <p:blipFill>
          <a:blip r:embed="rId1"/>
          <a:stretch>
            <a:fillRect/>
          </a:stretch>
        </p:blipFill>
        <p:spPr>
          <a:xfrm>
            <a:off x="5039360" y="220345"/>
            <a:ext cx="2876550" cy="6276340"/>
          </a:xfrm>
          <a:prstGeom prst="rect">
            <a:avLst/>
          </a:prstGeom>
        </p:spPr>
      </p:pic>
      <p:cxnSp>
        <p:nvCxnSpPr>
          <p:cNvPr id="5" name="直接连接符 4"/>
          <p:cNvCxnSpPr/>
          <p:nvPr/>
        </p:nvCxnSpPr>
        <p:spPr>
          <a:xfrm>
            <a:off x="411783" y="942554"/>
            <a:ext cx="26887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20619" y="423896"/>
            <a:ext cx="0" cy="73273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文本框 7" descr="e7d195523061f1c0e54b3b90bafc641a2c6a3468f1e1c48c196C252863776654156BCA400C374C1654BEED7D8BCC08FC1E667788D3926281AFF996C499852EA9603432850FCEF9F2176B30EAFBC4014F2DE0250BEE23B74C465669D789CCBE9E7560ADF01C6594699732AA7173D541DB259E862265450336B264C1248D2D4E88938D6931FBDCC0F0"/>
          <p:cNvSpPr txBox="1"/>
          <p:nvPr/>
        </p:nvSpPr>
        <p:spPr>
          <a:xfrm>
            <a:off x="841660" y="477903"/>
            <a:ext cx="2077155" cy="398780"/>
          </a:xfrm>
          <a:prstGeom prst="rect">
            <a:avLst/>
          </a:prstGeom>
          <a:noFill/>
        </p:spPr>
        <p:txBody>
          <a:bodyPr wrap="square" rtlCol="0">
            <a:spAutoFit/>
          </a:bodyPr>
          <a:p>
            <a:r>
              <a:rPr lang="en-US" altLang="zh-CN" sz="2000" dirty="0">
                <a:latin typeface="Times New Roman" panose="02020503050405090304"/>
                <a:ea typeface="微软雅黑"/>
                <a:sym typeface="Times New Roman" panose="02020503050405090304"/>
              </a:rPr>
              <a:t>FUSE</a:t>
            </a:r>
            <a:r>
              <a:rPr lang="zh-CN" altLang="en-US" sz="2000" dirty="0">
                <a:latin typeface="Times New Roman" panose="02020503050405090304"/>
                <a:ea typeface="微软雅黑"/>
                <a:sym typeface="Times New Roman" panose="02020503050405090304"/>
              </a:rPr>
              <a:t>实现</a:t>
            </a:r>
            <a:endParaRPr lang="zh-CN" altLang="en-US" sz="2000" dirty="0">
              <a:latin typeface="Times New Roman" panose="02020503050405090304"/>
              <a:ea typeface="微软雅黑"/>
              <a:sym typeface="Times New Roman" panose="02020503050405090304"/>
            </a:endParaRPr>
          </a:p>
        </p:txBody>
      </p:sp>
      <p:sp>
        <p:nvSpPr>
          <p:cNvPr id="11" name="矩形 10" descr="e7d195523061f1c0e54b3b90bafc641a2c6a3468f1e1c48c196C252863776654156BCA400C374C1654BEED7D8BCC08FC1E667788D3926281AFF996C499852EA9603432850FCEF9F2176B30EAFBC4014F2DE0250BEE23B74C465669D789CCBE9E7560ADF01C6594699732AA7173D541DB259E862265450336B264C1248D2D4E88938D6931FBDCC0F0"/>
          <p:cNvSpPr/>
          <p:nvPr/>
        </p:nvSpPr>
        <p:spPr>
          <a:xfrm>
            <a:off x="2684512" y="883714"/>
            <a:ext cx="117680" cy="117680"/>
          </a:xfrm>
          <a:prstGeom prst="rect">
            <a:avLst/>
          </a:prstGeom>
          <a:solidFill>
            <a:schemeClr val="tx1"/>
          </a:solidFill>
          <a:ln w="19050">
            <a:solidFill>
              <a:srgbClr val="1135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rgbClr val="113556"/>
              </a:solidFill>
              <a:latin typeface="Times New Roman" panose="02020503050405090304"/>
              <a:ea typeface="微软雅黑"/>
              <a:cs typeface="+mn-ea"/>
              <a:sym typeface="Times New Roman" panose="020205030504050903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 presetClass="entr" presetSubtype="8" decel="10000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 calcmode="lin" valueType="num">
                                      <p:cBhvr additive="base">
                                        <p:cTn id="10" dur="1000" fill="hold"/>
                                        <p:tgtEl>
                                          <p:spTgt spid="11"/>
                                        </p:tgtEl>
                                        <p:attrNameLst>
                                          <p:attrName>ppt_x</p:attrName>
                                        </p:attrNameLst>
                                      </p:cBhvr>
                                      <p:tavLst>
                                        <p:tav tm="0">
                                          <p:val>
                                            <p:strVal val="0-#ppt_w/2"/>
                                          </p:val>
                                        </p:tav>
                                        <p:tav tm="100000">
                                          <p:val>
                                            <p:strVal val="#ppt_x"/>
                                          </p:val>
                                        </p:tav>
                                      </p:tavLst>
                                    </p:anim>
                                    <p:anim calcmode="lin" valueType="num">
                                      <p:cBhvr additive="base">
                                        <p:cTn id="11" dur="1000" fill="hold"/>
                                        <p:tgtEl>
                                          <p:spTgt spid="11"/>
                                        </p:tgtEl>
                                        <p:attrNameLst>
                                          <p:attrName>ppt_y</p:attrName>
                                        </p:attrNameLst>
                                      </p:cBhvr>
                                      <p:tavLst>
                                        <p:tav tm="0">
                                          <p:val>
                                            <p:strVal val="#ppt_y"/>
                                          </p:val>
                                        </p:tav>
                                        <p:tav tm="100000">
                                          <p:val>
                                            <p:strVal val="#ppt_y"/>
                                          </p:val>
                                        </p:tav>
                                      </p:tavLst>
                                    </p:anim>
                                  </p:childTnLst>
                                </p:cTn>
                              </p:par>
                              <p:par>
                                <p:cTn id="12" presetID="22" presetClass="entr" presetSubtype="4" fill="hold" nodeType="with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wipe(down)">
                                      <p:cBhvr>
                                        <p:cTn id="14" dur="500"/>
                                        <p:tgtEl>
                                          <p:spTgt spid="7"/>
                                        </p:tgtEl>
                                      </p:cBhvr>
                                    </p:animEffect>
                                  </p:childTnLst>
                                </p:cTn>
                              </p:par>
                            </p:childTnLst>
                          </p:cTn>
                        </p:par>
                        <p:par>
                          <p:cTn id="15" fill="hold">
                            <p:stCondLst>
                              <p:cond delay="500"/>
                            </p:stCondLst>
                            <p:childTnLst>
                              <p:par>
                                <p:cTn id="16" presetID="53" presetClass="entr" presetSubtype="16" fill="hold" grpId="0" nodeType="afterEffect">
                                  <p:stCondLst>
                                    <p:cond delay="0"/>
                                  </p:stCondLst>
                                  <p:iterate type="lt">
                                    <p:tmPct val="10000"/>
                                  </p:iterate>
                                  <p:childTnLst>
                                    <p:set>
                                      <p:cBhvr>
                                        <p:cTn id="17" dur="1" fill="hold">
                                          <p:stCondLst>
                                            <p:cond delay="0"/>
                                          </p:stCondLst>
                                        </p:cTn>
                                        <p:tgtEl>
                                          <p:spTgt spid="8"/>
                                        </p:tgtEl>
                                        <p:attrNameLst>
                                          <p:attrName>style.visibility</p:attrName>
                                        </p:attrNameLst>
                                      </p:cBhvr>
                                      <p:to>
                                        <p:strVal val="visible"/>
                                      </p:to>
                                    </p:set>
                                    <p:anim calcmode="lin" valueType="num">
                                      <p:cBhvr>
                                        <p:cTn id="18" dur="500" fill="hold"/>
                                        <p:tgtEl>
                                          <p:spTgt spid="8"/>
                                        </p:tgtEl>
                                        <p:attrNameLst>
                                          <p:attrName>ppt_w</p:attrName>
                                        </p:attrNameLst>
                                      </p:cBhvr>
                                      <p:tavLst>
                                        <p:tav tm="0">
                                          <p:val>
                                            <p:fltVal val="0"/>
                                          </p:val>
                                        </p:tav>
                                        <p:tav tm="100000">
                                          <p:val>
                                            <p:strVal val="#ppt_w"/>
                                          </p:val>
                                        </p:tav>
                                      </p:tavLst>
                                    </p:anim>
                                    <p:anim calcmode="lin" valueType="num">
                                      <p:cBhvr>
                                        <p:cTn id="19" dur="500" fill="hold"/>
                                        <p:tgtEl>
                                          <p:spTgt spid="8"/>
                                        </p:tgtEl>
                                        <p:attrNameLst>
                                          <p:attrName>ppt_h</p:attrName>
                                        </p:attrNameLst>
                                      </p:cBhvr>
                                      <p:tavLst>
                                        <p:tav tm="0">
                                          <p:val>
                                            <p:fltVal val="0"/>
                                          </p:val>
                                        </p:tav>
                                        <p:tav tm="100000">
                                          <p:val>
                                            <p:strVal val="#ppt_h"/>
                                          </p:val>
                                        </p:tav>
                                      </p:tavLst>
                                    </p:anim>
                                    <p:animEffect transition="in" filter="fade">
                                      <p:cBhvr>
                                        <p:cTn id="2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bldLvl="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9703955" y="121755"/>
            <a:ext cx="0" cy="570385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矩形 2" descr="e7d195523061f1c0e54b3b90bafc641a2c6a3468f1e1c48c196C252863776654156BCA400C374C1654BEED7D8BCC08FC1E667788D3926281AFF996C499852EA9603432850FCEF9F2176B30EAFBC4014F2DE0250BEE23B74C465669D789CCBE9E7560ADF01C6594699732AA7173D541DB259E862265450336B264C1248D2D4E88938D6931FBDCC0F0"/>
          <p:cNvSpPr/>
          <p:nvPr/>
        </p:nvSpPr>
        <p:spPr>
          <a:xfrm>
            <a:off x="9645115" y="4849516"/>
            <a:ext cx="117680" cy="117680"/>
          </a:xfrm>
          <a:prstGeom prst="rect">
            <a:avLst/>
          </a:prstGeom>
          <a:solidFill>
            <a:schemeClr val="tx1"/>
          </a:solidFill>
          <a:ln w="19050">
            <a:solidFill>
              <a:srgbClr val="1135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13556"/>
              </a:solidFill>
              <a:latin typeface="Times New Roman" panose="02020503050405090304"/>
              <a:ea typeface="微软雅黑"/>
              <a:cs typeface="+mn-ea"/>
              <a:sym typeface="Times New Roman" panose="02020503050405090304"/>
            </a:endParaRPr>
          </a:p>
        </p:txBody>
      </p:sp>
      <p:sp>
        <p:nvSpPr>
          <p:cNvPr id="7" name="文本框 6"/>
          <p:cNvSpPr txBox="1"/>
          <p:nvPr/>
        </p:nvSpPr>
        <p:spPr>
          <a:xfrm>
            <a:off x="6164631" y="4367617"/>
            <a:ext cx="3229067" cy="922020"/>
          </a:xfrm>
          <a:prstGeom prst="rect">
            <a:avLst/>
          </a:prstGeom>
          <a:noFill/>
          <a:effectLst/>
        </p:spPr>
        <p:txBody>
          <a:bodyPr wrap="square" rtlCol="0">
            <a:spAutoFit/>
          </a:bodyPr>
          <a:lstStyle/>
          <a:p>
            <a:pPr algn="r"/>
            <a:r>
              <a:rPr lang="en-US" altLang="zh-CN" sz="5400" b="1" dirty="0">
                <a:solidFill>
                  <a:prstClr val="black"/>
                </a:solidFill>
                <a:latin typeface="Times New Roman" panose="02020503050405090304"/>
                <a:ea typeface="微软雅黑"/>
                <a:cs typeface="+mn-ea"/>
                <a:sym typeface="Times New Roman" panose="02020503050405090304"/>
              </a:rPr>
              <a:t>PART 04</a:t>
            </a:r>
            <a:endParaRPr lang="en-US" altLang="zh-CN" sz="5400" b="1" dirty="0">
              <a:solidFill>
                <a:prstClr val="black"/>
              </a:solidFill>
              <a:latin typeface="Times New Roman" panose="02020503050405090304"/>
              <a:ea typeface="微软雅黑"/>
              <a:cs typeface="+mn-ea"/>
              <a:sym typeface="Times New Roman" panose="02020503050405090304"/>
            </a:endParaRPr>
          </a:p>
        </p:txBody>
      </p:sp>
      <p:sp>
        <p:nvSpPr>
          <p:cNvPr id="6" name="文本框 5"/>
          <p:cNvSpPr txBox="1"/>
          <p:nvPr/>
        </p:nvSpPr>
        <p:spPr>
          <a:xfrm>
            <a:off x="1528445" y="1776730"/>
            <a:ext cx="6652895" cy="1014730"/>
          </a:xfrm>
          <a:prstGeom prst="rect">
            <a:avLst/>
          </a:prstGeom>
          <a:noFill/>
          <a:effectLst/>
        </p:spPr>
        <p:txBody>
          <a:bodyPr wrap="square" rtlCol="0">
            <a:spAutoFit/>
          </a:bodyPr>
          <a:lstStyle>
            <a:defPPr>
              <a:defRPr lang="zh-CN"/>
            </a:defPPr>
            <a:lvl1pPr>
              <a:defRPr sz="6000">
                <a:latin typeface="微软雅黑" panose="020B0503020204020204" pitchFamily="34" charset="-122"/>
                <a:ea typeface="微软雅黑" panose="020B0503020204020204" pitchFamily="34" charset="-122"/>
                <a:cs typeface="阿里巴巴普惠体 Light" pitchFamily="18" charset="-122"/>
              </a:defRPr>
            </a:lvl1pPr>
          </a:lstStyle>
          <a:p>
            <a:r>
              <a:rPr lang="zh-CN" altLang="en-US" dirty="0">
                <a:sym typeface="Times New Roman" panose="02020503050405090304"/>
              </a:rPr>
              <a:t>实验与结果</a:t>
            </a:r>
            <a:r>
              <a:rPr lang="zh-CN" altLang="en-US" dirty="0">
                <a:sym typeface="Times New Roman" panose="02020503050405090304"/>
              </a:rPr>
              <a:t>分析</a:t>
            </a:r>
            <a:endParaRPr lang="zh-CN" altLang="en-US" dirty="0">
              <a:sym typeface="Times New Roman" panose="02020503050405090304"/>
            </a:endParaRPr>
          </a:p>
        </p:txBody>
      </p:sp>
    </p:spTree>
  </p:cSld>
  <p:clrMapOvr>
    <a:masterClrMapping/>
  </p:clrMapOvr>
  <mc:AlternateContent xmlns:mc="http://schemas.openxmlformats.org/markup-compatibility/2006">
    <mc:Choice xmlns:p14="http://schemas.microsoft.com/office/powerpoint/2010/main" Requires="p14">
      <p:transition spd="slow" p14:dur="1300">
        <p14:pan/>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par>
                                <p:cTn id="8" presetID="2" presetClass="entr" presetSubtype="1" decel="10000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 calcmode="lin" valueType="num">
                                      <p:cBhvr additive="base">
                                        <p:cTn id="10" dur="1000" fill="hold"/>
                                        <p:tgtEl>
                                          <p:spTgt spid="3"/>
                                        </p:tgtEl>
                                        <p:attrNameLst>
                                          <p:attrName>ppt_x</p:attrName>
                                        </p:attrNameLst>
                                      </p:cBhvr>
                                      <p:tavLst>
                                        <p:tav tm="0">
                                          <p:val>
                                            <p:strVal val="#ppt_x"/>
                                          </p:val>
                                        </p:tav>
                                        <p:tav tm="100000">
                                          <p:val>
                                            <p:strVal val="#ppt_x"/>
                                          </p:val>
                                        </p:tav>
                                      </p:tavLst>
                                    </p:anim>
                                    <p:anim calcmode="lin" valueType="num">
                                      <p:cBhvr additive="base">
                                        <p:cTn id="11" dur="1000" fill="hold"/>
                                        <p:tgtEl>
                                          <p:spTgt spid="3"/>
                                        </p:tgtEl>
                                        <p:attrNameLst>
                                          <p:attrName>ppt_y</p:attrName>
                                        </p:attrNameLst>
                                      </p:cBhvr>
                                      <p:tavLst>
                                        <p:tav tm="0">
                                          <p:val>
                                            <p:strVal val="0-#ppt_h/2"/>
                                          </p:val>
                                        </p:tav>
                                        <p:tav tm="100000">
                                          <p:val>
                                            <p:strVal val="#ppt_y"/>
                                          </p:val>
                                        </p:tav>
                                      </p:tavLst>
                                    </p:anim>
                                  </p:childTnLst>
                                </p:cTn>
                              </p:par>
                            </p:childTnLst>
                          </p:cTn>
                        </p:par>
                        <p:par>
                          <p:cTn id="12" fill="hold">
                            <p:stCondLst>
                              <p:cond delay="500"/>
                            </p:stCondLst>
                            <p:childTnLst>
                              <p:par>
                                <p:cTn id="13" presetID="42" presetClass="entr" presetSubtype="0" fill="hold" grpId="2" nodeType="afterEffect">
                                  <p:stCondLst>
                                    <p:cond delay="0"/>
                                  </p:stCondLst>
                                  <p:iterate type="lt">
                                    <p:tmPct val="1786"/>
                                  </p:iterate>
                                  <p:childTnLst>
                                    <p:set>
                                      <p:cBhvr>
                                        <p:cTn id="14" dur="1" fill="hold">
                                          <p:stCondLst>
                                            <p:cond delay="0"/>
                                          </p:stCondLst>
                                        </p:cTn>
                                        <p:tgtEl>
                                          <p:spTgt spid="7"/>
                                        </p:tgtEl>
                                        <p:attrNameLst>
                                          <p:attrName>style.visibility</p:attrName>
                                        </p:attrNameLst>
                                      </p:cBhvr>
                                      <p:to>
                                        <p:strVal val="visible"/>
                                      </p:to>
                                    </p:set>
                                    <p:anim to="" calcmode="lin" valueType="num">
                                      <p:cBhvr>
                                        <p:cTn id="15" dur="700" fill="hold">
                                          <p:stCondLst>
                                            <p:cond delay="0"/>
                                          </p:stCondLst>
                                        </p:cTn>
                                        <p:tgtEl>
                                          <p:spTgt spid="7"/>
                                        </p:tgtEl>
                                        <p:attrNameLst>
                                          <p:attrName>ppt_y</p:attrName>
                                        </p:attrNameLst>
                                      </p:cBhvr>
                                      <p:tavLst>
                                        <p:tav tm="0" fmla="#ppt_y+(8/9)*(#ppt_y-(#ppt_y+0.1))*((1.5-1.5*$)^2-(1.5-1.5*$)^3)">
                                          <p:val>
                                            <p:fltVal val="0"/>
                                          </p:val>
                                        </p:tav>
                                        <p:tav tm="100000">
                                          <p:val>
                                            <p:fltVal val="1"/>
                                          </p:val>
                                        </p:tav>
                                      </p:tavLst>
                                    </p:anim>
                                    <p:anim to="" calcmode="lin" valueType="num">
                                      <p:cBhvr>
                                        <p:cTn id="16" dur="700" fill="hold">
                                          <p:stCondLst>
                                            <p:cond delay="0"/>
                                          </p:stCondLst>
                                        </p:cTn>
                                        <p:tgtEl>
                                          <p:spTgt spid="7"/>
                                        </p:tgtEl>
                                        <p:attrNameLst>
                                          <p:attrName>style.opacity</p:attrName>
                                        </p:attrNameLst>
                                      </p:cBhvr>
                                      <p:tavLst>
                                        <p:tav tm="0" fmla="1+(8/9)*(1-0)*((1.5-1.5*$)^2-(1.5-1.5*$)^3)">
                                          <p:val>
                                            <p:fltVal val="0"/>
                                          </p:val>
                                        </p:tav>
                                        <p:tav tm="100000">
                                          <p:val>
                                            <p:fltVal val="1"/>
                                          </p:val>
                                        </p:tav>
                                      </p:tavLst>
                                    </p:anim>
                                  </p:childTnLst>
                                </p:cTn>
                              </p:par>
                            </p:childTnLst>
                          </p:cTn>
                        </p:par>
                        <p:par>
                          <p:cTn id="17" fill="hold">
                            <p:stCondLst>
                              <p:cond delay="1775"/>
                            </p:stCondLst>
                            <p:childTnLst>
                              <p:par>
                                <p:cTn id="18" presetID="53" presetClass="entr" presetSubtype="16" fill="hold" grpId="0" nodeType="afterEffect">
                                  <p:stCondLst>
                                    <p:cond delay="0"/>
                                  </p:stCondLst>
                                  <p:iterate type="lt">
                                    <p:tmPct val="10000"/>
                                  </p:iterate>
                                  <p:childTnLst>
                                    <p:set>
                                      <p:cBhvr>
                                        <p:cTn id="19" dur="1" fill="hold">
                                          <p:stCondLst>
                                            <p:cond delay="0"/>
                                          </p:stCondLst>
                                        </p:cTn>
                                        <p:tgtEl>
                                          <p:spTgt spid="6"/>
                                        </p:tgtEl>
                                        <p:attrNameLst>
                                          <p:attrName>style.visibility</p:attrName>
                                        </p:attrNameLst>
                                      </p:cBhvr>
                                      <p:to>
                                        <p:strVal val="visible"/>
                                      </p:to>
                                    </p:set>
                                    <p:anim calcmode="lin" valueType="num">
                                      <p:cBhvr>
                                        <p:cTn id="20" dur="500" fill="hold"/>
                                        <p:tgtEl>
                                          <p:spTgt spid="6"/>
                                        </p:tgtEl>
                                        <p:attrNameLst>
                                          <p:attrName>ppt_w</p:attrName>
                                        </p:attrNameLst>
                                      </p:cBhvr>
                                      <p:tavLst>
                                        <p:tav tm="0">
                                          <p:val>
                                            <p:fltVal val="0"/>
                                          </p:val>
                                        </p:tav>
                                        <p:tav tm="100000">
                                          <p:val>
                                            <p:strVal val="#ppt_w"/>
                                          </p:val>
                                        </p:tav>
                                      </p:tavLst>
                                    </p:anim>
                                    <p:anim calcmode="lin" valueType="num">
                                      <p:cBhvr>
                                        <p:cTn id="21" dur="500" fill="hold"/>
                                        <p:tgtEl>
                                          <p:spTgt spid="6"/>
                                        </p:tgtEl>
                                        <p:attrNameLst>
                                          <p:attrName>ppt_h</p:attrName>
                                        </p:attrNameLst>
                                      </p:cBhvr>
                                      <p:tavLst>
                                        <p:tav tm="0">
                                          <p:val>
                                            <p:fltVal val="0"/>
                                          </p:val>
                                        </p:tav>
                                        <p:tav tm="100000">
                                          <p:val>
                                            <p:strVal val="#ppt_h"/>
                                          </p:val>
                                        </p:tav>
                                      </p:tavLst>
                                    </p:anim>
                                    <p:animEffect transition="in" filter="fade">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7" grpId="0"/>
      <p:bldP spid="7" grpId="1"/>
      <p:bldP spid="7" grpId="2" bldLvl="0" animBg="1"/>
      <p:bldP spid="6" grpId="0" bldLvl="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5" name="直接连接符 4"/>
          <p:cNvCxnSpPr/>
          <p:nvPr/>
        </p:nvCxnSpPr>
        <p:spPr>
          <a:xfrm>
            <a:off x="411783" y="942554"/>
            <a:ext cx="26887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20619" y="423896"/>
            <a:ext cx="0" cy="73273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文本框 7" descr="e7d195523061f1c0e54b3b90bafc641a2c6a3468f1e1c48c196C252863776654156BCA400C374C1654BEED7D8BCC08FC1E667788D3926281AFF996C499852EA9603432850FCEF9F2176B30EAFBC4014F2DE0250BEE23B74C465669D789CCBE9E7560ADF01C6594699732AA7173D541DB259E862265450336B264C1248D2D4E88938D6931FBDCC0F0"/>
          <p:cNvSpPr txBox="1"/>
          <p:nvPr/>
        </p:nvSpPr>
        <p:spPr>
          <a:xfrm>
            <a:off x="841660" y="477903"/>
            <a:ext cx="2077155" cy="398780"/>
          </a:xfrm>
          <a:prstGeom prst="rect">
            <a:avLst/>
          </a:prstGeom>
          <a:noFill/>
        </p:spPr>
        <p:txBody>
          <a:bodyPr wrap="square" rtlCol="0">
            <a:spAutoFit/>
          </a:bodyPr>
          <a:lstStyle/>
          <a:p>
            <a:r>
              <a:rPr lang="en-US" altLang="zh-CN" sz="2000" dirty="0">
                <a:latin typeface="Times New Roman" panose="02020503050405090304"/>
                <a:ea typeface="微软雅黑"/>
                <a:sym typeface="Times New Roman" panose="02020503050405090304"/>
              </a:rPr>
              <a:t>pjd</a:t>
            </a:r>
            <a:r>
              <a:rPr lang="en-US" altLang="zh-CN" sz="2000" dirty="0">
                <a:latin typeface="Times New Roman" panose="02020503050405090304"/>
                <a:ea typeface="微软雅黑"/>
                <a:sym typeface="Times New Roman" panose="02020503050405090304"/>
              </a:rPr>
              <a:t>fstest</a:t>
            </a:r>
            <a:r>
              <a:rPr lang="zh-CN" altLang="en-US" sz="2000" dirty="0">
                <a:latin typeface="Times New Roman" panose="02020503050405090304"/>
                <a:ea typeface="微软雅黑"/>
                <a:sym typeface="Times New Roman" panose="02020503050405090304"/>
              </a:rPr>
              <a:t>测试</a:t>
            </a:r>
            <a:endParaRPr lang="zh-CN" altLang="en-US" sz="2000" dirty="0">
              <a:latin typeface="Times New Roman" panose="02020503050405090304"/>
              <a:ea typeface="微软雅黑"/>
              <a:sym typeface="Times New Roman" panose="02020503050405090304"/>
            </a:endParaRPr>
          </a:p>
        </p:txBody>
      </p:sp>
      <p:sp>
        <p:nvSpPr>
          <p:cNvPr id="11" name="矩形 10" descr="e7d195523061f1c0e54b3b90bafc641a2c6a3468f1e1c48c196C252863776654156BCA400C374C1654BEED7D8BCC08FC1E667788D3926281AFF996C499852EA9603432850FCEF9F2176B30EAFBC4014F2DE0250BEE23B74C465669D789CCBE9E7560ADF01C6594699732AA7173D541DB259E862265450336B264C1248D2D4E88938D6931FBDCC0F0"/>
          <p:cNvSpPr/>
          <p:nvPr/>
        </p:nvSpPr>
        <p:spPr>
          <a:xfrm>
            <a:off x="2684512" y="883714"/>
            <a:ext cx="117680" cy="117680"/>
          </a:xfrm>
          <a:prstGeom prst="rect">
            <a:avLst/>
          </a:prstGeom>
          <a:solidFill>
            <a:schemeClr val="tx1"/>
          </a:solidFill>
          <a:ln w="19050">
            <a:solidFill>
              <a:srgbClr val="1135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13556"/>
              </a:solidFill>
              <a:latin typeface="Times New Roman" panose="02020503050405090304"/>
              <a:ea typeface="微软雅黑"/>
              <a:cs typeface="+mn-ea"/>
              <a:sym typeface="Times New Roman" panose="02020503050405090304"/>
            </a:endParaRPr>
          </a:p>
        </p:txBody>
      </p:sp>
      <p:pic>
        <p:nvPicPr>
          <p:cNvPr id="2" name="图片 1"/>
          <p:cNvPicPr>
            <a:picLocks noChangeAspect="1"/>
          </p:cNvPicPr>
          <p:nvPr/>
        </p:nvPicPr>
        <p:blipFill>
          <a:blip r:embed="rId1"/>
          <a:stretch>
            <a:fillRect/>
          </a:stretch>
        </p:blipFill>
        <p:spPr>
          <a:xfrm>
            <a:off x="841375" y="1350645"/>
            <a:ext cx="10787380" cy="47498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 presetClass="entr" presetSubtype="8" decel="10000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 calcmode="lin" valueType="num">
                                      <p:cBhvr additive="base">
                                        <p:cTn id="10" dur="1000" fill="hold"/>
                                        <p:tgtEl>
                                          <p:spTgt spid="11"/>
                                        </p:tgtEl>
                                        <p:attrNameLst>
                                          <p:attrName>ppt_x</p:attrName>
                                        </p:attrNameLst>
                                      </p:cBhvr>
                                      <p:tavLst>
                                        <p:tav tm="0">
                                          <p:val>
                                            <p:strVal val="0-#ppt_w/2"/>
                                          </p:val>
                                        </p:tav>
                                        <p:tav tm="100000">
                                          <p:val>
                                            <p:strVal val="#ppt_x"/>
                                          </p:val>
                                        </p:tav>
                                      </p:tavLst>
                                    </p:anim>
                                    <p:anim calcmode="lin" valueType="num">
                                      <p:cBhvr additive="base">
                                        <p:cTn id="11" dur="1000" fill="hold"/>
                                        <p:tgtEl>
                                          <p:spTgt spid="11"/>
                                        </p:tgtEl>
                                        <p:attrNameLst>
                                          <p:attrName>ppt_y</p:attrName>
                                        </p:attrNameLst>
                                      </p:cBhvr>
                                      <p:tavLst>
                                        <p:tav tm="0">
                                          <p:val>
                                            <p:strVal val="#ppt_y"/>
                                          </p:val>
                                        </p:tav>
                                        <p:tav tm="100000">
                                          <p:val>
                                            <p:strVal val="#ppt_y"/>
                                          </p:val>
                                        </p:tav>
                                      </p:tavLst>
                                    </p:anim>
                                  </p:childTnLst>
                                </p:cTn>
                              </p:par>
                              <p:par>
                                <p:cTn id="12" presetID="22" presetClass="entr" presetSubtype="4" fill="hold" nodeType="with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wipe(down)">
                                      <p:cBhvr>
                                        <p:cTn id="14" dur="500"/>
                                        <p:tgtEl>
                                          <p:spTgt spid="7"/>
                                        </p:tgtEl>
                                      </p:cBhvr>
                                    </p:animEffect>
                                  </p:childTnLst>
                                </p:cTn>
                              </p:par>
                            </p:childTnLst>
                          </p:cTn>
                        </p:par>
                        <p:par>
                          <p:cTn id="15" fill="hold">
                            <p:stCondLst>
                              <p:cond delay="500"/>
                            </p:stCondLst>
                            <p:childTnLst>
                              <p:par>
                                <p:cTn id="16" presetID="53" presetClass="entr" presetSubtype="16" fill="hold" grpId="0" nodeType="afterEffect">
                                  <p:stCondLst>
                                    <p:cond delay="0"/>
                                  </p:stCondLst>
                                  <p:iterate type="lt">
                                    <p:tmPct val="10000"/>
                                  </p:iterate>
                                  <p:childTnLst>
                                    <p:set>
                                      <p:cBhvr>
                                        <p:cTn id="17" dur="1" fill="hold">
                                          <p:stCondLst>
                                            <p:cond delay="0"/>
                                          </p:stCondLst>
                                        </p:cTn>
                                        <p:tgtEl>
                                          <p:spTgt spid="8"/>
                                        </p:tgtEl>
                                        <p:attrNameLst>
                                          <p:attrName>style.visibility</p:attrName>
                                        </p:attrNameLst>
                                      </p:cBhvr>
                                      <p:to>
                                        <p:strVal val="visible"/>
                                      </p:to>
                                    </p:set>
                                    <p:anim calcmode="lin" valueType="num">
                                      <p:cBhvr>
                                        <p:cTn id="18" dur="500" fill="hold"/>
                                        <p:tgtEl>
                                          <p:spTgt spid="8"/>
                                        </p:tgtEl>
                                        <p:attrNameLst>
                                          <p:attrName>ppt_w</p:attrName>
                                        </p:attrNameLst>
                                      </p:cBhvr>
                                      <p:tavLst>
                                        <p:tav tm="0">
                                          <p:val>
                                            <p:fltVal val="0"/>
                                          </p:val>
                                        </p:tav>
                                        <p:tav tm="100000">
                                          <p:val>
                                            <p:strVal val="#ppt_w"/>
                                          </p:val>
                                        </p:tav>
                                      </p:tavLst>
                                    </p:anim>
                                    <p:anim calcmode="lin" valueType="num">
                                      <p:cBhvr>
                                        <p:cTn id="19" dur="500" fill="hold"/>
                                        <p:tgtEl>
                                          <p:spTgt spid="8"/>
                                        </p:tgtEl>
                                        <p:attrNameLst>
                                          <p:attrName>ppt_h</p:attrName>
                                        </p:attrNameLst>
                                      </p:cBhvr>
                                      <p:tavLst>
                                        <p:tav tm="0">
                                          <p:val>
                                            <p:fltVal val="0"/>
                                          </p:val>
                                        </p:tav>
                                        <p:tav tm="100000">
                                          <p:val>
                                            <p:strVal val="#ppt_h"/>
                                          </p:val>
                                        </p:tav>
                                      </p:tavLst>
                                    </p:anim>
                                    <p:animEffect transition="in" filter="fade">
                                      <p:cBhvr>
                                        <p:cTn id="2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bldLvl="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5" name="直接连接符 4"/>
          <p:cNvCxnSpPr/>
          <p:nvPr/>
        </p:nvCxnSpPr>
        <p:spPr>
          <a:xfrm>
            <a:off x="411783" y="942554"/>
            <a:ext cx="26887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20619" y="423896"/>
            <a:ext cx="0" cy="73273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文本框 7" descr="e7d195523061f1c0e54b3b90bafc641a2c6a3468f1e1c48c196C252863776654156BCA400C374C1654BEED7D8BCC08FC1E667788D3926281AFF996C499852EA9603432850FCEF9F2176B30EAFBC4014F2DE0250BEE23B74C465669D789CCBE9E7560ADF01C6594699732AA7173D541DB259E862265450336B264C1248D2D4E88938D6931FBDCC0F0"/>
          <p:cNvSpPr txBox="1"/>
          <p:nvPr/>
        </p:nvSpPr>
        <p:spPr>
          <a:xfrm>
            <a:off x="841660" y="477903"/>
            <a:ext cx="2077155" cy="398780"/>
          </a:xfrm>
          <a:prstGeom prst="rect">
            <a:avLst/>
          </a:prstGeom>
          <a:noFill/>
        </p:spPr>
        <p:txBody>
          <a:bodyPr wrap="square" rtlCol="0">
            <a:spAutoFit/>
          </a:bodyPr>
          <a:lstStyle/>
          <a:p>
            <a:r>
              <a:rPr lang="en-US" altLang="zh-CN" sz="2000" dirty="0">
                <a:latin typeface="Times New Roman" panose="02020503050405090304"/>
                <a:ea typeface="微软雅黑"/>
                <a:sym typeface="Times New Roman" panose="02020503050405090304"/>
              </a:rPr>
              <a:t>mdtest</a:t>
            </a:r>
            <a:endParaRPr lang="en-US" altLang="zh-CN" sz="2000" dirty="0">
              <a:latin typeface="Times New Roman" panose="02020503050405090304"/>
              <a:ea typeface="微软雅黑"/>
              <a:sym typeface="Times New Roman" panose="02020503050405090304"/>
            </a:endParaRPr>
          </a:p>
        </p:txBody>
      </p:sp>
      <p:sp>
        <p:nvSpPr>
          <p:cNvPr id="11" name="矩形 10" descr="e7d195523061f1c0e54b3b90bafc641a2c6a3468f1e1c48c196C252863776654156BCA400C374C1654BEED7D8BCC08FC1E667788D3926281AFF996C499852EA9603432850FCEF9F2176B30EAFBC4014F2DE0250BEE23B74C465669D789CCBE9E7560ADF01C6594699732AA7173D541DB259E862265450336B264C1248D2D4E88938D6931FBDCC0F0"/>
          <p:cNvSpPr/>
          <p:nvPr/>
        </p:nvSpPr>
        <p:spPr>
          <a:xfrm>
            <a:off x="2684512" y="883714"/>
            <a:ext cx="117680" cy="117680"/>
          </a:xfrm>
          <a:prstGeom prst="rect">
            <a:avLst/>
          </a:prstGeom>
          <a:solidFill>
            <a:schemeClr val="tx1"/>
          </a:solidFill>
          <a:ln w="19050">
            <a:solidFill>
              <a:srgbClr val="1135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13556"/>
              </a:solidFill>
              <a:latin typeface="Times New Roman" panose="02020503050405090304"/>
              <a:ea typeface="微软雅黑"/>
              <a:cs typeface="+mn-ea"/>
              <a:sym typeface="Times New Roman" panose="02020503050405090304"/>
            </a:endParaRPr>
          </a:p>
        </p:txBody>
      </p:sp>
      <p:pic>
        <p:nvPicPr>
          <p:cNvPr id="3" name="图片 2"/>
          <p:cNvPicPr>
            <a:picLocks noChangeAspect="1"/>
          </p:cNvPicPr>
          <p:nvPr/>
        </p:nvPicPr>
        <p:blipFill>
          <a:blip r:embed="rId1"/>
          <a:stretch>
            <a:fillRect/>
          </a:stretch>
        </p:blipFill>
        <p:spPr>
          <a:xfrm>
            <a:off x="720725" y="1783715"/>
            <a:ext cx="10998200" cy="386207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 presetClass="entr" presetSubtype="8" decel="10000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 calcmode="lin" valueType="num">
                                      <p:cBhvr additive="base">
                                        <p:cTn id="10" dur="1000" fill="hold"/>
                                        <p:tgtEl>
                                          <p:spTgt spid="11"/>
                                        </p:tgtEl>
                                        <p:attrNameLst>
                                          <p:attrName>ppt_x</p:attrName>
                                        </p:attrNameLst>
                                      </p:cBhvr>
                                      <p:tavLst>
                                        <p:tav tm="0">
                                          <p:val>
                                            <p:strVal val="0-#ppt_w/2"/>
                                          </p:val>
                                        </p:tav>
                                        <p:tav tm="100000">
                                          <p:val>
                                            <p:strVal val="#ppt_x"/>
                                          </p:val>
                                        </p:tav>
                                      </p:tavLst>
                                    </p:anim>
                                    <p:anim calcmode="lin" valueType="num">
                                      <p:cBhvr additive="base">
                                        <p:cTn id="11" dur="1000" fill="hold"/>
                                        <p:tgtEl>
                                          <p:spTgt spid="11"/>
                                        </p:tgtEl>
                                        <p:attrNameLst>
                                          <p:attrName>ppt_y</p:attrName>
                                        </p:attrNameLst>
                                      </p:cBhvr>
                                      <p:tavLst>
                                        <p:tav tm="0">
                                          <p:val>
                                            <p:strVal val="#ppt_y"/>
                                          </p:val>
                                        </p:tav>
                                        <p:tav tm="100000">
                                          <p:val>
                                            <p:strVal val="#ppt_y"/>
                                          </p:val>
                                        </p:tav>
                                      </p:tavLst>
                                    </p:anim>
                                  </p:childTnLst>
                                </p:cTn>
                              </p:par>
                              <p:par>
                                <p:cTn id="12" presetID="22" presetClass="entr" presetSubtype="4" fill="hold" nodeType="with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wipe(down)">
                                      <p:cBhvr>
                                        <p:cTn id="14" dur="500"/>
                                        <p:tgtEl>
                                          <p:spTgt spid="7"/>
                                        </p:tgtEl>
                                      </p:cBhvr>
                                    </p:animEffect>
                                  </p:childTnLst>
                                </p:cTn>
                              </p:par>
                            </p:childTnLst>
                          </p:cTn>
                        </p:par>
                        <p:par>
                          <p:cTn id="15" fill="hold">
                            <p:stCondLst>
                              <p:cond delay="500"/>
                            </p:stCondLst>
                            <p:childTnLst>
                              <p:par>
                                <p:cTn id="16" presetID="53" presetClass="entr" presetSubtype="16" fill="hold" grpId="0" nodeType="afterEffect">
                                  <p:stCondLst>
                                    <p:cond delay="0"/>
                                  </p:stCondLst>
                                  <p:iterate type="lt">
                                    <p:tmPct val="10000"/>
                                  </p:iterate>
                                  <p:childTnLst>
                                    <p:set>
                                      <p:cBhvr>
                                        <p:cTn id="17" dur="1" fill="hold">
                                          <p:stCondLst>
                                            <p:cond delay="0"/>
                                          </p:stCondLst>
                                        </p:cTn>
                                        <p:tgtEl>
                                          <p:spTgt spid="8"/>
                                        </p:tgtEl>
                                        <p:attrNameLst>
                                          <p:attrName>style.visibility</p:attrName>
                                        </p:attrNameLst>
                                      </p:cBhvr>
                                      <p:to>
                                        <p:strVal val="visible"/>
                                      </p:to>
                                    </p:set>
                                    <p:anim calcmode="lin" valueType="num">
                                      <p:cBhvr>
                                        <p:cTn id="18" dur="500" fill="hold"/>
                                        <p:tgtEl>
                                          <p:spTgt spid="8"/>
                                        </p:tgtEl>
                                        <p:attrNameLst>
                                          <p:attrName>ppt_w</p:attrName>
                                        </p:attrNameLst>
                                      </p:cBhvr>
                                      <p:tavLst>
                                        <p:tav tm="0">
                                          <p:val>
                                            <p:fltVal val="0"/>
                                          </p:val>
                                        </p:tav>
                                        <p:tav tm="100000">
                                          <p:val>
                                            <p:strVal val="#ppt_w"/>
                                          </p:val>
                                        </p:tav>
                                      </p:tavLst>
                                    </p:anim>
                                    <p:anim calcmode="lin" valueType="num">
                                      <p:cBhvr>
                                        <p:cTn id="19" dur="500" fill="hold"/>
                                        <p:tgtEl>
                                          <p:spTgt spid="8"/>
                                        </p:tgtEl>
                                        <p:attrNameLst>
                                          <p:attrName>ppt_h</p:attrName>
                                        </p:attrNameLst>
                                      </p:cBhvr>
                                      <p:tavLst>
                                        <p:tav tm="0">
                                          <p:val>
                                            <p:fltVal val="0"/>
                                          </p:val>
                                        </p:tav>
                                        <p:tav tm="100000">
                                          <p:val>
                                            <p:strVal val="#ppt_h"/>
                                          </p:val>
                                        </p:tav>
                                      </p:tavLst>
                                    </p:anim>
                                    <p:animEffect transition="in" filter="fade">
                                      <p:cBhvr>
                                        <p:cTn id="2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bldLvl="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5" name="直接连接符 4"/>
          <p:cNvCxnSpPr/>
          <p:nvPr/>
        </p:nvCxnSpPr>
        <p:spPr>
          <a:xfrm>
            <a:off x="411783" y="942554"/>
            <a:ext cx="26887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20619" y="423896"/>
            <a:ext cx="0" cy="73273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文本框 7" descr="e7d195523061f1c0e54b3b90bafc641a2c6a3468f1e1c48c196C252863776654156BCA400C374C1654BEED7D8BCC08FC1E667788D3926281AFF996C499852EA9603432850FCEF9F2176B30EAFBC4014F2DE0250BEE23B74C465669D789CCBE9E7560ADF01C6594699732AA7173D541DB259E862265450336B264C1248D2D4E88938D6931FBDCC0F0"/>
          <p:cNvSpPr txBox="1"/>
          <p:nvPr/>
        </p:nvSpPr>
        <p:spPr>
          <a:xfrm>
            <a:off x="841660" y="477903"/>
            <a:ext cx="2077155" cy="398780"/>
          </a:xfrm>
          <a:prstGeom prst="rect">
            <a:avLst/>
          </a:prstGeom>
          <a:noFill/>
        </p:spPr>
        <p:txBody>
          <a:bodyPr wrap="square" rtlCol="0">
            <a:spAutoFit/>
          </a:bodyPr>
          <a:lstStyle/>
          <a:p>
            <a:r>
              <a:rPr lang="en-US" altLang="zh-CN" sz="2000" dirty="0">
                <a:latin typeface="Times New Roman" panose="02020503050405090304"/>
                <a:ea typeface="微软雅黑"/>
                <a:sym typeface="Times New Roman" panose="02020503050405090304"/>
              </a:rPr>
              <a:t>fio</a:t>
            </a:r>
            <a:r>
              <a:rPr lang="zh-CN" altLang="en-US" sz="2000" dirty="0">
                <a:latin typeface="Times New Roman" panose="02020503050405090304"/>
                <a:ea typeface="微软雅黑"/>
                <a:sym typeface="Times New Roman" panose="02020503050405090304"/>
              </a:rPr>
              <a:t>测试</a:t>
            </a:r>
            <a:endParaRPr lang="zh-CN" altLang="en-US" sz="2000" dirty="0">
              <a:latin typeface="Times New Roman" panose="02020503050405090304"/>
              <a:ea typeface="微软雅黑"/>
              <a:sym typeface="Times New Roman" panose="02020503050405090304"/>
            </a:endParaRPr>
          </a:p>
        </p:txBody>
      </p:sp>
      <p:sp>
        <p:nvSpPr>
          <p:cNvPr id="11" name="矩形 10" descr="e7d195523061f1c0e54b3b90bafc641a2c6a3468f1e1c48c196C252863776654156BCA400C374C1654BEED7D8BCC08FC1E667788D3926281AFF996C499852EA9603432850FCEF9F2176B30EAFBC4014F2DE0250BEE23B74C465669D789CCBE9E7560ADF01C6594699732AA7173D541DB259E862265450336B264C1248D2D4E88938D6931FBDCC0F0"/>
          <p:cNvSpPr/>
          <p:nvPr/>
        </p:nvSpPr>
        <p:spPr>
          <a:xfrm>
            <a:off x="2684512" y="883714"/>
            <a:ext cx="117680" cy="117680"/>
          </a:xfrm>
          <a:prstGeom prst="rect">
            <a:avLst/>
          </a:prstGeom>
          <a:solidFill>
            <a:schemeClr val="tx1"/>
          </a:solidFill>
          <a:ln w="19050">
            <a:solidFill>
              <a:srgbClr val="1135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13556"/>
              </a:solidFill>
              <a:latin typeface="Times New Roman" panose="02020503050405090304"/>
              <a:ea typeface="微软雅黑"/>
              <a:cs typeface="+mn-ea"/>
              <a:sym typeface="Times New Roman" panose="02020503050405090304"/>
            </a:endParaRPr>
          </a:p>
        </p:txBody>
      </p:sp>
      <p:pic>
        <p:nvPicPr>
          <p:cNvPr id="2" name="图片 1"/>
          <p:cNvPicPr>
            <a:picLocks noChangeAspect="1"/>
          </p:cNvPicPr>
          <p:nvPr/>
        </p:nvPicPr>
        <p:blipFill>
          <a:blip r:embed="rId1"/>
          <a:stretch>
            <a:fillRect/>
          </a:stretch>
        </p:blipFill>
        <p:spPr>
          <a:xfrm>
            <a:off x="841375" y="1282700"/>
            <a:ext cx="10287000" cy="3429000"/>
          </a:xfrm>
          <a:prstGeom prst="rect">
            <a:avLst/>
          </a:prstGeom>
        </p:spPr>
      </p:pic>
      <p:sp>
        <p:nvSpPr>
          <p:cNvPr id="6" name="文本框 5"/>
          <p:cNvSpPr txBox="1"/>
          <p:nvPr/>
        </p:nvSpPr>
        <p:spPr>
          <a:xfrm>
            <a:off x="1428750" y="4993005"/>
            <a:ext cx="6426200" cy="1569720"/>
          </a:xfrm>
          <a:prstGeom prst="rect">
            <a:avLst/>
          </a:prstGeom>
          <a:noFill/>
        </p:spPr>
        <p:txBody>
          <a:bodyPr wrap="square" rtlCol="0">
            <a:noAutofit/>
          </a:bodyPr>
          <a:p>
            <a:r>
              <a:rPr lang="en-US" altLang="zh-CN"/>
              <a:t>1.IOPS</a:t>
            </a:r>
            <a:r>
              <a:rPr lang="zh-CN" altLang="en-US"/>
              <a:t>与带宽表现</a:t>
            </a:r>
            <a:endParaRPr lang="zh-CN" altLang="en-US"/>
          </a:p>
          <a:p>
            <a:r>
              <a:rPr lang="zh-CN" altLang="en-US"/>
              <a:t>性能排序：</a:t>
            </a:r>
            <a:r>
              <a:rPr lang="en-US" altLang="zh-CN"/>
              <a:t>dbfs &gt; ext3 &gt; ext4</a:t>
            </a:r>
            <a:endParaRPr lang="en-US" altLang="zh-CN"/>
          </a:p>
          <a:p>
            <a:endParaRPr lang="en-US" altLang="zh-CN"/>
          </a:p>
          <a:p>
            <a:r>
              <a:rPr lang="en-US" altLang="zh-CN"/>
              <a:t>2.</a:t>
            </a:r>
            <a:r>
              <a:rPr lang="zh-CN" altLang="en-US"/>
              <a:t>延迟特性</a:t>
            </a:r>
            <a:endParaRPr lang="zh-CN" altLang="en-US"/>
          </a:p>
          <a:p>
            <a:r>
              <a:rPr lang="zh-CN" altLang="en-US"/>
              <a:t>延迟排序（越低越优）：</a:t>
            </a:r>
            <a:r>
              <a:rPr lang="en-US" altLang="zh-CN"/>
              <a:t>ext4 &lt; ext3 &lt; dbfs</a:t>
            </a:r>
            <a:endParaRPr lang="en-US" altLang="zh-CN"/>
          </a:p>
          <a:p>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 presetClass="entr" presetSubtype="8" decel="10000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 calcmode="lin" valueType="num">
                                      <p:cBhvr additive="base">
                                        <p:cTn id="10" dur="1000" fill="hold"/>
                                        <p:tgtEl>
                                          <p:spTgt spid="11"/>
                                        </p:tgtEl>
                                        <p:attrNameLst>
                                          <p:attrName>ppt_x</p:attrName>
                                        </p:attrNameLst>
                                      </p:cBhvr>
                                      <p:tavLst>
                                        <p:tav tm="0">
                                          <p:val>
                                            <p:strVal val="0-#ppt_w/2"/>
                                          </p:val>
                                        </p:tav>
                                        <p:tav tm="100000">
                                          <p:val>
                                            <p:strVal val="#ppt_x"/>
                                          </p:val>
                                        </p:tav>
                                      </p:tavLst>
                                    </p:anim>
                                    <p:anim calcmode="lin" valueType="num">
                                      <p:cBhvr additive="base">
                                        <p:cTn id="11" dur="1000" fill="hold"/>
                                        <p:tgtEl>
                                          <p:spTgt spid="11"/>
                                        </p:tgtEl>
                                        <p:attrNameLst>
                                          <p:attrName>ppt_y</p:attrName>
                                        </p:attrNameLst>
                                      </p:cBhvr>
                                      <p:tavLst>
                                        <p:tav tm="0">
                                          <p:val>
                                            <p:strVal val="#ppt_y"/>
                                          </p:val>
                                        </p:tav>
                                        <p:tav tm="100000">
                                          <p:val>
                                            <p:strVal val="#ppt_y"/>
                                          </p:val>
                                        </p:tav>
                                      </p:tavLst>
                                    </p:anim>
                                  </p:childTnLst>
                                </p:cTn>
                              </p:par>
                              <p:par>
                                <p:cTn id="12" presetID="22" presetClass="entr" presetSubtype="4" fill="hold" nodeType="with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wipe(down)">
                                      <p:cBhvr>
                                        <p:cTn id="14" dur="500"/>
                                        <p:tgtEl>
                                          <p:spTgt spid="7"/>
                                        </p:tgtEl>
                                      </p:cBhvr>
                                    </p:animEffect>
                                  </p:childTnLst>
                                </p:cTn>
                              </p:par>
                            </p:childTnLst>
                          </p:cTn>
                        </p:par>
                        <p:par>
                          <p:cTn id="15" fill="hold">
                            <p:stCondLst>
                              <p:cond delay="500"/>
                            </p:stCondLst>
                            <p:childTnLst>
                              <p:par>
                                <p:cTn id="16" presetID="53" presetClass="entr" presetSubtype="16" fill="hold" grpId="0" nodeType="afterEffect">
                                  <p:stCondLst>
                                    <p:cond delay="0"/>
                                  </p:stCondLst>
                                  <p:iterate type="lt">
                                    <p:tmPct val="10000"/>
                                  </p:iterate>
                                  <p:childTnLst>
                                    <p:set>
                                      <p:cBhvr>
                                        <p:cTn id="17" dur="1" fill="hold">
                                          <p:stCondLst>
                                            <p:cond delay="0"/>
                                          </p:stCondLst>
                                        </p:cTn>
                                        <p:tgtEl>
                                          <p:spTgt spid="8"/>
                                        </p:tgtEl>
                                        <p:attrNameLst>
                                          <p:attrName>style.visibility</p:attrName>
                                        </p:attrNameLst>
                                      </p:cBhvr>
                                      <p:to>
                                        <p:strVal val="visible"/>
                                      </p:to>
                                    </p:set>
                                    <p:anim calcmode="lin" valueType="num">
                                      <p:cBhvr>
                                        <p:cTn id="18" dur="500" fill="hold"/>
                                        <p:tgtEl>
                                          <p:spTgt spid="8"/>
                                        </p:tgtEl>
                                        <p:attrNameLst>
                                          <p:attrName>ppt_w</p:attrName>
                                        </p:attrNameLst>
                                      </p:cBhvr>
                                      <p:tavLst>
                                        <p:tav tm="0">
                                          <p:val>
                                            <p:fltVal val="0"/>
                                          </p:val>
                                        </p:tav>
                                        <p:tav tm="100000">
                                          <p:val>
                                            <p:strVal val="#ppt_w"/>
                                          </p:val>
                                        </p:tav>
                                      </p:tavLst>
                                    </p:anim>
                                    <p:anim calcmode="lin" valueType="num">
                                      <p:cBhvr>
                                        <p:cTn id="19" dur="500" fill="hold"/>
                                        <p:tgtEl>
                                          <p:spTgt spid="8"/>
                                        </p:tgtEl>
                                        <p:attrNameLst>
                                          <p:attrName>ppt_h</p:attrName>
                                        </p:attrNameLst>
                                      </p:cBhvr>
                                      <p:tavLst>
                                        <p:tav tm="0">
                                          <p:val>
                                            <p:fltVal val="0"/>
                                          </p:val>
                                        </p:tav>
                                        <p:tav tm="100000">
                                          <p:val>
                                            <p:strVal val="#ppt_h"/>
                                          </p:val>
                                        </p:tav>
                                      </p:tavLst>
                                    </p:anim>
                                    <p:animEffect transition="in" filter="fade">
                                      <p:cBhvr>
                                        <p:cTn id="2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bldLvl="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9703955" y="121755"/>
            <a:ext cx="0" cy="570385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矩形 2" descr="e7d195523061f1c0e54b3b90bafc641a2c6a3468f1e1c48c196C252863776654156BCA400C374C1654BEED7D8BCC08FC1E667788D3926281AFF996C499852EA9603432850FCEF9F2176B30EAFBC4014F2DE0250BEE23B74C465669D789CCBE9E7560ADF01C6594699732AA7173D541DB259E862265450336B264C1248D2D4E88938D6931FBDCC0F0"/>
          <p:cNvSpPr/>
          <p:nvPr/>
        </p:nvSpPr>
        <p:spPr>
          <a:xfrm>
            <a:off x="9645115" y="4849516"/>
            <a:ext cx="117680" cy="117680"/>
          </a:xfrm>
          <a:prstGeom prst="rect">
            <a:avLst/>
          </a:prstGeom>
          <a:solidFill>
            <a:schemeClr val="tx1"/>
          </a:solidFill>
          <a:ln w="19050">
            <a:solidFill>
              <a:srgbClr val="1135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13556"/>
              </a:solidFill>
              <a:latin typeface="Times New Roman" panose="02020503050405090304"/>
              <a:ea typeface="微软雅黑"/>
              <a:cs typeface="+mn-ea"/>
              <a:sym typeface="Times New Roman" panose="02020503050405090304"/>
            </a:endParaRPr>
          </a:p>
        </p:txBody>
      </p:sp>
      <p:sp>
        <p:nvSpPr>
          <p:cNvPr id="7" name="文本框 6"/>
          <p:cNvSpPr txBox="1"/>
          <p:nvPr/>
        </p:nvSpPr>
        <p:spPr>
          <a:xfrm>
            <a:off x="6164631" y="4367617"/>
            <a:ext cx="3229067" cy="922020"/>
          </a:xfrm>
          <a:prstGeom prst="rect">
            <a:avLst/>
          </a:prstGeom>
          <a:noFill/>
          <a:effectLst/>
        </p:spPr>
        <p:txBody>
          <a:bodyPr wrap="square" rtlCol="0">
            <a:spAutoFit/>
          </a:bodyPr>
          <a:lstStyle/>
          <a:p>
            <a:pPr algn="r"/>
            <a:r>
              <a:rPr lang="en-US" altLang="zh-CN" sz="5400" b="1" dirty="0">
                <a:solidFill>
                  <a:prstClr val="black"/>
                </a:solidFill>
                <a:latin typeface="Times New Roman" panose="02020503050405090304"/>
                <a:ea typeface="微软雅黑"/>
                <a:cs typeface="+mn-ea"/>
                <a:sym typeface="Times New Roman" panose="02020503050405090304"/>
              </a:rPr>
              <a:t>PART 05</a:t>
            </a:r>
            <a:endParaRPr lang="en-US" altLang="zh-CN" sz="5400" b="1" dirty="0">
              <a:solidFill>
                <a:prstClr val="black"/>
              </a:solidFill>
              <a:latin typeface="Times New Roman" panose="02020503050405090304"/>
              <a:ea typeface="微软雅黑"/>
              <a:cs typeface="+mn-ea"/>
              <a:sym typeface="Times New Roman" panose="02020503050405090304"/>
            </a:endParaRPr>
          </a:p>
        </p:txBody>
      </p:sp>
      <p:sp>
        <p:nvSpPr>
          <p:cNvPr id="6" name="文本框 5"/>
          <p:cNvSpPr txBox="1"/>
          <p:nvPr/>
        </p:nvSpPr>
        <p:spPr>
          <a:xfrm>
            <a:off x="1528445" y="1776730"/>
            <a:ext cx="6652895" cy="1014730"/>
          </a:xfrm>
          <a:prstGeom prst="rect">
            <a:avLst/>
          </a:prstGeom>
          <a:noFill/>
          <a:effectLst/>
        </p:spPr>
        <p:txBody>
          <a:bodyPr wrap="square" rtlCol="0">
            <a:spAutoFit/>
          </a:bodyPr>
          <a:lstStyle>
            <a:defPPr>
              <a:defRPr lang="zh-CN"/>
            </a:defPPr>
            <a:lvl1pPr>
              <a:defRPr sz="6000">
                <a:latin typeface="微软雅黑" panose="020B0503020204020204" pitchFamily="34" charset="-122"/>
                <a:ea typeface="微软雅黑" panose="020B0503020204020204" pitchFamily="34" charset="-122"/>
                <a:cs typeface="阿里巴巴普惠体 Light" pitchFamily="18" charset="-122"/>
              </a:defRPr>
            </a:lvl1pPr>
          </a:lstStyle>
          <a:p>
            <a:r>
              <a:rPr lang="zh-CN" altLang="en-US" dirty="0">
                <a:sym typeface="Times New Roman" panose="02020503050405090304"/>
              </a:rPr>
              <a:t>总结与</a:t>
            </a:r>
            <a:r>
              <a:rPr lang="zh-CN" altLang="en-US" dirty="0">
                <a:sym typeface="Times New Roman" panose="02020503050405090304"/>
              </a:rPr>
              <a:t>展望</a:t>
            </a:r>
            <a:endParaRPr lang="zh-CN" altLang="en-US" dirty="0">
              <a:sym typeface="Times New Roman" panose="02020503050405090304"/>
            </a:endParaRPr>
          </a:p>
        </p:txBody>
      </p:sp>
    </p:spTree>
  </p:cSld>
  <p:clrMapOvr>
    <a:masterClrMapping/>
  </p:clrMapOvr>
  <mc:AlternateContent xmlns:mc="http://schemas.openxmlformats.org/markup-compatibility/2006">
    <mc:Choice xmlns:p14="http://schemas.microsoft.com/office/powerpoint/2010/main" Requires="p14">
      <p:transition spd="slow" p14:dur="1300">
        <p14:pan/>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par>
                                <p:cTn id="8" presetID="2" presetClass="entr" presetSubtype="1" decel="10000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 calcmode="lin" valueType="num">
                                      <p:cBhvr additive="base">
                                        <p:cTn id="10" dur="1000" fill="hold"/>
                                        <p:tgtEl>
                                          <p:spTgt spid="3"/>
                                        </p:tgtEl>
                                        <p:attrNameLst>
                                          <p:attrName>ppt_x</p:attrName>
                                        </p:attrNameLst>
                                      </p:cBhvr>
                                      <p:tavLst>
                                        <p:tav tm="0">
                                          <p:val>
                                            <p:strVal val="#ppt_x"/>
                                          </p:val>
                                        </p:tav>
                                        <p:tav tm="100000">
                                          <p:val>
                                            <p:strVal val="#ppt_x"/>
                                          </p:val>
                                        </p:tav>
                                      </p:tavLst>
                                    </p:anim>
                                    <p:anim calcmode="lin" valueType="num">
                                      <p:cBhvr additive="base">
                                        <p:cTn id="11" dur="1000" fill="hold"/>
                                        <p:tgtEl>
                                          <p:spTgt spid="3"/>
                                        </p:tgtEl>
                                        <p:attrNameLst>
                                          <p:attrName>ppt_y</p:attrName>
                                        </p:attrNameLst>
                                      </p:cBhvr>
                                      <p:tavLst>
                                        <p:tav tm="0">
                                          <p:val>
                                            <p:strVal val="0-#ppt_h/2"/>
                                          </p:val>
                                        </p:tav>
                                        <p:tav tm="100000">
                                          <p:val>
                                            <p:strVal val="#ppt_y"/>
                                          </p:val>
                                        </p:tav>
                                      </p:tavLst>
                                    </p:anim>
                                  </p:childTnLst>
                                </p:cTn>
                              </p:par>
                            </p:childTnLst>
                          </p:cTn>
                        </p:par>
                        <p:par>
                          <p:cTn id="12" fill="hold">
                            <p:stCondLst>
                              <p:cond delay="500"/>
                            </p:stCondLst>
                            <p:childTnLst>
                              <p:par>
                                <p:cTn id="13" presetID="42" presetClass="entr" presetSubtype="0" fill="hold" grpId="2" nodeType="afterEffect">
                                  <p:stCondLst>
                                    <p:cond delay="0"/>
                                  </p:stCondLst>
                                  <p:iterate type="lt">
                                    <p:tmPct val="1786"/>
                                  </p:iterate>
                                  <p:childTnLst>
                                    <p:set>
                                      <p:cBhvr>
                                        <p:cTn id="14" dur="1" fill="hold">
                                          <p:stCondLst>
                                            <p:cond delay="0"/>
                                          </p:stCondLst>
                                        </p:cTn>
                                        <p:tgtEl>
                                          <p:spTgt spid="7"/>
                                        </p:tgtEl>
                                        <p:attrNameLst>
                                          <p:attrName>style.visibility</p:attrName>
                                        </p:attrNameLst>
                                      </p:cBhvr>
                                      <p:to>
                                        <p:strVal val="visible"/>
                                      </p:to>
                                    </p:set>
                                    <p:anim to="" calcmode="lin" valueType="num">
                                      <p:cBhvr>
                                        <p:cTn id="15" dur="700" fill="hold">
                                          <p:stCondLst>
                                            <p:cond delay="0"/>
                                          </p:stCondLst>
                                        </p:cTn>
                                        <p:tgtEl>
                                          <p:spTgt spid="7"/>
                                        </p:tgtEl>
                                        <p:attrNameLst>
                                          <p:attrName>ppt_y</p:attrName>
                                        </p:attrNameLst>
                                      </p:cBhvr>
                                      <p:tavLst>
                                        <p:tav tm="0" fmla="#ppt_y+(8/9)*(#ppt_y-(#ppt_y+0.1))*((1.5-1.5*$)^2-(1.5-1.5*$)^3)">
                                          <p:val>
                                            <p:fltVal val="0"/>
                                          </p:val>
                                        </p:tav>
                                        <p:tav tm="100000">
                                          <p:val>
                                            <p:fltVal val="1"/>
                                          </p:val>
                                        </p:tav>
                                      </p:tavLst>
                                    </p:anim>
                                    <p:anim to="" calcmode="lin" valueType="num">
                                      <p:cBhvr>
                                        <p:cTn id="16" dur="700" fill="hold">
                                          <p:stCondLst>
                                            <p:cond delay="0"/>
                                          </p:stCondLst>
                                        </p:cTn>
                                        <p:tgtEl>
                                          <p:spTgt spid="7"/>
                                        </p:tgtEl>
                                        <p:attrNameLst>
                                          <p:attrName>style.opacity</p:attrName>
                                        </p:attrNameLst>
                                      </p:cBhvr>
                                      <p:tavLst>
                                        <p:tav tm="0" fmla="1+(8/9)*(1-0)*((1.5-1.5*$)^2-(1.5-1.5*$)^3)">
                                          <p:val>
                                            <p:fltVal val="0"/>
                                          </p:val>
                                        </p:tav>
                                        <p:tav tm="100000">
                                          <p:val>
                                            <p:fltVal val="1"/>
                                          </p:val>
                                        </p:tav>
                                      </p:tavLst>
                                    </p:anim>
                                  </p:childTnLst>
                                </p:cTn>
                              </p:par>
                            </p:childTnLst>
                          </p:cTn>
                        </p:par>
                        <p:par>
                          <p:cTn id="17" fill="hold">
                            <p:stCondLst>
                              <p:cond delay="1775"/>
                            </p:stCondLst>
                            <p:childTnLst>
                              <p:par>
                                <p:cTn id="18" presetID="53" presetClass="entr" presetSubtype="16" fill="hold" grpId="0" nodeType="afterEffect">
                                  <p:stCondLst>
                                    <p:cond delay="0"/>
                                  </p:stCondLst>
                                  <p:iterate type="lt">
                                    <p:tmPct val="10000"/>
                                  </p:iterate>
                                  <p:childTnLst>
                                    <p:set>
                                      <p:cBhvr>
                                        <p:cTn id="19" dur="1" fill="hold">
                                          <p:stCondLst>
                                            <p:cond delay="0"/>
                                          </p:stCondLst>
                                        </p:cTn>
                                        <p:tgtEl>
                                          <p:spTgt spid="6"/>
                                        </p:tgtEl>
                                        <p:attrNameLst>
                                          <p:attrName>style.visibility</p:attrName>
                                        </p:attrNameLst>
                                      </p:cBhvr>
                                      <p:to>
                                        <p:strVal val="visible"/>
                                      </p:to>
                                    </p:set>
                                    <p:anim calcmode="lin" valueType="num">
                                      <p:cBhvr>
                                        <p:cTn id="20" dur="500" fill="hold"/>
                                        <p:tgtEl>
                                          <p:spTgt spid="6"/>
                                        </p:tgtEl>
                                        <p:attrNameLst>
                                          <p:attrName>ppt_w</p:attrName>
                                        </p:attrNameLst>
                                      </p:cBhvr>
                                      <p:tavLst>
                                        <p:tav tm="0">
                                          <p:val>
                                            <p:fltVal val="0"/>
                                          </p:val>
                                        </p:tav>
                                        <p:tav tm="100000">
                                          <p:val>
                                            <p:strVal val="#ppt_w"/>
                                          </p:val>
                                        </p:tav>
                                      </p:tavLst>
                                    </p:anim>
                                    <p:anim calcmode="lin" valueType="num">
                                      <p:cBhvr>
                                        <p:cTn id="21" dur="500" fill="hold"/>
                                        <p:tgtEl>
                                          <p:spTgt spid="6"/>
                                        </p:tgtEl>
                                        <p:attrNameLst>
                                          <p:attrName>ppt_h</p:attrName>
                                        </p:attrNameLst>
                                      </p:cBhvr>
                                      <p:tavLst>
                                        <p:tav tm="0">
                                          <p:val>
                                            <p:fltVal val="0"/>
                                          </p:val>
                                        </p:tav>
                                        <p:tav tm="100000">
                                          <p:val>
                                            <p:strVal val="#ppt_h"/>
                                          </p:val>
                                        </p:tav>
                                      </p:tavLst>
                                    </p:anim>
                                    <p:animEffect transition="in" filter="fade">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7" grpId="0"/>
      <p:bldP spid="7" grpId="1"/>
      <p:bldP spid="7" grpId="2" bldLvl="0" animBg="1"/>
      <p:bldP spid="6" grpId="0" bldLvl="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5" name="直接连接符 4"/>
          <p:cNvCxnSpPr/>
          <p:nvPr/>
        </p:nvCxnSpPr>
        <p:spPr>
          <a:xfrm>
            <a:off x="411783" y="942554"/>
            <a:ext cx="26887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20619" y="423896"/>
            <a:ext cx="0" cy="73273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文本框 7" descr="e7d195523061f1c0e54b3b90bafc641a2c6a3468f1e1c48c196C252863776654156BCA400C374C1654BEED7D8BCC08FC1E667788D3926281AFF996C499852EA9603432850FCEF9F2176B30EAFBC4014F2DE0250BEE23B74C465669D789CCBE9E7560ADF01C6594699732AA7173D541DB259E862265450336B264C1248D2D4E88938D6931FBDCC0F0"/>
          <p:cNvSpPr txBox="1"/>
          <p:nvPr/>
        </p:nvSpPr>
        <p:spPr>
          <a:xfrm>
            <a:off x="841660" y="477903"/>
            <a:ext cx="2077155" cy="398780"/>
          </a:xfrm>
          <a:prstGeom prst="rect">
            <a:avLst/>
          </a:prstGeom>
          <a:noFill/>
        </p:spPr>
        <p:txBody>
          <a:bodyPr wrap="square" rtlCol="0">
            <a:spAutoFit/>
          </a:bodyPr>
          <a:lstStyle/>
          <a:p>
            <a:r>
              <a:rPr lang="zh-CN" altLang="en-US" sz="2000" dirty="0">
                <a:latin typeface="Times New Roman" panose="02020503050405090304"/>
                <a:ea typeface="微软雅黑"/>
                <a:sym typeface="Times New Roman" panose="02020503050405090304"/>
              </a:rPr>
              <a:t>总结与</a:t>
            </a:r>
            <a:r>
              <a:rPr lang="zh-CN" altLang="en-US" sz="2000" dirty="0">
                <a:latin typeface="Times New Roman" panose="02020503050405090304"/>
                <a:ea typeface="微软雅黑"/>
                <a:sym typeface="Times New Roman" panose="02020503050405090304"/>
              </a:rPr>
              <a:t>展望</a:t>
            </a:r>
            <a:endParaRPr lang="zh-CN" altLang="en-US" sz="2000" dirty="0">
              <a:latin typeface="Times New Roman" panose="02020503050405090304"/>
              <a:ea typeface="微软雅黑"/>
              <a:sym typeface="Times New Roman" panose="02020503050405090304"/>
            </a:endParaRPr>
          </a:p>
        </p:txBody>
      </p:sp>
      <p:sp>
        <p:nvSpPr>
          <p:cNvPr id="11" name="矩形 10" descr="e7d195523061f1c0e54b3b90bafc641a2c6a3468f1e1c48c196C252863776654156BCA400C374C1654BEED7D8BCC08FC1E667788D3926281AFF996C499852EA9603432850FCEF9F2176B30EAFBC4014F2DE0250BEE23B74C465669D789CCBE9E7560ADF01C6594699732AA7173D541DB259E862265450336B264C1248D2D4E88938D6931FBDCC0F0"/>
          <p:cNvSpPr/>
          <p:nvPr/>
        </p:nvSpPr>
        <p:spPr>
          <a:xfrm>
            <a:off x="2684512" y="883714"/>
            <a:ext cx="117680" cy="117680"/>
          </a:xfrm>
          <a:prstGeom prst="rect">
            <a:avLst/>
          </a:prstGeom>
          <a:solidFill>
            <a:schemeClr val="tx1"/>
          </a:solidFill>
          <a:ln w="19050">
            <a:solidFill>
              <a:srgbClr val="1135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13556"/>
              </a:solidFill>
              <a:latin typeface="Times New Roman" panose="02020503050405090304"/>
              <a:ea typeface="微软雅黑"/>
              <a:cs typeface="+mn-ea"/>
              <a:sym typeface="Times New Roman" panose="02020503050405090304"/>
            </a:endParaRPr>
          </a:p>
        </p:txBody>
      </p:sp>
      <p:sp>
        <p:nvSpPr>
          <p:cNvPr id="3" name="文本框 2"/>
          <p:cNvSpPr txBox="1"/>
          <p:nvPr/>
        </p:nvSpPr>
        <p:spPr>
          <a:xfrm>
            <a:off x="1098550" y="1420495"/>
            <a:ext cx="10527665" cy="4016375"/>
          </a:xfrm>
          <a:prstGeom prst="rect">
            <a:avLst/>
          </a:prstGeom>
          <a:noFill/>
        </p:spPr>
        <p:txBody>
          <a:bodyPr wrap="square" rtlCol="0">
            <a:noAutofit/>
          </a:bodyPr>
          <a:p>
            <a:r>
              <a:rPr lang="zh-CN" altLang="en-US" sz="2800"/>
              <a:t>总结</a:t>
            </a:r>
            <a:r>
              <a:rPr lang="en-US" altLang="zh-CN" sz="2800"/>
              <a:t>：</a:t>
            </a:r>
            <a:endParaRPr lang="zh-CN" altLang="en-US" sz="2800"/>
          </a:p>
          <a:p>
            <a:r>
              <a:rPr lang="zh-CN" altLang="en-US" sz="2800"/>
              <a:t>实现一个基于</a:t>
            </a:r>
            <a:r>
              <a:rPr lang="en-US" altLang="zh-CN" sz="2800"/>
              <a:t>key-value</a:t>
            </a:r>
            <a:r>
              <a:rPr lang="zh-CN" altLang="en-US" sz="2800"/>
              <a:t>类型的数据库文件系统</a:t>
            </a:r>
            <a:r>
              <a:rPr lang="en-US" altLang="zh-CN" sz="2800"/>
              <a:t>DBFS</a:t>
            </a:r>
            <a:endParaRPr lang="en-US" altLang="zh-CN" sz="2800"/>
          </a:p>
          <a:p>
            <a:endParaRPr lang="en-US" altLang="zh-CN" sz="2800"/>
          </a:p>
          <a:p>
            <a:r>
              <a:rPr lang="zh-CN" altLang="en-US" sz="2800"/>
              <a:t>将</a:t>
            </a:r>
            <a:r>
              <a:rPr lang="en-US" altLang="zh-CN" sz="2800"/>
              <a:t>DBFS</a:t>
            </a:r>
            <a:r>
              <a:rPr lang="zh-CN" altLang="en-US" sz="2800"/>
              <a:t>支持</a:t>
            </a:r>
            <a:r>
              <a:rPr lang="en-US" altLang="zh-CN" sz="2800"/>
              <a:t>linux</a:t>
            </a:r>
            <a:r>
              <a:rPr lang="zh-CN" altLang="en-US" sz="2800"/>
              <a:t>的</a:t>
            </a:r>
            <a:r>
              <a:rPr lang="en-US" altLang="zh-CN" sz="2800"/>
              <a:t>fuse</a:t>
            </a:r>
            <a:endParaRPr lang="en-US" altLang="zh-CN" sz="2800"/>
          </a:p>
          <a:p>
            <a:endParaRPr lang="zh-CN" altLang="en-US" sz="2800"/>
          </a:p>
          <a:p>
            <a:r>
              <a:rPr lang="zh-CN" altLang="en-US" sz="2800"/>
              <a:t>展望</a:t>
            </a:r>
            <a:r>
              <a:rPr lang="en-US" altLang="zh-CN" sz="2800"/>
              <a:t>：</a:t>
            </a:r>
            <a:endParaRPr lang="en-US" altLang="zh-CN" sz="2800"/>
          </a:p>
          <a:p>
            <a:r>
              <a:rPr lang="zh-CN" altLang="en-US" sz="2800"/>
              <a:t>未来可以接入由</a:t>
            </a:r>
            <a:r>
              <a:rPr lang="en-US" altLang="zh-CN" sz="2800"/>
              <a:t>rust</a:t>
            </a:r>
            <a:r>
              <a:rPr lang="zh-CN" altLang="en-US" sz="2800"/>
              <a:t>语言编写的</a:t>
            </a:r>
            <a:r>
              <a:rPr lang="en-US" altLang="zh-CN" sz="2800"/>
              <a:t>risc-v</a:t>
            </a:r>
            <a:r>
              <a:rPr lang="zh-CN" altLang="en-US" sz="2800"/>
              <a:t>操作系统</a:t>
            </a:r>
            <a:endParaRPr lang="zh-CN" altLang="en-US" sz="2800"/>
          </a:p>
          <a:p>
            <a:r>
              <a:rPr lang="zh-CN" altLang="en-US" sz="2800"/>
              <a:t>（比如</a:t>
            </a:r>
            <a:r>
              <a:rPr lang="en-US" altLang="zh-CN" sz="2800"/>
              <a:t>Arceos,Alien_os,starry_os)</a:t>
            </a:r>
            <a:endParaRPr lang="en-US" altLang="zh-CN" sz="2800"/>
          </a:p>
          <a:p>
            <a:endParaRPr lang="en-US" altLang="zh-CN" sz="2800"/>
          </a:p>
          <a:p>
            <a:r>
              <a:rPr lang="zh-CN" altLang="en-US" sz="2800"/>
              <a:t>也可以为教学型操作系统</a:t>
            </a:r>
            <a:r>
              <a:rPr lang="en-US" altLang="zh-CN" sz="2800"/>
              <a:t> rcore </a:t>
            </a:r>
            <a:r>
              <a:rPr lang="zh-CN" altLang="en-US" sz="2800"/>
              <a:t>编写新的关于文件系统的手册</a:t>
            </a:r>
            <a:endParaRPr lang="zh-CN" altLang="en-US" sz="28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 presetClass="entr" presetSubtype="8" decel="10000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 calcmode="lin" valueType="num">
                                      <p:cBhvr additive="base">
                                        <p:cTn id="10" dur="1000" fill="hold"/>
                                        <p:tgtEl>
                                          <p:spTgt spid="11"/>
                                        </p:tgtEl>
                                        <p:attrNameLst>
                                          <p:attrName>ppt_x</p:attrName>
                                        </p:attrNameLst>
                                      </p:cBhvr>
                                      <p:tavLst>
                                        <p:tav tm="0">
                                          <p:val>
                                            <p:strVal val="0-#ppt_w/2"/>
                                          </p:val>
                                        </p:tav>
                                        <p:tav tm="100000">
                                          <p:val>
                                            <p:strVal val="#ppt_x"/>
                                          </p:val>
                                        </p:tav>
                                      </p:tavLst>
                                    </p:anim>
                                    <p:anim calcmode="lin" valueType="num">
                                      <p:cBhvr additive="base">
                                        <p:cTn id="11" dur="1000" fill="hold"/>
                                        <p:tgtEl>
                                          <p:spTgt spid="11"/>
                                        </p:tgtEl>
                                        <p:attrNameLst>
                                          <p:attrName>ppt_y</p:attrName>
                                        </p:attrNameLst>
                                      </p:cBhvr>
                                      <p:tavLst>
                                        <p:tav tm="0">
                                          <p:val>
                                            <p:strVal val="#ppt_y"/>
                                          </p:val>
                                        </p:tav>
                                        <p:tav tm="100000">
                                          <p:val>
                                            <p:strVal val="#ppt_y"/>
                                          </p:val>
                                        </p:tav>
                                      </p:tavLst>
                                    </p:anim>
                                  </p:childTnLst>
                                </p:cTn>
                              </p:par>
                              <p:par>
                                <p:cTn id="12" presetID="22" presetClass="entr" presetSubtype="4" fill="hold" nodeType="with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wipe(down)">
                                      <p:cBhvr>
                                        <p:cTn id="14" dur="500"/>
                                        <p:tgtEl>
                                          <p:spTgt spid="7"/>
                                        </p:tgtEl>
                                      </p:cBhvr>
                                    </p:animEffect>
                                  </p:childTnLst>
                                </p:cTn>
                              </p:par>
                            </p:childTnLst>
                          </p:cTn>
                        </p:par>
                        <p:par>
                          <p:cTn id="15" fill="hold">
                            <p:stCondLst>
                              <p:cond delay="500"/>
                            </p:stCondLst>
                            <p:childTnLst>
                              <p:par>
                                <p:cTn id="16" presetID="53" presetClass="entr" presetSubtype="16" fill="hold" grpId="0" nodeType="afterEffect">
                                  <p:stCondLst>
                                    <p:cond delay="0"/>
                                  </p:stCondLst>
                                  <p:iterate type="lt">
                                    <p:tmPct val="10000"/>
                                  </p:iterate>
                                  <p:childTnLst>
                                    <p:set>
                                      <p:cBhvr>
                                        <p:cTn id="17" dur="1" fill="hold">
                                          <p:stCondLst>
                                            <p:cond delay="0"/>
                                          </p:stCondLst>
                                        </p:cTn>
                                        <p:tgtEl>
                                          <p:spTgt spid="8"/>
                                        </p:tgtEl>
                                        <p:attrNameLst>
                                          <p:attrName>style.visibility</p:attrName>
                                        </p:attrNameLst>
                                      </p:cBhvr>
                                      <p:to>
                                        <p:strVal val="visible"/>
                                      </p:to>
                                    </p:set>
                                    <p:anim calcmode="lin" valueType="num">
                                      <p:cBhvr>
                                        <p:cTn id="18" dur="500" fill="hold"/>
                                        <p:tgtEl>
                                          <p:spTgt spid="8"/>
                                        </p:tgtEl>
                                        <p:attrNameLst>
                                          <p:attrName>ppt_w</p:attrName>
                                        </p:attrNameLst>
                                      </p:cBhvr>
                                      <p:tavLst>
                                        <p:tav tm="0">
                                          <p:val>
                                            <p:fltVal val="0"/>
                                          </p:val>
                                        </p:tav>
                                        <p:tav tm="100000">
                                          <p:val>
                                            <p:strVal val="#ppt_w"/>
                                          </p:val>
                                        </p:tav>
                                      </p:tavLst>
                                    </p:anim>
                                    <p:anim calcmode="lin" valueType="num">
                                      <p:cBhvr>
                                        <p:cTn id="19" dur="500" fill="hold"/>
                                        <p:tgtEl>
                                          <p:spTgt spid="8"/>
                                        </p:tgtEl>
                                        <p:attrNameLst>
                                          <p:attrName>ppt_h</p:attrName>
                                        </p:attrNameLst>
                                      </p:cBhvr>
                                      <p:tavLst>
                                        <p:tav tm="0">
                                          <p:val>
                                            <p:fltVal val="0"/>
                                          </p:val>
                                        </p:tav>
                                        <p:tav tm="100000">
                                          <p:val>
                                            <p:strVal val="#ppt_h"/>
                                          </p:val>
                                        </p:tav>
                                      </p:tavLst>
                                    </p:anim>
                                    <p:animEffect transition="in" filter="fade">
                                      <p:cBhvr>
                                        <p:cTn id="2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bldLvl="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1830528" y="3046639"/>
            <a:ext cx="5090536" cy="1014730"/>
          </a:xfrm>
          <a:prstGeom prst="rect">
            <a:avLst/>
          </a:prstGeom>
          <a:noFill/>
          <a:effectLst/>
        </p:spPr>
        <p:txBody>
          <a:bodyPr wrap="square" rtlCol="0">
            <a:spAutoFit/>
          </a:bodyPr>
          <a:lstStyle>
            <a:defPPr>
              <a:defRPr lang="zh-CN"/>
            </a:defPPr>
            <a:lvl1pPr>
              <a:defRPr sz="6000">
                <a:latin typeface="微软雅黑" panose="020B0503020204020204" pitchFamily="34" charset="-122"/>
                <a:ea typeface="微软雅黑" panose="020B0503020204020204" pitchFamily="34" charset="-122"/>
                <a:cs typeface="阿里巴巴普惠体 Light" pitchFamily="18" charset="-122"/>
              </a:defRPr>
            </a:lvl1pPr>
          </a:lstStyle>
          <a:p>
            <a:r>
              <a:rPr lang="en-US" altLang="zh-CN" dirty="0">
                <a:sym typeface="Times New Roman" panose="02020503050405090304"/>
              </a:rPr>
              <a:t>T</a:t>
            </a:r>
            <a:r>
              <a:rPr lang="en-US" altLang="zh-CN" dirty="0">
                <a:sym typeface="Times New Roman" panose="02020503050405090304"/>
              </a:rPr>
              <a:t>hank you!</a:t>
            </a:r>
            <a:endParaRPr lang="en-US" altLang="zh-CN" dirty="0">
              <a:sym typeface="Times New Roman" panose="02020503050405090304"/>
            </a:endParaRPr>
          </a:p>
        </p:txBody>
      </p:sp>
    </p:spTree>
  </p:cSld>
  <p:clrMapOvr>
    <a:masterClrMapping/>
  </p:clrMapOvr>
  <mc:AlternateContent xmlns:mc="http://schemas.openxmlformats.org/markup-compatibility/2006">
    <mc:Choice xmlns:p14="http://schemas.microsoft.com/office/powerpoint/2010/main" Requires="p14">
      <p:transition spd="slow" p14:dur="1300">
        <p14:pan/>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iterate type="lt">
                                    <p:tmPct val="10000"/>
                                  </p:iterate>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a:off x="4947601" y="1028781"/>
            <a:ext cx="0" cy="509195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矩形 7" descr="e7d195523061f1c0e54b3b90bafc641a2c6a3468f1e1c48c196C252863776654156BCA400C374C1654BEED7D8BCC08FC1E667788D3926281AFF996C499852EA9603432850FCEF9F2176B30EAFBC4014F2DE0250BEE23B74C465669D789CCBE9E7560ADF01C6594699732AA7173D541DB259E862265450336B264C1248D2D4E88938D6931FBDCC0F0"/>
          <p:cNvSpPr/>
          <p:nvPr/>
        </p:nvSpPr>
        <p:spPr>
          <a:xfrm>
            <a:off x="4888761" y="4311200"/>
            <a:ext cx="117680" cy="117680"/>
          </a:xfrm>
          <a:prstGeom prst="rect">
            <a:avLst/>
          </a:prstGeom>
          <a:solidFill>
            <a:schemeClr val="tx1"/>
          </a:solidFill>
          <a:ln w="19050">
            <a:solidFill>
              <a:srgbClr val="1135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13556"/>
              </a:solidFill>
              <a:latin typeface="Times New Roman" panose="02020503050405090304"/>
              <a:ea typeface="微软雅黑"/>
              <a:cs typeface="+mn-ea"/>
              <a:sym typeface="Times New Roman" panose="02020503050405090304"/>
            </a:endParaRPr>
          </a:p>
        </p:txBody>
      </p:sp>
      <p:sp>
        <p:nvSpPr>
          <p:cNvPr id="2" name="文本框 1"/>
          <p:cNvSpPr txBox="1"/>
          <p:nvPr/>
        </p:nvSpPr>
        <p:spPr>
          <a:xfrm>
            <a:off x="561975" y="2670678"/>
            <a:ext cx="4114800" cy="1015663"/>
          </a:xfrm>
          <a:prstGeom prst="rect">
            <a:avLst/>
          </a:prstGeom>
          <a:noFill/>
          <a:effectLst/>
        </p:spPr>
        <p:txBody>
          <a:bodyPr wrap="square" rtlCol="0">
            <a:spAutoFit/>
          </a:bodyPr>
          <a:lstStyle/>
          <a:p>
            <a:pPr algn="r"/>
            <a:r>
              <a:rPr lang="en-US" altLang="zh-CN" sz="6000" b="1" dirty="0">
                <a:solidFill>
                  <a:prstClr val="black"/>
                </a:solidFill>
                <a:latin typeface="阿里巴巴普惠体 Light" pitchFamily="18" charset="-122"/>
                <a:ea typeface="阿里巴巴普惠体 Light" pitchFamily="18" charset="-122"/>
                <a:cs typeface="阿里巴巴普惠体 Light" pitchFamily="18" charset="-122"/>
                <a:sym typeface="Times New Roman" panose="02020503050405090304"/>
              </a:rPr>
              <a:t>CONTENTS</a:t>
            </a:r>
            <a:endParaRPr lang="en-US" altLang="zh-CN" sz="6000" b="1" dirty="0">
              <a:solidFill>
                <a:prstClr val="black"/>
              </a:solidFill>
              <a:latin typeface="阿里巴巴普惠体 Light" pitchFamily="18" charset="-122"/>
              <a:ea typeface="阿里巴巴普惠体 Light" pitchFamily="18" charset="-122"/>
              <a:cs typeface="阿里巴巴普惠体 Light" pitchFamily="18" charset="-122"/>
              <a:sym typeface="Times New Roman" panose="02020503050405090304"/>
            </a:endParaRPr>
          </a:p>
        </p:txBody>
      </p:sp>
      <p:grpSp>
        <p:nvGrpSpPr>
          <p:cNvPr id="31" name="组合 30"/>
          <p:cNvGrpSpPr/>
          <p:nvPr/>
        </p:nvGrpSpPr>
        <p:grpSpPr>
          <a:xfrm>
            <a:off x="6908099" y="956889"/>
            <a:ext cx="3386125" cy="923330"/>
            <a:chOff x="6885007" y="2303608"/>
            <a:chExt cx="3386125" cy="923330"/>
          </a:xfrm>
        </p:grpSpPr>
        <p:sp>
          <p:nvSpPr>
            <p:cNvPr id="32" name="文本框 31" descr="e7d195523061f1c0e54b3b90bafc641a2c6a3468f1e1c48c196C252863776654156BCA400C374C1654BEED7D8BCC08FC1E667788D3926281AFF996C499852EA9603432850FCEF9F2176B30EAFBC4014F2DE0250BEE23B74C465669D789CCBE9E7560ADF01C6594699732AA7173D541DB259E862265450336B264C1248D2D4E88938D6931FBDCC0F0"/>
            <p:cNvSpPr txBox="1"/>
            <p:nvPr/>
          </p:nvSpPr>
          <p:spPr>
            <a:xfrm>
              <a:off x="6885007" y="2303608"/>
              <a:ext cx="530915" cy="923330"/>
            </a:xfrm>
            <a:prstGeom prst="rect">
              <a:avLst/>
            </a:prstGeom>
            <a:noFill/>
          </p:spPr>
          <p:txBody>
            <a:bodyPr wrap="none" rtlCol="0">
              <a:spAutoFit/>
            </a:bodyPr>
            <a:lstStyle/>
            <a:p>
              <a:r>
                <a:rPr lang="en-US" altLang="zh-CN" sz="5400" dirty="0">
                  <a:latin typeface="Times New Roman" panose="02020503050405090304"/>
                  <a:ea typeface="微软雅黑"/>
                  <a:cs typeface="Calibri Light" panose="020F0302020204030204" pitchFamily="34" charset="0"/>
                  <a:sym typeface="Times New Roman" panose="02020503050405090304"/>
                </a:rPr>
                <a:t>1</a:t>
              </a:r>
              <a:endParaRPr lang="zh-CN" altLang="en-US" sz="5400" dirty="0">
                <a:latin typeface="Times New Roman" panose="02020503050405090304"/>
                <a:ea typeface="微软雅黑"/>
                <a:cs typeface="Calibri Light" panose="020F0302020204030204" pitchFamily="34" charset="0"/>
                <a:sym typeface="Times New Roman" panose="02020503050405090304"/>
              </a:endParaRPr>
            </a:p>
          </p:txBody>
        </p:sp>
        <p:sp>
          <p:nvSpPr>
            <p:cNvPr id="33" name="任意多边形: 形状 32"/>
            <p:cNvSpPr/>
            <p:nvPr/>
          </p:nvSpPr>
          <p:spPr>
            <a:xfrm>
              <a:off x="7154561" y="2318486"/>
              <a:ext cx="3116571" cy="735307"/>
            </a:xfrm>
            <a:custGeom>
              <a:avLst/>
              <a:gdLst>
                <a:gd name="connsiteX0" fmla="*/ 1029653 w 5248275"/>
                <a:gd name="connsiteY0" fmla="*/ 1244918 h 1238250"/>
                <a:gd name="connsiteX1" fmla="*/ 5251133 w 5248275"/>
                <a:gd name="connsiteY1" fmla="*/ 1244918 h 1238250"/>
                <a:gd name="connsiteX2" fmla="*/ 5251133 w 5248275"/>
                <a:gd name="connsiteY2" fmla="*/ 0 h 1238250"/>
                <a:gd name="connsiteX3" fmla="*/ 0 w 5248275"/>
                <a:gd name="connsiteY3" fmla="*/ 0 h 1238250"/>
                <a:gd name="connsiteX4" fmla="*/ 0 w 5248275"/>
                <a:gd name="connsiteY4" fmla="*/ 214313 h 1238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48275" h="1238250">
                  <a:moveTo>
                    <a:pt x="1029653" y="1244918"/>
                  </a:moveTo>
                  <a:lnTo>
                    <a:pt x="5251133" y="1244918"/>
                  </a:lnTo>
                  <a:lnTo>
                    <a:pt x="5251133" y="0"/>
                  </a:lnTo>
                  <a:lnTo>
                    <a:pt x="0" y="0"/>
                  </a:lnTo>
                  <a:lnTo>
                    <a:pt x="0" y="214313"/>
                  </a:lnTo>
                </a:path>
              </a:pathLst>
            </a:custGeom>
            <a:noFill/>
            <a:ln w="19050" cap="flat">
              <a:solidFill>
                <a:schemeClr val="tx1"/>
              </a:solidFill>
              <a:prstDash val="solid"/>
              <a:miter/>
            </a:ln>
          </p:spPr>
          <p:txBody>
            <a:bodyPr rtlCol="0" anchor="ctr"/>
            <a:lstStyle/>
            <a:p>
              <a:endParaRPr lang="zh-CN" altLang="en-US">
                <a:solidFill>
                  <a:prstClr val="black"/>
                </a:solidFill>
                <a:latin typeface="Times New Roman" panose="02020503050405090304"/>
                <a:ea typeface="微软雅黑"/>
                <a:sym typeface="Times New Roman" panose="02020503050405090304"/>
              </a:endParaRPr>
            </a:p>
          </p:txBody>
        </p:sp>
        <p:sp>
          <p:nvSpPr>
            <p:cNvPr id="34" name="文本框 33" descr="e7d195523061f1c0e54b3b90bafc641a2c6a3468f1e1c48c196C252863776654156BCA400C374C1654BEED7D8BCC08FC1E667788D3926281AFF996C499852EA9603432850FCEF9F2176B30EAFBC4014F2DE0250BEE23B74C465669D789CCBE9E7560ADF01C6594699732AA7173D541DB259E862265450336B264C1248D2D4E88938D6931FBDCC0F0"/>
            <p:cNvSpPr txBox="1"/>
            <p:nvPr/>
          </p:nvSpPr>
          <p:spPr>
            <a:xfrm>
              <a:off x="7431315" y="2505926"/>
              <a:ext cx="2502710" cy="398780"/>
            </a:xfrm>
            <a:prstGeom prst="rect">
              <a:avLst/>
            </a:prstGeom>
            <a:noFill/>
          </p:spPr>
          <p:txBody>
            <a:bodyPr wrap="square" rtlCol="0">
              <a:spAutoFit/>
            </a:bodyPr>
            <a:lstStyle/>
            <a:p>
              <a:pPr algn="ctr"/>
              <a:r>
                <a:rPr lang="zh-CN" altLang="en-US" sz="2000" dirty="0">
                  <a:latin typeface="Times New Roman" panose="02020503050405090304"/>
                  <a:ea typeface="微软雅黑"/>
                  <a:sym typeface="Times New Roman" panose="02020503050405090304"/>
                </a:rPr>
                <a:t>研究背景与</a:t>
              </a:r>
              <a:r>
                <a:rPr lang="zh-CN" altLang="en-US" sz="2000" dirty="0">
                  <a:latin typeface="Times New Roman" panose="02020503050405090304"/>
                  <a:ea typeface="微软雅黑"/>
                  <a:sym typeface="Times New Roman" panose="02020503050405090304"/>
                </a:rPr>
                <a:t>目的</a:t>
              </a:r>
              <a:endParaRPr lang="zh-CN" altLang="en-US" sz="2000" dirty="0">
                <a:latin typeface="Times New Roman" panose="02020503050405090304"/>
                <a:ea typeface="微软雅黑"/>
                <a:sym typeface="Times New Roman" panose="02020503050405090304"/>
              </a:endParaRPr>
            </a:p>
          </p:txBody>
        </p:sp>
      </p:grpSp>
      <p:grpSp>
        <p:nvGrpSpPr>
          <p:cNvPr id="35" name="组合 34"/>
          <p:cNvGrpSpPr/>
          <p:nvPr/>
        </p:nvGrpSpPr>
        <p:grpSpPr>
          <a:xfrm>
            <a:off x="6908099" y="2028076"/>
            <a:ext cx="3386125" cy="923330"/>
            <a:chOff x="6885007" y="2303608"/>
            <a:chExt cx="3386125" cy="923330"/>
          </a:xfrm>
        </p:grpSpPr>
        <p:sp>
          <p:nvSpPr>
            <p:cNvPr id="36" name="文本框 35" descr="e7d195523061f1c0e54b3b90bafc641a2c6a3468f1e1c48c196C252863776654156BCA400C374C1654BEED7D8BCC08FC1E667788D3926281AFF996C499852EA9603432850FCEF9F2176B30EAFBC4014F2DE0250BEE23B74C465669D789CCBE9E7560ADF01C6594699732AA7173D541DB259E862265450336B264C1248D2D4E88938D6931FBDCC0F0"/>
            <p:cNvSpPr txBox="1"/>
            <p:nvPr/>
          </p:nvSpPr>
          <p:spPr>
            <a:xfrm>
              <a:off x="6885007" y="2303608"/>
              <a:ext cx="530915" cy="923330"/>
            </a:xfrm>
            <a:prstGeom prst="rect">
              <a:avLst/>
            </a:prstGeom>
            <a:noFill/>
          </p:spPr>
          <p:txBody>
            <a:bodyPr wrap="none" rtlCol="0">
              <a:spAutoFit/>
            </a:bodyPr>
            <a:lstStyle/>
            <a:p>
              <a:r>
                <a:rPr lang="en-US" altLang="zh-CN" sz="5400" dirty="0">
                  <a:latin typeface="Times New Roman" panose="02020503050405090304"/>
                  <a:ea typeface="微软雅黑"/>
                  <a:cs typeface="Calibri Light" panose="020F0302020204030204" pitchFamily="34" charset="0"/>
                  <a:sym typeface="Times New Roman" panose="02020503050405090304"/>
                </a:rPr>
                <a:t>2</a:t>
              </a:r>
              <a:endParaRPr lang="zh-CN" altLang="en-US" sz="5400" dirty="0">
                <a:latin typeface="Times New Roman" panose="02020503050405090304"/>
                <a:ea typeface="微软雅黑"/>
                <a:cs typeface="Calibri Light" panose="020F0302020204030204" pitchFamily="34" charset="0"/>
                <a:sym typeface="Times New Roman" panose="02020503050405090304"/>
              </a:endParaRPr>
            </a:p>
          </p:txBody>
        </p:sp>
        <p:sp>
          <p:nvSpPr>
            <p:cNvPr id="37" name="任意多边形: 形状 36"/>
            <p:cNvSpPr/>
            <p:nvPr/>
          </p:nvSpPr>
          <p:spPr>
            <a:xfrm>
              <a:off x="7154561" y="2318486"/>
              <a:ext cx="3116571" cy="735307"/>
            </a:xfrm>
            <a:custGeom>
              <a:avLst/>
              <a:gdLst>
                <a:gd name="connsiteX0" fmla="*/ 1029653 w 5248275"/>
                <a:gd name="connsiteY0" fmla="*/ 1244918 h 1238250"/>
                <a:gd name="connsiteX1" fmla="*/ 5251133 w 5248275"/>
                <a:gd name="connsiteY1" fmla="*/ 1244918 h 1238250"/>
                <a:gd name="connsiteX2" fmla="*/ 5251133 w 5248275"/>
                <a:gd name="connsiteY2" fmla="*/ 0 h 1238250"/>
                <a:gd name="connsiteX3" fmla="*/ 0 w 5248275"/>
                <a:gd name="connsiteY3" fmla="*/ 0 h 1238250"/>
                <a:gd name="connsiteX4" fmla="*/ 0 w 5248275"/>
                <a:gd name="connsiteY4" fmla="*/ 214313 h 1238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48275" h="1238250">
                  <a:moveTo>
                    <a:pt x="1029653" y="1244918"/>
                  </a:moveTo>
                  <a:lnTo>
                    <a:pt x="5251133" y="1244918"/>
                  </a:lnTo>
                  <a:lnTo>
                    <a:pt x="5251133" y="0"/>
                  </a:lnTo>
                  <a:lnTo>
                    <a:pt x="0" y="0"/>
                  </a:lnTo>
                  <a:lnTo>
                    <a:pt x="0" y="214313"/>
                  </a:lnTo>
                </a:path>
              </a:pathLst>
            </a:custGeom>
            <a:noFill/>
            <a:ln w="19050" cap="flat">
              <a:solidFill>
                <a:schemeClr val="tx1"/>
              </a:solidFill>
              <a:prstDash val="solid"/>
              <a:miter/>
            </a:ln>
          </p:spPr>
          <p:txBody>
            <a:bodyPr rtlCol="0" anchor="ctr"/>
            <a:lstStyle/>
            <a:p>
              <a:endParaRPr lang="zh-CN" altLang="en-US">
                <a:solidFill>
                  <a:prstClr val="black"/>
                </a:solidFill>
                <a:latin typeface="Times New Roman" panose="02020503050405090304"/>
                <a:ea typeface="微软雅黑"/>
                <a:sym typeface="Times New Roman" panose="02020503050405090304"/>
              </a:endParaRPr>
            </a:p>
          </p:txBody>
        </p:sp>
        <p:sp>
          <p:nvSpPr>
            <p:cNvPr id="38" name="文本框 37" descr="e7d195523061f1c0e54b3b90bafc641a2c6a3468f1e1c48c196C252863776654156BCA400C374C1654BEED7D8BCC08FC1E667788D3926281AFF996C499852EA9603432850FCEF9F2176B30EAFBC4014F2DE0250BEE23B74C465669D789CCBE9E7560ADF01C6594699732AA7173D541DB259E862265450336B264C1248D2D4E88938D6931FBDCC0F0"/>
            <p:cNvSpPr txBox="1"/>
            <p:nvPr/>
          </p:nvSpPr>
          <p:spPr>
            <a:xfrm>
              <a:off x="7431315" y="2505926"/>
              <a:ext cx="2502710" cy="398780"/>
            </a:xfrm>
            <a:prstGeom prst="rect">
              <a:avLst/>
            </a:prstGeom>
            <a:noFill/>
          </p:spPr>
          <p:txBody>
            <a:bodyPr wrap="square" rtlCol="0">
              <a:spAutoFit/>
            </a:bodyPr>
            <a:lstStyle/>
            <a:p>
              <a:pPr algn="ctr"/>
              <a:r>
                <a:rPr lang="zh-CN" altLang="en-US" sz="2000" dirty="0">
                  <a:latin typeface="Times New Roman" panose="02020503050405090304"/>
                  <a:ea typeface="微软雅黑"/>
                  <a:sym typeface="Times New Roman" panose="02020503050405090304"/>
                </a:rPr>
                <a:t>整体系统</a:t>
              </a:r>
              <a:r>
                <a:rPr lang="zh-CN" altLang="en-US" sz="2000" dirty="0">
                  <a:latin typeface="Times New Roman" panose="02020503050405090304"/>
                  <a:ea typeface="微软雅黑"/>
                  <a:sym typeface="Times New Roman" panose="02020503050405090304"/>
                </a:rPr>
                <a:t>结构</a:t>
              </a:r>
              <a:endParaRPr lang="zh-CN" altLang="en-US" sz="2000" dirty="0">
                <a:latin typeface="Times New Roman" panose="02020503050405090304"/>
                <a:ea typeface="微软雅黑"/>
                <a:sym typeface="Times New Roman" panose="02020503050405090304"/>
              </a:endParaRPr>
            </a:p>
          </p:txBody>
        </p:sp>
      </p:grpSp>
      <p:grpSp>
        <p:nvGrpSpPr>
          <p:cNvPr id="39" name="组合 38"/>
          <p:cNvGrpSpPr/>
          <p:nvPr/>
        </p:nvGrpSpPr>
        <p:grpSpPr>
          <a:xfrm>
            <a:off x="6908099" y="3151968"/>
            <a:ext cx="3386125" cy="923330"/>
            <a:chOff x="6885007" y="2303608"/>
            <a:chExt cx="3386125" cy="923330"/>
          </a:xfrm>
        </p:grpSpPr>
        <p:sp>
          <p:nvSpPr>
            <p:cNvPr id="40" name="文本框 39" descr="e7d195523061f1c0e54b3b90bafc641a2c6a3468f1e1c48c196C252863776654156BCA400C374C1654BEED7D8BCC08FC1E667788D3926281AFF996C499852EA9603432850FCEF9F2176B30EAFBC4014F2DE0250BEE23B74C465669D789CCBE9E7560ADF01C6594699732AA7173D541DB259E862265450336B264C1248D2D4E88938D6931FBDCC0F0"/>
            <p:cNvSpPr txBox="1"/>
            <p:nvPr/>
          </p:nvSpPr>
          <p:spPr>
            <a:xfrm>
              <a:off x="6885007" y="2303608"/>
              <a:ext cx="530915" cy="923330"/>
            </a:xfrm>
            <a:prstGeom prst="rect">
              <a:avLst/>
            </a:prstGeom>
            <a:noFill/>
          </p:spPr>
          <p:txBody>
            <a:bodyPr wrap="none" rtlCol="0">
              <a:spAutoFit/>
            </a:bodyPr>
            <a:lstStyle/>
            <a:p>
              <a:r>
                <a:rPr lang="en-US" altLang="zh-CN" sz="5400" dirty="0">
                  <a:latin typeface="Times New Roman" panose="02020503050405090304"/>
                  <a:ea typeface="微软雅黑"/>
                  <a:cs typeface="Calibri Light" panose="020F0302020204030204" pitchFamily="34" charset="0"/>
                  <a:sym typeface="Times New Roman" panose="02020503050405090304"/>
                </a:rPr>
                <a:t>3</a:t>
              </a:r>
              <a:endParaRPr lang="zh-CN" altLang="en-US" sz="5400" dirty="0">
                <a:latin typeface="Times New Roman" panose="02020503050405090304"/>
                <a:ea typeface="微软雅黑"/>
                <a:cs typeface="Calibri Light" panose="020F0302020204030204" pitchFamily="34" charset="0"/>
                <a:sym typeface="Times New Roman" panose="02020503050405090304"/>
              </a:endParaRPr>
            </a:p>
          </p:txBody>
        </p:sp>
        <p:sp>
          <p:nvSpPr>
            <p:cNvPr id="41" name="任意多边形: 形状 40"/>
            <p:cNvSpPr/>
            <p:nvPr/>
          </p:nvSpPr>
          <p:spPr>
            <a:xfrm>
              <a:off x="7154561" y="2318486"/>
              <a:ext cx="3116571" cy="735307"/>
            </a:xfrm>
            <a:custGeom>
              <a:avLst/>
              <a:gdLst>
                <a:gd name="connsiteX0" fmla="*/ 1029653 w 5248275"/>
                <a:gd name="connsiteY0" fmla="*/ 1244918 h 1238250"/>
                <a:gd name="connsiteX1" fmla="*/ 5251133 w 5248275"/>
                <a:gd name="connsiteY1" fmla="*/ 1244918 h 1238250"/>
                <a:gd name="connsiteX2" fmla="*/ 5251133 w 5248275"/>
                <a:gd name="connsiteY2" fmla="*/ 0 h 1238250"/>
                <a:gd name="connsiteX3" fmla="*/ 0 w 5248275"/>
                <a:gd name="connsiteY3" fmla="*/ 0 h 1238250"/>
                <a:gd name="connsiteX4" fmla="*/ 0 w 5248275"/>
                <a:gd name="connsiteY4" fmla="*/ 214313 h 1238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48275" h="1238250">
                  <a:moveTo>
                    <a:pt x="1029653" y="1244918"/>
                  </a:moveTo>
                  <a:lnTo>
                    <a:pt x="5251133" y="1244918"/>
                  </a:lnTo>
                  <a:lnTo>
                    <a:pt x="5251133" y="0"/>
                  </a:lnTo>
                  <a:lnTo>
                    <a:pt x="0" y="0"/>
                  </a:lnTo>
                  <a:lnTo>
                    <a:pt x="0" y="214313"/>
                  </a:lnTo>
                </a:path>
              </a:pathLst>
            </a:custGeom>
            <a:noFill/>
            <a:ln w="19050" cap="flat">
              <a:solidFill>
                <a:schemeClr val="tx1"/>
              </a:solidFill>
              <a:prstDash val="solid"/>
              <a:miter/>
            </a:ln>
          </p:spPr>
          <p:txBody>
            <a:bodyPr rtlCol="0" anchor="ctr"/>
            <a:lstStyle/>
            <a:p>
              <a:endParaRPr lang="zh-CN" altLang="en-US">
                <a:solidFill>
                  <a:prstClr val="black"/>
                </a:solidFill>
                <a:latin typeface="Times New Roman" panose="02020503050405090304"/>
                <a:ea typeface="微软雅黑"/>
                <a:sym typeface="Times New Roman" panose="02020503050405090304"/>
              </a:endParaRPr>
            </a:p>
          </p:txBody>
        </p:sp>
        <p:sp>
          <p:nvSpPr>
            <p:cNvPr id="42" name="文本框 41" descr="e7d195523061f1c0e54b3b90bafc641a2c6a3468f1e1c48c196C252863776654156BCA400C374C1654BEED7D8BCC08FC1E667788D3926281AFF996C499852EA9603432850FCEF9F2176B30EAFBC4014F2DE0250BEE23B74C465669D789CCBE9E7560ADF01C6594699732AA7173D541DB259E862265450336B264C1248D2D4E88938D6931FBDCC0F0"/>
            <p:cNvSpPr txBox="1"/>
            <p:nvPr/>
          </p:nvSpPr>
          <p:spPr>
            <a:xfrm>
              <a:off x="7431315" y="2505926"/>
              <a:ext cx="2502710" cy="398780"/>
            </a:xfrm>
            <a:prstGeom prst="rect">
              <a:avLst/>
            </a:prstGeom>
            <a:noFill/>
          </p:spPr>
          <p:txBody>
            <a:bodyPr wrap="square" rtlCol="0">
              <a:spAutoFit/>
            </a:bodyPr>
            <a:lstStyle/>
            <a:p>
              <a:pPr algn="ctr"/>
              <a:r>
                <a:rPr lang="zh-CN" altLang="en-US" sz="2000" dirty="0">
                  <a:latin typeface="Times New Roman" panose="02020503050405090304"/>
                  <a:ea typeface="微软雅黑"/>
                  <a:sym typeface="Times New Roman" panose="02020503050405090304"/>
                </a:rPr>
                <a:t>设计与</a:t>
              </a:r>
              <a:r>
                <a:rPr lang="zh-CN" altLang="en-US" sz="2000" dirty="0">
                  <a:latin typeface="Times New Roman" panose="02020503050405090304"/>
                  <a:ea typeface="微软雅黑"/>
                  <a:sym typeface="Times New Roman" panose="02020503050405090304"/>
                </a:rPr>
                <a:t>实现</a:t>
              </a:r>
              <a:endParaRPr lang="zh-CN" altLang="en-US" sz="2000" dirty="0">
                <a:latin typeface="Times New Roman" panose="02020503050405090304"/>
                <a:ea typeface="微软雅黑"/>
                <a:sym typeface="Times New Roman" panose="02020503050405090304"/>
              </a:endParaRPr>
            </a:p>
          </p:txBody>
        </p:sp>
      </p:grpSp>
      <p:grpSp>
        <p:nvGrpSpPr>
          <p:cNvPr id="43" name="组合 42"/>
          <p:cNvGrpSpPr/>
          <p:nvPr/>
        </p:nvGrpSpPr>
        <p:grpSpPr>
          <a:xfrm>
            <a:off x="6908099" y="4328566"/>
            <a:ext cx="3386125" cy="923330"/>
            <a:chOff x="6885007" y="2303608"/>
            <a:chExt cx="3386125" cy="923330"/>
          </a:xfrm>
        </p:grpSpPr>
        <p:sp>
          <p:nvSpPr>
            <p:cNvPr id="44" name="文本框 43" descr="e7d195523061f1c0e54b3b90bafc641a2c6a3468f1e1c48c196C252863776654156BCA400C374C1654BEED7D8BCC08FC1E667788D3926281AFF996C499852EA9603432850FCEF9F2176B30EAFBC4014F2DE0250BEE23B74C465669D789CCBE9E7560ADF01C6594699732AA7173D541DB259E862265450336B264C1248D2D4E88938D6931FBDCC0F0"/>
            <p:cNvSpPr txBox="1"/>
            <p:nvPr/>
          </p:nvSpPr>
          <p:spPr>
            <a:xfrm>
              <a:off x="6885007" y="2303608"/>
              <a:ext cx="530915" cy="923330"/>
            </a:xfrm>
            <a:prstGeom prst="rect">
              <a:avLst/>
            </a:prstGeom>
            <a:noFill/>
          </p:spPr>
          <p:txBody>
            <a:bodyPr wrap="none" rtlCol="0">
              <a:spAutoFit/>
            </a:bodyPr>
            <a:lstStyle/>
            <a:p>
              <a:r>
                <a:rPr lang="en-US" altLang="zh-CN" sz="5400" dirty="0">
                  <a:latin typeface="Times New Roman" panose="02020503050405090304"/>
                  <a:ea typeface="微软雅黑"/>
                  <a:cs typeface="Calibri Light" panose="020F0302020204030204" pitchFamily="34" charset="0"/>
                  <a:sym typeface="Times New Roman" panose="02020503050405090304"/>
                </a:rPr>
                <a:t>4</a:t>
              </a:r>
              <a:endParaRPr lang="zh-CN" altLang="en-US" sz="5400" dirty="0">
                <a:latin typeface="Times New Roman" panose="02020503050405090304"/>
                <a:ea typeface="微软雅黑"/>
                <a:cs typeface="Calibri Light" panose="020F0302020204030204" pitchFamily="34" charset="0"/>
                <a:sym typeface="Times New Roman" panose="02020503050405090304"/>
              </a:endParaRPr>
            </a:p>
          </p:txBody>
        </p:sp>
        <p:sp>
          <p:nvSpPr>
            <p:cNvPr id="45" name="任意多边形: 形状 44"/>
            <p:cNvSpPr/>
            <p:nvPr/>
          </p:nvSpPr>
          <p:spPr>
            <a:xfrm>
              <a:off x="7154561" y="2318486"/>
              <a:ext cx="3116571" cy="735307"/>
            </a:xfrm>
            <a:custGeom>
              <a:avLst/>
              <a:gdLst>
                <a:gd name="connsiteX0" fmla="*/ 1029653 w 5248275"/>
                <a:gd name="connsiteY0" fmla="*/ 1244918 h 1238250"/>
                <a:gd name="connsiteX1" fmla="*/ 5251133 w 5248275"/>
                <a:gd name="connsiteY1" fmla="*/ 1244918 h 1238250"/>
                <a:gd name="connsiteX2" fmla="*/ 5251133 w 5248275"/>
                <a:gd name="connsiteY2" fmla="*/ 0 h 1238250"/>
                <a:gd name="connsiteX3" fmla="*/ 0 w 5248275"/>
                <a:gd name="connsiteY3" fmla="*/ 0 h 1238250"/>
                <a:gd name="connsiteX4" fmla="*/ 0 w 5248275"/>
                <a:gd name="connsiteY4" fmla="*/ 214313 h 1238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48275" h="1238250">
                  <a:moveTo>
                    <a:pt x="1029653" y="1244918"/>
                  </a:moveTo>
                  <a:lnTo>
                    <a:pt x="5251133" y="1244918"/>
                  </a:lnTo>
                  <a:lnTo>
                    <a:pt x="5251133" y="0"/>
                  </a:lnTo>
                  <a:lnTo>
                    <a:pt x="0" y="0"/>
                  </a:lnTo>
                  <a:lnTo>
                    <a:pt x="0" y="214313"/>
                  </a:lnTo>
                </a:path>
              </a:pathLst>
            </a:custGeom>
            <a:noFill/>
            <a:ln w="19050" cap="flat">
              <a:solidFill>
                <a:schemeClr val="tx1"/>
              </a:solidFill>
              <a:prstDash val="solid"/>
              <a:miter/>
            </a:ln>
          </p:spPr>
          <p:txBody>
            <a:bodyPr rtlCol="0" anchor="ctr"/>
            <a:lstStyle/>
            <a:p>
              <a:endParaRPr lang="zh-CN" altLang="en-US">
                <a:solidFill>
                  <a:prstClr val="black"/>
                </a:solidFill>
                <a:latin typeface="Times New Roman" panose="02020503050405090304"/>
                <a:ea typeface="微软雅黑"/>
                <a:sym typeface="Times New Roman" panose="02020503050405090304"/>
              </a:endParaRPr>
            </a:p>
          </p:txBody>
        </p:sp>
        <p:sp>
          <p:nvSpPr>
            <p:cNvPr id="46" name="文本框 45" descr="e7d195523061f1c0e54b3b90bafc641a2c6a3468f1e1c48c196C252863776654156BCA400C374C1654BEED7D8BCC08FC1E667788D3926281AFF996C499852EA9603432850FCEF9F2176B30EAFBC4014F2DE0250BEE23B74C465669D789CCBE9E7560ADF01C6594699732AA7173D541DB259E862265450336B264C1248D2D4E88938D6931FBDCC0F0"/>
            <p:cNvSpPr txBox="1"/>
            <p:nvPr/>
          </p:nvSpPr>
          <p:spPr>
            <a:xfrm>
              <a:off x="7431315" y="2505926"/>
              <a:ext cx="2502710" cy="398780"/>
            </a:xfrm>
            <a:prstGeom prst="rect">
              <a:avLst/>
            </a:prstGeom>
            <a:noFill/>
          </p:spPr>
          <p:txBody>
            <a:bodyPr wrap="square" rtlCol="0">
              <a:spAutoFit/>
            </a:bodyPr>
            <a:lstStyle/>
            <a:p>
              <a:pPr algn="ctr"/>
              <a:r>
                <a:rPr lang="zh-CN" altLang="en-US" sz="2000" dirty="0">
                  <a:latin typeface="Times New Roman" panose="02020503050405090304"/>
                  <a:ea typeface="微软雅黑"/>
                  <a:sym typeface="Times New Roman" panose="02020503050405090304"/>
                </a:rPr>
                <a:t>实验与结果</a:t>
              </a:r>
              <a:r>
                <a:rPr lang="zh-CN" altLang="en-US" sz="2000" dirty="0">
                  <a:latin typeface="Times New Roman" panose="02020503050405090304"/>
                  <a:ea typeface="微软雅黑"/>
                  <a:sym typeface="Times New Roman" panose="02020503050405090304"/>
                </a:rPr>
                <a:t>分析</a:t>
              </a:r>
              <a:endParaRPr lang="zh-CN" altLang="en-US" sz="2000" dirty="0">
                <a:latin typeface="Times New Roman" panose="02020503050405090304"/>
                <a:ea typeface="微软雅黑"/>
                <a:sym typeface="Times New Roman" panose="02020503050405090304"/>
              </a:endParaRPr>
            </a:p>
          </p:txBody>
        </p:sp>
      </p:grpSp>
      <p:sp>
        <p:nvSpPr>
          <p:cNvPr id="22" name="TextBox 3"/>
          <p:cNvSpPr txBox="1"/>
          <p:nvPr/>
        </p:nvSpPr>
        <p:spPr>
          <a:xfrm>
            <a:off x="0" y="14955"/>
            <a:ext cx="540060" cy="118430"/>
          </a:xfrm>
          <a:prstGeom prst="rect">
            <a:avLst/>
          </a:prstGeom>
          <a:noFill/>
        </p:spPr>
        <p:txBody>
          <a:bodyPr wrap="square" rtlCol="0">
            <a:spAutoFit/>
          </a:bodyPr>
          <a:lstStyle/>
          <a:p>
            <a:pPr>
              <a:lnSpc>
                <a:spcPct val="200000"/>
              </a:lnSpc>
            </a:pPr>
            <a:r>
              <a:rPr lang="en-US" altLang="zh-CN" sz="100" dirty="0">
                <a:noFill/>
                <a:latin typeface="微软雅黑" panose="020B0503020204020204" pitchFamily="34" charset="-122"/>
                <a:ea typeface="微软雅黑" panose="020B0503020204020204" pitchFamily="34" charset="-122"/>
              </a:rPr>
              <a:t>PPT</a:t>
            </a:r>
            <a:r>
              <a:rPr lang="zh-CN" altLang="en-US" sz="100" dirty="0">
                <a:noFill/>
                <a:latin typeface="微软雅黑" panose="020B0503020204020204" pitchFamily="34" charset="-122"/>
                <a:ea typeface="微软雅黑" panose="020B0503020204020204" pitchFamily="34" charset="-122"/>
              </a:rPr>
              <a:t>模板 </a:t>
            </a:r>
            <a:r>
              <a:rPr lang="en-US" altLang="zh-CN" sz="100" dirty="0">
                <a:noFill/>
                <a:latin typeface="微软雅黑" panose="020B0503020204020204" pitchFamily="34" charset="-122"/>
                <a:ea typeface="微软雅黑" panose="020B0503020204020204" pitchFamily="34" charset="-122"/>
              </a:rPr>
              <a:t>http://www.1ppt.com/moban/</a:t>
            </a:r>
            <a:r>
              <a:rPr lang="zh-CN" altLang="en-US" sz="100" dirty="0">
                <a:noFill/>
                <a:latin typeface="微软雅黑" panose="020B0503020204020204" pitchFamily="34" charset="-122"/>
                <a:ea typeface="微软雅黑" panose="020B0503020204020204" pitchFamily="34" charset="-122"/>
              </a:rPr>
              <a:t> </a:t>
            </a:r>
            <a:endParaRPr lang="en-US" altLang="zh-CN" sz="100" dirty="0">
              <a:noFill/>
              <a:latin typeface="微软雅黑" panose="020B0503020204020204" pitchFamily="34" charset="-122"/>
              <a:ea typeface="微软雅黑" panose="020B0503020204020204" pitchFamily="34" charset="-122"/>
            </a:endParaRPr>
          </a:p>
        </p:txBody>
      </p:sp>
      <p:grpSp>
        <p:nvGrpSpPr>
          <p:cNvPr id="3" name="组合 2"/>
          <p:cNvGrpSpPr/>
          <p:nvPr/>
        </p:nvGrpSpPr>
        <p:grpSpPr>
          <a:xfrm>
            <a:off x="6908099" y="5495696"/>
            <a:ext cx="3386125" cy="922020"/>
            <a:chOff x="6885007" y="2303608"/>
            <a:chExt cx="3386125" cy="922020"/>
          </a:xfrm>
        </p:grpSpPr>
        <p:sp>
          <p:nvSpPr>
            <p:cNvPr id="4" name="文本框 3" descr="e7d195523061f1c0e54b3b90bafc641a2c6a3468f1e1c48c196C252863776654156BCA400C374C1654BEED7D8BCC08FC1E667788D3926281AFF996C499852EA9603432850FCEF9F2176B30EAFBC4014F2DE0250BEE23B74C465669D789CCBE9E7560ADF01C6594699732AA7173D541DB259E862265450336B264C1248D2D4E88938D6931FBDCC0F0"/>
            <p:cNvSpPr txBox="1"/>
            <p:nvPr/>
          </p:nvSpPr>
          <p:spPr>
            <a:xfrm>
              <a:off x="6885007" y="2303608"/>
              <a:ext cx="525780" cy="922020"/>
            </a:xfrm>
            <a:prstGeom prst="rect">
              <a:avLst/>
            </a:prstGeom>
            <a:noFill/>
          </p:spPr>
          <p:txBody>
            <a:bodyPr wrap="none" rtlCol="0">
              <a:spAutoFit/>
            </a:bodyPr>
            <a:p>
              <a:r>
                <a:rPr lang="en-US" altLang="zh-CN" sz="5400" dirty="0">
                  <a:latin typeface="Times New Roman" panose="02020503050405090304"/>
                  <a:ea typeface="微软雅黑"/>
                  <a:cs typeface="Calibri Light" panose="020F0302020204030204" pitchFamily="34" charset="0"/>
                  <a:sym typeface="Times New Roman" panose="02020503050405090304"/>
                </a:rPr>
                <a:t>5</a:t>
              </a:r>
              <a:endParaRPr lang="en-US" altLang="zh-CN" sz="5400" dirty="0">
                <a:latin typeface="Times New Roman" panose="02020503050405090304"/>
                <a:ea typeface="微软雅黑"/>
                <a:cs typeface="Calibri Light" panose="020F0302020204030204" pitchFamily="34" charset="0"/>
                <a:sym typeface="Times New Roman" panose="02020503050405090304"/>
              </a:endParaRPr>
            </a:p>
          </p:txBody>
        </p:sp>
        <p:sp>
          <p:nvSpPr>
            <p:cNvPr id="6" name="任意多边形: 形状 44"/>
            <p:cNvSpPr/>
            <p:nvPr/>
          </p:nvSpPr>
          <p:spPr>
            <a:xfrm>
              <a:off x="7154561" y="2318486"/>
              <a:ext cx="3116571" cy="735307"/>
            </a:xfrm>
            <a:custGeom>
              <a:avLst/>
              <a:gdLst>
                <a:gd name="connsiteX0" fmla="*/ 1029653 w 5248275"/>
                <a:gd name="connsiteY0" fmla="*/ 1244918 h 1238250"/>
                <a:gd name="connsiteX1" fmla="*/ 5251133 w 5248275"/>
                <a:gd name="connsiteY1" fmla="*/ 1244918 h 1238250"/>
                <a:gd name="connsiteX2" fmla="*/ 5251133 w 5248275"/>
                <a:gd name="connsiteY2" fmla="*/ 0 h 1238250"/>
                <a:gd name="connsiteX3" fmla="*/ 0 w 5248275"/>
                <a:gd name="connsiteY3" fmla="*/ 0 h 1238250"/>
                <a:gd name="connsiteX4" fmla="*/ 0 w 5248275"/>
                <a:gd name="connsiteY4" fmla="*/ 214313 h 1238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48275" h="1238250">
                  <a:moveTo>
                    <a:pt x="1029653" y="1244918"/>
                  </a:moveTo>
                  <a:lnTo>
                    <a:pt x="5251133" y="1244918"/>
                  </a:lnTo>
                  <a:lnTo>
                    <a:pt x="5251133" y="0"/>
                  </a:lnTo>
                  <a:lnTo>
                    <a:pt x="0" y="0"/>
                  </a:lnTo>
                  <a:lnTo>
                    <a:pt x="0" y="214313"/>
                  </a:lnTo>
                </a:path>
              </a:pathLst>
            </a:custGeom>
            <a:noFill/>
            <a:ln w="19050" cap="flat">
              <a:solidFill>
                <a:schemeClr val="tx1"/>
              </a:solidFill>
              <a:prstDash val="solid"/>
              <a:miter/>
            </a:ln>
          </p:spPr>
          <p:txBody>
            <a:bodyPr rtlCol="0" anchor="ctr"/>
            <a:p>
              <a:endParaRPr lang="zh-CN" altLang="en-US">
                <a:solidFill>
                  <a:prstClr val="black"/>
                </a:solidFill>
                <a:latin typeface="Times New Roman" panose="02020503050405090304"/>
                <a:ea typeface="微软雅黑"/>
                <a:sym typeface="Times New Roman" panose="02020503050405090304"/>
              </a:endParaRPr>
            </a:p>
          </p:txBody>
        </p:sp>
        <p:sp>
          <p:nvSpPr>
            <p:cNvPr id="9" name="文本框 8" descr="e7d195523061f1c0e54b3b90bafc641a2c6a3468f1e1c48c196C252863776654156BCA400C374C1654BEED7D8BCC08FC1E667788D3926281AFF996C499852EA9603432850FCEF9F2176B30EAFBC4014F2DE0250BEE23B74C465669D789CCBE9E7560ADF01C6594699732AA7173D541DB259E862265450336B264C1248D2D4E88938D6931FBDCC0F0"/>
            <p:cNvSpPr txBox="1"/>
            <p:nvPr/>
          </p:nvSpPr>
          <p:spPr>
            <a:xfrm>
              <a:off x="7431315" y="2505926"/>
              <a:ext cx="2502710" cy="398780"/>
            </a:xfrm>
            <a:prstGeom prst="rect">
              <a:avLst/>
            </a:prstGeom>
            <a:noFill/>
          </p:spPr>
          <p:txBody>
            <a:bodyPr wrap="square" rtlCol="0">
              <a:spAutoFit/>
            </a:bodyPr>
            <a:p>
              <a:pPr algn="ctr"/>
              <a:r>
                <a:rPr lang="zh-CN" altLang="en-US" sz="2000" dirty="0">
                  <a:latin typeface="Times New Roman" panose="02020503050405090304"/>
                  <a:ea typeface="微软雅黑"/>
                  <a:sym typeface="Times New Roman" panose="02020503050405090304"/>
                </a:rPr>
                <a:t>总结和展</a:t>
              </a:r>
              <a:r>
                <a:rPr lang="zh-CN" altLang="en-US" sz="2000" dirty="0">
                  <a:latin typeface="Times New Roman" panose="02020503050405090304"/>
                  <a:ea typeface="微软雅黑"/>
                  <a:sym typeface="Times New Roman" panose="02020503050405090304"/>
                </a:rPr>
                <a:t>望</a:t>
              </a:r>
              <a:endParaRPr lang="zh-CN" altLang="en-US" sz="2000" dirty="0">
                <a:latin typeface="Times New Roman" panose="02020503050405090304"/>
                <a:ea typeface="微软雅黑"/>
                <a:sym typeface="Times New Roman" panose="02020503050405090304"/>
              </a:endParaRPr>
            </a:p>
          </p:txBody>
        </p:sp>
      </p:grpSp>
    </p:spTree>
  </p:cSld>
  <p:clrMapOvr>
    <a:masterClrMapping/>
  </p:clrMapOvr>
  <mc:AlternateContent xmlns:mc="http://schemas.openxmlformats.org/markup-compatibility/2006">
    <mc:Choice xmlns:p14="http://schemas.microsoft.com/office/powerpoint/2010/main" Requires="p14">
      <p:transition spd="slow" p14:dur="1300">
        <p14:pan/>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par>
                                <p:cTn id="8" presetID="2" presetClass="entr" presetSubtype="4" decel="10000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 calcmode="lin" valueType="num">
                                      <p:cBhvr additive="base">
                                        <p:cTn id="10" dur="1000" fill="hold"/>
                                        <p:tgtEl>
                                          <p:spTgt spid="8"/>
                                        </p:tgtEl>
                                        <p:attrNameLst>
                                          <p:attrName>ppt_x</p:attrName>
                                        </p:attrNameLst>
                                      </p:cBhvr>
                                      <p:tavLst>
                                        <p:tav tm="0">
                                          <p:val>
                                            <p:strVal val="#ppt_x"/>
                                          </p:val>
                                        </p:tav>
                                        <p:tav tm="100000">
                                          <p:val>
                                            <p:strVal val="#ppt_x"/>
                                          </p:val>
                                        </p:tav>
                                      </p:tavLst>
                                    </p:anim>
                                    <p:anim calcmode="lin" valueType="num">
                                      <p:cBhvr additive="base">
                                        <p:cTn id="11" dur="1000" fill="hold"/>
                                        <p:tgtEl>
                                          <p:spTgt spid="8"/>
                                        </p:tgtEl>
                                        <p:attrNameLst>
                                          <p:attrName>ppt_y</p:attrName>
                                        </p:attrNameLst>
                                      </p:cBhvr>
                                      <p:tavLst>
                                        <p:tav tm="0">
                                          <p:val>
                                            <p:strVal val="1+#ppt_h/2"/>
                                          </p:val>
                                        </p:tav>
                                        <p:tav tm="100000">
                                          <p:val>
                                            <p:strVal val="#ppt_y"/>
                                          </p:val>
                                        </p:tav>
                                      </p:tavLst>
                                    </p:anim>
                                  </p:childTnLst>
                                </p:cTn>
                              </p:par>
                            </p:childTnLst>
                          </p:cTn>
                        </p:par>
                        <p:par>
                          <p:cTn id="12" fill="hold">
                            <p:stCondLst>
                              <p:cond delay="500"/>
                            </p:stCondLst>
                            <p:childTnLst>
                              <p:par>
                                <p:cTn id="13" presetID="42" presetClass="entr" presetSubtype="0" fill="hold" grpId="2" nodeType="afterEffect">
                                  <p:stCondLst>
                                    <p:cond delay="0"/>
                                  </p:stCondLst>
                                  <p:iterate type="lt">
                                    <p:tmPct val="1786"/>
                                  </p:iterate>
                                  <p:childTnLst>
                                    <p:set>
                                      <p:cBhvr>
                                        <p:cTn id="14" dur="1" fill="hold">
                                          <p:stCondLst>
                                            <p:cond delay="0"/>
                                          </p:stCondLst>
                                        </p:cTn>
                                        <p:tgtEl>
                                          <p:spTgt spid="2"/>
                                        </p:tgtEl>
                                        <p:attrNameLst>
                                          <p:attrName>style.visibility</p:attrName>
                                        </p:attrNameLst>
                                      </p:cBhvr>
                                      <p:to>
                                        <p:strVal val="visible"/>
                                      </p:to>
                                    </p:set>
                                    <p:anim to="" calcmode="lin" valueType="num">
                                      <p:cBhvr>
                                        <p:cTn id="15" dur="700" fill="hold">
                                          <p:stCondLst>
                                            <p:cond delay="0"/>
                                          </p:stCondLst>
                                        </p:cTn>
                                        <p:tgtEl>
                                          <p:spTgt spid="2"/>
                                        </p:tgtEl>
                                        <p:attrNameLst>
                                          <p:attrName>ppt_y</p:attrName>
                                        </p:attrNameLst>
                                      </p:cBhvr>
                                      <p:tavLst>
                                        <p:tav tm="0" fmla="#ppt_y+(8/9)*(#ppt_y-(#ppt_y+0.1))*((1.5-1.5*$)^2-(1.5-1.5*$)^3)">
                                          <p:val>
                                            <p:fltVal val="0"/>
                                          </p:val>
                                        </p:tav>
                                        <p:tav tm="100000">
                                          <p:val>
                                            <p:fltVal val="1"/>
                                          </p:val>
                                        </p:tav>
                                      </p:tavLst>
                                    </p:anim>
                                    <p:anim to="" calcmode="lin" valueType="num">
                                      <p:cBhvr>
                                        <p:cTn id="16" dur="700" fill="hold">
                                          <p:stCondLst>
                                            <p:cond delay="0"/>
                                          </p:stCondLst>
                                        </p:cTn>
                                        <p:tgtEl>
                                          <p:spTgt spid="2"/>
                                        </p:tgtEl>
                                        <p:attrNameLst>
                                          <p:attrName>style.opacity</p:attrName>
                                        </p:attrNameLst>
                                      </p:cBhvr>
                                      <p:tavLst>
                                        <p:tav tm="0" fmla="1+(8/9)*(1-0)*((1.5-1.5*$)^2-(1.5-1.5*$)^3)">
                                          <p:val>
                                            <p:fltVal val="0"/>
                                          </p:val>
                                        </p:tav>
                                        <p:tav tm="100000">
                                          <p:val>
                                            <p:fltVal val="1"/>
                                          </p:val>
                                        </p:tav>
                                      </p:tavLst>
                                    </p:anim>
                                  </p:childTnLst>
                                </p:cTn>
                              </p:par>
                            </p:childTnLst>
                          </p:cTn>
                        </p:par>
                        <p:par>
                          <p:cTn id="17" fill="hold">
                            <p:stCondLst>
                              <p:cond delay="1787"/>
                            </p:stCondLst>
                            <p:childTnLst>
                              <p:par>
                                <p:cTn id="18" presetID="2" presetClass="entr" presetSubtype="2" decel="100000" fill="hold" nodeType="afterEffect">
                                  <p:stCondLst>
                                    <p:cond delay="0"/>
                                  </p:stCondLst>
                                  <p:childTnLst>
                                    <p:set>
                                      <p:cBhvr>
                                        <p:cTn id="19" dur="1" fill="hold">
                                          <p:stCondLst>
                                            <p:cond delay="0"/>
                                          </p:stCondLst>
                                        </p:cTn>
                                        <p:tgtEl>
                                          <p:spTgt spid="31"/>
                                        </p:tgtEl>
                                        <p:attrNameLst>
                                          <p:attrName>style.visibility</p:attrName>
                                        </p:attrNameLst>
                                      </p:cBhvr>
                                      <p:to>
                                        <p:strVal val="visible"/>
                                      </p:to>
                                    </p:set>
                                    <p:anim calcmode="lin" valueType="num">
                                      <p:cBhvr additive="base">
                                        <p:cTn id="20" dur="1000" fill="hold"/>
                                        <p:tgtEl>
                                          <p:spTgt spid="31"/>
                                        </p:tgtEl>
                                        <p:attrNameLst>
                                          <p:attrName>ppt_x</p:attrName>
                                        </p:attrNameLst>
                                      </p:cBhvr>
                                      <p:tavLst>
                                        <p:tav tm="0">
                                          <p:val>
                                            <p:strVal val="1+#ppt_w/2"/>
                                          </p:val>
                                        </p:tav>
                                        <p:tav tm="100000">
                                          <p:val>
                                            <p:strVal val="#ppt_x"/>
                                          </p:val>
                                        </p:tav>
                                      </p:tavLst>
                                    </p:anim>
                                    <p:anim calcmode="lin" valueType="num">
                                      <p:cBhvr additive="base">
                                        <p:cTn id="21" dur="1000" fill="hold"/>
                                        <p:tgtEl>
                                          <p:spTgt spid="31"/>
                                        </p:tgtEl>
                                        <p:attrNameLst>
                                          <p:attrName>ppt_y</p:attrName>
                                        </p:attrNameLst>
                                      </p:cBhvr>
                                      <p:tavLst>
                                        <p:tav tm="0">
                                          <p:val>
                                            <p:strVal val="#ppt_y"/>
                                          </p:val>
                                        </p:tav>
                                        <p:tav tm="100000">
                                          <p:val>
                                            <p:strVal val="#ppt_y"/>
                                          </p:val>
                                        </p:tav>
                                      </p:tavLst>
                                    </p:anim>
                                  </p:childTnLst>
                                </p:cTn>
                              </p:par>
                              <p:par>
                                <p:cTn id="22" presetID="2" presetClass="entr" presetSubtype="2" decel="100000" fill="hold" nodeType="withEffect">
                                  <p:stCondLst>
                                    <p:cond delay="100"/>
                                  </p:stCondLst>
                                  <p:childTnLst>
                                    <p:set>
                                      <p:cBhvr>
                                        <p:cTn id="23" dur="1" fill="hold">
                                          <p:stCondLst>
                                            <p:cond delay="0"/>
                                          </p:stCondLst>
                                        </p:cTn>
                                        <p:tgtEl>
                                          <p:spTgt spid="35"/>
                                        </p:tgtEl>
                                        <p:attrNameLst>
                                          <p:attrName>style.visibility</p:attrName>
                                        </p:attrNameLst>
                                      </p:cBhvr>
                                      <p:to>
                                        <p:strVal val="visible"/>
                                      </p:to>
                                    </p:set>
                                    <p:anim calcmode="lin" valueType="num">
                                      <p:cBhvr additive="base">
                                        <p:cTn id="24" dur="1000" fill="hold"/>
                                        <p:tgtEl>
                                          <p:spTgt spid="35"/>
                                        </p:tgtEl>
                                        <p:attrNameLst>
                                          <p:attrName>ppt_x</p:attrName>
                                        </p:attrNameLst>
                                      </p:cBhvr>
                                      <p:tavLst>
                                        <p:tav tm="0">
                                          <p:val>
                                            <p:strVal val="1+#ppt_w/2"/>
                                          </p:val>
                                        </p:tav>
                                        <p:tav tm="100000">
                                          <p:val>
                                            <p:strVal val="#ppt_x"/>
                                          </p:val>
                                        </p:tav>
                                      </p:tavLst>
                                    </p:anim>
                                    <p:anim calcmode="lin" valueType="num">
                                      <p:cBhvr additive="base">
                                        <p:cTn id="25" dur="1000" fill="hold"/>
                                        <p:tgtEl>
                                          <p:spTgt spid="35"/>
                                        </p:tgtEl>
                                        <p:attrNameLst>
                                          <p:attrName>ppt_y</p:attrName>
                                        </p:attrNameLst>
                                      </p:cBhvr>
                                      <p:tavLst>
                                        <p:tav tm="0">
                                          <p:val>
                                            <p:strVal val="#ppt_y"/>
                                          </p:val>
                                        </p:tav>
                                        <p:tav tm="100000">
                                          <p:val>
                                            <p:strVal val="#ppt_y"/>
                                          </p:val>
                                        </p:tav>
                                      </p:tavLst>
                                    </p:anim>
                                  </p:childTnLst>
                                </p:cTn>
                              </p:par>
                              <p:par>
                                <p:cTn id="26" presetID="2" presetClass="entr" presetSubtype="2" decel="100000" fill="hold" nodeType="withEffect">
                                  <p:stCondLst>
                                    <p:cond delay="200"/>
                                  </p:stCondLst>
                                  <p:childTnLst>
                                    <p:set>
                                      <p:cBhvr>
                                        <p:cTn id="27" dur="1" fill="hold">
                                          <p:stCondLst>
                                            <p:cond delay="0"/>
                                          </p:stCondLst>
                                        </p:cTn>
                                        <p:tgtEl>
                                          <p:spTgt spid="39"/>
                                        </p:tgtEl>
                                        <p:attrNameLst>
                                          <p:attrName>style.visibility</p:attrName>
                                        </p:attrNameLst>
                                      </p:cBhvr>
                                      <p:to>
                                        <p:strVal val="visible"/>
                                      </p:to>
                                    </p:set>
                                    <p:anim calcmode="lin" valueType="num">
                                      <p:cBhvr additive="base">
                                        <p:cTn id="28" dur="1000" fill="hold"/>
                                        <p:tgtEl>
                                          <p:spTgt spid="39"/>
                                        </p:tgtEl>
                                        <p:attrNameLst>
                                          <p:attrName>ppt_x</p:attrName>
                                        </p:attrNameLst>
                                      </p:cBhvr>
                                      <p:tavLst>
                                        <p:tav tm="0">
                                          <p:val>
                                            <p:strVal val="1+#ppt_w/2"/>
                                          </p:val>
                                        </p:tav>
                                        <p:tav tm="100000">
                                          <p:val>
                                            <p:strVal val="#ppt_x"/>
                                          </p:val>
                                        </p:tav>
                                      </p:tavLst>
                                    </p:anim>
                                    <p:anim calcmode="lin" valueType="num">
                                      <p:cBhvr additive="base">
                                        <p:cTn id="29" dur="1000" fill="hold"/>
                                        <p:tgtEl>
                                          <p:spTgt spid="39"/>
                                        </p:tgtEl>
                                        <p:attrNameLst>
                                          <p:attrName>ppt_y</p:attrName>
                                        </p:attrNameLst>
                                      </p:cBhvr>
                                      <p:tavLst>
                                        <p:tav tm="0">
                                          <p:val>
                                            <p:strVal val="#ppt_y"/>
                                          </p:val>
                                        </p:tav>
                                        <p:tav tm="100000">
                                          <p:val>
                                            <p:strVal val="#ppt_y"/>
                                          </p:val>
                                        </p:tav>
                                      </p:tavLst>
                                    </p:anim>
                                  </p:childTnLst>
                                </p:cTn>
                              </p:par>
                              <p:par>
                                <p:cTn id="30" presetID="2" presetClass="entr" presetSubtype="2" decel="100000" fill="hold" nodeType="withEffect">
                                  <p:stCondLst>
                                    <p:cond delay="300"/>
                                  </p:stCondLst>
                                  <p:childTnLst>
                                    <p:set>
                                      <p:cBhvr>
                                        <p:cTn id="31" dur="1" fill="hold">
                                          <p:stCondLst>
                                            <p:cond delay="0"/>
                                          </p:stCondLst>
                                        </p:cTn>
                                        <p:tgtEl>
                                          <p:spTgt spid="43"/>
                                        </p:tgtEl>
                                        <p:attrNameLst>
                                          <p:attrName>style.visibility</p:attrName>
                                        </p:attrNameLst>
                                      </p:cBhvr>
                                      <p:to>
                                        <p:strVal val="visible"/>
                                      </p:to>
                                    </p:set>
                                    <p:anim calcmode="lin" valueType="num">
                                      <p:cBhvr additive="base">
                                        <p:cTn id="32" dur="1000" fill="hold"/>
                                        <p:tgtEl>
                                          <p:spTgt spid="43"/>
                                        </p:tgtEl>
                                        <p:attrNameLst>
                                          <p:attrName>ppt_x</p:attrName>
                                        </p:attrNameLst>
                                      </p:cBhvr>
                                      <p:tavLst>
                                        <p:tav tm="0">
                                          <p:val>
                                            <p:strVal val="1+#ppt_w/2"/>
                                          </p:val>
                                        </p:tav>
                                        <p:tav tm="100000">
                                          <p:val>
                                            <p:strVal val="#ppt_x"/>
                                          </p:val>
                                        </p:tav>
                                      </p:tavLst>
                                    </p:anim>
                                    <p:anim calcmode="lin" valueType="num">
                                      <p:cBhvr additive="base">
                                        <p:cTn id="33" dur="1000" fill="hold"/>
                                        <p:tgtEl>
                                          <p:spTgt spid="43"/>
                                        </p:tgtEl>
                                        <p:attrNameLst>
                                          <p:attrName>ppt_y</p:attrName>
                                        </p:attrNameLst>
                                      </p:cBhvr>
                                      <p:tavLst>
                                        <p:tav tm="0">
                                          <p:val>
                                            <p:strVal val="#ppt_y"/>
                                          </p:val>
                                        </p:tav>
                                        <p:tav tm="100000">
                                          <p:val>
                                            <p:strVal val="#ppt_y"/>
                                          </p:val>
                                        </p:tav>
                                      </p:tavLst>
                                    </p:anim>
                                  </p:childTnLst>
                                </p:cTn>
                              </p:par>
                              <p:par>
                                <p:cTn id="34" presetID="2" presetClass="entr" presetSubtype="2" decel="100000" fill="hold" nodeType="withEffect">
                                  <p:stCondLst>
                                    <p:cond delay="300"/>
                                  </p:stCondLst>
                                  <p:childTnLst>
                                    <p:set>
                                      <p:cBhvr>
                                        <p:cTn id="35" dur="1" fill="hold">
                                          <p:stCondLst>
                                            <p:cond delay="0"/>
                                          </p:stCondLst>
                                        </p:cTn>
                                        <p:tgtEl>
                                          <p:spTgt spid="3"/>
                                        </p:tgtEl>
                                        <p:attrNameLst>
                                          <p:attrName>style.visibility</p:attrName>
                                        </p:attrNameLst>
                                      </p:cBhvr>
                                      <p:to>
                                        <p:strVal val="visible"/>
                                      </p:to>
                                    </p:set>
                                    <p:anim calcmode="lin" valueType="num">
                                      <p:cBhvr additive="base">
                                        <p:cTn id="36" dur="1000" fill="hold"/>
                                        <p:tgtEl>
                                          <p:spTgt spid="3"/>
                                        </p:tgtEl>
                                        <p:attrNameLst>
                                          <p:attrName>ppt_x</p:attrName>
                                        </p:attrNameLst>
                                      </p:cBhvr>
                                      <p:tavLst>
                                        <p:tav tm="0">
                                          <p:val>
                                            <p:strVal val="1+#ppt_w/2"/>
                                          </p:val>
                                        </p:tav>
                                        <p:tav tm="100000">
                                          <p:val>
                                            <p:strVal val="#ppt_x"/>
                                          </p:val>
                                        </p:tav>
                                      </p:tavLst>
                                    </p:anim>
                                    <p:anim calcmode="lin" valueType="num">
                                      <p:cBhvr additive="base">
                                        <p:cTn id="37" dur="10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 grpId="0"/>
      <p:bldP spid="2" grpId="1"/>
      <p:bldP spid="2" grpId="2"/>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9703955" y="121755"/>
            <a:ext cx="0" cy="570385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矩形 2" descr="e7d195523061f1c0e54b3b90bafc641a2c6a3468f1e1c48c196C252863776654156BCA400C374C1654BEED7D8BCC08FC1E667788D3926281AFF996C499852EA9603432850FCEF9F2176B30EAFBC4014F2DE0250BEE23B74C465669D789CCBE9E7560ADF01C6594699732AA7173D541DB259E862265450336B264C1248D2D4E88938D6931FBDCC0F0"/>
          <p:cNvSpPr/>
          <p:nvPr/>
        </p:nvSpPr>
        <p:spPr>
          <a:xfrm>
            <a:off x="9645115" y="4849516"/>
            <a:ext cx="117680" cy="117680"/>
          </a:xfrm>
          <a:prstGeom prst="rect">
            <a:avLst/>
          </a:prstGeom>
          <a:solidFill>
            <a:schemeClr val="tx1"/>
          </a:solidFill>
          <a:ln w="19050">
            <a:solidFill>
              <a:srgbClr val="1135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13556"/>
              </a:solidFill>
              <a:latin typeface="Times New Roman" panose="02020503050405090304"/>
              <a:ea typeface="微软雅黑"/>
              <a:cs typeface="+mn-ea"/>
              <a:sym typeface="Times New Roman" panose="02020503050405090304"/>
            </a:endParaRPr>
          </a:p>
        </p:txBody>
      </p:sp>
      <p:sp>
        <p:nvSpPr>
          <p:cNvPr id="7" name="文本框 6"/>
          <p:cNvSpPr txBox="1"/>
          <p:nvPr/>
        </p:nvSpPr>
        <p:spPr>
          <a:xfrm>
            <a:off x="6164631" y="4367617"/>
            <a:ext cx="3229067" cy="923330"/>
          </a:xfrm>
          <a:prstGeom prst="rect">
            <a:avLst/>
          </a:prstGeom>
          <a:noFill/>
          <a:effectLst/>
        </p:spPr>
        <p:txBody>
          <a:bodyPr wrap="square" rtlCol="0">
            <a:spAutoFit/>
          </a:bodyPr>
          <a:lstStyle/>
          <a:p>
            <a:pPr algn="r"/>
            <a:r>
              <a:rPr lang="en-US" altLang="zh-CN" sz="5400" b="1" dirty="0">
                <a:solidFill>
                  <a:prstClr val="black"/>
                </a:solidFill>
                <a:latin typeface="Times New Roman" panose="02020503050405090304"/>
                <a:ea typeface="微软雅黑"/>
                <a:cs typeface="+mn-ea"/>
                <a:sym typeface="Times New Roman" panose="02020503050405090304"/>
              </a:rPr>
              <a:t>PART 01</a:t>
            </a:r>
            <a:endParaRPr lang="en-US" altLang="zh-CN" sz="5400" b="1" dirty="0">
              <a:solidFill>
                <a:prstClr val="black"/>
              </a:solidFill>
              <a:latin typeface="Times New Roman" panose="02020503050405090304"/>
              <a:ea typeface="微软雅黑"/>
              <a:cs typeface="+mn-ea"/>
              <a:sym typeface="Times New Roman" panose="02020503050405090304"/>
            </a:endParaRPr>
          </a:p>
        </p:txBody>
      </p:sp>
      <p:sp>
        <p:nvSpPr>
          <p:cNvPr id="6" name="文本框 5"/>
          <p:cNvSpPr txBox="1"/>
          <p:nvPr/>
        </p:nvSpPr>
        <p:spPr>
          <a:xfrm>
            <a:off x="1528445" y="1776730"/>
            <a:ext cx="5944870" cy="1014730"/>
          </a:xfrm>
          <a:prstGeom prst="rect">
            <a:avLst/>
          </a:prstGeom>
          <a:noFill/>
          <a:effectLst/>
        </p:spPr>
        <p:txBody>
          <a:bodyPr wrap="square" rtlCol="0">
            <a:spAutoFit/>
          </a:bodyPr>
          <a:lstStyle>
            <a:defPPr>
              <a:defRPr lang="zh-CN"/>
            </a:defPPr>
            <a:lvl1pPr>
              <a:defRPr sz="6000">
                <a:latin typeface="微软雅黑" panose="020B0503020204020204" pitchFamily="34" charset="-122"/>
                <a:ea typeface="微软雅黑" panose="020B0503020204020204" pitchFamily="34" charset="-122"/>
                <a:cs typeface="阿里巴巴普惠体 Light" pitchFamily="18" charset="-122"/>
              </a:defRPr>
            </a:lvl1pPr>
          </a:lstStyle>
          <a:p>
            <a:r>
              <a:rPr lang="zh-CN" altLang="en-US" dirty="0">
                <a:sym typeface="Times New Roman" panose="02020503050405090304"/>
              </a:rPr>
              <a:t>研究背景与目的</a:t>
            </a:r>
            <a:r>
              <a:rPr lang="en-US" altLang="zh-CN" dirty="0">
                <a:sym typeface="Times New Roman" panose="02020503050405090304"/>
              </a:rPr>
              <a:t> </a:t>
            </a:r>
            <a:endParaRPr lang="en-US" altLang="zh-CN" dirty="0">
              <a:sym typeface="Times New Roman" panose="02020503050405090304"/>
            </a:endParaRPr>
          </a:p>
        </p:txBody>
      </p:sp>
    </p:spTree>
  </p:cSld>
  <p:clrMapOvr>
    <a:masterClrMapping/>
  </p:clrMapOvr>
  <mc:AlternateContent xmlns:mc="http://schemas.openxmlformats.org/markup-compatibility/2006">
    <mc:Choice xmlns:p14="http://schemas.microsoft.com/office/powerpoint/2010/main" Requires="p14">
      <p:transition spd="slow" p14:dur="1300">
        <p14:pan/>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par>
                                <p:cTn id="8" presetID="2" presetClass="entr" presetSubtype="1" decel="10000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 calcmode="lin" valueType="num">
                                      <p:cBhvr additive="base">
                                        <p:cTn id="10" dur="1000" fill="hold"/>
                                        <p:tgtEl>
                                          <p:spTgt spid="3"/>
                                        </p:tgtEl>
                                        <p:attrNameLst>
                                          <p:attrName>ppt_x</p:attrName>
                                        </p:attrNameLst>
                                      </p:cBhvr>
                                      <p:tavLst>
                                        <p:tav tm="0">
                                          <p:val>
                                            <p:strVal val="#ppt_x"/>
                                          </p:val>
                                        </p:tav>
                                        <p:tav tm="100000">
                                          <p:val>
                                            <p:strVal val="#ppt_x"/>
                                          </p:val>
                                        </p:tav>
                                      </p:tavLst>
                                    </p:anim>
                                    <p:anim calcmode="lin" valueType="num">
                                      <p:cBhvr additive="base">
                                        <p:cTn id="11" dur="1000" fill="hold"/>
                                        <p:tgtEl>
                                          <p:spTgt spid="3"/>
                                        </p:tgtEl>
                                        <p:attrNameLst>
                                          <p:attrName>ppt_y</p:attrName>
                                        </p:attrNameLst>
                                      </p:cBhvr>
                                      <p:tavLst>
                                        <p:tav tm="0">
                                          <p:val>
                                            <p:strVal val="0-#ppt_h/2"/>
                                          </p:val>
                                        </p:tav>
                                        <p:tav tm="100000">
                                          <p:val>
                                            <p:strVal val="#ppt_y"/>
                                          </p:val>
                                        </p:tav>
                                      </p:tavLst>
                                    </p:anim>
                                  </p:childTnLst>
                                </p:cTn>
                              </p:par>
                            </p:childTnLst>
                          </p:cTn>
                        </p:par>
                        <p:par>
                          <p:cTn id="12" fill="hold">
                            <p:stCondLst>
                              <p:cond delay="500"/>
                            </p:stCondLst>
                            <p:childTnLst>
                              <p:par>
                                <p:cTn id="13" presetID="42" presetClass="entr" presetSubtype="0" fill="hold" grpId="2" nodeType="afterEffect">
                                  <p:stCondLst>
                                    <p:cond delay="0"/>
                                  </p:stCondLst>
                                  <p:iterate type="lt">
                                    <p:tmPct val="1786"/>
                                  </p:iterate>
                                  <p:childTnLst>
                                    <p:set>
                                      <p:cBhvr>
                                        <p:cTn id="14" dur="1" fill="hold">
                                          <p:stCondLst>
                                            <p:cond delay="0"/>
                                          </p:stCondLst>
                                        </p:cTn>
                                        <p:tgtEl>
                                          <p:spTgt spid="7"/>
                                        </p:tgtEl>
                                        <p:attrNameLst>
                                          <p:attrName>style.visibility</p:attrName>
                                        </p:attrNameLst>
                                      </p:cBhvr>
                                      <p:to>
                                        <p:strVal val="visible"/>
                                      </p:to>
                                    </p:set>
                                    <p:anim to="" calcmode="lin" valueType="num">
                                      <p:cBhvr>
                                        <p:cTn id="15" dur="700" fill="hold">
                                          <p:stCondLst>
                                            <p:cond delay="0"/>
                                          </p:stCondLst>
                                        </p:cTn>
                                        <p:tgtEl>
                                          <p:spTgt spid="7"/>
                                        </p:tgtEl>
                                        <p:attrNameLst>
                                          <p:attrName>ppt_y</p:attrName>
                                        </p:attrNameLst>
                                      </p:cBhvr>
                                      <p:tavLst>
                                        <p:tav tm="0" fmla="#ppt_y+(8/9)*(#ppt_y-(#ppt_y+0.1))*((1.5-1.5*$)^2-(1.5-1.5*$)^3)">
                                          <p:val>
                                            <p:fltVal val="0"/>
                                          </p:val>
                                        </p:tav>
                                        <p:tav tm="100000">
                                          <p:val>
                                            <p:fltVal val="1"/>
                                          </p:val>
                                        </p:tav>
                                      </p:tavLst>
                                    </p:anim>
                                    <p:anim to="" calcmode="lin" valueType="num">
                                      <p:cBhvr>
                                        <p:cTn id="16" dur="700" fill="hold">
                                          <p:stCondLst>
                                            <p:cond delay="0"/>
                                          </p:stCondLst>
                                        </p:cTn>
                                        <p:tgtEl>
                                          <p:spTgt spid="7"/>
                                        </p:tgtEl>
                                        <p:attrNameLst>
                                          <p:attrName>style.opacity</p:attrName>
                                        </p:attrNameLst>
                                      </p:cBhvr>
                                      <p:tavLst>
                                        <p:tav tm="0" fmla="1+(8/9)*(1-0)*((1.5-1.5*$)^2-(1.5-1.5*$)^3)">
                                          <p:val>
                                            <p:fltVal val="0"/>
                                          </p:val>
                                        </p:tav>
                                        <p:tav tm="100000">
                                          <p:val>
                                            <p:fltVal val="1"/>
                                          </p:val>
                                        </p:tav>
                                      </p:tavLst>
                                    </p:anim>
                                  </p:childTnLst>
                                </p:cTn>
                              </p:par>
                            </p:childTnLst>
                          </p:cTn>
                        </p:par>
                        <p:par>
                          <p:cTn id="17" fill="hold">
                            <p:stCondLst>
                              <p:cond delay="1775"/>
                            </p:stCondLst>
                            <p:childTnLst>
                              <p:par>
                                <p:cTn id="18" presetID="53" presetClass="entr" presetSubtype="16" fill="hold" grpId="0" nodeType="afterEffect">
                                  <p:stCondLst>
                                    <p:cond delay="0"/>
                                  </p:stCondLst>
                                  <p:iterate type="lt">
                                    <p:tmPct val="10000"/>
                                  </p:iterate>
                                  <p:childTnLst>
                                    <p:set>
                                      <p:cBhvr>
                                        <p:cTn id="19" dur="1" fill="hold">
                                          <p:stCondLst>
                                            <p:cond delay="0"/>
                                          </p:stCondLst>
                                        </p:cTn>
                                        <p:tgtEl>
                                          <p:spTgt spid="6"/>
                                        </p:tgtEl>
                                        <p:attrNameLst>
                                          <p:attrName>style.visibility</p:attrName>
                                        </p:attrNameLst>
                                      </p:cBhvr>
                                      <p:to>
                                        <p:strVal val="visible"/>
                                      </p:to>
                                    </p:set>
                                    <p:anim calcmode="lin" valueType="num">
                                      <p:cBhvr>
                                        <p:cTn id="20" dur="500" fill="hold"/>
                                        <p:tgtEl>
                                          <p:spTgt spid="6"/>
                                        </p:tgtEl>
                                        <p:attrNameLst>
                                          <p:attrName>ppt_w</p:attrName>
                                        </p:attrNameLst>
                                      </p:cBhvr>
                                      <p:tavLst>
                                        <p:tav tm="0">
                                          <p:val>
                                            <p:fltVal val="0"/>
                                          </p:val>
                                        </p:tav>
                                        <p:tav tm="100000">
                                          <p:val>
                                            <p:strVal val="#ppt_w"/>
                                          </p:val>
                                        </p:tav>
                                      </p:tavLst>
                                    </p:anim>
                                    <p:anim calcmode="lin" valueType="num">
                                      <p:cBhvr>
                                        <p:cTn id="21" dur="500" fill="hold"/>
                                        <p:tgtEl>
                                          <p:spTgt spid="6"/>
                                        </p:tgtEl>
                                        <p:attrNameLst>
                                          <p:attrName>ppt_h</p:attrName>
                                        </p:attrNameLst>
                                      </p:cBhvr>
                                      <p:tavLst>
                                        <p:tav tm="0">
                                          <p:val>
                                            <p:fltVal val="0"/>
                                          </p:val>
                                        </p:tav>
                                        <p:tav tm="100000">
                                          <p:val>
                                            <p:strVal val="#ppt_h"/>
                                          </p:val>
                                        </p:tav>
                                      </p:tavLst>
                                    </p:anim>
                                    <p:animEffect transition="in" filter="fade">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7" grpId="0"/>
      <p:bldP spid="7" grpId="1"/>
      <p:bldP spid="7" grpId="2"/>
      <p:bldP spid="6" grpId="0" bldLvl="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a:off x="411783" y="942554"/>
            <a:ext cx="26887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20619" y="423896"/>
            <a:ext cx="0" cy="73273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文本框 7" descr="e7d195523061f1c0e54b3b90bafc641a2c6a3468f1e1c48c196C252863776654156BCA400C374C1654BEED7D8BCC08FC1E667788D3926281AFF996C499852EA9603432850FCEF9F2176B30EAFBC4014F2DE0250BEE23B74C465669D789CCBE9E7560ADF01C6594699732AA7173D541DB259E862265450336B264C1248D2D4E88938D6931FBDCC0F0"/>
          <p:cNvSpPr txBox="1"/>
          <p:nvPr/>
        </p:nvSpPr>
        <p:spPr>
          <a:xfrm>
            <a:off x="841375" y="478155"/>
            <a:ext cx="2482215" cy="398780"/>
          </a:xfrm>
          <a:prstGeom prst="rect">
            <a:avLst/>
          </a:prstGeom>
          <a:noFill/>
        </p:spPr>
        <p:txBody>
          <a:bodyPr wrap="square" rtlCol="0">
            <a:spAutoFit/>
          </a:bodyPr>
          <a:lstStyle/>
          <a:p>
            <a:r>
              <a:rPr lang="zh-CN" altLang="en-US" sz="2000" dirty="0">
                <a:latin typeface="Times New Roman" panose="02020503050405090304"/>
                <a:ea typeface="微软雅黑"/>
                <a:sym typeface="Times New Roman" panose="02020503050405090304"/>
              </a:rPr>
              <a:t>文件系统与</a:t>
            </a:r>
            <a:r>
              <a:rPr lang="zh-CN" altLang="en-US" sz="2000" dirty="0">
                <a:latin typeface="Times New Roman" panose="02020503050405090304"/>
                <a:ea typeface="微软雅黑"/>
                <a:sym typeface="Times New Roman" panose="02020503050405090304"/>
              </a:rPr>
              <a:t>数据库</a:t>
            </a:r>
            <a:endParaRPr lang="zh-CN" altLang="en-US" sz="2000" dirty="0">
              <a:latin typeface="Times New Roman" panose="02020503050405090304"/>
              <a:ea typeface="微软雅黑"/>
              <a:sym typeface="Times New Roman" panose="02020503050405090304"/>
            </a:endParaRPr>
          </a:p>
        </p:txBody>
      </p:sp>
      <p:sp>
        <p:nvSpPr>
          <p:cNvPr id="11" name="矩形 10" descr="e7d195523061f1c0e54b3b90bafc641a2c6a3468f1e1c48c196C252863776654156BCA400C374C1654BEED7D8BCC08FC1E667788D3926281AFF996C499852EA9603432850FCEF9F2176B30EAFBC4014F2DE0250BEE23B74C465669D789CCBE9E7560ADF01C6594699732AA7173D541DB259E862265450336B264C1248D2D4E88938D6931FBDCC0F0"/>
          <p:cNvSpPr/>
          <p:nvPr/>
        </p:nvSpPr>
        <p:spPr>
          <a:xfrm>
            <a:off x="2684512" y="883714"/>
            <a:ext cx="117680" cy="117680"/>
          </a:xfrm>
          <a:prstGeom prst="rect">
            <a:avLst/>
          </a:prstGeom>
          <a:solidFill>
            <a:schemeClr val="tx1"/>
          </a:solidFill>
          <a:ln w="19050">
            <a:solidFill>
              <a:srgbClr val="1135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13556"/>
              </a:solidFill>
              <a:latin typeface="Times New Roman" panose="02020503050405090304"/>
              <a:ea typeface="微软雅黑"/>
              <a:cs typeface="+mn-ea"/>
              <a:sym typeface="Times New Roman" panose="02020503050405090304"/>
            </a:endParaRPr>
          </a:p>
        </p:txBody>
      </p:sp>
      <p:pic>
        <p:nvPicPr>
          <p:cNvPr id="2" name="图片 1"/>
          <p:cNvPicPr>
            <a:picLocks noChangeAspect="1"/>
          </p:cNvPicPr>
          <p:nvPr/>
        </p:nvPicPr>
        <p:blipFill>
          <a:blip r:embed="rId1"/>
          <a:stretch>
            <a:fillRect/>
          </a:stretch>
        </p:blipFill>
        <p:spPr>
          <a:xfrm>
            <a:off x="1064260" y="1854835"/>
            <a:ext cx="9511030" cy="370332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300">
        <p14:pan/>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 presetClass="entr" presetSubtype="8" decel="10000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 calcmode="lin" valueType="num">
                                      <p:cBhvr additive="base">
                                        <p:cTn id="10" dur="1000" fill="hold"/>
                                        <p:tgtEl>
                                          <p:spTgt spid="11"/>
                                        </p:tgtEl>
                                        <p:attrNameLst>
                                          <p:attrName>ppt_x</p:attrName>
                                        </p:attrNameLst>
                                      </p:cBhvr>
                                      <p:tavLst>
                                        <p:tav tm="0">
                                          <p:val>
                                            <p:strVal val="0-#ppt_w/2"/>
                                          </p:val>
                                        </p:tav>
                                        <p:tav tm="100000">
                                          <p:val>
                                            <p:strVal val="#ppt_x"/>
                                          </p:val>
                                        </p:tav>
                                      </p:tavLst>
                                    </p:anim>
                                    <p:anim calcmode="lin" valueType="num">
                                      <p:cBhvr additive="base">
                                        <p:cTn id="11" dur="1000" fill="hold"/>
                                        <p:tgtEl>
                                          <p:spTgt spid="11"/>
                                        </p:tgtEl>
                                        <p:attrNameLst>
                                          <p:attrName>ppt_y</p:attrName>
                                        </p:attrNameLst>
                                      </p:cBhvr>
                                      <p:tavLst>
                                        <p:tav tm="0">
                                          <p:val>
                                            <p:strVal val="#ppt_y"/>
                                          </p:val>
                                        </p:tav>
                                        <p:tav tm="100000">
                                          <p:val>
                                            <p:strVal val="#ppt_y"/>
                                          </p:val>
                                        </p:tav>
                                      </p:tavLst>
                                    </p:anim>
                                  </p:childTnLst>
                                </p:cTn>
                              </p:par>
                              <p:par>
                                <p:cTn id="12" presetID="22" presetClass="entr" presetSubtype="4" fill="hold" nodeType="with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wipe(down)">
                                      <p:cBhvr>
                                        <p:cTn id="14" dur="500"/>
                                        <p:tgtEl>
                                          <p:spTgt spid="7"/>
                                        </p:tgtEl>
                                      </p:cBhvr>
                                    </p:animEffect>
                                  </p:childTnLst>
                                </p:cTn>
                              </p:par>
                            </p:childTnLst>
                          </p:cTn>
                        </p:par>
                        <p:par>
                          <p:cTn id="15" fill="hold">
                            <p:stCondLst>
                              <p:cond delay="500"/>
                            </p:stCondLst>
                            <p:childTnLst>
                              <p:par>
                                <p:cTn id="16" presetID="53" presetClass="entr" presetSubtype="16" fill="hold" grpId="0" nodeType="afterEffect">
                                  <p:stCondLst>
                                    <p:cond delay="0"/>
                                  </p:stCondLst>
                                  <p:iterate type="lt">
                                    <p:tmPct val="10000"/>
                                  </p:iterate>
                                  <p:childTnLst>
                                    <p:set>
                                      <p:cBhvr>
                                        <p:cTn id="17" dur="1" fill="hold">
                                          <p:stCondLst>
                                            <p:cond delay="0"/>
                                          </p:stCondLst>
                                        </p:cTn>
                                        <p:tgtEl>
                                          <p:spTgt spid="8"/>
                                        </p:tgtEl>
                                        <p:attrNameLst>
                                          <p:attrName>style.visibility</p:attrName>
                                        </p:attrNameLst>
                                      </p:cBhvr>
                                      <p:to>
                                        <p:strVal val="visible"/>
                                      </p:to>
                                    </p:set>
                                    <p:anim calcmode="lin" valueType="num">
                                      <p:cBhvr>
                                        <p:cTn id="18" dur="500" fill="hold"/>
                                        <p:tgtEl>
                                          <p:spTgt spid="8"/>
                                        </p:tgtEl>
                                        <p:attrNameLst>
                                          <p:attrName>ppt_w</p:attrName>
                                        </p:attrNameLst>
                                      </p:cBhvr>
                                      <p:tavLst>
                                        <p:tav tm="0">
                                          <p:val>
                                            <p:fltVal val="0"/>
                                          </p:val>
                                        </p:tav>
                                        <p:tav tm="100000">
                                          <p:val>
                                            <p:strVal val="#ppt_w"/>
                                          </p:val>
                                        </p:tav>
                                      </p:tavLst>
                                    </p:anim>
                                    <p:anim calcmode="lin" valueType="num">
                                      <p:cBhvr>
                                        <p:cTn id="19" dur="500" fill="hold"/>
                                        <p:tgtEl>
                                          <p:spTgt spid="8"/>
                                        </p:tgtEl>
                                        <p:attrNameLst>
                                          <p:attrName>ppt_h</p:attrName>
                                        </p:attrNameLst>
                                      </p:cBhvr>
                                      <p:tavLst>
                                        <p:tav tm="0">
                                          <p:val>
                                            <p:fltVal val="0"/>
                                          </p:val>
                                        </p:tav>
                                        <p:tav tm="100000">
                                          <p:val>
                                            <p:strVal val="#ppt_h"/>
                                          </p:val>
                                        </p:tav>
                                      </p:tavLst>
                                    </p:anim>
                                    <p:animEffect transition="in" filter="fade">
                                      <p:cBhvr>
                                        <p:cTn id="2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9703955" y="121755"/>
            <a:ext cx="0" cy="570385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矩形 2" descr="e7d195523061f1c0e54b3b90bafc641a2c6a3468f1e1c48c196C252863776654156BCA400C374C1654BEED7D8BCC08FC1E667788D3926281AFF996C499852EA9603432850FCEF9F2176B30EAFBC4014F2DE0250BEE23B74C465669D789CCBE9E7560ADF01C6594699732AA7173D541DB259E862265450336B264C1248D2D4E88938D6931FBDCC0F0"/>
          <p:cNvSpPr/>
          <p:nvPr/>
        </p:nvSpPr>
        <p:spPr>
          <a:xfrm>
            <a:off x="9645115" y="4849516"/>
            <a:ext cx="117680" cy="117680"/>
          </a:xfrm>
          <a:prstGeom prst="rect">
            <a:avLst/>
          </a:prstGeom>
          <a:solidFill>
            <a:schemeClr val="tx1"/>
          </a:solidFill>
          <a:ln w="19050">
            <a:solidFill>
              <a:srgbClr val="1135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13556"/>
              </a:solidFill>
              <a:latin typeface="Times New Roman" panose="02020503050405090304"/>
              <a:ea typeface="微软雅黑"/>
              <a:cs typeface="+mn-ea"/>
              <a:sym typeface="Times New Roman" panose="02020503050405090304"/>
            </a:endParaRPr>
          </a:p>
        </p:txBody>
      </p:sp>
      <p:sp>
        <p:nvSpPr>
          <p:cNvPr id="7" name="文本框 6"/>
          <p:cNvSpPr txBox="1"/>
          <p:nvPr/>
        </p:nvSpPr>
        <p:spPr>
          <a:xfrm>
            <a:off x="6164631" y="4367617"/>
            <a:ext cx="3229067" cy="923330"/>
          </a:xfrm>
          <a:prstGeom prst="rect">
            <a:avLst/>
          </a:prstGeom>
          <a:noFill/>
          <a:effectLst/>
        </p:spPr>
        <p:txBody>
          <a:bodyPr wrap="square" rtlCol="0">
            <a:spAutoFit/>
          </a:bodyPr>
          <a:lstStyle/>
          <a:p>
            <a:pPr algn="r"/>
            <a:r>
              <a:rPr lang="en-US" altLang="zh-CN" sz="5400" b="1" dirty="0">
                <a:solidFill>
                  <a:prstClr val="black"/>
                </a:solidFill>
                <a:latin typeface="Times New Roman" panose="02020503050405090304"/>
                <a:ea typeface="微软雅黑"/>
                <a:cs typeface="+mn-ea"/>
                <a:sym typeface="Times New Roman" panose="02020503050405090304"/>
              </a:rPr>
              <a:t>PART 02</a:t>
            </a:r>
            <a:endParaRPr lang="en-US" altLang="zh-CN" sz="5400" b="1" dirty="0">
              <a:solidFill>
                <a:prstClr val="black"/>
              </a:solidFill>
              <a:latin typeface="Times New Roman" panose="02020503050405090304"/>
              <a:ea typeface="微软雅黑"/>
              <a:cs typeface="+mn-ea"/>
              <a:sym typeface="Times New Roman" panose="02020503050405090304"/>
            </a:endParaRPr>
          </a:p>
        </p:txBody>
      </p:sp>
      <p:sp>
        <p:nvSpPr>
          <p:cNvPr id="6" name="文本框 5"/>
          <p:cNvSpPr txBox="1"/>
          <p:nvPr/>
        </p:nvSpPr>
        <p:spPr>
          <a:xfrm>
            <a:off x="1528268" y="1776639"/>
            <a:ext cx="5090536" cy="1014730"/>
          </a:xfrm>
          <a:prstGeom prst="rect">
            <a:avLst/>
          </a:prstGeom>
          <a:noFill/>
          <a:effectLst/>
        </p:spPr>
        <p:txBody>
          <a:bodyPr wrap="square" rtlCol="0">
            <a:spAutoFit/>
          </a:bodyPr>
          <a:lstStyle>
            <a:defPPr>
              <a:defRPr lang="zh-CN"/>
            </a:defPPr>
            <a:lvl1pPr>
              <a:defRPr sz="6000">
                <a:latin typeface="微软雅黑" panose="020B0503020204020204" pitchFamily="34" charset="-122"/>
                <a:ea typeface="微软雅黑" panose="020B0503020204020204" pitchFamily="34" charset="-122"/>
                <a:cs typeface="阿里巴巴普惠体 Light" pitchFamily="18" charset="-122"/>
              </a:defRPr>
            </a:lvl1pPr>
          </a:lstStyle>
          <a:p>
            <a:r>
              <a:rPr lang="zh-CN" altLang="en-US" dirty="0">
                <a:sym typeface="Times New Roman" panose="02020503050405090304"/>
              </a:rPr>
              <a:t>产品系统</a:t>
            </a:r>
            <a:r>
              <a:rPr lang="zh-CN" altLang="en-US" dirty="0">
                <a:sym typeface="Times New Roman" panose="02020503050405090304"/>
              </a:rPr>
              <a:t>结构</a:t>
            </a:r>
            <a:endParaRPr lang="zh-CN" altLang="en-US" dirty="0">
              <a:sym typeface="Times New Roman" panose="02020503050405090304"/>
            </a:endParaRPr>
          </a:p>
        </p:txBody>
      </p:sp>
    </p:spTree>
  </p:cSld>
  <p:clrMapOvr>
    <a:masterClrMapping/>
  </p:clrMapOvr>
  <mc:AlternateContent xmlns:mc="http://schemas.openxmlformats.org/markup-compatibility/2006">
    <mc:Choice xmlns:p14="http://schemas.microsoft.com/office/powerpoint/2010/main" Requires="p14">
      <p:transition spd="slow" p14:dur="1300">
        <p14:pan/>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par>
                                <p:cTn id="8" presetID="2" presetClass="entr" presetSubtype="1" decel="10000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 calcmode="lin" valueType="num">
                                      <p:cBhvr additive="base">
                                        <p:cTn id="10" dur="1000" fill="hold"/>
                                        <p:tgtEl>
                                          <p:spTgt spid="3"/>
                                        </p:tgtEl>
                                        <p:attrNameLst>
                                          <p:attrName>ppt_x</p:attrName>
                                        </p:attrNameLst>
                                      </p:cBhvr>
                                      <p:tavLst>
                                        <p:tav tm="0">
                                          <p:val>
                                            <p:strVal val="#ppt_x"/>
                                          </p:val>
                                        </p:tav>
                                        <p:tav tm="100000">
                                          <p:val>
                                            <p:strVal val="#ppt_x"/>
                                          </p:val>
                                        </p:tav>
                                      </p:tavLst>
                                    </p:anim>
                                    <p:anim calcmode="lin" valueType="num">
                                      <p:cBhvr additive="base">
                                        <p:cTn id="11" dur="1000" fill="hold"/>
                                        <p:tgtEl>
                                          <p:spTgt spid="3"/>
                                        </p:tgtEl>
                                        <p:attrNameLst>
                                          <p:attrName>ppt_y</p:attrName>
                                        </p:attrNameLst>
                                      </p:cBhvr>
                                      <p:tavLst>
                                        <p:tav tm="0">
                                          <p:val>
                                            <p:strVal val="0-#ppt_h/2"/>
                                          </p:val>
                                        </p:tav>
                                        <p:tav tm="100000">
                                          <p:val>
                                            <p:strVal val="#ppt_y"/>
                                          </p:val>
                                        </p:tav>
                                      </p:tavLst>
                                    </p:anim>
                                  </p:childTnLst>
                                </p:cTn>
                              </p:par>
                            </p:childTnLst>
                          </p:cTn>
                        </p:par>
                        <p:par>
                          <p:cTn id="12" fill="hold">
                            <p:stCondLst>
                              <p:cond delay="500"/>
                            </p:stCondLst>
                            <p:childTnLst>
                              <p:par>
                                <p:cTn id="13" presetID="42" presetClass="entr" presetSubtype="0" fill="hold" grpId="2" nodeType="afterEffect">
                                  <p:stCondLst>
                                    <p:cond delay="0"/>
                                  </p:stCondLst>
                                  <p:iterate type="lt">
                                    <p:tmPct val="1786"/>
                                  </p:iterate>
                                  <p:childTnLst>
                                    <p:set>
                                      <p:cBhvr>
                                        <p:cTn id="14" dur="1" fill="hold">
                                          <p:stCondLst>
                                            <p:cond delay="0"/>
                                          </p:stCondLst>
                                        </p:cTn>
                                        <p:tgtEl>
                                          <p:spTgt spid="7"/>
                                        </p:tgtEl>
                                        <p:attrNameLst>
                                          <p:attrName>style.visibility</p:attrName>
                                        </p:attrNameLst>
                                      </p:cBhvr>
                                      <p:to>
                                        <p:strVal val="visible"/>
                                      </p:to>
                                    </p:set>
                                    <p:anim to="" calcmode="lin" valueType="num">
                                      <p:cBhvr>
                                        <p:cTn id="15" dur="700" fill="hold">
                                          <p:stCondLst>
                                            <p:cond delay="0"/>
                                          </p:stCondLst>
                                        </p:cTn>
                                        <p:tgtEl>
                                          <p:spTgt spid="7"/>
                                        </p:tgtEl>
                                        <p:attrNameLst>
                                          <p:attrName>ppt_y</p:attrName>
                                        </p:attrNameLst>
                                      </p:cBhvr>
                                      <p:tavLst>
                                        <p:tav tm="0" fmla="#ppt_y+(8/9)*(#ppt_y-(#ppt_y+0.1))*((1.5-1.5*$)^2-(1.5-1.5*$)^3)">
                                          <p:val>
                                            <p:fltVal val="0"/>
                                          </p:val>
                                        </p:tav>
                                        <p:tav tm="100000">
                                          <p:val>
                                            <p:fltVal val="1"/>
                                          </p:val>
                                        </p:tav>
                                      </p:tavLst>
                                    </p:anim>
                                    <p:anim to="" calcmode="lin" valueType="num">
                                      <p:cBhvr>
                                        <p:cTn id="16" dur="700" fill="hold">
                                          <p:stCondLst>
                                            <p:cond delay="0"/>
                                          </p:stCondLst>
                                        </p:cTn>
                                        <p:tgtEl>
                                          <p:spTgt spid="7"/>
                                        </p:tgtEl>
                                        <p:attrNameLst>
                                          <p:attrName>style.opacity</p:attrName>
                                        </p:attrNameLst>
                                      </p:cBhvr>
                                      <p:tavLst>
                                        <p:tav tm="0" fmla="1+(8/9)*(1-0)*((1.5-1.5*$)^2-(1.5-1.5*$)^3)">
                                          <p:val>
                                            <p:fltVal val="0"/>
                                          </p:val>
                                        </p:tav>
                                        <p:tav tm="100000">
                                          <p:val>
                                            <p:fltVal val="1"/>
                                          </p:val>
                                        </p:tav>
                                      </p:tavLst>
                                    </p:anim>
                                  </p:childTnLst>
                                </p:cTn>
                              </p:par>
                            </p:childTnLst>
                          </p:cTn>
                        </p:par>
                        <p:par>
                          <p:cTn id="17" fill="hold">
                            <p:stCondLst>
                              <p:cond delay="1775"/>
                            </p:stCondLst>
                            <p:childTnLst>
                              <p:par>
                                <p:cTn id="18" presetID="53" presetClass="entr" presetSubtype="16" fill="hold" grpId="0" nodeType="afterEffect">
                                  <p:stCondLst>
                                    <p:cond delay="0"/>
                                  </p:stCondLst>
                                  <p:iterate type="lt">
                                    <p:tmPct val="10000"/>
                                  </p:iterate>
                                  <p:childTnLst>
                                    <p:set>
                                      <p:cBhvr>
                                        <p:cTn id="19" dur="1" fill="hold">
                                          <p:stCondLst>
                                            <p:cond delay="0"/>
                                          </p:stCondLst>
                                        </p:cTn>
                                        <p:tgtEl>
                                          <p:spTgt spid="6"/>
                                        </p:tgtEl>
                                        <p:attrNameLst>
                                          <p:attrName>style.visibility</p:attrName>
                                        </p:attrNameLst>
                                      </p:cBhvr>
                                      <p:to>
                                        <p:strVal val="visible"/>
                                      </p:to>
                                    </p:set>
                                    <p:anim calcmode="lin" valueType="num">
                                      <p:cBhvr>
                                        <p:cTn id="20" dur="500" fill="hold"/>
                                        <p:tgtEl>
                                          <p:spTgt spid="6"/>
                                        </p:tgtEl>
                                        <p:attrNameLst>
                                          <p:attrName>ppt_w</p:attrName>
                                        </p:attrNameLst>
                                      </p:cBhvr>
                                      <p:tavLst>
                                        <p:tav tm="0">
                                          <p:val>
                                            <p:fltVal val="0"/>
                                          </p:val>
                                        </p:tav>
                                        <p:tav tm="100000">
                                          <p:val>
                                            <p:strVal val="#ppt_w"/>
                                          </p:val>
                                        </p:tav>
                                      </p:tavLst>
                                    </p:anim>
                                    <p:anim calcmode="lin" valueType="num">
                                      <p:cBhvr>
                                        <p:cTn id="21" dur="500" fill="hold"/>
                                        <p:tgtEl>
                                          <p:spTgt spid="6"/>
                                        </p:tgtEl>
                                        <p:attrNameLst>
                                          <p:attrName>ppt_h</p:attrName>
                                        </p:attrNameLst>
                                      </p:cBhvr>
                                      <p:tavLst>
                                        <p:tav tm="0">
                                          <p:val>
                                            <p:fltVal val="0"/>
                                          </p:val>
                                        </p:tav>
                                        <p:tav tm="100000">
                                          <p:val>
                                            <p:strVal val="#ppt_h"/>
                                          </p:val>
                                        </p:tav>
                                      </p:tavLst>
                                    </p:anim>
                                    <p:animEffect transition="in" filter="fade">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7" grpId="0"/>
      <p:bldP spid="7" grpId="1"/>
      <p:bldP spid="7" grpId="2"/>
      <p:bldP spid="6" grpId="0" bldLvl="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a:off x="411783" y="942554"/>
            <a:ext cx="26887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20619" y="423896"/>
            <a:ext cx="0" cy="73273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文本框 7" descr="e7d195523061f1c0e54b3b90bafc641a2c6a3468f1e1c48c196C252863776654156BCA400C374C1654BEED7D8BCC08FC1E667788D3926281AFF996C499852EA9603432850FCEF9F2176B30EAFBC4014F2DE0250BEE23B74C465669D789CCBE9E7560ADF01C6594699732AA7173D541DB259E862265450336B264C1248D2D4E88938D6931FBDCC0F0"/>
          <p:cNvSpPr txBox="1"/>
          <p:nvPr/>
        </p:nvSpPr>
        <p:spPr>
          <a:xfrm>
            <a:off x="841660" y="477903"/>
            <a:ext cx="2077155" cy="398780"/>
          </a:xfrm>
          <a:prstGeom prst="rect">
            <a:avLst/>
          </a:prstGeom>
          <a:noFill/>
        </p:spPr>
        <p:txBody>
          <a:bodyPr wrap="square" rtlCol="0">
            <a:spAutoFit/>
          </a:bodyPr>
          <a:lstStyle/>
          <a:p>
            <a:r>
              <a:rPr lang="zh-CN" altLang="en-US" sz="2000" dirty="0">
                <a:latin typeface="Times New Roman" panose="02020503050405090304"/>
                <a:ea typeface="微软雅黑"/>
                <a:sym typeface="Times New Roman" panose="02020503050405090304"/>
              </a:rPr>
              <a:t>毕设项目</a:t>
            </a:r>
            <a:r>
              <a:rPr lang="zh-CN" altLang="en-US" sz="2000" dirty="0">
                <a:latin typeface="Times New Roman" panose="02020503050405090304"/>
                <a:ea typeface="微软雅黑"/>
                <a:sym typeface="Times New Roman" panose="02020503050405090304"/>
              </a:rPr>
              <a:t>组成</a:t>
            </a:r>
            <a:endParaRPr lang="zh-CN" altLang="en-US" sz="2000" dirty="0">
              <a:latin typeface="Times New Roman" panose="02020503050405090304"/>
              <a:ea typeface="微软雅黑"/>
              <a:sym typeface="Times New Roman" panose="02020503050405090304"/>
            </a:endParaRPr>
          </a:p>
        </p:txBody>
      </p:sp>
      <p:sp>
        <p:nvSpPr>
          <p:cNvPr id="11" name="矩形 10" descr="e7d195523061f1c0e54b3b90bafc641a2c6a3468f1e1c48c196C252863776654156BCA400C374C1654BEED7D8BCC08FC1E667788D3926281AFF996C499852EA9603432850FCEF9F2176B30EAFBC4014F2DE0250BEE23B74C465669D789CCBE9E7560ADF01C6594699732AA7173D541DB259E862265450336B264C1248D2D4E88938D6931FBDCC0F0"/>
          <p:cNvSpPr/>
          <p:nvPr/>
        </p:nvSpPr>
        <p:spPr>
          <a:xfrm>
            <a:off x="2684512" y="883714"/>
            <a:ext cx="117680" cy="117680"/>
          </a:xfrm>
          <a:prstGeom prst="rect">
            <a:avLst/>
          </a:prstGeom>
          <a:solidFill>
            <a:schemeClr val="tx1"/>
          </a:solidFill>
          <a:ln w="19050">
            <a:solidFill>
              <a:srgbClr val="1135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13556"/>
              </a:solidFill>
              <a:latin typeface="Times New Roman" panose="02020503050405090304"/>
              <a:ea typeface="微软雅黑"/>
              <a:cs typeface="+mn-ea"/>
              <a:sym typeface="Times New Roman" panose="02020503050405090304"/>
            </a:endParaRPr>
          </a:p>
        </p:txBody>
      </p:sp>
      <p:sp>
        <p:nvSpPr>
          <p:cNvPr id="27" name="文本框 26"/>
          <p:cNvSpPr txBox="1"/>
          <p:nvPr/>
        </p:nvSpPr>
        <p:spPr>
          <a:xfrm>
            <a:off x="654050" y="1411605"/>
            <a:ext cx="11090910" cy="4615815"/>
          </a:xfrm>
          <a:prstGeom prst="rect">
            <a:avLst/>
          </a:prstGeom>
          <a:noFill/>
        </p:spPr>
        <p:txBody>
          <a:bodyPr wrap="square" rtlCol="0">
            <a:spAutoFit/>
          </a:bodyPr>
          <a:p>
            <a:r>
              <a:rPr lang="en-US" altLang="zh-CN" sz="3600"/>
              <a:t>JammDB：key-value</a:t>
            </a:r>
            <a:r>
              <a:rPr lang="zh-CN" altLang="en-US" sz="3600"/>
              <a:t>数据库</a:t>
            </a:r>
            <a:r>
              <a:rPr lang="en-US" altLang="zh-CN" sz="3600"/>
              <a:t>，</a:t>
            </a:r>
            <a:r>
              <a:rPr lang="zh-CN" altLang="en-US" sz="3600"/>
              <a:t>选择使用的数据库</a:t>
            </a:r>
            <a:endParaRPr lang="zh-CN" altLang="en-US" sz="3600"/>
          </a:p>
          <a:p>
            <a:endParaRPr lang="zh-CN" altLang="en-US"/>
          </a:p>
          <a:p>
            <a:r>
              <a:rPr lang="zh-CN" altLang="en-US" sz="2000"/>
              <a:t>链接</a:t>
            </a:r>
            <a:r>
              <a:rPr lang="en-US" altLang="zh-CN" sz="2000"/>
              <a:t>：https://github.com/pjtatlow/jammdb</a:t>
            </a:r>
            <a:endParaRPr lang="en-US" altLang="zh-CN" sz="2000"/>
          </a:p>
          <a:p>
            <a:endParaRPr lang="en-US" altLang="zh-CN"/>
          </a:p>
          <a:p>
            <a:endParaRPr lang="en-US" altLang="zh-CN"/>
          </a:p>
          <a:p>
            <a:endParaRPr lang="en-US" altLang="zh-CN"/>
          </a:p>
          <a:p>
            <a:endParaRPr lang="en-US" altLang="zh-CN"/>
          </a:p>
          <a:p>
            <a:endParaRPr lang="en-US" altLang="zh-CN"/>
          </a:p>
          <a:p>
            <a:r>
              <a:rPr lang="en-US" altLang="zh-CN" sz="3600"/>
              <a:t>dbfs：</a:t>
            </a:r>
            <a:r>
              <a:rPr lang="zh-CN" altLang="en-US" sz="3600"/>
              <a:t>使用</a:t>
            </a:r>
            <a:r>
              <a:rPr lang="en-US" altLang="zh-CN" sz="3600"/>
              <a:t>rust</a:t>
            </a:r>
            <a:r>
              <a:rPr lang="zh-CN" altLang="en-US" sz="3600"/>
              <a:t>语言实现的数据库文件系统</a:t>
            </a:r>
            <a:r>
              <a:rPr lang="en-US" altLang="zh-CN" sz="3600"/>
              <a:t>，</a:t>
            </a:r>
            <a:r>
              <a:rPr lang="zh-CN" altLang="en-US" sz="3600"/>
              <a:t>同时包含用户态</a:t>
            </a:r>
            <a:r>
              <a:rPr lang="en-US" altLang="zh-CN" sz="3600"/>
              <a:t>fuse</a:t>
            </a:r>
            <a:r>
              <a:rPr lang="zh-CN" altLang="en-US" sz="3600"/>
              <a:t>的实现</a:t>
            </a:r>
            <a:endParaRPr lang="zh-CN" altLang="en-US" sz="3600"/>
          </a:p>
          <a:p>
            <a:endParaRPr lang="zh-CN" altLang="en-US"/>
          </a:p>
          <a:p>
            <a:r>
              <a:rPr lang="zh-CN" altLang="en-US" sz="2000"/>
              <a:t>链接</a:t>
            </a:r>
            <a:r>
              <a:rPr lang="en-US" altLang="zh-CN" sz="2000"/>
              <a:t>：https://github.com/nusakom/dbfs2</a:t>
            </a:r>
            <a:endParaRPr lang="en-US" altLang="zh-CN" sz="2000"/>
          </a:p>
          <a:p>
            <a:endParaRPr lang="en-US" altLang="zh-CN" sz="2000"/>
          </a:p>
        </p:txBody>
      </p:sp>
    </p:spTree>
  </p:cSld>
  <p:clrMapOvr>
    <a:masterClrMapping/>
  </p:clrMapOvr>
  <mc:AlternateContent xmlns:mc="http://schemas.openxmlformats.org/markup-compatibility/2006">
    <mc:Choice xmlns:p14="http://schemas.microsoft.com/office/powerpoint/2010/main" Requires="p14">
      <p:transition spd="slow" p14:dur="1300">
        <p14:pan/>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 presetClass="entr" presetSubtype="8" decel="10000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 calcmode="lin" valueType="num">
                                      <p:cBhvr additive="base">
                                        <p:cTn id="10" dur="1000" fill="hold"/>
                                        <p:tgtEl>
                                          <p:spTgt spid="11"/>
                                        </p:tgtEl>
                                        <p:attrNameLst>
                                          <p:attrName>ppt_x</p:attrName>
                                        </p:attrNameLst>
                                      </p:cBhvr>
                                      <p:tavLst>
                                        <p:tav tm="0">
                                          <p:val>
                                            <p:strVal val="0-#ppt_w/2"/>
                                          </p:val>
                                        </p:tav>
                                        <p:tav tm="100000">
                                          <p:val>
                                            <p:strVal val="#ppt_x"/>
                                          </p:val>
                                        </p:tav>
                                      </p:tavLst>
                                    </p:anim>
                                    <p:anim calcmode="lin" valueType="num">
                                      <p:cBhvr additive="base">
                                        <p:cTn id="11" dur="1000" fill="hold"/>
                                        <p:tgtEl>
                                          <p:spTgt spid="11"/>
                                        </p:tgtEl>
                                        <p:attrNameLst>
                                          <p:attrName>ppt_y</p:attrName>
                                        </p:attrNameLst>
                                      </p:cBhvr>
                                      <p:tavLst>
                                        <p:tav tm="0">
                                          <p:val>
                                            <p:strVal val="#ppt_y"/>
                                          </p:val>
                                        </p:tav>
                                        <p:tav tm="100000">
                                          <p:val>
                                            <p:strVal val="#ppt_y"/>
                                          </p:val>
                                        </p:tav>
                                      </p:tavLst>
                                    </p:anim>
                                  </p:childTnLst>
                                </p:cTn>
                              </p:par>
                              <p:par>
                                <p:cTn id="12" presetID="22" presetClass="entr" presetSubtype="4" fill="hold" nodeType="with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wipe(down)">
                                      <p:cBhvr>
                                        <p:cTn id="14" dur="500"/>
                                        <p:tgtEl>
                                          <p:spTgt spid="7"/>
                                        </p:tgtEl>
                                      </p:cBhvr>
                                    </p:animEffect>
                                  </p:childTnLst>
                                </p:cTn>
                              </p:par>
                            </p:childTnLst>
                          </p:cTn>
                        </p:par>
                        <p:par>
                          <p:cTn id="15" fill="hold">
                            <p:stCondLst>
                              <p:cond delay="500"/>
                            </p:stCondLst>
                            <p:childTnLst>
                              <p:par>
                                <p:cTn id="16" presetID="53" presetClass="entr" presetSubtype="16" fill="hold" grpId="0" nodeType="afterEffect">
                                  <p:stCondLst>
                                    <p:cond delay="0"/>
                                  </p:stCondLst>
                                  <p:iterate type="lt">
                                    <p:tmPct val="10000"/>
                                  </p:iterate>
                                  <p:childTnLst>
                                    <p:set>
                                      <p:cBhvr>
                                        <p:cTn id="17" dur="1" fill="hold">
                                          <p:stCondLst>
                                            <p:cond delay="0"/>
                                          </p:stCondLst>
                                        </p:cTn>
                                        <p:tgtEl>
                                          <p:spTgt spid="8"/>
                                        </p:tgtEl>
                                        <p:attrNameLst>
                                          <p:attrName>style.visibility</p:attrName>
                                        </p:attrNameLst>
                                      </p:cBhvr>
                                      <p:to>
                                        <p:strVal val="visible"/>
                                      </p:to>
                                    </p:set>
                                    <p:anim calcmode="lin" valueType="num">
                                      <p:cBhvr>
                                        <p:cTn id="18" dur="500" fill="hold"/>
                                        <p:tgtEl>
                                          <p:spTgt spid="8"/>
                                        </p:tgtEl>
                                        <p:attrNameLst>
                                          <p:attrName>ppt_w</p:attrName>
                                        </p:attrNameLst>
                                      </p:cBhvr>
                                      <p:tavLst>
                                        <p:tav tm="0">
                                          <p:val>
                                            <p:fltVal val="0"/>
                                          </p:val>
                                        </p:tav>
                                        <p:tav tm="100000">
                                          <p:val>
                                            <p:strVal val="#ppt_w"/>
                                          </p:val>
                                        </p:tav>
                                      </p:tavLst>
                                    </p:anim>
                                    <p:anim calcmode="lin" valueType="num">
                                      <p:cBhvr>
                                        <p:cTn id="19" dur="500" fill="hold"/>
                                        <p:tgtEl>
                                          <p:spTgt spid="8"/>
                                        </p:tgtEl>
                                        <p:attrNameLst>
                                          <p:attrName>ppt_h</p:attrName>
                                        </p:attrNameLst>
                                      </p:cBhvr>
                                      <p:tavLst>
                                        <p:tav tm="0">
                                          <p:val>
                                            <p:fltVal val="0"/>
                                          </p:val>
                                        </p:tav>
                                        <p:tav tm="100000">
                                          <p:val>
                                            <p:strVal val="#ppt_h"/>
                                          </p:val>
                                        </p:tav>
                                      </p:tavLst>
                                    </p:anim>
                                    <p:animEffect transition="in" filter="fade">
                                      <p:cBhvr>
                                        <p:cTn id="2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a:off x="411783" y="942554"/>
            <a:ext cx="26887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20619" y="423896"/>
            <a:ext cx="0" cy="73273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文本框 7" descr="e7d195523061f1c0e54b3b90bafc641a2c6a3468f1e1c48c196C252863776654156BCA400C374C1654BEED7D8BCC08FC1E667788D3926281AFF996C499852EA9603432850FCEF9F2176B30EAFBC4014F2DE0250BEE23B74C465669D789CCBE9E7560ADF01C6594699732AA7173D541DB259E862265450336B264C1248D2D4E88938D6931FBDCC0F0"/>
          <p:cNvSpPr txBox="1"/>
          <p:nvPr/>
        </p:nvSpPr>
        <p:spPr>
          <a:xfrm>
            <a:off x="841660" y="477903"/>
            <a:ext cx="2077155" cy="398780"/>
          </a:xfrm>
          <a:prstGeom prst="rect">
            <a:avLst/>
          </a:prstGeom>
          <a:noFill/>
        </p:spPr>
        <p:txBody>
          <a:bodyPr wrap="square" rtlCol="0">
            <a:spAutoFit/>
          </a:bodyPr>
          <a:lstStyle/>
          <a:p>
            <a:r>
              <a:rPr lang="zh-CN" altLang="en-US" sz="2000" dirty="0">
                <a:latin typeface="Times New Roman" panose="02020503050405090304"/>
                <a:ea typeface="微软雅黑"/>
                <a:sym typeface="Times New Roman" panose="02020503050405090304"/>
              </a:rPr>
              <a:t>项目结构</a:t>
            </a:r>
            <a:r>
              <a:rPr lang="zh-CN" altLang="en-US" sz="2000" dirty="0">
                <a:latin typeface="Times New Roman" panose="02020503050405090304"/>
                <a:ea typeface="微软雅黑"/>
                <a:sym typeface="Times New Roman" panose="02020503050405090304"/>
              </a:rPr>
              <a:t>图</a:t>
            </a:r>
            <a:endParaRPr lang="zh-CN" altLang="en-US" sz="2000" dirty="0">
              <a:latin typeface="Times New Roman" panose="02020503050405090304"/>
              <a:ea typeface="微软雅黑"/>
              <a:sym typeface="Times New Roman" panose="02020503050405090304"/>
            </a:endParaRPr>
          </a:p>
        </p:txBody>
      </p:sp>
      <p:sp>
        <p:nvSpPr>
          <p:cNvPr id="11" name="矩形 10" descr="e7d195523061f1c0e54b3b90bafc641a2c6a3468f1e1c48c196C252863776654156BCA400C374C1654BEED7D8BCC08FC1E667788D3926281AFF996C499852EA9603432850FCEF9F2176B30EAFBC4014F2DE0250BEE23B74C465669D789CCBE9E7560ADF01C6594699732AA7173D541DB259E862265450336B264C1248D2D4E88938D6931FBDCC0F0"/>
          <p:cNvSpPr/>
          <p:nvPr/>
        </p:nvSpPr>
        <p:spPr>
          <a:xfrm>
            <a:off x="2684512" y="883714"/>
            <a:ext cx="117680" cy="117680"/>
          </a:xfrm>
          <a:prstGeom prst="rect">
            <a:avLst/>
          </a:prstGeom>
          <a:solidFill>
            <a:schemeClr val="tx1"/>
          </a:solidFill>
          <a:ln w="19050">
            <a:solidFill>
              <a:srgbClr val="1135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13556"/>
              </a:solidFill>
              <a:latin typeface="Times New Roman" panose="02020503050405090304"/>
              <a:ea typeface="微软雅黑"/>
              <a:cs typeface="+mn-ea"/>
              <a:sym typeface="Times New Roman" panose="02020503050405090304"/>
            </a:endParaRPr>
          </a:p>
        </p:txBody>
      </p:sp>
      <p:pic>
        <p:nvPicPr>
          <p:cNvPr id="2" name="图片 1"/>
          <p:cNvPicPr>
            <a:picLocks noChangeAspect="1"/>
          </p:cNvPicPr>
          <p:nvPr/>
        </p:nvPicPr>
        <p:blipFill>
          <a:blip r:embed="rId1"/>
          <a:stretch>
            <a:fillRect/>
          </a:stretch>
        </p:blipFill>
        <p:spPr>
          <a:xfrm>
            <a:off x="5168900" y="1397000"/>
            <a:ext cx="1854200" cy="40640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300">
        <p14:pan/>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 presetClass="entr" presetSubtype="8" decel="10000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 calcmode="lin" valueType="num">
                                      <p:cBhvr additive="base">
                                        <p:cTn id="10" dur="1000" fill="hold"/>
                                        <p:tgtEl>
                                          <p:spTgt spid="11"/>
                                        </p:tgtEl>
                                        <p:attrNameLst>
                                          <p:attrName>ppt_x</p:attrName>
                                        </p:attrNameLst>
                                      </p:cBhvr>
                                      <p:tavLst>
                                        <p:tav tm="0">
                                          <p:val>
                                            <p:strVal val="0-#ppt_w/2"/>
                                          </p:val>
                                        </p:tav>
                                        <p:tav tm="100000">
                                          <p:val>
                                            <p:strVal val="#ppt_x"/>
                                          </p:val>
                                        </p:tav>
                                      </p:tavLst>
                                    </p:anim>
                                    <p:anim calcmode="lin" valueType="num">
                                      <p:cBhvr additive="base">
                                        <p:cTn id="11" dur="1000" fill="hold"/>
                                        <p:tgtEl>
                                          <p:spTgt spid="11"/>
                                        </p:tgtEl>
                                        <p:attrNameLst>
                                          <p:attrName>ppt_y</p:attrName>
                                        </p:attrNameLst>
                                      </p:cBhvr>
                                      <p:tavLst>
                                        <p:tav tm="0">
                                          <p:val>
                                            <p:strVal val="#ppt_y"/>
                                          </p:val>
                                        </p:tav>
                                        <p:tav tm="100000">
                                          <p:val>
                                            <p:strVal val="#ppt_y"/>
                                          </p:val>
                                        </p:tav>
                                      </p:tavLst>
                                    </p:anim>
                                  </p:childTnLst>
                                </p:cTn>
                              </p:par>
                              <p:par>
                                <p:cTn id="12" presetID="22" presetClass="entr" presetSubtype="4" fill="hold" nodeType="with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wipe(down)">
                                      <p:cBhvr>
                                        <p:cTn id="14" dur="500"/>
                                        <p:tgtEl>
                                          <p:spTgt spid="7"/>
                                        </p:tgtEl>
                                      </p:cBhvr>
                                    </p:animEffect>
                                  </p:childTnLst>
                                </p:cTn>
                              </p:par>
                            </p:childTnLst>
                          </p:cTn>
                        </p:par>
                        <p:par>
                          <p:cTn id="15" fill="hold">
                            <p:stCondLst>
                              <p:cond delay="500"/>
                            </p:stCondLst>
                            <p:childTnLst>
                              <p:par>
                                <p:cTn id="16" presetID="53" presetClass="entr" presetSubtype="16" fill="hold" grpId="0" nodeType="afterEffect">
                                  <p:stCondLst>
                                    <p:cond delay="0"/>
                                  </p:stCondLst>
                                  <p:iterate type="lt">
                                    <p:tmPct val="10000"/>
                                  </p:iterate>
                                  <p:childTnLst>
                                    <p:set>
                                      <p:cBhvr>
                                        <p:cTn id="17" dur="1" fill="hold">
                                          <p:stCondLst>
                                            <p:cond delay="0"/>
                                          </p:stCondLst>
                                        </p:cTn>
                                        <p:tgtEl>
                                          <p:spTgt spid="8"/>
                                        </p:tgtEl>
                                        <p:attrNameLst>
                                          <p:attrName>style.visibility</p:attrName>
                                        </p:attrNameLst>
                                      </p:cBhvr>
                                      <p:to>
                                        <p:strVal val="visible"/>
                                      </p:to>
                                    </p:set>
                                    <p:anim calcmode="lin" valueType="num">
                                      <p:cBhvr>
                                        <p:cTn id="18" dur="500" fill="hold"/>
                                        <p:tgtEl>
                                          <p:spTgt spid="8"/>
                                        </p:tgtEl>
                                        <p:attrNameLst>
                                          <p:attrName>ppt_w</p:attrName>
                                        </p:attrNameLst>
                                      </p:cBhvr>
                                      <p:tavLst>
                                        <p:tav tm="0">
                                          <p:val>
                                            <p:fltVal val="0"/>
                                          </p:val>
                                        </p:tav>
                                        <p:tav tm="100000">
                                          <p:val>
                                            <p:strVal val="#ppt_w"/>
                                          </p:val>
                                        </p:tav>
                                      </p:tavLst>
                                    </p:anim>
                                    <p:anim calcmode="lin" valueType="num">
                                      <p:cBhvr>
                                        <p:cTn id="19" dur="500" fill="hold"/>
                                        <p:tgtEl>
                                          <p:spTgt spid="8"/>
                                        </p:tgtEl>
                                        <p:attrNameLst>
                                          <p:attrName>ppt_h</p:attrName>
                                        </p:attrNameLst>
                                      </p:cBhvr>
                                      <p:tavLst>
                                        <p:tav tm="0">
                                          <p:val>
                                            <p:fltVal val="0"/>
                                          </p:val>
                                        </p:tav>
                                        <p:tav tm="100000">
                                          <p:val>
                                            <p:strVal val="#ppt_h"/>
                                          </p:val>
                                        </p:tav>
                                      </p:tavLst>
                                    </p:anim>
                                    <p:animEffect transition="in" filter="fade">
                                      <p:cBhvr>
                                        <p:cTn id="2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a:off x="9703955" y="121755"/>
            <a:ext cx="0" cy="570385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矩形 2" descr="e7d195523061f1c0e54b3b90bafc641a2c6a3468f1e1c48c196C252863776654156BCA400C374C1654BEED7D8BCC08FC1E667788D3926281AFF996C499852EA9603432850FCEF9F2176B30EAFBC4014F2DE0250BEE23B74C465669D789CCBE9E7560ADF01C6594699732AA7173D541DB259E862265450336B264C1248D2D4E88938D6931FBDCC0F0"/>
          <p:cNvSpPr/>
          <p:nvPr/>
        </p:nvSpPr>
        <p:spPr>
          <a:xfrm>
            <a:off x="9645115" y="4849516"/>
            <a:ext cx="117680" cy="117680"/>
          </a:xfrm>
          <a:prstGeom prst="rect">
            <a:avLst/>
          </a:prstGeom>
          <a:solidFill>
            <a:schemeClr val="tx1"/>
          </a:solidFill>
          <a:ln w="19050">
            <a:solidFill>
              <a:srgbClr val="1135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13556"/>
              </a:solidFill>
              <a:latin typeface="Times New Roman" panose="02020503050405090304"/>
              <a:ea typeface="微软雅黑"/>
              <a:cs typeface="+mn-ea"/>
              <a:sym typeface="Times New Roman" panose="02020503050405090304"/>
            </a:endParaRPr>
          </a:p>
        </p:txBody>
      </p:sp>
      <p:sp>
        <p:nvSpPr>
          <p:cNvPr id="7" name="文本框 6"/>
          <p:cNvSpPr txBox="1"/>
          <p:nvPr/>
        </p:nvSpPr>
        <p:spPr>
          <a:xfrm>
            <a:off x="6164631" y="4367617"/>
            <a:ext cx="3229067" cy="923330"/>
          </a:xfrm>
          <a:prstGeom prst="rect">
            <a:avLst/>
          </a:prstGeom>
          <a:noFill/>
          <a:effectLst/>
        </p:spPr>
        <p:txBody>
          <a:bodyPr wrap="square" rtlCol="0">
            <a:spAutoFit/>
          </a:bodyPr>
          <a:lstStyle/>
          <a:p>
            <a:pPr algn="r"/>
            <a:r>
              <a:rPr lang="en-US" altLang="zh-CN" sz="5400" b="1" dirty="0">
                <a:solidFill>
                  <a:prstClr val="black"/>
                </a:solidFill>
                <a:latin typeface="Times New Roman" panose="02020503050405090304"/>
                <a:ea typeface="微软雅黑"/>
                <a:cs typeface="+mn-ea"/>
                <a:sym typeface="Times New Roman" panose="02020503050405090304"/>
              </a:rPr>
              <a:t>PART 03</a:t>
            </a:r>
            <a:endParaRPr lang="en-US" altLang="zh-CN" sz="5400" b="1" dirty="0">
              <a:solidFill>
                <a:prstClr val="black"/>
              </a:solidFill>
              <a:latin typeface="Times New Roman" panose="02020503050405090304"/>
              <a:ea typeface="微软雅黑"/>
              <a:cs typeface="+mn-ea"/>
              <a:sym typeface="Times New Roman" panose="02020503050405090304"/>
            </a:endParaRPr>
          </a:p>
        </p:txBody>
      </p:sp>
      <p:sp>
        <p:nvSpPr>
          <p:cNvPr id="6" name="文本框 5"/>
          <p:cNvSpPr txBox="1"/>
          <p:nvPr/>
        </p:nvSpPr>
        <p:spPr>
          <a:xfrm>
            <a:off x="1528268" y="1776639"/>
            <a:ext cx="5090536" cy="1014730"/>
          </a:xfrm>
          <a:prstGeom prst="rect">
            <a:avLst/>
          </a:prstGeom>
          <a:noFill/>
          <a:effectLst/>
        </p:spPr>
        <p:txBody>
          <a:bodyPr wrap="square" rtlCol="0">
            <a:spAutoFit/>
          </a:bodyPr>
          <a:lstStyle>
            <a:defPPr>
              <a:defRPr lang="zh-CN"/>
            </a:defPPr>
            <a:lvl1pPr>
              <a:defRPr sz="6000">
                <a:latin typeface="微软雅黑" panose="020B0503020204020204" pitchFamily="34" charset="-122"/>
                <a:ea typeface="微软雅黑" panose="020B0503020204020204" pitchFamily="34" charset="-122"/>
                <a:cs typeface="阿里巴巴普惠体 Light" pitchFamily="18" charset="-122"/>
              </a:defRPr>
            </a:lvl1pPr>
          </a:lstStyle>
          <a:p>
            <a:r>
              <a:rPr lang="zh-CN" altLang="en-US" dirty="0">
                <a:sym typeface="Times New Roman" panose="02020503050405090304"/>
              </a:rPr>
              <a:t>设计与</a:t>
            </a:r>
            <a:r>
              <a:rPr lang="zh-CN" altLang="en-US" dirty="0">
                <a:sym typeface="Times New Roman" panose="02020503050405090304"/>
              </a:rPr>
              <a:t>实现</a:t>
            </a:r>
            <a:endParaRPr lang="zh-CN" altLang="en-US" dirty="0">
              <a:sym typeface="Times New Roman" panose="02020503050405090304"/>
            </a:endParaRPr>
          </a:p>
        </p:txBody>
      </p:sp>
    </p:spTree>
  </p:cSld>
  <p:clrMapOvr>
    <a:masterClrMapping/>
  </p:clrMapOvr>
  <mc:AlternateContent xmlns:mc="http://schemas.openxmlformats.org/markup-compatibility/2006">
    <mc:Choice xmlns:p14="http://schemas.microsoft.com/office/powerpoint/2010/main" Requires="p14">
      <p:transition spd="slow" p14:dur="1300">
        <p14:pan/>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par>
                                <p:cTn id="8" presetID="2" presetClass="entr" presetSubtype="1" decel="10000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 calcmode="lin" valueType="num">
                                      <p:cBhvr additive="base">
                                        <p:cTn id="10" dur="1000" fill="hold"/>
                                        <p:tgtEl>
                                          <p:spTgt spid="3"/>
                                        </p:tgtEl>
                                        <p:attrNameLst>
                                          <p:attrName>ppt_x</p:attrName>
                                        </p:attrNameLst>
                                      </p:cBhvr>
                                      <p:tavLst>
                                        <p:tav tm="0">
                                          <p:val>
                                            <p:strVal val="#ppt_x"/>
                                          </p:val>
                                        </p:tav>
                                        <p:tav tm="100000">
                                          <p:val>
                                            <p:strVal val="#ppt_x"/>
                                          </p:val>
                                        </p:tav>
                                      </p:tavLst>
                                    </p:anim>
                                    <p:anim calcmode="lin" valueType="num">
                                      <p:cBhvr additive="base">
                                        <p:cTn id="11" dur="1000" fill="hold"/>
                                        <p:tgtEl>
                                          <p:spTgt spid="3"/>
                                        </p:tgtEl>
                                        <p:attrNameLst>
                                          <p:attrName>ppt_y</p:attrName>
                                        </p:attrNameLst>
                                      </p:cBhvr>
                                      <p:tavLst>
                                        <p:tav tm="0">
                                          <p:val>
                                            <p:strVal val="0-#ppt_h/2"/>
                                          </p:val>
                                        </p:tav>
                                        <p:tav tm="100000">
                                          <p:val>
                                            <p:strVal val="#ppt_y"/>
                                          </p:val>
                                        </p:tav>
                                      </p:tavLst>
                                    </p:anim>
                                  </p:childTnLst>
                                </p:cTn>
                              </p:par>
                            </p:childTnLst>
                          </p:cTn>
                        </p:par>
                        <p:par>
                          <p:cTn id="12" fill="hold">
                            <p:stCondLst>
                              <p:cond delay="500"/>
                            </p:stCondLst>
                            <p:childTnLst>
                              <p:par>
                                <p:cTn id="13" presetID="42" presetClass="entr" presetSubtype="0" fill="hold" grpId="2" nodeType="afterEffect">
                                  <p:stCondLst>
                                    <p:cond delay="0"/>
                                  </p:stCondLst>
                                  <p:iterate type="lt">
                                    <p:tmPct val="1786"/>
                                  </p:iterate>
                                  <p:childTnLst>
                                    <p:set>
                                      <p:cBhvr>
                                        <p:cTn id="14" dur="1" fill="hold">
                                          <p:stCondLst>
                                            <p:cond delay="0"/>
                                          </p:stCondLst>
                                        </p:cTn>
                                        <p:tgtEl>
                                          <p:spTgt spid="7"/>
                                        </p:tgtEl>
                                        <p:attrNameLst>
                                          <p:attrName>style.visibility</p:attrName>
                                        </p:attrNameLst>
                                      </p:cBhvr>
                                      <p:to>
                                        <p:strVal val="visible"/>
                                      </p:to>
                                    </p:set>
                                    <p:anim to="" calcmode="lin" valueType="num">
                                      <p:cBhvr>
                                        <p:cTn id="15" dur="700" fill="hold">
                                          <p:stCondLst>
                                            <p:cond delay="0"/>
                                          </p:stCondLst>
                                        </p:cTn>
                                        <p:tgtEl>
                                          <p:spTgt spid="7"/>
                                        </p:tgtEl>
                                        <p:attrNameLst>
                                          <p:attrName>ppt_y</p:attrName>
                                        </p:attrNameLst>
                                      </p:cBhvr>
                                      <p:tavLst>
                                        <p:tav tm="0" fmla="#ppt_y+(8/9)*(#ppt_y-(#ppt_y+0.1))*((1.5-1.5*$)^2-(1.5-1.5*$)^3)">
                                          <p:val>
                                            <p:fltVal val="0"/>
                                          </p:val>
                                        </p:tav>
                                        <p:tav tm="100000">
                                          <p:val>
                                            <p:fltVal val="1"/>
                                          </p:val>
                                        </p:tav>
                                      </p:tavLst>
                                    </p:anim>
                                    <p:anim to="" calcmode="lin" valueType="num">
                                      <p:cBhvr>
                                        <p:cTn id="16" dur="700" fill="hold">
                                          <p:stCondLst>
                                            <p:cond delay="0"/>
                                          </p:stCondLst>
                                        </p:cTn>
                                        <p:tgtEl>
                                          <p:spTgt spid="7"/>
                                        </p:tgtEl>
                                        <p:attrNameLst>
                                          <p:attrName>style.opacity</p:attrName>
                                        </p:attrNameLst>
                                      </p:cBhvr>
                                      <p:tavLst>
                                        <p:tav tm="0" fmla="1+(8/9)*(1-0)*((1.5-1.5*$)^2-(1.5-1.5*$)^3)">
                                          <p:val>
                                            <p:fltVal val="0"/>
                                          </p:val>
                                        </p:tav>
                                        <p:tav tm="100000">
                                          <p:val>
                                            <p:fltVal val="1"/>
                                          </p:val>
                                        </p:tav>
                                      </p:tavLst>
                                    </p:anim>
                                  </p:childTnLst>
                                </p:cTn>
                              </p:par>
                            </p:childTnLst>
                          </p:cTn>
                        </p:par>
                        <p:par>
                          <p:cTn id="17" fill="hold">
                            <p:stCondLst>
                              <p:cond delay="1775"/>
                            </p:stCondLst>
                            <p:childTnLst>
                              <p:par>
                                <p:cTn id="18" presetID="53" presetClass="entr" presetSubtype="16" fill="hold" grpId="0" nodeType="afterEffect">
                                  <p:stCondLst>
                                    <p:cond delay="0"/>
                                  </p:stCondLst>
                                  <p:iterate type="lt">
                                    <p:tmPct val="10000"/>
                                  </p:iterate>
                                  <p:childTnLst>
                                    <p:set>
                                      <p:cBhvr>
                                        <p:cTn id="19" dur="1" fill="hold">
                                          <p:stCondLst>
                                            <p:cond delay="0"/>
                                          </p:stCondLst>
                                        </p:cTn>
                                        <p:tgtEl>
                                          <p:spTgt spid="6"/>
                                        </p:tgtEl>
                                        <p:attrNameLst>
                                          <p:attrName>style.visibility</p:attrName>
                                        </p:attrNameLst>
                                      </p:cBhvr>
                                      <p:to>
                                        <p:strVal val="visible"/>
                                      </p:to>
                                    </p:set>
                                    <p:anim calcmode="lin" valueType="num">
                                      <p:cBhvr>
                                        <p:cTn id="20" dur="500" fill="hold"/>
                                        <p:tgtEl>
                                          <p:spTgt spid="6"/>
                                        </p:tgtEl>
                                        <p:attrNameLst>
                                          <p:attrName>ppt_w</p:attrName>
                                        </p:attrNameLst>
                                      </p:cBhvr>
                                      <p:tavLst>
                                        <p:tav tm="0">
                                          <p:val>
                                            <p:fltVal val="0"/>
                                          </p:val>
                                        </p:tav>
                                        <p:tav tm="100000">
                                          <p:val>
                                            <p:strVal val="#ppt_w"/>
                                          </p:val>
                                        </p:tav>
                                      </p:tavLst>
                                    </p:anim>
                                    <p:anim calcmode="lin" valueType="num">
                                      <p:cBhvr>
                                        <p:cTn id="21" dur="500" fill="hold"/>
                                        <p:tgtEl>
                                          <p:spTgt spid="6"/>
                                        </p:tgtEl>
                                        <p:attrNameLst>
                                          <p:attrName>ppt_h</p:attrName>
                                        </p:attrNameLst>
                                      </p:cBhvr>
                                      <p:tavLst>
                                        <p:tav tm="0">
                                          <p:val>
                                            <p:fltVal val="0"/>
                                          </p:val>
                                        </p:tav>
                                        <p:tav tm="100000">
                                          <p:val>
                                            <p:strVal val="#ppt_h"/>
                                          </p:val>
                                        </p:tav>
                                      </p:tavLst>
                                    </p:anim>
                                    <p:animEffect transition="in" filter="fade">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7" grpId="0"/>
      <p:bldP spid="7" grpId="1"/>
      <p:bldP spid="7" grpId="2"/>
      <p:bldP spid="6" grpId="0" bldLvl="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a:off x="411783" y="942554"/>
            <a:ext cx="26887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20619" y="423896"/>
            <a:ext cx="0" cy="73273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文本框 7" descr="e7d195523061f1c0e54b3b90bafc641a2c6a3468f1e1c48c196C252863776654156BCA400C374C1654BEED7D8BCC08FC1E667788D3926281AFF996C499852EA9603432850FCEF9F2176B30EAFBC4014F2DE0250BEE23B74C465669D789CCBE9E7560ADF01C6594699732AA7173D541DB259E862265450336B264C1248D2D4E88938D6931FBDCC0F0"/>
          <p:cNvSpPr txBox="1"/>
          <p:nvPr/>
        </p:nvSpPr>
        <p:spPr>
          <a:xfrm>
            <a:off x="841660" y="477903"/>
            <a:ext cx="2077155" cy="398780"/>
          </a:xfrm>
          <a:prstGeom prst="rect">
            <a:avLst/>
          </a:prstGeom>
          <a:noFill/>
        </p:spPr>
        <p:txBody>
          <a:bodyPr wrap="square" rtlCol="0">
            <a:spAutoFit/>
          </a:bodyPr>
          <a:lstStyle/>
          <a:p>
            <a:r>
              <a:rPr lang="en-US" altLang="zh-CN" sz="2000" dirty="0">
                <a:latin typeface="Times New Roman" panose="02020503050405090304"/>
                <a:ea typeface="微软雅黑"/>
                <a:sym typeface="Times New Roman" panose="02020503050405090304"/>
              </a:rPr>
              <a:t>J</a:t>
            </a:r>
            <a:r>
              <a:rPr lang="en-US" altLang="zh-CN" sz="2000" dirty="0">
                <a:latin typeface="Times New Roman" panose="02020503050405090304"/>
                <a:ea typeface="微软雅黑"/>
                <a:sym typeface="Times New Roman" panose="02020503050405090304"/>
              </a:rPr>
              <a:t>ammDB</a:t>
            </a:r>
            <a:endParaRPr lang="en-US" altLang="zh-CN" sz="2000" dirty="0">
              <a:latin typeface="Times New Roman" panose="02020503050405090304"/>
              <a:ea typeface="微软雅黑"/>
              <a:sym typeface="Times New Roman" panose="02020503050405090304"/>
            </a:endParaRPr>
          </a:p>
        </p:txBody>
      </p:sp>
      <p:sp>
        <p:nvSpPr>
          <p:cNvPr id="11" name="矩形 10" descr="e7d195523061f1c0e54b3b90bafc641a2c6a3468f1e1c48c196C252863776654156BCA400C374C1654BEED7D8BCC08FC1E667788D3926281AFF996C499852EA9603432850FCEF9F2176B30EAFBC4014F2DE0250BEE23B74C465669D789CCBE9E7560ADF01C6594699732AA7173D541DB259E862265450336B264C1248D2D4E88938D6931FBDCC0F0"/>
          <p:cNvSpPr/>
          <p:nvPr/>
        </p:nvSpPr>
        <p:spPr>
          <a:xfrm>
            <a:off x="2684512" y="883714"/>
            <a:ext cx="117680" cy="117680"/>
          </a:xfrm>
          <a:prstGeom prst="rect">
            <a:avLst/>
          </a:prstGeom>
          <a:solidFill>
            <a:schemeClr val="tx1"/>
          </a:solidFill>
          <a:ln w="19050">
            <a:solidFill>
              <a:srgbClr val="1135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13556"/>
              </a:solidFill>
              <a:latin typeface="Times New Roman" panose="02020503050405090304"/>
              <a:ea typeface="微软雅黑"/>
              <a:cs typeface="+mn-ea"/>
              <a:sym typeface="Times New Roman" panose="02020503050405090304"/>
            </a:endParaRPr>
          </a:p>
        </p:txBody>
      </p:sp>
      <p:pic>
        <p:nvPicPr>
          <p:cNvPr id="16" name="图片 15"/>
          <p:cNvPicPr>
            <a:picLocks noChangeAspect="1"/>
          </p:cNvPicPr>
          <p:nvPr/>
        </p:nvPicPr>
        <p:blipFill>
          <a:blip r:embed="rId1"/>
          <a:stretch>
            <a:fillRect/>
          </a:stretch>
        </p:blipFill>
        <p:spPr>
          <a:xfrm>
            <a:off x="841375" y="1066165"/>
            <a:ext cx="10892790" cy="466598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300">
        <p14:pan/>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 presetClass="entr" presetSubtype="8" decel="10000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 calcmode="lin" valueType="num">
                                      <p:cBhvr additive="base">
                                        <p:cTn id="10" dur="1000" fill="hold"/>
                                        <p:tgtEl>
                                          <p:spTgt spid="11"/>
                                        </p:tgtEl>
                                        <p:attrNameLst>
                                          <p:attrName>ppt_x</p:attrName>
                                        </p:attrNameLst>
                                      </p:cBhvr>
                                      <p:tavLst>
                                        <p:tav tm="0">
                                          <p:val>
                                            <p:strVal val="0-#ppt_w/2"/>
                                          </p:val>
                                        </p:tav>
                                        <p:tav tm="100000">
                                          <p:val>
                                            <p:strVal val="#ppt_x"/>
                                          </p:val>
                                        </p:tav>
                                      </p:tavLst>
                                    </p:anim>
                                    <p:anim calcmode="lin" valueType="num">
                                      <p:cBhvr additive="base">
                                        <p:cTn id="11" dur="1000" fill="hold"/>
                                        <p:tgtEl>
                                          <p:spTgt spid="11"/>
                                        </p:tgtEl>
                                        <p:attrNameLst>
                                          <p:attrName>ppt_y</p:attrName>
                                        </p:attrNameLst>
                                      </p:cBhvr>
                                      <p:tavLst>
                                        <p:tav tm="0">
                                          <p:val>
                                            <p:strVal val="#ppt_y"/>
                                          </p:val>
                                        </p:tav>
                                        <p:tav tm="100000">
                                          <p:val>
                                            <p:strVal val="#ppt_y"/>
                                          </p:val>
                                        </p:tav>
                                      </p:tavLst>
                                    </p:anim>
                                  </p:childTnLst>
                                </p:cTn>
                              </p:par>
                              <p:par>
                                <p:cTn id="12" presetID="22" presetClass="entr" presetSubtype="4" fill="hold" nodeType="with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wipe(down)">
                                      <p:cBhvr>
                                        <p:cTn id="14" dur="500"/>
                                        <p:tgtEl>
                                          <p:spTgt spid="7"/>
                                        </p:tgtEl>
                                      </p:cBhvr>
                                    </p:animEffect>
                                  </p:childTnLst>
                                </p:cTn>
                              </p:par>
                            </p:childTnLst>
                          </p:cTn>
                        </p:par>
                        <p:par>
                          <p:cTn id="15" fill="hold">
                            <p:stCondLst>
                              <p:cond delay="500"/>
                            </p:stCondLst>
                            <p:childTnLst>
                              <p:par>
                                <p:cTn id="16" presetID="53" presetClass="entr" presetSubtype="16" fill="hold" grpId="0" nodeType="afterEffect">
                                  <p:stCondLst>
                                    <p:cond delay="0"/>
                                  </p:stCondLst>
                                  <p:iterate type="lt">
                                    <p:tmPct val="10000"/>
                                  </p:iterate>
                                  <p:childTnLst>
                                    <p:set>
                                      <p:cBhvr>
                                        <p:cTn id="17" dur="1" fill="hold">
                                          <p:stCondLst>
                                            <p:cond delay="0"/>
                                          </p:stCondLst>
                                        </p:cTn>
                                        <p:tgtEl>
                                          <p:spTgt spid="8"/>
                                        </p:tgtEl>
                                        <p:attrNameLst>
                                          <p:attrName>style.visibility</p:attrName>
                                        </p:attrNameLst>
                                      </p:cBhvr>
                                      <p:to>
                                        <p:strVal val="visible"/>
                                      </p:to>
                                    </p:set>
                                    <p:anim calcmode="lin" valueType="num">
                                      <p:cBhvr>
                                        <p:cTn id="18" dur="500" fill="hold"/>
                                        <p:tgtEl>
                                          <p:spTgt spid="8"/>
                                        </p:tgtEl>
                                        <p:attrNameLst>
                                          <p:attrName>ppt_w</p:attrName>
                                        </p:attrNameLst>
                                      </p:cBhvr>
                                      <p:tavLst>
                                        <p:tav tm="0">
                                          <p:val>
                                            <p:fltVal val="0"/>
                                          </p:val>
                                        </p:tav>
                                        <p:tav tm="100000">
                                          <p:val>
                                            <p:strVal val="#ppt_w"/>
                                          </p:val>
                                        </p:tav>
                                      </p:tavLst>
                                    </p:anim>
                                    <p:anim calcmode="lin" valueType="num">
                                      <p:cBhvr>
                                        <p:cTn id="19" dur="500" fill="hold"/>
                                        <p:tgtEl>
                                          <p:spTgt spid="8"/>
                                        </p:tgtEl>
                                        <p:attrNameLst>
                                          <p:attrName>ppt_h</p:attrName>
                                        </p:attrNameLst>
                                      </p:cBhvr>
                                      <p:tavLst>
                                        <p:tav tm="0">
                                          <p:val>
                                            <p:fltVal val="0"/>
                                          </p:val>
                                        </p:tav>
                                        <p:tav tm="100000">
                                          <p:val>
                                            <p:strVal val="#ppt_h"/>
                                          </p:val>
                                        </p:tav>
                                      </p:tavLst>
                                    </p:anim>
                                    <p:animEffect transition="in" filter="fade">
                                      <p:cBhvr>
                                        <p:cTn id="2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animBg="1"/>
    </p:bldLst>
  </p:timing>
</p:sld>
</file>

<file path=ppt/tags/tag1.xml><?xml version="1.0" encoding="utf-8"?>
<p:tagLst xmlns:p="http://schemas.openxmlformats.org/presentationml/2006/main">
  <p:tag name="PA" val="v4.3.3"/>
</p:tagLst>
</file>

<file path=ppt/tags/tag2.xml><?xml version="1.0" encoding="utf-8"?>
<p:tagLst xmlns:p="http://schemas.openxmlformats.org/presentationml/2006/main">
  <p:tag name="KSO_WM_SLIDE_ID" val="custom20235629_1"/>
  <p:tag name="KSO_WM_TEMPLATE_SUBCATEGORY" val="0"/>
  <p:tag name="KSO_WM_TEMPLATE_MASTER_TYPE" val="0"/>
  <p:tag name="KSO_WM_TEMPLATE_COLOR_TYPE" val="0"/>
  <p:tag name="KSO_WM_SLIDE_ITEM_CNT" val="0"/>
  <p:tag name="KSO_WM_SLIDE_INDEX" val="1"/>
  <p:tag name="KSO_WM_TAG_VERSION" val="3.0"/>
  <p:tag name="KSO_WM_BEAUTIFY_FLAG" val="#wm#"/>
  <p:tag name="KSO_WM_TEMPLATE_CATEGORY" val="custom"/>
  <p:tag name="KSO_WM_TEMPLATE_INDEX" val="20235629"/>
  <p:tag name="KSO_WM_SLIDE_TYPE" val="text"/>
  <p:tag name="KSO_WM_SLIDE_SUBTYPE" val="picTxt"/>
  <p:tag name="KSO_WM_SLIDE_SIZE" val="864*444"/>
  <p:tag name="KSO_WM_SLIDE_POSITION" val="48*47"/>
  <p:tag name="KSO_WM_SLIDE_LAYOUT" val="a_d"/>
  <p:tag name="KSO_WM_SLIDE_LAYOUT_CNT" val="1_1"/>
  <p:tag name="KSO_WM_SPECIAL_SOURCE" val="bdnull"/>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423jngt">
      <a:majorFont>
        <a:latin typeface="思源黑体"/>
        <a:ea typeface="思源黑体"/>
        <a:cs typeface=""/>
      </a:majorFont>
      <a:minorFont>
        <a:latin typeface="思源黑体"/>
        <a:ea typeface="思源黑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1104</Words>
  <Application>WPS 演示</Application>
  <PresentationFormat>自定义</PresentationFormat>
  <Paragraphs>115</Paragraphs>
  <Slides>19</Slides>
  <Notes>1</Notes>
  <HiddenSlides>0</HiddenSlides>
  <MMClips>0</MMClips>
  <ScaleCrop>false</ScaleCrop>
  <HeadingPairs>
    <vt:vector size="6" baseType="variant">
      <vt:variant>
        <vt:lpstr>已用的字体</vt:lpstr>
      </vt:variant>
      <vt:variant>
        <vt:i4>25</vt:i4>
      </vt:variant>
      <vt:variant>
        <vt:lpstr>主题</vt:lpstr>
      </vt:variant>
      <vt:variant>
        <vt:i4>2</vt:i4>
      </vt:variant>
      <vt:variant>
        <vt:lpstr>幻灯片标题</vt:lpstr>
      </vt:variant>
      <vt:variant>
        <vt:i4>19</vt:i4>
      </vt:variant>
    </vt:vector>
  </HeadingPairs>
  <TitlesOfParts>
    <vt:vector size="46" baseType="lpstr">
      <vt:lpstr>Arial</vt:lpstr>
      <vt:lpstr>宋体</vt:lpstr>
      <vt:lpstr>Wingdings</vt:lpstr>
      <vt:lpstr>微软雅黑</vt:lpstr>
      <vt:lpstr>汉仪旗黑</vt:lpstr>
      <vt:lpstr>Times New Roman</vt:lpstr>
      <vt:lpstr>微软雅黑</vt:lpstr>
      <vt:lpstr>阿里巴巴普惠体 Light</vt:lpstr>
      <vt:lpstr>苹方-简</vt:lpstr>
      <vt:lpstr>Calibri Light</vt:lpstr>
      <vt:lpstr>Arial</vt:lpstr>
      <vt:lpstr>Helvetica Neue</vt:lpstr>
      <vt:lpstr>思源黑体</vt:lpstr>
      <vt:lpstr>汉仪中黑KW</vt:lpstr>
      <vt:lpstr>宋体</vt:lpstr>
      <vt:lpstr>Arial Unicode MS</vt:lpstr>
      <vt:lpstr>Calibri</vt:lpstr>
      <vt:lpstr>Helvetica Neue</vt:lpstr>
      <vt:lpstr>汉仪书宋二KW</vt:lpstr>
      <vt:lpstr>等线</vt:lpstr>
      <vt:lpstr>汉仪中等线KW</vt:lpstr>
      <vt:lpstr>Times New Roman</vt:lpstr>
      <vt:lpstr>微软雅黑</vt:lpstr>
      <vt:lpstr>阿里巴巴普惠体 Light</vt:lpstr>
      <vt:lpstr>Apple Color Emoji</vt:lpstr>
      <vt:lpstr>第一PPT，www.1ppt.com​</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Company>
  <LinksUpToDate>false</LinksUpToDate>
  <SharedDoc>false</SharedDoc>
  <HyperlinksChanged>false</HyperlinksChanged>
  <AppVersion>14.0000</AppVersion>
  <Manager>第一PPT</Manager>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第一PPT，www.1ppt.com</dc:creator>
  <cp:keywords>www.1ppt.com</cp:keywords>
  <dc:description>第一PPT</dc:description>
  <cp:category>www.1ppt.com</cp:category>
  <cp:lastModifiedBy>蓝天</cp:lastModifiedBy>
  <cp:revision>52</cp:revision>
  <dcterms:created xsi:type="dcterms:W3CDTF">2025-04-18T22:05:24Z</dcterms:created>
  <dcterms:modified xsi:type="dcterms:W3CDTF">2025-04-18T22:05:24Z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9262AC27E5A5A251821902688C2FEB90_42</vt:lpwstr>
  </property>
  <property fmtid="{D5CDD505-2E9C-101B-9397-08002B2CF9AE}" pid="3" name="KSOProductBuildVer">
    <vt:lpwstr>2052-7.2.0.8943</vt:lpwstr>
  </property>
</Properties>
</file>