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80" d="100"/>
          <a:sy n="80" d="100"/>
        </p:scale>
        <p:origin x="56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3" name="AutoShape 3"/>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4" name="AutoShape 4"/>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1999" cy="6858001"/>
            <a:chOff x="0" y="0"/>
            <a:chExt cx="12191999" cy="6858001"/>
          </a:xfrm>
        </p:grpSpPr>
        <p:sp>
          <p:nvSpPr>
            <p:cNvPr id="3" name="Freeform 3"/>
            <p:cNvSpPr/>
            <p:nvPr/>
          </p:nvSpPr>
          <p:spPr>
            <a:xfrm>
              <a:off x="4519745" y="0"/>
              <a:ext cx="7672254" cy="6858000"/>
            </a:xfrm>
            <a:custGeom>
              <a:avLst/>
              <a:gdLst/>
              <a:ahLst/>
              <a:cxnLst/>
              <a:rect l="l" t="t" r="r" b="b"/>
              <a:pathLst>
                <a:path w="7672254" h="6858000">
                  <a:moveTo>
                    <a:pt x="0" y="0"/>
                  </a:moveTo>
                  <a:lnTo>
                    <a:pt x="7672254" y="0"/>
                  </a:lnTo>
                  <a:lnTo>
                    <a:pt x="7672254" y="6858000"/>
                  </a:lnTo>
                  <a:lnTo>
                    <a:pt x="4379951" y="6858000"/>
                  </a:lnTo>
                  <a:lnTo>
                    <a:pt x="0" y="0"/>
                  </a:lnTo>
                  <a:close/>
                </a:path>
              </a:pathLst>
            </a:custGeom>
            <a:blipFill>
              <a:blip r:embed="rId2"/>
              <a:srcRect/>
              <a:stretch>
                <a:fillRect l="-590" r="-33610"/>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flipH="1">
              <a:off x="7139110" y="5768975"/>
              <a:ext cx="1863242" cy="1089025"/>
            </a:xfrm>
            <a:custGeom>
              <a:avLst/>
              <a:gdLst/>
              <a:ahLst/>
              <a:cxnLst/>
              <a:rect l="l" t="t" r="r" b="b"/>
              <a:pathLst>
                <a:path w="1863242" h="1089025">
                  <a:moveTo>
                    <a:pt x="1863242" y="0"/>
                  </a:moveTo>
                  <a:lnTo>
                    <a:pt x="694921" y="0"/>
                  </a:lnTo>
                  <a:lnTo>
                    <a:pt x="0" y="1089025"/>
                  </a:lnTo>
                  <a:lnTo>
                    <a:pt x="1168300" y="1089025"/>
                  </a:lnTo>
                  <a:close/>
                </a:path>
              </a:pathLst>
            </a:custGeom>
            <a:gradFill>
              <a:gsLst>
                <a:gs pos="0">
                  <a:srgbClr val="1C7AFF">
                    <a:alpha val="93000"/>
                    <a:lumMod val="60000"/>
                    <a:lumOff val="40000"/>
                  </a:srgbClr>
                </a:gs>
                <a:gs pos="100000">
                  <a:srgbClr val="1C7AFF">
                    <a:alpha val="0"/>
                  </a:srgbClr>
                </a:gs>
              </a:gsLst>
              <a:lin ang="13500000"/>
            </a:gradFill>
            <a:ln cap="flat">
              <a:noFill/>
              <a:prstDash val="solid"/>
              <a:miter lim="800000"/>
            </a:ln>
          </p:spPr>
          <p:txBody>
            <a:bodyPr vert="horz" wrap="square" lIns="91440" tIns="45720" rIns="91440" bIns="45720" anchor="ctr">
              <a:noAutofit/>
            </a:bodyPr>
            <a:lstStyle/>
            <a:p>
              <a:pPr marL="0" algn="l"/>
              <a:endParaRPr/>
            </a:p>
          </p:txBody>
        </p:sp>
        <p:grpSp>
          <p:nvGrpSpPr>
            <p:cNvPr id="5" name="Group 5"/>
            <p:cNvGrpSpPr/>
            <p:nvPr/>
          </p:nvGrpSpPr>
          <p:grpSpPr>
            <a:xfrm>
              <a:off x="700882" y="1089025"/>
              <a:ext cx="1118394" cy="45719"/>
              <a:chOff x="2177167" y="2942928"/>
              <a:chExt cx="1589916" cy="165258"/>
            </a:xfrm>
            <a:solidFill>
              <a:srgbClr val="E4E6EA"/>
            </a:solidFill>
          </p:grpSpPr>
          <p:sp>
            <p:nvSpPr>
              <p:cNvPr id="6" name="AutoShape 6"/>
              <p:cNvSpPr/>
              <p:nvPr/>
            </p:nvSpPr>
            <p:spPr>
              <a:xfrm>
                <a:off x="2177167" y="2942928"/>
                <a:ext cx="443190" cy="165258"/>
              </a:xfrm>
              <a:prstGeom prst="rect">
                <a:avLst/>
              </a:prstGeom>
              <a:solidFill>
                <a:schemeClr val="accent1">
                  <a:lumMod val="20000"/>
                  <a:lumOff val="80000"/>
                </a:schemeClr>
              </a:solidFill>
              <a:ln cap="flat">
                <a:noFill/>
                <a:prstDash val="solid"/>
                <a:miter lim="800000"/>
              </a:ln>
            </p:spPr>
            <p:txBody>
              <a:bodyPr vert="horz" lIns="91440" tIns="45720" rIns="91440" bIns="45720" anchor="ctr">
                <a:normAutofit/>
              </a:bodyPr>
              <a:lstStyle/>
              <a:p>
                <a:pPr marL="0" algn="l"/>
                <a:endParaRPr/>
              </a:p>
            </p:txBody>
          </p:sp>
          <p:sp>
            <p:nvSpPr>
              <p:cNvPr id="7" name="AutoShape 7"/>
              <p:cNvSpPr/>
              <p:nvPr/>
            </p:nvSpPr>
            <p:spPr>
              <a:xfrm>
                <a:off x="2676471" y="2942928"/>
                <a:ext cx="1090612" cy="165258"/>
              </a:xfrm>
              <a:prstGeom prst="rect">
                <a:avLst/>
              </a:prstGeom>
              <a:solidFill>
                <a:schemeClr val="accent1">
                  <a:lumMod val="60000"/>
                  <a:lumOff val="40000"/>
                </a:schemeClr>
              </a:solidFill>
              <a:ln cap="flat">
                <a:noFill/>
                <a:prstDash val="solid"/>
                <a:miter lim="800000"/>
              </a:ln>
            </p:spPr>
            <p:txBody>
              <a:bodyPr vert="horz" lIns="91440" tIns="45720" rIns="91440" bIns="45720" anchor="ctr">
                <a:normAutofit/>
              </a:bodyPr>
              <a:lstStyle/>
              <a:p>
                <a:pPr marL="0" algn="l"/>
                <a:endParaRPr/>
              </a:p>
            </p:txBody>
          </p:sp>
        </p:grpSp>
        <p:sp>
          <p:nvSpPr>
            <p:cNvPr id="8" name="Freeform 8"/>
            <p:cNvSpPr/>
            <p:nvPr/>
          </p:nvSpPr>
          <p:spPr>
            <a:xfrm flipH="1">
              <a:off x="4067742" y="2"/>
              <a:ext cx="5575049" cy="6857999"/>
            </a:xfrm>
            <a:custGeom>
              <a:avLst/>
              <a:gdLst/>
              <a:ahLst/>
              <a:cxnLst/>
              <a:rect l="l" t="t" r="r" b="b"/>
              <a:pathLst>
                <a:path w="5575049" h="6857999">
                  <a:moveTo>
                    <a:pt x="5575049" y="0"/>
                  </a:moveTo>
                  <a:lnTo>
                    <a:pt x="4740250" y="0"/>
                  </a:lnTo>
                  <a:lnTo>
                    <a:pt x="360300" y="6857998"/>
                  </a:lnTo>
                  <a:lnTo>
                    <a:pt x="0" y="6857998"/>
                  </a:lnTo>
                  <a:lnTo>
                    <a:pt x="0" y="6857999"/>
                  </a:lnTo>
                  <a:lnTo>
                    <a:pt x="1198740" y="6857999"/>
                  </a:lnTo>
                  <a:close/>
                </a:path>
              </a:pathLst>
            </a:custGeom>
            <a:gradFill>
              <a:gsLst>
                <a:gs pos="0">
                  <a:srgbClr val="4D96FF">
                    <a:alpha val="83000"/>
                    <a:lumMod val="20000"/>
                    <a:lumOff val="80000"/>
                  </a:srgbClr>
                </a:gs>
                <a:gs pos="100000">
                  <a:srgbClr val="4D96FF"/>
                </a:gs>
              </a:gsLst>
              <a:lin ang="16200000"/>
            </a:gradFill>
            <a:ln cap="flat">
              <a:noFill/>
              <a:prstDash val="solid"/>
              <a:miter lim="800000"/>
            </a:ln>
          </p:spPr>
          <p:txBody>
            <a:bodyPr vert="horz" wrap="square" lIns="91440" tIns="45720" rIns="91440" bIns="45720" anchor="ctr">
              <a:noAutofit/>
            </a:bodyPr>
            <a:lstStyle/>
            <a:p>
              <a:pPr marL="0" algn="l"/>
              <a:endParaRPr/>
            </a:p>
          </p:txBody>
        </p:sp>
        <p:sp>
          <p:nvSpPr>
            <p:cNvPr id="9" name="Freeform 9"/>
            <p:cNvSpPr/>
            <p:nvPr/>
          </p:nvSpPr>
          <p:spPr>
            <a:xfrm flipH="1">
              <a:off x="6346733" y="2806698"/>
              <a:ext cx="3753510" cy="4051302"/>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1C7AFF">
                    <a:lumMod val="75000"/>
                  </a:srgbClr>
                </a:gs>
                <a:gs pos="100000">
                  <a:srgbClr val="1C7AFF">
                    <a:alpha val="12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nvGrpSpPr>
            <p:cNvPr id="10" name="Group 10"/>
            <p:cNvGrpSpPr/>
            <p:nvPr/>
          </p:nvGrpSpPr>
          <p:grpSpPr>
            <a:xfrm>
              <a:off x="0" y="4956352"/>
              <a:ext cx="1779104" cy="1901647"/>
              <a:chOff x="0" y="4699724"/>
              <a:chExt cx="2019196" cy="2158276"/>
            </a:xfrm>
          </p:grpSpPr>
          <p:grpSp>
            <p:nvGrpSpPr>
              <p:cNvPr id="11" name="Group 11"/>
              <p:cNvGrpSpPr/>
              <p:nvPr/>
            </p:nvGrpSpPr>
            <p:grpSpPr>
              <a:xfrm>
                <a:off x="0" y="4699724"/>
                <a:ext cx="2019196" cy="2158276"/>
                <a:chOff x="0" y="4401697"/>
                <a:chExt cx="2298018" cy="2456303"/>
              </a:xfrm>
            </p:grpSpPr>
            <p:sp>
              <p:nvSpPr>
                <p:cNvPr id="12" name="Freeform 12"/>
                <p:cNvSpPr/>
                <p:nvPr/>
              </p:nvSpPr>
              <p:spPr>
                <a:xfrm flipH="1">
                  <a:off x="0" y="4401697"/>
                  <a:ext cx="1567445" cy="2456303"/>
                </a:xfrm>
                <a:custGeom>
                  <a:avLst/>
                  <a:gdLst/>
                  <a:ahLst/>
                  <a:cxnLst/>
                  <a:rect l="l" t="t" r="r" b="b"/>
                  <a:pathLst>
                    <a:path w="1567445" h="2456303">
                      <a:moveTo>
                        <a:pt x="1567445" y="0"/>
                      </a:moveTo>
                      <a:lnTo>
                        <a:pt x="0" y="2456303"/>
                      </a:lnTo>
                      <a:lnTo>
                        <a:pt x="72972" y="2456303"/>
                      </a:lnTo>
                      <a:lnTo>
                        <a:pt x="1567445" y="114354"/>
                      </a:lnTo>
                      <a:close/>
                    </a:path>
                  </a:pathLst>
                </a:custGeom>
                <a:gradFill>
                  <a:gsLst>
                    <a:gs pos="0">
                      <a:srgbClr val="4D96FF">
                        <a:alpha val="0"/>
                        <a:lumMod val="20000"/>
                        <a:lumOff val="80000"/>
                      </a:srgbClr>
                    </a:gs>
                    <a:gs pos="100000">
                      <a:srgbClr val="1C7AFF">
                        <a:alpha val="37000"/>
                      </a:srgbClr>
                    </a:gs>
                  </a:gsLst>
                  <a:lin ang="10800000"/>
                </a:gradFill>
                <a:ln cap="flat">
                  <a:noFill/>
                  <a:prstDash val="solid"/>
                  <a:miter lim="800000"/>
                </a:ln>
              </p:spPr>
              <p:txBody>
                <a:bodyPr vert="horz" wrap="square" lIns="91440" tIns="45720" rIns="91440" bIns="45720" anchor="ctr">
                  <a:noAutofit/>
                </a:bodyPr>
                <a:lstStyle/>
                <a:p>
                  <a:pPr marL="0" algn="l"/>
                  <a:endParaRPr/>
                </a:p>
              </p:txBody>
            </p:sp>
            <p:sp>
              <p:nvSpPr>
                <p:cNvPr id="13" name="Freeform 13"/>
                <p:cNvSpPr/>
                <p:nvPr/>
              </p:nvSpPr>
              <p:spPr>
                <a:xfrm flipH="1">
                  <a:off x="587956" y="5012266"/>
                  <a:ext cx="1710062" cy="1845733"/>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4D96FF">
                        <a:alpha val="27000"/>
                      </a:srgbClr>
                    </a:gs>
                    <a:gs pos="100000">
                      <a:srgbClr val="1C7AFF">
                        <a:alpha val="2500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sp>
            <p:nvSpPr>
              <p:cNvPr id="14" name="Freeform 14"/>
              <p:cNvSpPr/>
              <p:nvPr/>
            </p:nvSpPr>
            <p:spPr>
              <a:xfrm flipH="1">
                <a:off x="0" y="4958264"/>
                <a:ext cx="744529" cy="1166766"/>
              </a:xfrm>
              <a:custGeom>
                <a:avLst/>
                <a:gdLst/>
                <a:ahLst/>
                <a:cxnLst/>
                <a:rect l="l" t="t" r="r" b="b"/>
                <a:pathLst>
                  <a:path w="823124" h="1289933">
                    <a:moveTo>
                      <a:pt x="823124" y="0"/>
                    </a:moveTo>
                    <a:lnTo>
                      <a:pt x="0" y="1289933"/>
                    </a:lnTo>
                    <a:lnTo>
                      <a:pt x="467663" y="1289933"/>
                    </a:lnTo>
                    <a:lnTo>
                      <a:pt x="823124" y="732900"/>
                    </a:lnTo>
                    <a:close/>
                  </a:path>
                </a:pathLst>
              </a:custGeom>
              <a:gradFill>
                <a:gsLst>
                  <a:gs pos="0">
                    <a:srgbClr val="4D96FF">
                      <a:lumMod val="60000"/>
                      <a:lumOff val="40000"/>
                    </a:srgbClr>
                  </a:gs>
                  <a:gs pos="100000">
                    <a:srgbClr val="4D96FF">
                      <a:alpha val="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grpSp>
      <p:sp>
        <p:nvSpPr>
          <p:cNvPr id="15" name="AutoShape 15"/>
          <p:cNvSpPr>
            <a:spLocks noGrp="1"/>
          </p:cNvSpPr>
          <p:nvPr>
            <p:ph type="ctrTitle"/>
          </p:nvPr>
        </p:nvSpPr>
        <p:spPr>
          <a:xfrm>
            <a:off x="660400" y="1379643"/>
            <a:ext cx="5686333" cy="2360576"/>
          </a:xfrm>
          <a:prstGeom prst="rect">
            <a:avLst/>
          </a:prstGeom>
        </p:spPr>
        <p:txBody>
          <a:bodyPr vert="horz" wrap="square" lIns="91440" tIns="45720" rIns="91440" bIns="45720" anchor="b">
            <a:noAutofit/>
          </a:bodyPr>
          <a:lstStyle/>
          <a:p>
            <a:pPr algn="l">
              <a:lnSpc>
                <a:spcPct val="100000"/>
              </a:lnSpc>
              <a:spcBef>
                <a:spcPct val="0"/>
              </a:spcBef>
            </a:pPr>
            <a:r>
              <a:rPr lang="en-US" sz="6000" b="1" i="0" u="none" baseline="0">
                <a:solidFill>
                  <a:srgbClr val="2F2F2F"/>
                </a:solidFill>
                <a:latin typeface="Arial"/>
                <a:ea typeface="Arial"/>
              </a:rPr>
              <a:t>Click to add title</a:t>
            </a:r>
          </a:p>
        </p:txBody>
      </p:sp>
      <p:sp>
        <p:nvSpPr>
          <p:cNvPr id="16" name="AutoShape 16"/>
          <p:cNvSpPr>
            <a:spLocks noGrp="1"/>
          </p:cNvSpPr>
          <p:nvPr>
            <p:ph type="subTitle" sz="quarter" idx="1"/>
          </p:nvPr>
        </p:nvSpPr>
        <p:spPr>
          <a:xfrm>
            <a:off x="660400" y="3870823"/>
            <a:ext cx="5686333" cy="879423"/>
          </a:xfrm>
          <a:prstGeom prst="roundRect">
            <a:avLst>
              <a:gd name="adj" fmla="val 0"/>
            </a:avLst>
          </a:prstGeom>
          <a:noFill/>
          <a:ln>
            <a:noFill/>
          </a:ln>
        </p:spPr>
        <p:txBody>
          <a:bodyPr vert="horz" wrap="square" lIns="91440" tIns="45720" rIns="91440" bIns="45720" anchor="t">
            <a:normAutofit/>
          </a:bodyPr>
          <a:lstStyle/>
          <a:p>
            <a:pPr marL="0" indent="0" algn="l">
              <a:lnSpc>
                <a:spcPct val="100000"/>
              </a:lnSpc>
              <a:spcBef>
                <a:spcPts val="1000"/>
              </a:spcBef>
            </a:pPr>
            <a:r>
              <a:rPr lang="en-US" sz="1800" b="0" i="0" u="none" baseline="0">
                <a:solidFill>
                  <a:srgbClr val="2F2F2F"/>
                </a:solidFill>
                <a:latin typeface="Arial"/>
                <a:ea typeface="Arial"/>
              </a:rPr>
              <a:t>Click to add subtitle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en-US" sz="2800" b="1" i="0" u="none" baseline="0">
                <a:solidFill>
                  <a:srgbClr val="2F2F2F"/>
                </a:solidFill>
                <a:latin typeface="Arial"/>
                <a:ea typeface="Arial"/>
              </a:rPr>
              <a:t>Click to add title</a:t>
            </a:r>
          </a:p>
        </p:txBody>
      </p:sp>
      <p:sp>
        <p:nvSpPr>
          <p:cNvPr id="3" name="AutoShape 3"/>
          <p:cNvSpPr>
            <a:spLocks noGrp="1"/>
          </p:cNvSpPr>
          <p:nvPr>
            <p:ph idx="1"/>
          </p:nvPr>
        </p:nvSpPr>
        <p:spPr>
          <a:xfrm>
            <a:off x="660400" y="1130300"/>
            <a:ext cx="10858500" cy="5003800"/>
          </a:xfrm>
        </p:spPr>
        <p:txBody>
          <a:bodyPr vert="horz" lIns="91440" tIns="45720" rIns="91440" bIns="45720" anchor="t">
            <a:normAutofit/>
          </a:bodyPr>
          <a:lstStyle/>
          <a:p>
            <a:pPr marL="228600" indent="-228600" algn="l">
              <a:lnSpc>
                <a:spcPct val="120000"/>
              </a:lnSpc>
              <a:spcBef>
                <a:spcPts val="1000"/>
              </a:spcBef>
            </a:pPr>
            <a:r>
              <a:rPr lang="en-US" sz="1800" b="0" i="0" u="none" baseline="0">
                <a:solidFill>
                  <a:srgbClr val="2F2F2F"/>
                </a:solidFill>
                <a:latin typeface="Arial"/>
                <a:ea typeface="Arial"/>
              </a:rPr>
              <a:t>Click to add text</a:t>
            </a:r>
          </a:p>
          <a:p>
            <a:pPr marL="685800" lvl="1" indent="-228600" algn="l">
              <a:lnSpc>
                <a:spcPct val="120000"/>
              </a:lnSpc>
              <a:spcBef>
                <a:spcPts val="500"/>
              </a:spcBef>
            </a:pPr>
            <a:r>
              <a:rPr lang="en-US" sz="1600" b="0" i="0" u="none" baseline="0">
                <a:solidFill>
                  <a:srgbClr val="2F2F2F"/>
                </a:solidFill>
                <a:latin typeface="Arial"/>
                <a:ea typeface="Arial"/>
              </a:rPr>
              <a:t>Second level</a:t>
            </a:r>
          </a:p>
          <a:p>
            <a:pPr marL="1143000" lvl="2" indent="-228600" algn="l">
              <a:lnSpc>
                <a:spcPct val="120000"/>
              </a:lnSpc>
              <a:spcBef>
                <a:spcPts val="500"/>
              </a:spcBef>
            </a:pPr>
            <a:r>
              <a:rPr lang="en-US" sz="1400" b="0" i="0" u="none" baseline="0">
                <a:solidFill>
                  <a:srgbClr val="2F2F2F"/>
                </a:solidFill>
                <a:latin typeface="Arial"/>
                <a:ea typeface="Arial"/>
              </a:rPr>
              <a:t>Third level</a:t>
            </a:r>
          </a:p>
          <a:p>
            <a:pPr marL="1600200" lvl="3" indent="-228600" algn="l">
              <a:lnSpc>
                <a:spcPct val="120000"/>
              </a:lnSpc>
              <a:spcBef>
                <a:spcPts val="500"/>
              </a:spcBef>
            </a:pPr>
            <a:r>
              <a:rPr lang="en-US" sz="1200" b="0" i="0" u="none" baseline="0">
                <a:solidFill>
                  <a:srgbClr val="2F2F2F"/>
                </a:solidFill>
                <a:latin typeface="Arial"/>
                <a:ea typeface="Arial"/>
              </a:rPr>
              <a:t>Fourth level</a:t>
            </a:r>
          </a:p>
          <a:p>
            <a:pPr marL="2057400" lvl="4" indent="-228600" algn="l">
              <a:lnSpc>
                <a:spcPct val="120000"/>
              </a:lnSpc>
              <a:spcBef>
                <a:spcPts val="500"/>
              </a:spcBef>
            </a:pPr>
            <a:r>
              <a:rPr lang="en-US" sz="1200" b="0" i="0" u="none" baseline="0">
                <a:solidFill>
                  <a:srgbClr val="2F2F2F"/>
                </a:solidFill>
                <a:latin typeface="Arial"/>
                <a:ea typeface="Arial"/>
              </a:rPr>
              <a:t>Fifth level</a:t>
            </a:r>
          </a:p>
        </p:txBody>
      </p:sp>
      <p:sp>
        <p:nvSpPr>
          <p:cNvPr id="4" name="AutoShape 4"/>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5" name="AutoShape 5"/>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6" name="AutoShape 6"/>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1" y="1242685"/>
            <a:ext cx="9833814" cy="994433"/>
          </a:xfrm>
          <a:prstGeom prst="rect">
            <a:avLst/>
          </a:prstGeom>
          <a:noFill/>
        </p:spPr>
        <p:txBody>
          <a:bodyPr vert="horz" lIns="91440" tIns="45720" rIns="91440" bIns="45720" anchor="ctr">
            <a:normAutofit/>
          </a:bodyPr>
          <a:lstStyle/>
          <a:p>
            <a:pPr algn="l">
              <a:lnSpc>
                <a:spcPct val="100000"/>
              </a:lnSpc>
              <a:spcBef>
                <a:spcPct val="0"/>
              </a:spcBef>
            </a:pPr>
            <a:r>
              <a:rPr lang="en-US" sz="2800" b="1" i="0" u="none" baseline="0">
                <a:solidFill>
                  <a:srgbClr val="FFFFFF"/>
                </a:solidFill>
                <a:latin typeface="Arial"/>
                <a:ea typeface="Arial"/>
              </a:rPr>
              <a:t>Agenda</a:t>
            </a:r>
          </a:p>
        </p:txBody>
      </p:sp>
      <p:sp>
        <p:nvSpPr>
          <p:cNvPr id="3" name="AutoShape 3"/>
          <p:cNvSpPr>
            <a:spLocks noGrp="1"/>
          </p:cNvSpPr>
          <p:nvPr>
            <p:ph sz="quarter" idx="1"/>
          </p:nvPr>
        </p:nvSpPr>
        <p:spPr>
          <a:xfrm>
            <a:off x="660401" y="2660363"/>
            <a:ext cx="7588250" cy="3473737"/>
          </a:xfrm>
        </p:spPr>
        <p:txBody>
          <a:bodyPr vert="horz" lIns="91440" tIns="45720" rIns="91440" bIns="45720" anchor="t">
            <a:normAutofit/>
          </a:bodyPr>
          <a:lstStyle/>
          <a:p>
            <a:pPr marL="342900" indent="-342900" algn="l">
              <a:lnSpc>
                <a:spcPct val="100000"/>
              </a:lnSpc>
              <a:spcBef>
                <a:spcPts val="1000"/>
              </a:spcBef>
            </a:pPr>
            <a:r>
              <a:rPr lang="en-US" sz="1800" b="0" i="0" u="none" baseline="0">
                <a:solidFill>
                  <a:srgbClr val="2F2F2F"/>
                </a:solidFill>
                <a:latin typeface="Arial"/>
                <a:ea typeface="Arial"/>
              </a:rPr>
              <a:t>Click to add text</a:t>
            </a:r>
          </a:p>
          <a:p>
            <a:pPr marL="800100" lvl="1" indent="-342900" algn="l">
              <a:lnSpc>
                <a:spcPct val="100000"/>
              </a:lnSpc>
              <a:spcBef>
                <a:spcPts val="500"/>
              </a:spcBef>
            </a:pPr>
            <a:r>
              <a:rPr lang="en-US" sz="1600" b="0" i="0" u="none" baseline="0">
                <a:solidFill>
                  <a:srgbClr val="2F2F2F"/>
                </a:solidFill>
                <a:latin typeface="Arial"/>
                <a:ea typeface="Arial"/>
              </a:rPr>
              <a:t>Second level</a:t>
            </a:r>
          </a:p>
          <a:p>
            <a:pPr marL="1257300" lvl="2" indent="-342900" algn="l">
              <a:lnSpc>
                <a:spcPct val="100000"/>
              </a:lnSpc>
              <a:spcBef>
                <a:spcPts val="500"/>
              </a:spcBef>
            </a:pPr>
            <a:r>
              <a:rPr lang="en-US" sz="1400" b="0" i="0" u="none" baseline="0">
                <a:solidFill>
                  <a:srgbClr val="2F2F2F"/>
                </a:solidFill>
                <a:latin typeface="Arial"/>
                <a:ea typeface="Arial"/>
              </a:rPr>
              <a:t>Third level</a:t>
            </a:r>
          </a:p>
          <a:p>
            <a:pPr marL="1600200" lvl="3" indent="-228600" algn="l">
              <a:lnSpc>
                <a:spcPct val="100000"/>
              </a:lnSpc>
              <a:spcBef>
                <a:spcPts val="500"/>
              </a:spcBef>
            </a:pPr>
            <a:r>
              <a:rPr lang="en-US" sz="1200" b="0" i="0" u="none" baseline="0">
                <a:solidFill>
                  <a:srgbClr val="2F2F2F"/>
                </a:solidFill>
                <a:latin typeface="Arial"/>
                <a:ea typeface="Arial"/>
              </a:rPr>
              <a:t>Fourth level</a:t>
            </a:r>
          </a:p>
          <a:p>
            <a:pPr marL="2057400" lvl="4" indent="-228600" algn="l">
              <a:lnSpc>
                <a:spcPct val="100000"/>
              </a:lnSpc>
              <a:spcBef>
                <a:spcPts val="500"/>
              </a:spcBef>
            </a:pPr>
            <a:r>
              <a:rPr lang="en-US" sz="1200" b="0" i="0" u="none" baseline="0">
                <a:solidFill>
                  <a:srgbClr val="2F2F2F"/>
                </a:solidFill>
                <a:latin typeface="Arial"/>
                <a:ea typeface="Arial"/>
              </a:rPr>
              <a:t>Fifth level</a:t>
            </a:r>
          </a:p>
        </p:txBody>
      </p:sp>
      <p:sp>
        <p:nvSpPr>
          <p:cNvPr id="4" name="AutoShape 4"/>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5" name="AutoShape 5"/>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6" name="AutoShape 6"/>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grpSp>
        <p:nvGrpSpPr>
          <p:cNvPr id="2" name="Group 2"/>
          <p:cNvGrpSpPr/>
          <p:nvPr/>
        </p:nvGrpSpPr>
        <p:grpSpPr>
          <a:xfrm flipH="1">
            <a:off x="0" y="0"/>
            <a:ext cx="12191999" cy="6858001"/>
            <a:chOff x="0" y="0"/>
            <a:chExt cx="12191999" cy="6858001"/>
          </a:xfrm>
        </p:grpSpPr>
        <p:sp>
          <p:nvSpPr>
            <p:cNvPr id="3" name="Freeform 3"/>
            <p:cNvSpPr/>
            <p:nvPr/>
          </p:nvSpPr>
          <p:spPr>
            <a:xfrm>
              <a:off x="4519745" y="0"/>
              <a:ext cx="7672254" cy="6858000"/>
            </a:xfrm>
            <a:custGeom>
              <a:avLst/>
              <a:gdLst/>
              <a:ahLst/>
              <a:cxnLst/>
              <a:rect l="l" t="t" r="r" b="b"/>
              <a:pathLst>
                <a:path w="7672254" h="6858000">
                  <a:moveTo>
                    <a:pt x="0" y="0"/>
                  </a:moveTo>
                  <a:lnTo>
                    <a:pt x="7672254" y="0"/>
                  </a:lnTo>
                  <a:lnTo>
                    <a:pt x="7672254" y="6858000"/>
                  </a:lnTo>
                  <a:lnTo>
                    <a:pt x="4379951" y="6858000"/>
                  </a:lnTo>
                  <a:lnTo>
                    <a:pt x="0" y="0"/>
                  </a:lnTo>
                  <a:close/>
                </a:path>
              </a:pathLst>
            </a:custGeom>
            <a:blipFill>
              <a:blip r:embed="rId2"/>
              <a:srcRect/>
              <a:stretch>
                <a:fillRect l="-590" r="-33610"/>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flipH="1">
              <a:off x="7139110" y="5768975"/>
              <a:ext cx="1863242" cy="1089025"/>
            </a:xfrm>
            <a:custGeom>
              <a:avLst/>
              <a:gdLst/>
              <a:ahLst/>
              <a:cxnLst/>
              <a:rect l="l" t="t" r="r" b="b"/>
              <a:pathLst>
                <a:path w="1863242" h="1089025">
                  <a:moveTo>
                    <a:pt x="1863242" y="0"/>
                  </a:moveTo>
                  <a:lnTo>
                    <a:pt x="694921" y="0"/>
                  </a:lnTo>
                  <a:lnTo>
                    <a:pt x="0" y="1089025"/>
                  </a:lnTo>
                  <a:lnTo>
                    <a:pt x="1168300" y="1089025"/>
                  </a:lnTo>
                  <a:close/>
                </a:path>
              </a:pathLst>
            </a:custGeom>
            <a:gradFill>
              <a:gsLst>
                <a:gs pos="0">
                  <a:srgbClr val="1C7AFF">
                    <a:alpha val="93000"/>
                    <a:lumMod val="60000"/>
                    <a:lumOff val="40000"/>
                  </a:srgbClr>
                </a:gs>
                <a:gs pos="100000">
                  <a:srgbClr val="1C7AFF">
                    <a:alpha val="0"/>
                  </a:srgbClr>
                </a:gs>
              </a:gsLst>
              <a:lin ang="13500000"/>
            </a:gradFill>
            <a:ln cap="flat">
              <a:noFill/>
              <a:prstDash val="solid"/>
              <a:miter lim="800000"/>
            </a:ln>
          </p:spPr>
          <p:txBody>
            <a:bodyPr vert="horz" wrap="square" lIns="91440" tIns="45720" rIns="91440" bIns="45720" anchor="ctr">
              <a:noAutofit/>
            </a:bodyPr>
            <a:lstStyle/>
            <a:p>
              <a:pPr marL="0" algn="l"/>
              <a:endParaRPr/>
            </a:p>
          </p:txBody>
        </p:sp>
        <p:grpSp>
          <p:nvGrpSpPr>
            <p:cNvPr id="5" name="Group 5"/>
            <p:cNvGrpSpPr/>
            <p:nvPr/>
          </p:nvGrpSpPr>
          <p:grpSpPr>
            <a:xfrm>
              <a:off x="700882" y="1089025"/>
              <a:ext cx="1118394" cy="45719"/>
              <a:chOff x="2177167" y="2942928"/>
              <a:chExt cx="1589916" cy="165258"/>
            </a:xfrm>
            <a:solidFill>
              <a:srgbClr val="E4E6EA"/>
            </a:solidFill>
          </p:grpSpPr>
          <p:sp>
            <p:nvSpPr>
              <p:cNvPr id="6" name="AutoShape 6"/>
              <p:cNvSpPr/>
              <p:nvPr/>
            </p:nvSpPr>
            <p:spPr>
              <a:xfrm>
                <a:off x="2177167" y="2942928"/>
                <a:ext cx="443190" cy="165258"/>
              </a:xfrm>
              <a:prstGeom prst="rect">
                <a:avLst/>
              </a:prstGeom>
              <a:solidFill>
                <a:schemeClr val="accent1">
                  <a:lumMod val="20000"/>
                  <a:lumOff val="80000"/>
                </a:schemeClr>
              </a:solidFill>
              <a:ln cap="flat">
                <a:noFill/>
                <a:prstDash val="solid"/>
                <a:miter lim="800000"/>
              </a:ln>
            </p:spPr>
            <p:txBody>
              <a:bodyPr vert="horz" lIns="91440" tIns="45720" rIns="91440" bIns="45720" anchor="ctr">
                <a:normAutofit/>
              </a:bodyPr>
              <a:lstStyle/>
              <a:p>
                <a:pPr marL="0" algn="l"/>
                <a:endParaRPr/>
              </a:p>
            </p:txBody>
          </p:sp>
          <p:sp>
            <p:nvSpPr>
              <p:cNvPr id="7" name="AutoShape 7"/>
              <p:cNvSpPr/>
              <p:nvPr/>
            </p:nvSpPr>
            <p:spPr>
              <a:xfrm>
                <a:off x="2676471" y="2942928"/>
                <a:ext cx="1090612" cy="165258"/>
              </a:xfrm>
              <a:prstGeom prst="rect">
                <a:avLst/>
              </a:prstGeom>
              <a:solidFill>
                <a:schemeClr val="accent1">
                  <a:lumMod val="60000"/>
                  <a:lumOff val="40000"/>
                </a:schemeClr>
              </a:solidFill>
              <a:ln cap="flat">
                <a:noFill/>
                <a:prstDash val="solid"/>
                <a:miter lim="800000"/>
              </a:ln>
            </p:spPr>
            <p:txBody>
              <a:bodyPr vert="horz" lIns="91440" tIns="45720" rIns="91440" bIns="45720" anchor="ctr">
                <a:normAutofit/>
              </a:bodyPr>
              <a:lstStyle/>
              <a:p>
                <a:pPr marL="0" algn="l"/>
                <a:endParaRPr/>
              </a:p>
            </p:txBody>
          </p:sp>
        </p:grpSp>
        <p:sp>
          <p:nvSpPr>
            <p:cNvPr id="8" name="Freeform 8"/>
            <p:cNvSpPr/>
            <p:nvPr/>
          </p:nvSpPr>
          <p:spPr>
            <a:xfrm flipH="1">
              <a:off x="4067742" y="2"/>
              <a:ext cx="5575049" cy="6857999"/>
            </a:xfrm>
            <a:custGeom>
              <a:avLst/>
              <a:gdLst/>
              <a:ahLst/>
              <a:cxnLst/>
              <a:rect l="l" t="t" r="r" b="b"/>
              <a:pathLst>
                <a:path w="5575049" h="6857999">
                  <a:moveTo>
                    <a:pt x="5575049" y="0"/>
                  </a:moveTo>
                  <a:lnTo>
                    <a:pt x="4740250" y="0"/>
                  </a:lnTo>
                  <a:lnTo>
                    <a:pt x="360300" y="6857998"/>
                  </a:lnTo>
                  <a:lnTo>
                    <a:pt x="0" y="6857998"/>
                  </a:lnTo>
                  <a:lnTo>
                    <a:pt x="0" y="6857999"/>
                  </a:lnTo>
                  <a:lnTo>
                    <a:pt x="1198740" y="6857999"/>
                  </a:lnTo>
                  <a:close/>
                </a:path>
              </a:pathLst>
            </a:custGeom>
            <a:gradFill>
              <a:gsLst>
                <a:gs pos="0">
                  <a:srgbClr val="4D96FF">
                    <a:alpha val="83000"/>
                    <a:lumMod val="20000"/>
                    <a:lumOff val="80000"/>
                  </a:srgbClr>
                </a:gs>
                <a:gs pos="100000">
                  <a:srgbClr val="4D96FF"/>
                </a:gs>
              </a:gsLst>
              <a:lin ang="16200000"/>
            </a:gradFill>
            <a:ln cap="flat">
              <a:noFill/>
              <a:prstDash val="solid"/>
              <a:miter lim="800000"/>
            </a:ln>
          </p:spPr>
          <p:txBody>
            <a:bodyPr vert="horz" wrap="square" lIns="91440" tIns="45720" rIns="91440" bIns="45720" anchor="ctr">
              <a:noAutofit/>
            </a:bodyPr>
            <a:lstStyle/>
            <a:p>
              <a:pPr marL="0" algn="l"/>
              <a:endParaRPr/>
            </a:p>
          </p:txBody>
        </p:sp>
        <p:sp>
          <p:nvSpPr>
            <p:cNvPr id="9" name="Freeform 9"/>
            <p:cNvSpPr/>
            <p:nvPr/>
          </p:nvSpPr>
          <p:spPr>
            <a:xfrm flipH="1">
              <a:off x="6346733" y="2806698"/>
              <a:ext cx="3753510" cy="4051302"/>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1C7AFF">
                    <a:lumMod val="75000"/>
                  </a:srgbClr>
                </a:gs>
                <a:gs pos="100000">
                  <a:srgbClr val="1C7AFF">
                    <a:alpha val="12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nvGrpSpPr>
            <p:cNvPr id="10" name="Group 10"/>
            <p:cNvGrpSpPr/>
            <p:nvPr/>
          </p:nvGrpSpPr>
          <p:grpSpPr>
            <a:xfrm>
              <a:off x="0" y="4956352"/>
              <a:ext cx="1779104" cy="1901647"/>
              <a:chOff x="0" y="4699724"/>
              <a:chExt cx="2019196" cy="2158276"/>
            </a:xfrm>
          </p:grpSpPr>
          <p:grpSp>
            <p:nvGrpSpPr>
              <p:cNvPr id="11" name="Group 11"/>
              <p:cNvGrpSpPr/>
              <p:nvPr/>
            </p:nvGrpSpPr>
            <p:grpSpPr>
              <a:xfrm>
                <a:off x="0" y="4699724"/>
                <a:ext cx="2019196" cy="2158276"/>
                <a:chOff x="0" y="4401697"/>
                <a:chExt cx="2298018" cy="2456303"/>
              </a:xfrm>
            </p:grpSpPr>
            <p:sp>
              <p:nvSpPr>
                <p:cNvPr id="12" name="Freeform 12"/>
                <p:cNvSpPr/>
                <p:nvPr/>
              </p:nvSpPr>
              <p:spPr>
                <a:xfrm flipH="1">
                  <a:off x="0" y="4401697"/>
                  <a:ext cx="1567445" cy="2456303"/>
                </a:xfrm>
                <a:custGeom>
                  <a:avLst/>
                  <a:gdLst/>
                  <a:ahLst/>
                  <a:cxnLst/>
                  <a:rect l="l" t="t" r="r" b="b"/>
                  <a:pathLst>
                    <a:path w="1567445" h="2456303">
                      <a:moveTo>
                        <a:pt x="1567445" y="0"/>
                      </a:moveTo>
                      <a:lnTo>
                        <a:pt x="0" y="2456303"/>
                      </a:lnTo>
                      <a:lnTo>
                        <a:pt x="72972" y="2456303"/>
                      </a:lnTo>
                      <a:lnTo>
                        <a:pt x="1567445" y="114354"/>
                      </a:lnTo>
                      <a:close/>
                    </a:path>
                  </a:pathLst>
                </a:custGeom>
                <a:gradFill>
                  <a:gsLst>
                    <a:gs pos="0">
                      <a:srgbClr val="4D96FF">
                        <a:alpha val="0"/>
                        <a:lumMod val="20000"/>
                        <a:lumOff val="80000"/>
                      </a:srgbClr>
                    </a:gs>
                    <a:gs pos="100000">
                      <a:srgbClr val="1C7AFF">
                        <a:alpha val="37000"/>
                      </a:srgbClr>
                    </a:gs>
                  </a:gsLst>
                  <a:lin ang="10800000"/>
                </a:gradFill>
                <a:ln cap="flat">
                  <a:noFill/>
                  <a:prstDash val="solid"/>
                  <a:miter lim="800000"/>
                </a:ln>
              </p:spPr>
              <p:txBody>
                <a:bodyPr vert="horz" wrap="square" lIns="91440" tIns="45720" rIns="91440" bIns="45720" anchor="ctr">
                  <a:noAutofit/>
                </a:bodyPr>
                <a:lstStyle/>
                <a:p>
                  <a:pPr marL="0" algn="l"/>
                  <a:endParaRPr/>
                </a:p>
              </p:txBody>
            </p:sp>
            <p:sp>
              <p:nvSpPr>
                <p:cNvPr id="13" name="Freeform 13"/>
                <p:cNvSpPr/>
                <p:nvPr/>
              </p:nvSpPr>
              <p:spPr>
                <a:xfrm flipH="1">
                  <a:off x="587956" y="5012266"/>
                  <a:ext cx="1710062" cy="1845733"/>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4D96FF">
                        <a:alpha val="27000"/>
                      </a:srgbClr>
                    </a:gs>
                    <a:gs pos="100000">
                      <a:srgbClr val="1C7AFF">
                        <a:alpha val="2500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sp>
            <p:nvSpPr>
              <p:cNvPr id="14" name="Freeform 14"/>
              <p:cNvSpPr/>
              <p:nvPr/>
            </p:nvSpPr>
            <p:spPr>
              <a:xfrm flipH="1">
                <a:off x="0" y="4958264"/>
                <a:ext cx="744529" cy="1166766"/>
              </a:xfrm>
              <a:custGeom>
                <a:avLst/>
                <a:gdLst/>
                <a:ahLst/>
                <a:cxnLst/>
                <a:rect l="l" t="t" r="r" b="b"/>
                <a:pathLst>
                  <a:path w="823124" h="1289933">
                    <a:moveTo>
                      <a:pt x="823124" y="0"/>
                    </a:moveTo>
                    <a:lnTo>
                      <a:pt x="0" y="1289933"/>
                    </a:lnTo>
                    <a:lnTo>
                      <a:pt x="467663" y="1289933"/>
                    </a:lnTo>
                    <a:lnTo>
                      <a:pt x="823124" y="732900"/>
                    </a:lnTo>
                    <a:close/>
                  </a:path>
                </a:pathLst>
              </a:custGeom>
              <a:gradFill>
                <a:gsLst>
                  <a:gs pos="0">
                    <a:srgbClr val="4D96FF">
                      <a:lumMod val="60000"/>
                      <a:lumOff val="40000"/>
                    </a:srgbClr>
                  </a:gs>
                  <a:gs pos="100000">
                    <a:srgbClr val="4D96FF">
                      <a:alpha val="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grpSp>
      <p:sp>
        <p:nvSpPr>
          <p:cNvPr id="15" name="AutoShape 15"/>
          <p:cNvSpPr>
            <a:spLocks noGrp="1"/>
          </p:cNvSpPr>
          <p:nvPr>
            <p:ph type="title"/>
          </p:nvPr>
        </p:nvSpPr>
        <p:spPr>
          <a:xfrm>
            <a:off x="5660570" y="2411613"/>
            <a:ext cx="5858329" cy="1166646"/>
          </a:xfrm>
          <a:prstGeom prst="rect">
            <a:avLst/>
          </a:prstGeom>
        </p:spPr>
        <p:txBody>
          <a:bodyPr vert="horz" lIns="91440" tIns="45720" rIns="91440" bIns="45720" anchor="b">
            <a:normAutofit/>
          </a:bodyPr>
          <a:lstStyle/>
          <a:p>
            <a:pPr algn="r">
              <a:lnSpc>
                <a:spcPct val="100000"/>
              </a:lnSpc>
              <a:spcBef>
                <a:spcPct val="0"/>
              </a:spcBef>
            </a:pPr>
            <a:r>
              <a:rPr lang="en-US" sz="4000" b="1" i="0" u="none" baseline="0">
                <a:solidFill>
                  <a:srgbClr val="2F2F2F"/>
                </a:solidFill>
                <a:latin typeface="Arial"/>
                <a:ea typeface="Arial"/>
              </a:rPr>
              <a:t>Click to add title</a:t>
            </a:r>
          </a:p>
        </p:txBody>
      </p:sp>
      <p:sp>
        <p:nvSpPr>
          <p:cNvPr id="16" name="AutoShape 16"/>
          <p:cNvSpPr>
            <a:spLocks noGrp="1"/>
          </p:cNvSpPr>
          <p:nvPr>
            <p:ph type="body" sz="quarter" idx="1"/>
          </p:nvPr>
        </p:nvSpPr>
        <p:spPr>
          <a:xfrm>
            <a:off x="5660570" y="3590112"/>
            <a:ext cx="5858329" cy="1104991"/>
          </a:xfrm>
          <a:prstGeom prst="rect">
            <a:avLst/>
          </a:prstGeom>
        </p:spPr>
        <p:txBody>
          <a:bodyPr vert="horz" lIns="91440" tIns="45720" rIns="91440" bIns="45720" anchor="t">
            <a:normAutofit/>
          </a:bodyPr>
          <a:lstStyle/>
          <a:p>
            <a:pPr marL="0" indent="0" algn="r">
              <a:lnSpc>
                <a:spcPct val="120000"/>
              </a:lnSpc>
              <a:spcBef>
                <a:spcPts val="1000"/>
              </a:spcBef>
            </a:pPr>
            <a:r>
              <a:rPr lang="en-US" sz="2000" b="0" i="0" u="none" baseline="0">
                <a:solidFill>
                  <a:srgbClr val="2F2F2F"/>
                </a:solidFill>
                <a:latin typeface="Arial"/>
                <a:ea typeface="Arial"/>
              </a:rPr>
              <a:t>Click to add text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en-US" sz="2800" b="1" i="0" u="none" baseline="0">
                <a:solidFill>
                  <a:srgbClr val="2F2F2F"/>
                </a:solidFill>
                <a:latin typeface="Arial"/>
                <a:ea typeface="Arial"/>
              </a:rPr>
              <a:t>Click to add title</a:t>
            </a:r>
          </a:p>
        </p:txBody>
      </p:sp>
      <p:sp>
        <p:nvSpPr>
          <p:cNvPr id="3" name="AutoShape 3"/>
          <p:cNvSpPr>
            <a:spLocks noGrp="1"/>
          </p:cNvSpPr>
          <p:nvPr>
            <p:ph type="dt" sz="half" idx="10"/>
          </p:nvPr>
        </p:nvSpPr>
        <p:spPr>
          <a:xfrm>
            <a:off x="4718050" y="6409690"/>
            <a:ext cx="2743200" cy="274320"/>
          </a:xfrm>
        </p:spPr>
        <p:txBody>
          <a:bodyPr vert="horz" lIns="91440" tIns="45720" rIns="91440" bIns="45720" anchor="ctr">
            <a:normAutofit/>
          </a:bodyPr>
          <a:lstStyle/>
          <a:p>
            <a:pPr marL="0" algn="ctr"/>
            <a:endParaRPr/>
          </a:p>
        </p:txBody>
      </p:sp>
      <p:sp>
        <p:nvSpPr>
          <p:cNvPr id="4" name="AutoShape 4"/>
          <p:cNvSpPr>
            <a:spLocks noGrp="1"/>
          </p:cNvSpPr>
          <p:nvPr>
            <p:ph type="ftr" sz="quarter" idx="11"/>
          </p:nvPr>
        </p:nvSpPr>
        <p:spPr>
          <a:xfrm>
            <a:off x="660399" y="6409690"/>
            <a:ext cx="3657600" cy="274320"/>
          </a:xfrm>
        </p:spPr>
        <p:txBody>
          <a:bodyPr vert="horz" lIns="91440" tIns="45720" rIns="91440" bIns="45720" anchor="ctr">
            <a:normAutofit/>
          </a:bodyPr>
          <a:lstStyle/>
          <a:p>
            <a:pPr marL="0" algn="l"/>
            <a:endParaRPr/>
          </a:p>
        </p:txBody>
      </p:sp>
      <p:sp>
        <p:nvSpPr>
          <p:cNvPr id="5" name="AutoShape 5"/>
          <p:cNvSpPr>
            <a:spLocks noGrp="1"/>
          </p:cNvSpPr>
          <p:nvPr>
            <p:ph type="sldNum" sz="quarter" idx="12"/>
          </p:nvPr>
        </p:nvSpPr>
        <p:spPr>
          <a:xfrm>
            <a:off x="7861300" y="6409690"/>
            <a:ext cx="3657600" cy="274320"/>
          </a:xfrm>
        </p:spPr>
        <p:txBody>
          <a:bodyPr vert="horz" lIns="91440" tIns="45720" rIns="91440" bIns="45720" anchor="ctr">
            <a:normAutofit/>
          </a:bodyPr>
          <a:lstStyle/>
          <a:p>
            <a:pPr marL="0" algn="r"/>
            <a:fld id="{3386411A-70EE-422D-B97C-F56BEE3FF077}" type="slidenum">
              <a:rPr lang="en-US" sz="1200" b="0" i="0" u="none" baseline="0">
                <a:solidFill>
                  <a:srgbClr val="2F2F2F">
                    <a:tint val="75000"/>
                  </a:srgbClr>
                </a:solidFill>
                <a:latin typeface="Arial"/>
                <a:ea typeface="Arial"/>
              </a:rPr>
              <a:t>‹#›</a:t>
            </a:fld>
            <a:endParaRPr lang="en-US" sz="1200" b="0" i="0" u="none" baseline="0">
              <a:solidFill>
                <a:srgbClr val="2F2F2F">
                  <a:tint val="75000"/>
                </a:srgbClr>
              </a:solidFill>
              <a:latin typeface="Arial"/>
              <a:ea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grpSp>
        <p:nvGrpSpPr>
          <p:cNvPr id="2" name="Group 2"/>
          <p:cNvGrpSpPr/>
          <p:nvPr/>
        </p:nvGrpSpPr>
        <p:grpSpPr>
          <a:xfrm>
            <a:off x="0" y="0"/>
            <a:ext cx="12191999" cy="6858001"/>
            <a:chOff x="0" y="0"/>
            <a:chExt cx="12191999" cy="6858001"/>
          </a:xfrm>
        </p:grpSpPr>
        <p:sp>
          <p:nvSpPr>
            <p:cNvPr id="3" name="Freeform 3"/>
            <p:cNvSpPr/>
            <p:nvPr/>
          </p:nvSpPr>
          <p:spPr>
            <a:xfrm>
              <a:off x="4519745" y="0"/>
              <a:ext cx="7672254" cy="6858000"/>
            </a:xfrm>
            <a:custGeom>
              <a:avLst/>
              <a:gdLst/>
              <a:ahLst/>
              <a:cxnLst/>
              <a:rect l="l" t="t" r="r" b="b"/>
              <a:pathLst>
                <a:path w="7672254" h="6858000">
                  <a:moveTo>
                    <a:pt x="0" y="0"/>
                  </a:moveTo>
                  <a:lnTo>
                    <a:pt x="7672254" y="0"/>
                  </a:lnTo>
                  <a:lnTo>
                    <a:pt x="7672254" y="6858000"/>
                  </a:lnTo>
                  <a:lnTo>
                    <a:pt x="4379951" y="6858000"/>
                  </a:lnTo>
                  <a:lnTo>
                    <a:pt x="0" y="0"/>
                  </a:lnTo>
                  <a:close/>
                </a:path>
              </a:pathLst>
            </a:custGeom>
            <a:blipFill>
              <a:blip r:embed="rId2"/>
              <a:srcRect/>
              <a:stretch>
                <a:fillRect l="-590" r="-33610"/>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4" name="Freeform 4"/>
            <p:cNvSpPr/>
            <p:nvPr/>
          </p:nvSpPr>
          <p:spPr>
            <a:xfrm flipH="1">
              <a:off x="7139110" y="5768975"/>
              <a:ext cx="1863242" cy="1089025"/>
            </a:xfrm>
            <a:custGeom>
              <a:avLst/>
              <a:gdLst/>
              <a:ahLst/>
              <a:cxnLst/>
              <a:rect l="l" t="t" r="r" b="b"/>
              <a:pathLst>
                <a:path w="1863242" h="1089025">
                  <a:moveTo>
                    <a:pt x="1863242" y="0"/>
                  </a:moveTo>
                  <a:lnTo>
                    <a:pt x="694921" y="0"/>
                  </a:lnTo>
                  <a:lnTo>
                    <a:pt x="0" y="1089025"/>
                  </a:lnTo>
                  <a:lnTo>
                    <a:pt x="1168300" y="1089025"/>
                  </a:lnTo>
                  <a:close/>
                </a:path>
              </a:pathLst>
            </a:custGeom>
            <a:gradFill>
              <a:gsLst>
                <a:gs pos="0">
                  <a:srgbClr val="1C7AFF">
                    <a:alpha val="93000"/>
                    <a:lumMod val="60000"/>
                    <a:lumOff val="40000"/>
                  </a:srgbClr>
                </a:gs>
                <a:gs pos="100000">
                  <a:srgbClr val="1C7AFF">
                    <a:alpha val="0"/>
                  </a:srgbClr>
                </a:gs>
              </a:gsLst>
              <a:lin ang="13500000"/>
            </a:gradFill>
            <a:ln cap="flat">
              <a:noFill/>
              <a:prstDash val="solid"/>
              <a:miter lim="800000"/>
            </a:ln>
          </p:spPr>
          <p:txBody>
            <a:bodyPr vert="horz" wrap="square" lIns="91440" tIns="45720" rIns="91440" bIns="45720" anchor="ctr">
              <a:noAutofit/>
            </a:bodyPr>
            <a:lstStyle/>
            <a:p>
              <a:pPr marL="0" algn="l"/>
              <a:endParaRPr/>
            </a:p>
          </p:txBody>
        </p:sp>
        <p:grpSp>
          <p:nvGrpSpPr>
            <p:cNvPr id="5" name="Group 5"/>
            <p:cNvGrpSpPr/>
            <p:nvPr/>
          </p:nvGrpSpPr>
          <p:grpSpPr>
            <a:xfrm>
              <a:off x="700882" y="1089025"/>
              <a:ext cx="1118394" cy="45719"/>
              <a:chOff x="2177167" y="2942928"/>
              <a:chExt cx="1589916" cy="165258"/>
            </a:xfrm>
            <a:solidFill>
              <a:srgbClr val="E4E6EA"/>
            </a:solidFill>
          </p:grpSpPr>
          <p:sp>
            <p:nvSpPr>
              <p:cNvPr id="6" name="AutoShape 6"/>
              <p:cNvSpPr/>
              <p:nvPr/>
            </p:nvSpPr>
            <p:spPr>
              <a:xfrm>
                <a:off x="2177167" y="2942928"/>
                <a:ext cx="443190" cy="165258"/>
              </a:xfrm>
              <a:prstGeom prst="rect">
                <a:avLst/>
              </a:prstGeom>
              <a:solidFill>
                <a:schemeClr val="accent1">
                  <a:lumMod val="20000"/>
                  <a:lumOff val="80000"/>
                </a:schemeClr>
              </a:solidFill>
              <a:ln cap="flat">
                <a:noFill/>
                <a:prstDash val="solid"/>
                <a:miter lim="800000"/>
              </a:ln>
            </p:spPr>
            <p:txBody>
              <a:bodyPr vert="horz" lIns="91440" tIns="45720" rIns="91440" bIns="45720" anchor="ctr">
                <a:normAutofit/>
              </a:bodyPr>
              <a:lstStyle/>
              <a:p>
                <a:pPr marL="0" algn="l"/>
                <a:endParaRPr/>
              </a:p>
            </p:txBody>
          </p:sp>
          <p:sp>
            <p:nvSpPr>
              <p:cNvPr id="7" name="AutoShape 7"/>
              <p:cNvSpPr/>
              <p:nvPr/>
            </p:nvSpPr>
            <p:spPr>
              <a:xfrm>
                <a:off x="2676471" y="2942928"/>
                <a:ext cx="1090612" cy="165258"/>
              </a:xfrm>
              <a:prstGeom prst="rect">
                <a:avLst/>
              </a:prstGeom>
              <a:solidFill>
                <a:schemeClr val="accent1">
                  <a:lumMod val="60000"/>
                  <a:lumOff val="40000"/>
                </a:schemeClr>
              </a:solidFill>
              <a:ln cap="flat">
                <a:noFill/>
                <a:prstDash val="solid"/>
                <a:miter lim="800000"/>
              </a:ln>
            </p:spPr>
            <p:txBody>
              <a:bodyPr vert="horz" lIns="91440" tIns="45720" rIns="91440" bIns="45720" anchor="ctr">
                <a:normAutofit/>
              </a:bodyPr>
              <a:lstStyle/>
              <a:p>
                <a:pPr marL="0" algn="l"/>
                <a:endParaRPr/>
              </a:p>
            </p:txBody>
          </p:sp>
        </p:grpSp>
        <p:sp>
          <p:nvSpPr>
            <p:cNvPr id="8" name="Freeform 8"/>
            <p:cNvSpPr/>
            <p:nvPr/>
          </p:nvSpPr>
          <p:spPr>
            <a:xfrm flipH="1">
              <a:off x="4067742" y="2"/>
              <a:ext cx="5575049" cy="6857999"/>
            </a:xfrm>
            <a:custGeom>
              <a:avLst/>
              <a:gdLst/>
              <a:ahLst/>
              <a:cxnLst/>
              <a:rect l="l" t="t" r="r" b="b"/>
              <a:pathLst>
                <a:path w="5575049" h="6857999">
                  <a:moveTo>
                    <a:pt x="5575049" y="0"/>
                  </a:moveTo>
                  <a:lnTo>
                    <a:pt x="4740250" y="0"/>
                  </a:lnTo>
                  <a:lnTo>
                    <a:pt x="360300" y="6857998"/>
                  </a:lnTo>
                  <a:lnTo>
                    <a:pt x="0" y="6857998"/>
                  </a:lnTo>
                  <a:lnTo>
                    <a:pt x="0" y="6857999"/>
                  </a:lnTo>
                  <a:lnTo>
                    <a:pt x="1198740" y="6857999"/>
                  </a:lnTo>
                  <a:close/>
                </a:path>
              </a:pathLst>
            </a:custGeom>
            <a:gradFill>
              <a:gsLst>
                <a:gs pos="0">
                  <a:srgbClr val="4D96FF">
                    <a:alpha val="83000"/>
                    <a:lumMod val="20000"/>
                    <a:lumOff val="80000"/>
                  </a:srgbClr>
                </a:gs>
                <a:gs pos="100000">
                  <a:srgbClr val="4D96FF"/>
                </a:gs>
              </a:gsLst>
              <a:lin ang="16200000"/>
            </a:gradFill>
            <a:ln cap="flat">
              <a:noFill/>
              <a:prstDash val="solid"/>
              <a:miter lim="800000"/>
            </a:ln>
          </p:spPr>
          <p:txBody>
            <a:bodyPr vert="horz" wrap="square" lIns="91440" tIns="45720" rIns="91440" bIns="45720" anchor="ctr">
              <a:noAutofit/>
            </a:bodyPr>
            <a:lstStyle/>
            <a:p>
              <a:pPr marL="0" algn="l"/>
              <a:endParaRPr/>
            </a:p>
          </p:txBody>
        </p:sp>
        <p:sp>
          <p:nvSpPr>
            <p:cNvPr id="9" name="Freeform 9"/>
            <p:cNvSpPr/>
            <p:nvPr/>
          </p:nvSpPr>
          <p:spPr>
            <a:xfrm flipH="1">
              <a:off x="6346733" y="2806698"/>
              <a:ext cx="3753510" cy="4051302"/>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1C7AFF">
                    <a:lumMod val="75000"/>
                  </a:srgbClr>
                </a:gs>
                <a:gs pos="100000">
                  <a:srgbClr val="1C7AFF">
                    <a:alpha val="12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nvGrpSpPr>
            <p:cNvPr id="10" name="Group 10"/>
            <p:cNvGrpSpPr/>
            <p:nvPr/>
          </p:nvGrpSpPr>
          <p:grpSpPr>
            <a:xfrm>
              <a:off x="0" y="4956352"/>
              <a:ext cx="1779104" cy="1901647"/>
              <a:chOff x="0" y="4699724"/>
              <a:chExt cx="2019196" cy="2158276"/>
            </a:xfrm>
          </p:grpSpPr>
          <p:grpSp>
            <p:nvGrpSpPr>
              <p:cNvPr id="11" name="Group 11"/>
              <p:cNvGrpSpPr/>
              <p:nvPr/>
            </p:nvGrpSpPr>
            <p:grpSpPr>
              <a:xfrm>
                <a:off x="0" y="4699724"/>
                <a:ext cx="2019196" cy="2158276"/>
                <a:chOff x="0" y="4401697"/>
                <a:chExt cx="2298018" cy="2456303"/>
              </a:xfrm>
            </p:grpSpPr>
            <p:sp>
              <p:nvSpPr>
                <p:cNvPr id="12" name="Freeform 12"/>
                <p:cNvSpPr/>
                <p:nvPr/>
              </p:nvSpPr>
              <p:spPr>
                <a:xfrm flipH="1">
                  <a:off x="0" y="4401697"/>
                  <a:ext cx="1567445" cy="2456303"/>
                </a:xfrm>
                <a:custGeom>
                  <a:avLst/>
                  <a:gdLst/>
                  <a:ahLst/>
                  <a:cxnLst/>
                  <a:rect l="l" t="t" r="r" b="b"/>
                  <a:pathLst>
                    <a:path w="1567445" h="2456303">
                      <a:moveTo>
                        <a:pt x="1567445" y="0"/>
                      </a:moveTo>
                      <a:lnTo>
                        <a:pt x="0" y="2456303"/>
                      </a:lnTo>
                      <a:lnTo>
                        <a:pt x="72972" y="2456303"/>
                      </a:lnTo>
                      <a:lnTo>
                        <a:pt x="1567445" y="114354"/>
                      </a:lnTo>
                      <a:close/>
                    </a:path>
                  </a:pathLst>
                </a:custGeom>
                <a:gradFill>
                  <a:gsLst>
                    <a:gs pos="0">
                      <a:srgbClr val="4D96FF">
                        <a:alpha val="0"/>
                        <a:lumMod val="20000"/>
                        <a:lumOff val="80000"/>
                      </a:srgbClr>
                    </a:gs>
                    <a:gs pos="100000">
                      <a:srgbClr val="1C7AFF">
                        <a:alpha val="37000"/>
                      </a:srgbClr>
                    </a:gs>
                  </a:gsLst>
                  <a:lin ang="10800000"/>
                </a:gradFill>
                <a:ln cap="flat">
                  <a:noFill/>
                  <a:prstDash val="solid"/>
                  <a:miter lim="800000"/>
                </a:ln>
              </p:spPr>
              <p:txBody>
                <a:bodyPr vert="horz" wrap="square" lIns="91440" tIns="45720" rIns="91440" bIns="45720" anchor="ctr">
                  <a:noAutofit/>
                </a:bodyPr>
                <a:lstStyle/>
                <a:p>
                  <a:pPr marL="0" algn="l"/>
                  <a:endParaRPr/>
                </a:p>
              </p:txBody>
            </p:sp>
            <p:sp>
              <p:nvSpPr>
                <p:cNvPr id="13" name="Freeform 13"/>
                <p:cNvSpPr/>
                <p:nvPr/>
              </p:nvSpPr>
              <p:spPr>
                <a:xfrm flipH="1">
                  <a:off x="587956" y="5012266"/>
                  <a:ext cx="1710062" cy="1845733"/>
                </a:xfrm>
                <a:custGeom>
                  <a:avLst/>
                  <a:gdLst/>
                  <a:ahLst/>
                  <a:cxnLst/>
                  <a:rect l="l" t="t" r="r" b="b"/>
                  <a:pathLst>
                    <a:path w="3753510" h="4051302">
                      <a:moveTo>
                        <a:pt x="3753510" y="0"/>
                      </a:moveTo>
                      <a:lnTo>
                        <a:pt x="2585189" y="0"/>
                      </a:lnTo>
                      <a:lnTo>
                        <a:pt x="0" y="4051302"/>
                      </a:lnTo>
                      <a:lnTo>
                        <a:pt x="1168245" y="4051302"/>
                      </a:lnTo>
                      <a:lnTo>
                        <a:pt x="3753510" y="0"/>
                      </a:lnTo>
                      <a:close/>
                    </a:path>
                  </a:pathLst>
                </a:custGeom>
                <a:gradFill>
                  <a:gsLst>
                    <a:gs pos="0">
                      <a:srgbClr val="4D96FF">
                        <a:alpha val="27000"/>
                      </a:srgbClr>
                    </a:gs>
                    <a:gs pos="100000">
                      <a:srgbClr val="1C7AFF">
                        <a:alpha val="2500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sp>
            <p:nvSpPr>
              <p:cNvPr id="14" name="Freeform 14"/>
              <p:cNvSpPr/>
              <p:nvPr/>
            </p:nvSpPr>
            <p:spPr>
              <a:xfrm flipH="1">
                <a:off x="0" y="4958264"/>
                <a:ext cx="744529" cy="1166766"/>
              </a:xfrm>
              <a:custGeom>
                <a:avLst/>
                <a:gdLst/>
                <a:ahLst/>
                <a:cxnLst/>
                <a:rect l="l" t="t" r="r" b="b"/>
                <a:pathLst>
                  <a:path w="823124" h="1289933">
                    <a:moveTo>
                      <a:pt x="823124" y="0"/>
                    </a:moveTo>
                    <a:lnTo>
                      <a:pt x="0" y="1289933"/>
                    </a:lnTo>
                    <a:lnTo>
                      <a:pt x="467663" y="1289933"/>
                    </a:lnTo>
                    <a:lnTo>
                      <a:pt x="823124" y="732900"/>
                    </a:lnTo>
                    <a:close/>
                  </a:path>
                </a:pathLst>
              </a:custGeom>
              <a:gradFill>
                <a:gsLst>
                  <a:gs pos="0">
                    <a:srgbClr val="4D96FF">
                      <a:lumMod val="60000"/>
                      <a:lumOff val="40000"/>
                    </a:srgbClr>
                  </a:gs>
                  <a:gs pos="100000">
                    <a:srgbClr val="4D96FF">
                      <a:alpha val="0"/>
                      <a:lumMod val="20000"/>
                      <a:lumOff val="80000"/>
                    </a:srgbClr>
                  </a:gs>
                </a:gsLst>
                <a:lin ang="8100000"/>
              </a:gradFill>
              <a:ln cap="flat">
                <a:noFill/>
                <a:prstDash val="solid"/>
                <a:miter lim="800000"/>
              </a:ln>
            </p:spPr>
            <p:txBody>
              <a:bodyPr vert="horz" wrap="square" lIns="91440" tIns="45720" rIns="91440" bIns="45720" anchor="ctr">
                <a:noAutofit/>
              </a:bodyPr>
              <a:lstStyle/>
              <a:p>
                <a:pPr marL="0" algn="l"/>
                <a:endParaRPr/>
              </a:p>
            </p:txBody>
          </p:sp>
        </p:grpSp>
      </p:grpSp>
      <p:sp>
        <p:nvSpPr>
          <p:cNvPr id="15" name="AutoShape 15"/>
          <p:cNvSpPr>
            <a:spLocks noGrp="1"/>
          </p:cNvSpPr>
          <p:nvPr>
            <p:ph type="title"/>
          </p:nvPr>
        </p:nvSpPr>
        <p:spPr>
          <a:xfrm>
            <a:off x="660400" y="1632424"/>
            <a:ext cx="5435600" cy="2600030"/>
          </a:xfrm>
          <a:prstGeom prst="rect">
            <a:avLst/>
          </a:prstGeom>
        </p:spPr>
        <p:txBody>
          <a:bodyPr vert="horz" wrap="square" lIns="91440" tIns="45720" rIns="91440" bIns="45720" anchor="b">
            <a:normAutofit/>
          </a:bodyPr>
          <a:lstStyle/>
          <a:p>
            <a:pPr algn="l">
              <a:lnSpc>
                <a:spcPct val="100000"/>
              </a:lnSpc>
              <a:spcBef>
                <a:spcPct val="0"/>
              </a:spcBef>
            </a:pPr>
            <a:r>
              <a:rPr lang="en-US" sz="5400" b="1" i="0" u="none" baseline="0">
                <a:solidFill>
                  <a:srgbClr val="2F2F2F"/>
                </a:solidFill>
                <a:latin typeface="Arial"/>
                <a:ea typeface="Arial"/>
              </a:rPr>
              <a:t>Click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grpSp>
        <p:nvGrpSpPr>
          <p:cNvPr id="2" name="Group 2"/>
          <p:cNvGrpSpPr/>
          <p:nvPr/>
        </p:nvGrpSpPr>
        <p:grpSpPr>
          <a:xfrm flipH="1">
            <a:off x="0" y="1"/>
            <a:ext cx="12191999" cy="6857999"/>
            <a:chOff x="-12700" y="0"/>
            <a:chExt cx="12191999" cy="6857999"/>
          </a:xfrm>
        </p:grpSpPr>
        <p:sp>
          <p:nvSpPr>
            <p:cNvPr id="3" name="AutoShape 3"/>
            <p:cNvSpPr/>
            <p:nvPr/>
          </p:nvSpPr>
          <p:spPr>
            <a:xfrm>
              <a:off x="-12700" y="0"/>
              <a:ext cx="452438" cy="1460499"/>
            </a:xfrm>
            <a:prstGeom prst="round2SameRect">
              <a:avLst>
                <a:gd name="adj1" fmla="val 0"/>
                <a:gd name="adj2" fmla="val 50000"/>
              </a:avLst>
            </a:prstGeom>
            <a:gradFill>
              <a:gsLst>
                <a:gs pos="0">
                  <a:srgbClr val="4D96FF">
                    <a:alpha val="10000"/>
                  </a:srgbClr>
                </a:gs>
                <a:gs pos="100000">
                  <a:srgbClr val="4D96FF">
                    <a:alpha val="50000"/>
                  </a:srgbClr>
                </a:gs>
              </a:gsLst>
              <a:lin ang="5400000"/>
            </a:gradFill>
            <a:ln cap="flat">
              <a:noFill/>
              <a:prstDash val="solid"/>
              <a:miter lim="800000"/>
            </a:ln>
          </p:spPr>
          <p:txBody>
            <a:bodyPr rot="0" vert="horz" wrap="square" lIns="91440" tIns="45720" rIns="91440" bIns="45720" anchor="ctr">
              <a:normAutofit/>
            </a:bodyPr>
            <a:lstStyle/>
            <a:p>
              <a:pPr marL="0" algn="ctr"/>
              <a:endParaRPr/>
            </a:p>
            <a:p>
              <a:pPr marL="0" algn="ctr"/>
              <a:endParaRPr/>
            </a:p>
          </p:txBody>
        </p:sp>
        <p:sp>
          <p:nvSpPr>
            <p:cNvPr id="4" name="AutoShape 4"/>
            <p:cNvSpPr/>
            <p:nvPr/>
          </p:nvSpPr>
          <p:spPr>
            <a:xfrm>
              <a:off x="11771675" y="5664199"/>
              <a:ext cx="420323" cy="1193800"/>
            </a:xfrm>
            <a:prstGeom prst="round2SameRect">
              <a:avLst>
                <a:gd name="adj1" fmla="val 50000"/>
                <a:gd name="adj2" fmla="val 0"/>
              </a:avLst>
            </a:prstGeom>
            <a:gradFill>
              <a:gsLst>
                <a:gs pos="0">
                  <a:srgbClr val="4D96FF">
                    <a:alpha val="10000"/>
                  </a:srgbClr>
                </a:gs>
                <a:gs pos="100000">
                  <a:srgbClr val="4D96FF">
                    <a:alpha val="50000"/>
                  </a:srgbClr>
                </a:gs>
              </a:gsLst>
              <a:lin ang="5400000"/>
            </a:gradFill>
            <a:ln cap="flat">
              <a:noFill/>
              <a:prstDash val="solid"/>
              <a:miter lim="800000"/>
            </a:ln>
          </p:spPr>
          <p:txBody>
            <a:bodyPr rot="0" vert="horz" wrap="square" lIns="91440" tIns="45720" rIns="91440" bIns="45720" anchor="ctr">
              <a:normAutofit/>
            </a:bodyPr>
            <a:lstStyle/>
            <a:p>
              <a:pPr marL="0" algn="ctr"/>
              <a:endParaRPr/>
            </a:p>
            <a:p>
              <a:pPr marL="0" algn="ctr"/>
              <a:endParaRPr/>
            </a:p>
          </p:txBody>
        </p:sp>
        <p:sp>
          <p:nvSpPr>
            <p:cNvPr id="5" name="AutoShape 5"/>
            <p:cNvSpPr/>
            <p:nvPr/>
          </p:nvSpPr>
          <p:spPr>
            <a:xfrm>
              <a:off x="537431" y="521016"/>
              <a:ext cx="122967" cy="507682"/>
            </a:xfrm>
            <a:prstGeom prst="round2SameRect">
              <a:avLst>
                <a:gd name="adj1" fmla="val 50000"/>
                <a:gd name="adj2" fmla="val 50000"/>
              </a:avLst>
            </a:prstGeom>
            <a:gradFill>
              <a:gsLst>
                <a:gs pos="0">
                  <a:srgbClr val="1C7AFF"/>
                </a:gs>
                <a:gs pos="100000">
                  <a:srgbClr val="4D96FF">
                    <a:alpha val="50000"/>
                  </a:srgbClr>
                </a:gs>
              </a:gsLst>
              <a:lin ang="5400000"/>
            </a:gradFill>
            <a:ln cap="flat">
              <a:noFill/>
              <a:prstDash val="solid"/>
              <a:miter lim="800000"/>
            </a:ln>
          </p:spPr>
          <p:txBody>
            <a:bodyPr rot="0" vert="horz" wrap="square" lIns="91440" tIns="45720" rIns="91440" bIns="45720" anchor="ctr">
              <a:normAutofit/>
            </a:bodyPr>
            <a:lstStyle/>
            <a:p>
              <a:pPr marL="0" algn="ctr"/>
              <a:endParaRPr/>
            </a:p>
            <a:p>
              <a:pPr marL="0" algn="ctr"/>
              <a:endParaRPr/>
            </a:p>
          </p:txBody>
        </p:sp>
        <p:sp>
          <p:nvSpPr>
            <p:cNvPr id="6" name="AutoShape 6"/>
            <p:cNvSpPr/>
            <p:nvPr/>
          </p:nvSpPr>
          <p:spPr>
            <a:xfrm>
              <a:off x="11695111" y="5333999"/>
              <a:ext cx="177801" cy="676275"/>
            </a:xfrm>
            <a:prstGeom prst="round2SameRect">
              <a:avLst>
                <a:gd name="adj1" fmla="val 50000"/>
                <a:gd name="adj2" fmla="val 50000"/>
              </a:avLst>
            </a:prstGeom>
            <a:gradFill>
              <a:gsLst>
                <a:gs pos="0">
                  <a:srgbClr val="1C7AFF"/>
                </a:gs>
                <a:gs pos="100000">
                  <a:srgbClr val="4D96FF">
                    <a:alpha val="50000"/>
                  </a:srgbClr>
                </a:gs>
              </a:gsLst>
              <a:lin ang="5400000"/>
            </a:gradFill>
            <a:ln cap="flat">
              <a:noFill/>
              <a:prstDash val="solid"/>
              <a:miter lim="800000"/>
            </a:ln>
          </p:spPr>
          <p:txBody>
            <a:bodyPr rot="0" vert="horz" wrap="square" lIns="91440" tIns="45720" rIns="91440" bIns="45720" anchor="ctr">
              <a:normAutofit/>
            </a:bodyPr>
            <a:lstStyle/>
            <a:p>
              <a:pPr marL="0" algn="ctr"/>
              <a:endParaRPr/>
            </a:p>
          </p:txBody>
        </p:sp>
      </p:grpSp>
      <p:sp>
        <p:nvSpPr>
          <p:cNvPr id="7" name="AutoShape 7"/>
          <p:cNvSpPr>
            <a:spLocks noGrp="1"/>
          </p:cNvSpPr>
          <p:nvPr>
            <p:ph type="title"/>
          </p:nvPr>
        </p:nvSpPr>
        <p:spPr>
          <a:xfrm>
            <a:off x="660400" y="128587"/>
            <a:ext cx="10858500" cy="900112"/>
          </a:xfrm>
          <a:prstGeom prst="rect">
            <a:avLst/>
          </a:prstGeom>
        </p:spPr>
        <p:txBody>
          <a:bodyPr vert="horz" lIns="91440" tIns="45720" rIns="91440" bIns="45720" anchor="b">
            <a:normAutofit/>
          </a:bodyPr>
          <a:lstStyle/>
          <a:p>
            <a:pPr algn="l">
              <a:lnSpc>
                <a:spcPct val="100000"/>
              </a:lnSpc>
              <a:spcBef>
                <a:spcPct val="0"/>
              </a:spcBef>
            </a:pPr>
            <a:r>
              <a:rPr lang="en-US" sz="2800" b="1" i="0" u="none" baseline="0">
                <a:solidFill>
                  <a:srgbClr val="2F2F2F"/>
                </a:solidFill>
                <a:latin typeface="Arial"/>
                <a:ea typeface="Arial"/>
              </a:rPr>
              <a:t>Click to add title</a:t>
            </a:r>
          </a:p>
        </p:txBody>
      </p:sp>
      <p:sp>
        <p:nvSpPr>
          <p:cNvPr id="8" name="AutoShape 8"/>
          <p:cNvSpPr>
            <a:spLocks noGrp="1"/>
          </p:cNvSpPr>
          <p:nvPr>
            <p:ph type="body" idx="1"/>
          </p:nvPr>
        </p:nvSpPr>
        <p:spPr>
          <a:xfrm>
            <a:off x="660400" y="1130300"/>
            <a:ext cx="10858500" cy="5003800"/>
          </a:xfrm>
          <a:prstGeom prst="rect">
            <a:avLst/>
          </a:prstGeom>
        </p:spPr>
        <p:txBody>
          <a:bodyPr vert="horz" lIns="91440" tIns="45720" rIns="91440" bIns="45720" anchor="t">
            <a:normAutofit/>
          </a:bodyPr>
          <a:lstStyle/>
          <a:p>
            <a:pPr marL="228600" indent="-228600" algn="l">
              <a:lnSpc>
                <a:spcPct val="120000"/>
              </a:lnSpc>
              <a:spcBef>
                <a:spcPts val="1000"/>
              </a:spcBef>
            </a:pPr>
            <a:r>
              <a:rPr lang="en-US" sz="1800" b="0" i="0" u="none" baseline="0">
                <a:solidFill>
                  <a:srgbClr val="2F2F2F"/>
                </a:solidFill>
                <a:latin typeface="Arial"/>
                <a:ea typeface="Arial"/>
              </a:rPr>
              <a:t>Click to add text</a:t>
            </a:r>
          </a:p>
          <a:p>
            <a:pPr marL="685800" lvl="1" indent="-228600" algn="l">
              <a:lnSpc>
                <a:spcPct val="120000"/>
              </a:lnSpc>
              <a:spcBef>
                <a:spcPts val="500"/>
              </a:spcBef>
            </a:pPr>
            <a:r>
              <a:rPr lang="en-US" sz="1600" b="0" i="0" u="none" baseline="0">
                <a:solidFill>
                  <a:srgbClr val="2F2F2F"/>
                </a:solidFill>
                <a:latin typeface="Arial"/>
                <a:ea typeface="Arial"/>
              </a:rPr>
              <a:t>Second level</a:t>
            </a:r>
          </a:p>
          <a:p>
            <a:pPr marL="1143000" lvl="2" indent="-228600" algn="l">
              <a:lnSpc>
                <a:spcPct val="120000"/>
              </a:lnSpc>
              <a:spcBef>
                <a:spcPts val="500"/>
              </a:spcBef>
            </a:pPr>
            <a:r>
              <a:rPr lang="en-US" sz="1400" b="0" i="0" u="none" baseline="0">
                <a:solidFill>
                  <a:srgbClr val="2F2F2F"/>
                </a:solidFill>
                <a:latin typeface="Arial"/>
                <a:ea typeface="Arial"/>
              </a:rPr>
              <a:t>Third level</a:t>
            </a:r>
          </a:p>
          <a:p>
            <a:pPr marL="1600200" lvl="3" indent="-228600" algn="l">
              <a:lnSpc>
                <a:spcPct val="120000"/>
              </a:lnSpc>
              <a:spcBef>
                <a:spcPts val="500"/>
              </a:spcBef>
            </a:pPr>
            <a:r>
              <a:rPr lang="en-US" sz="1200" b="0" i="0" u="none" baseline="0">
                <a:solidFill>
                  <a:srgbClr val="2F2F2F"/>
                </a:solidFill>
                <a:latin typeface="Arial"/>
                <a:ea typeface="Arial"/>
              </a:rPr>
              <a:t>Fourth level</a:t>
            </a:r>
          </a:p>
          <a:p>
            <a:pPr marL="2057400" lvl="4" indent="-228600" algn="l">
              <a:lnSpc>
                <a:spcPct val="120000"/>
              </a:lnSpc>
              <a:spcBef>
                <a:spcPts val="500"/>
              </a:spcBef>
            </a:pPr>
            <a:r>
              <a:rPr lang="en-US" sz="1200" b="0" i="0" u="none" baseline="0">
                <a:solidFill>
                  <a:srgbClr val="2F2F2F"/>
                </a:solidFill>
                <a:latin typeface="Arial"/>
                <a:ea typeface="Arial"/>
              </a:rPr>
              <a:t>Fifth level</a:t>
            </a:r>
          </a:p>
        </p:txBody>
      </p:sp>
      <p:sp>
        <p:nvSpPr>
          <p:cNvPr id="9" name="AutoShape 9"/>
          <p:cNvSpPr>
            <a:spLocks noGrp="1"/>
          </p:cNvSpPr>
          <p:nvPr>
            <p:ph type="dt" sz="half" idx="2"/>
          </p:nvPr>
        </p:nvSpPr>
        <p:spPr>
          <a:xfrm>
            <a:off x="4718050" y="6409690"/>
            <a:ext cx="2743200" cy="274320"/>
          </a:xfrm>
          <a:prstGeom prst="rect">
            <a:avLst/>
          </a:prstGeom>
        </p:spPr>
        <p:txBody>
          <a:bodyPr vert="horz" lIns="91440" tIns="45720" rIns="91440" bIns="45720" anchor="ctr">
            <a:normAutofit/>
          </a:bodyPr>
          <a:lstStyle/>
          <a:p>
            <a:pPr marL="0" algn="l"/>
            <a:endParaRPr/>
          </a:p>
        </p:txBody>
      </p:sp>
      <p:sp>
        <p:nvSpPr>
          <p:cNvPr id="10" name="AutoShape 10"/>
          <p:cNvSpPr>
            <a:spLocks noGrp="1"/>
          </p:cNvSpPr>
          <p:nvPr>
            <p:ph type="ftr" sz="quarter" idx="3"/>
          </p:nvPr>
        </p:nvSpPr>
        <p:spPr>
          <a:xfrm>
            <a:off x="660399" y="6409690"/>
            <a:ext cx="3657600" cy="274320"/>
          </a:xfrm>
          <a:prstGeom prst="rect">
            <a:avLst/>
          </a:prstGeom>
        </p:spPr>
        <p:txBody>
          <a:bodyPr vert="horz" lIns="91440" tIns="45720" rIns="91440" bIns="45720" anchor="ctr">
            <a:normAutofit/>
          </a:bodyPr>
          <a:lstStyle/>
          <a:p>
            <a:pPr marL="0" algn="l"/>
            <a:endParaRPr/>
          </a:p>
        </p:txBody>
      </p:sp>
      <p:sp>
        <p:nvSpPr>
          <p:cNvPr id="11" name="AutoShape 11"/>
          <p:cNvSpPr>
            <a:spLocks noGrp="1"/>
          </p:cNvSpPr>
          <p:nvPr>
            <p:ph type="sldNum" sz="quarter" idx="4"/>
          </p:nvPr>
        </p:nvSpPr>
        <p:spPr>
          <a:xfrm>
            <a:off x="7861300" y="6409690"/>
            <a:ext cx="3657600" cy="274320"/>
          </a:xfrm>
          <a:prstGeom prst="rect">
            <a:avLst/>
          </a:prstGeom>
        </p:spPr>
        <p:txBody>
          <a:bodyPr vert="horz" lIns="91440" tIns="45720" rIns="91440" bIns="45720" anchor="ctr">
            <a:normAutofit/>
          </a:bodyPr>
          <a:lstStyle/>
          <a:p>
            <a:pPr marL="0" algn="l"/>
            <a:fld id="{3386411A-70EE-422D-B97C-F56BEE3FF077}" type="slidenum">
              <a:rPr lang="en-US" sz="1800" b="0" i="0" u="none" baseline="0">
                <a:solidFill>
                  <a:srgbClr val="2F2F2F"/>
                </a:solidFill>
                <a:latin typeface="Arial"/>
                <a:ea typeface="Arial"/>
              </a:rPr>
              <a:t>‹#›</a:t>
            </a:fld>
            <a:endParaRPr lang="en-US" sz="1800" b="0" i="0" u="none" baseline="0">
              <a:solidFill>
                <a:srgbClr val="2F2F2F"/>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304800" y="1586447"/>
            <a:ext cx="5686333" cy="2360576"/>
          </a:xfrm>
        </p:spPr>
        <p:txBody>
          <a:bodyPr vert="horz" lIns="91440" tIns="45720" rIns="91440" bIns="45720" anchor="b">
            <a:normAutofit/>
          </a:bodyPr>
          <a:lstStyle/>
          <a:p>
            <a:pPr algn="l">
              <a:lnSpc>
                <a:spcPct val="100000"/>
              </a:lnSpc>
              <a:spcBef>
                <a:spcPct val="0"/>
              </a:spcBef>
            </a:pPr>
            <a:r>
              <a:rPr lang="zh-CN" altLang="en-US" sz="4800" b="1" i="0" u="none" baseline="0" dirty="0">
                <a:solidFill>
                  <a:schemeClr val="accent1"/>
                </a:solidFill>
                <a:latin typeface="微软雅黑"/>
                <a:ea typeface="微软雅黑"/>
              </a:rPr>
              <a:t>Sled数据库在ArceOS上的移植与应用</a:t>
            </a:r>
          </a:p>
        </p:txBody>
      </p:sp>
      <p:sp>
        <p:nvSpPr>
          <p:cNvPr id="3" name="AutoShape 3"/>
          <p:cNvSpPr>
            <a:spLocks noGrp="1"/>
          </p:cNvSpPr>
          <p:nvPr>
            <p:ph type="subTitle" sz="quarter" idx="1"/>
          </p:nvPr>
        </p:nvSpPr>
        <p:spPr>
          <a:xfrm>
            <a:off x="323850" y="4392130"/>
            <a:ext cx="5686333" cy="879423"/>
          </a:xfrm>
        </p:spPr>
        <p:txBody>
          <a:bodyPr vert="horz" lIns="91440" tIns="45720" rIns="91440" bIns="45720" anchor="t">
            <a:normAutofit/>
          </a:bodyPr>
          <a:lstStyle/>
          <a:p>
            <a:pPr marL="0" indent="0" algn="l">
              <a:lnSpc>
                <a:spcPct val="100000"/>
              </a:lnSpc>
              <a:spcBef>
                <a:spcPts val="1000"/>
              </a:spcBef>
            </a:pPr>
            <a:r>
              <a:rPr lang="zh-CN" altLang="en-US" sz="1800" b="0" i="0" u="none" baseline="0" dirty="0">
                <a:solidFill>
                  <a:srgbClr val="2F2F2F"/>
                </a:solidFill>
                <a:latin typeface="微软雅黑"/>
                <a:ea typeface="微软雅黑"/>
              </a:rPr>
              <a:t>汇报人：卓堂越</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应用集成</a:t>
            </a:r>
          </a:p>
        </p:txBody>
      </p:sp>
      <p:sp>
        <p:nvSpPr>
          <p:cNvPr id="3" name="AutoShape 3"/>
          <p:cNvSpPr/>
          <p:nvPr/>
        </p:nvSpPr>
        <p:spPr>
          <a:xfrm>
            <a:off x="6179824" y="1843876"/>
            <a:ext cx="5080000" cy="3332480"/>
          </a:xfrm>
          <a:prstGeom prst="roundRect">
            <a:avLst>
              <a:gd name="adj" fmla="val 5386"/>
            </a:avLst>
          </a:prstGeom>
          <a:solidFill>
            <a:schemeClr val="accent4">
              <a:alpha val="10000"/>
            </a:schemeClr>
          </a:solidFill>
          <a:ln>
            <a:noFill/>
          </a:ln>
        </p:spPr>
        <p:txBody>
          <a:bodyPr vert="horz" lIns="91440" tIns="45720" rIns="91440" bIns="45720" anchor="ctr">
            <a:normAutofit/>
          </a:bodyPr>
          <a:lstStyle/>
          <a:p>
            <a:pPr marL="0" algn="ctr"/>
            <a:endParaRPr/>
          </a:p>
        </p:txBody>
      </p:sp>
      <p:sp>
        <p:nvSpPr>
          <p:cNvPr id="4" name="AutoShape 4"/>
          <p:cNvSpPr/>
          <p:nvPr/>
        </p:nvSpPr>
        <p:spPr>
          <a:xfrm>
            <a:off x="7050747" y="2305834"/>
            <a:ext cx="3905547" cy="338554"/>
          </a:xfrm>
          <a:prstGeom prst="rect">
            <a:avLst/>
          </a:prstGeom>
          <a:noFill/>
          <a:ln>
            <a:noFill/>
          </a:ln>
        </p:spPr>
        <p:txBody>
          <a:bodyPr vert="horz" wrap="square" lIns="91440" tIns="45720" rIns="91440" bIns="45720" anchor="b">
            <a:spAutoFit/>
          </a:bodyPr>
          <a:lstStyle/>
          <a:p>
            <a:pPr marL="0" algn="l"/>
            <a:r>
              <a:rPr lang="zh-CN" altLang="en-US" sz="1600" b="1" i="0" u="none" baseline="0">
                <a:solidFill>
                  <a:srgbClr val="2F2F2F"/>
                </a:solidFill>
                <a:latin typeface="微软雅黑"/>
                <a:ea typeface="微软雅黑"/>
              </a:rPr>
              <a:t>网络模块示例</a:t>
            </a:r>
          </a:p>
        </p:txBody>
      </p:sp>
      <p:sp>
        <p:nvSpPr>
          <p:cNvPr id="5" name="AutoShape 5"/>
          <p:cNvSpPr/>
          <p:nvPr/>
        </p:nvSpPr>
        <p:spPr>
          <a:xfrm>
            <a:off x="7050748" y="2755511"/>
            <a:ext cx="4011929" cy="1346907"/>
          </a:xfrm>
          <a:prstGeom prst="rect">
            <a:avLst/>
          </a:prstGeom>
          <a:noFill/>
          <a:ln>
            <a:noFill/>
          </a:ln>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mn-ea"/>
                <a:ea typeface="+mn-ea"/>
              </a:rPr>
              <a:t>集成网络模块，通过 Sled 数据库支持远程数据访问与管理，实现更复杂的物联网应用场景，验证数据库的可靠性与可用性。</a:t>
            </a:r>
          </a:p>
        </p:txBody>
      </p:sp>
      <p:sp>
        <p:nvSpPr>
          <p:cNvPr id="6" name="AutoShape 6"/>
          <p:cNvSpPr/>
          <p:nvPr/>
        </p:nvSpPr>
        <p:spPr>
          <a:xfrm>
            <a:off x="902678" y="1843876"/>
            <a:ext cx="5080000" cy="3332480"/>
          </a:xfrm>
          <a:prstGeom prst="roundRect">
            <a:avLst>
              <a:gd name="adj" fmla="val 5386"/>
            </a:avLst>
          </a:prstGeom>
          <a:solidFill>
            <a:schemeClr val="accent1">
              <a:alpha val="10000"/>
            </a:schemeClr>
          </a:solidFill>
          <a:ln>
            <a:noFill/>
          </a:ln>
        </p:spPr>
        <p:txBody>
          <a:bodyPr vert="horz" lIns="91440" tIns="45720" rIns="91440" bIns="45720" anchor="ctr">
            <a:normAutofit/>
          </a:bodyPr>
          <a:lstStyle/>
          <a:p>
            <a:pPr marL="0" algn="ctr"/>
            <a:endParaRPr/>
          </a:p>
        </p:txBody>
      </p:sp>
      <p:sp>
        <p:nvSpPr>
          <p:cNvPr id="7" name="AutoShape 7"/>
          <p:cNvSpPr/>
          <p:nvPr/>
        </p:nvSpPr>
        <p:spPr>
          <a:xfrm>
            <a:off x="1152570" y="2305834"/>
            <a:ext cx="3905547" cy="338554"/>
          </a:xfrm>
          <a:prstGeom prst="rect">
            <a:avLst/>
          </a:prstGeom>
          <a:noFill/>
          <a:ln>
            <a:noFill/>
          </a:ln>
        </p:spPr>
        <p:txBody>
          <a:bodyPr vert="horz" wrap="square" lIns="91440" tIns="45720" rIns="91440" bIns="45720" anchor="b">
            <a:spAutoFit/>
          </a:bodyPr>
          <a:lstStyle/>
          <a:p>
            <a:pPr marL="0" algn="l"/>
            <a:r>
              <a:rPr lang="zh-CN" altLang="en-US" sz="1600" b="1" i="0" u="none" baseline="0">
                <a:solidFill>
                  <a:srgbClr val="2F2F2F"/>
                </a:solidFill>
                <a:latin typeface="微软雅黑"/>
                <a:ea typeface="微软雅黑"/>
              </a:rPr>
              <a:t>嵌入式文件系统示例</a:t>
            </a:r>
          </a:p>
        </p:txBody>
      </p:sp>
      <p:sp>
        <p:nvSpPr>
          <p:cNvPr id="8" name="AutoShape 8"/>
          <p:cNvSpPr/>
          <p:nvPr/>
        </p:nvSpPr>
        <p:spPr>
          <a:xfrm>
            <a:off x="1152571" y="2755511"/>
            <a:ext cx="4011929" cy="1346907"/>
          </a:xfrm>
          <a:prstGeom prst="rect">
            <a:avLst/>
          </a:prstGeom>
          <a:noFill/>
          <a:ln>
            <a:noFill/>
          </a:ln>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mn-ea"/>
                <a:ea typeface="+mn-ea"/>
              </a:rPr>
              <a:t>在 ArceOS 上实现一个基于 Sled 的嵌入式文件系统示例，利用 Sled 的键值存储功能，实现文件的创建、读取、写入与删除，为系统增加存储功能。</a:t>
            </a:r>
          </a:p>
        </p:txBody>
      </p:sp>
      <p:sp>
        <p:nvSpPr>
          <p:cNvPr id="9" name="AutoShape 9"/>
          <p:cNvSpPr/>
          <p:nvPr/>
        </p:nvSpPr>
        <p:spPr>
          <a:xfrm>
            <a:off x="5218138" y="2803058"/>
            <a:ext cx="1529080" cy="1529080"/>
          </a:xfrm>
          <a:prstGeom prst="ellipse">
            <a:avLst/>
          </a:prstGeom>
          <a:solidFill>
            <a:schemeClr val="accent1"/>
          </a:solidFill>
          <a:ln w="127000">
            <a:solidFill>
              <a:srgbClr val="FFFFFF"/>
            </a:solidFill>
          </a:ln>
        </p:spPr>
        <p:txBody>
          <a:bodyPr vert="horz" lIns="91440" tIns="45720" rIns="91440" bIns="45720" anchor="ctr">
            <a:normAutofit/>
          </a:bodyPr>
          <a:lstStyle/>
          <a:p>
            <a:pPr marL="0" algn="ct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技术路线</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03</a:t>
            </a:r>
            <a:endParaRPr lang="en-US" sz="1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移植工作内容</a:t>
            </a:r>
          </a:p>
        </p:txBody>
      </p:sp>
      <p:sp>
        <p:nvSpPr>
          <p:cNvPr id="3" name="Freeform 3"/>
          <p:cNvSpPr/>
          <p:nvPr/>
        </p:nvSpPr>
        <p:spPr>
          <a:xfrm>
            <a:off x="1165356" y="1578978"/>
            <a:ext cx="5232251" cy="4364186"/>
          </a:xfrm>
          <a:custGeom>
            <a:avLst/>
            <a:gdLst/>
            <a:ahLst/>
            <a:cxnLst/>
            <a:rect l="l" t="t" r="r" b="b"/>
            <a:pathLst>
              <a:path w="5232251" h="4239000">
                <a:moveTo>
                  <a:pt x="575868" y="0"/>
                </a:moveTo>
                <a:lnTo>
                  <a:pt x="4096415" y="0"/>
                </a:lnTo>
                <a:lnTo>
                  <a:pt x="5232251" y="4239000"/>
                </a:lnTo>
                <a:lnTo>
                  <a:pt x="575868" y="4239000"/>
                </a:lnTo>
                <a:cubicBezTo>
                  <a:pt x="257825" y="4239000"/>
                  <a:pt x="0" y="3981175"/>
                  <a:pt x="0" y="3663132"/>
                </a:cubicBezTo>
                <a:lnTo>
                  <a:pt x="0" y="575868"/>
                </a:lnTo>
                <a:cubicBezTo>
                  <a:pt x="0" y="257825"/>
                  <a:pt x="257825" y="0"/>
                  <a:pt x="575868" y="0"/>
                </a:cubicBezTo>
                <a:close/>
              </a:path>
            </a:pathLst>
          </a:custGeom>
          <a:solidFill>
            <a:schemeClr val="accent1">
              <a:alpha val="15000"/>
            </a:schemeClr>
          </a:solidFill>
          <a:ln>
            <a:noFill/>
          </a:ln>
        </p:spPr>
        <p:txBody>
          <a:bodyPr vert="horz" wrap="square" lIns="91440" tIns="45720" rIns="91440" bIns="45720" anchor="ctr">
            <a:noAutofit/>
          </a:bodyPr>
          <a:lstStyle/>
          <a:p>
            <a:pPr marL="0" algn="ctr"/>
            <a:endParaRPr/>
          </a:p>
        </p:txBody>
      </p:sp>
      <p:sp>
        <p:nvSpPr>
          <p:cNvPr id="4" name="Freeform 4"/>
          <p:cNvSpPr/>
          <p:nvPr/>
        </p:nvSpPr>
        <p:spPr>
          <a:xfrm>
            <a:off x="5542160" y="1578978"/>
            <a:ext cx="5407482" cy="4364186"/>
          </a:xfrm>
          <a:custGeom>
            <a:avLst/>
            <a:gdLst/>
            <a:ahLst/>
            <a:cxnLst/>
            <a:rect l="l" t="t" r="r" b="b"/>
            <a:pathLst>
              <a:path w="5407482" h="4239000">
                <a:moveTo>
                  <a:pt x="0" y="0"/>
                </a:moveTo>
                <a:lnTo>
                  <a:pt x="4831614" y="0"/>
                </a:lnTo>
                <a:cubicBezTo>
                  <a:pt x="5149657" y="0"/>
                  <a:pt x="5407482" y="257825"/>
                  <a:pt x="5407482" y="575868"/>
                </a:cubicBezTo>
                <a:lnTo>
                  <a:pt x="5407482" y="3663132"/>
                </a:lnTo>
                <a:cubicBezTo>
                  <a:pt x="5407482" y="3981175"/>
                  <a:pt x="5149657" y="4239000"/>
                  <a:pt x="4831614" y="4239000"/>
                </a:cubicBezTo>
                <a:lnTo>
                  <a:pt x="1135837" y="4239000"/>
                </a:lnTo>
                <a:lnTo>
                  <a:pt x="0" y="0"/>
                </a:lnTo>
                <a:close/>
              </a:path>
            </a:pathLst>
          </a:custGeom>
          <a:solidFill>
            <a:schemeClr val="accent2">
              <a:alpha val="15000"/>
            </a:schemeClr>
          </a:solidFill>
          <a:ln>
            <a:noFill/>
          </a:ln>
        </p:spPr>
        <p:txBody>
          <a:bodyPr vert="horz" wrap="square" lIns="91440" tIns="45720" rIns="91440" bIns="45720" anchor="ctr">
            <a:noAutofit/>
          </a:bodyPr>
          <a:lstStyle/>
          <a:p>
            <a:pPr marL="0" algn="ctr"/>
            <a:endParaRPr/>
          </a:p>
        </p:txBody>
      </p:sp>
      <p:sp>
        <p:nvSpPr>
          <p:cNvPr id="5" name="AutoShape 5"/>
          <p:cNvSpPr/>
          <p:nvPr/>
        </p:nvSpPr>
        <p:spPr>
          <a:xfrm>
            <a:off x="1365860" y="1714742"/>
            <a:ext cx="803982" cy="803979"/>
          </a:xfrm>
          <a:prstGeom prst="ellipse">
            <a:avLst/>
          </a:prstGeom>
          <a:solidFill>
            <a:schemeClr val="accent1">
              <a:alpha val="55000"/>
            </a:schemeClr>
          </a:solidFill>
          <a:ln>
            <a:noFill/>
          </a:ln>
        </p:spPr>
        <p:txBody>
          <a:bodyPr vert="horz" lIns="91440" tIns="45720" rIns="91440" bIns="45720" anchor="ctr">
            <a:normAutofit/>
          </a:bodyPr>
          <a:lstStyle/>
          <a:p>
            <a:pPr marL="0" algn="ctr"/>
            <a:endParaRPr/>
          </a:p>
        </p:txBody>
      </p:sp>
      <p:sp>
        <p:nvSpPr>
          <p:cNvPr id="6" name="AutoShape 6"/>
          <p:cNvSpPr/>
          <p:nvPr/>
        </p:nvSpPr>
        <p:spPr>
          <a:xfrm>
            <a:off x="1422979" y="1771862"/>
            <a:ext cx="689743" cy="689741"/>
          </a:xfrm>
          <a:prstGeom prst="ellipse">
            <a:avLst/>
          </a:prstGeom>
          <a:solidFill>
            <a:schemeClr val="accent1"/>
          </a:solidFill>
        </p:spPr>
        <p:txBody>
          <a:bodyPr vert="horz" wrap="none" lIns="108000" tIns="108000" rIns="108000" bIns="108000" anchor="ctr">
            <a:noAutofit/>
          </a:bodyPr>
          <a:lstStyle/>
          <a:p>
            <a:pPr marL="0" algn="ctr"/>
            <a:endParaRPr/>
          </a:p>
        </p:txBody>
      </p:sp>
      <p:sp>
        <p:nvSpPr>
          <p:cNvPr id="7" name="Freeform 7"/>
          <p:cNvSpPr/>
          <p:nvPr/>
        </p:nvSpPr>
        <p:spPr>
          <a:xfrm>
            <a:off x="1670858" y="2012690"/>
            <a:ext cx="193988" cy="208085"/>
          </a:xfrm>
          <a:custGeom>
            <a:avLst/>
            <a:gdLst/>
            <a:ahLst/>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p:spPr>
        <p:txBody>
          <a:bodyPr vert="horz" wrap="none" lIns="108000" tIns="108000" rIns="108000" bIns="108000" anchor="ctr">
            <a:noAutofit/>
          </a:bodyPr>
          <a:lstStyle/>
          <a:p>
            <a:pPr marL="0" algn="ctr"/>
            <a:endParaRPr/>
          </a:p>
        </p:txBody>
      </p:sp>
      <p:sp>
        <p:nvSpPr>
          <p:cNvPr id="8" name="TextBox 8"/>
          <p:cNvSpPr txBox="1"/>
          <p:nvPr/>
        </p:nvSpPr>
        <p:spPr>
          <a:xfrm flipH="1">
            <a:off x="1422980" y="3268858"/>
            <a:ext cx="3988237" cy="657102"/>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dirty="0">
                <a:solidFill>
                  <a:srgbClr val="2F2F2F"/>
                </a:solidFill>
                <a:latin typeface="微软雅黑"/>
                <a:ea typeface="微软雅黑"/>
              </a:rPr>
              <a:t>对 Sled 数据库的源码进行全面审查，逐文件识别其依赖的标准库模块，分析功能区间以找出在 no-std 环境下的替代方案，从而完成数据库的有效移植。</a:t>
            </a:r>
            <a:endParaRPr lang="en-US" sz="1100" dirty="0"/>
          </a:p>
        </p:txBody>
      </p:sp>
      <p:sp>
        <p:nvSpPr>
          <p:cNvPr id="9" name="TextBox 9"/>
          <p:cNvSpPr txBox="1"/>
          <p:nvPr/>
        </p:nvSpPr>
        <p:spPr>
          <a:xfrm flipH="1">
            <a:off x="1422978" y="2728241"/>
            <a:ext cx="398823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ln/>
                <a:solidFill>
                  <a:srgbClr val="2F2F2F"/>
                </a:solidFill>
                <a:effectLst/>
                <a:latin typeface="微软雅黑"/>
                <a:ea typeface="微软雅黑"/>
              </a:rPr>
              <a:t>依赖关系分析</a:t>
            </a:r>
            <a:endParaRPr lang="en-US" sz="1100"/>
          </a:p>
        </p:txBody>
      </p:sp>
      <p:sp>
        <p:nvSpPr>
          <p:cNvPr id="10" name="AutoShape 10"/>
          <p:cNvSpPr/>
          <p:nvPr/>
        </p:nvSpPr>
        <p:spPr>
          <a:xfrm>
            <a:off x="9970429" y="4992069"/>
            <a:ext cx="803982" cy="803979"/>
          </a:xfrm>
          <a:prstGeom prst="ellipse">
            <a:avLst/>
          </a:prstGeom>
          <a:solidFill>
            <a:schemeClr val="accent2">
              <a:alpha val="55000"/>
            </a:schemeClr>
          </a:solidFill>
          <a:ln>
            <a:noFill/>
          </a:ln>
        </p:spPr>
        <p:txBody>
          <a:bodyPr vert="horz" lIns="91440" tIns="45720" rIns="91440" bIns="45720" anchor="ctr">
            <a:normAutofit/>
          </a:bodyPr>
          <a:lstStyle/>
          <a:p>
            <a:pPr marL="0" algn="ctr"/>
            <a:endParaRPr/>
          </a:p>
        </p:txBody>
      </p:sp>
      <p:sp>
        <p:nvSpPr>
          <p:cNvPr id="11" name="AutoShape 11"/>
          <p:cNvSpPr/>
          <p:nvPr/>
        </p:nvSpPr>
        <p:spPr>
          <a:xfrm>
            <a:off x="10027548" y="5049189"/>
            <a:ext cx="689743" cy="689741"/>
          </a:xfrm>
          <a:prstGeom prst="ellipse">
            <a:avLst/>
          </a:prstGeom>
          <a:solidFill>
            <a:schemeClr val="accent2"/>
          </a:solidFill>
        </p:spPr>
        <p:txBody>
          <a:bodyPr vert="horz" wrap="none" lIns="108000" tIns="108000" rIns="108000" bIns="108000" anchor="ctr">
            <a:noAutofit/>
          </a:bodyPr>
          <a:lstStyle/>
          <a:p>
            <a:pPr marL="0" algn="ctr"/>
            <a:endParaRPr/>
          </a:p>
        </p:txBody>
      </p:sp>
      <p:sp>
        <p:nvSpPr>
          <p:cNvPr id="12" name="Freeform 12"/>
          <p:cNvSpPr/>
          <p:nvPr/>
        </p:nvSpPr>
        <p:spPr>
          <a:xfrm>
            <a:off x="10275427" y="5290017"/>
            <a:ext cx="193988" cy="208085"/>
          </a:xfrm>
          <a:custGeom>
            <a:avLst/>
            <a:gdLst/>
            <a:ahLst/>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p:spPr>
        <p:txBody>
          <a:bodyPr vert="horz" wrap="none" lIns="108000" tIns="108000" rIns="108000" bIns="108000" anchor="ctr">
            <a:noAutofit/>
          </a:bodyPr>
          <a:lstStyle/>
          <a:p>
            <a:pPr marL="0" algn="ctr"/>
            <a:endParaRPr/>
          </a:p>
        </p:txBody>
      </p:sp>
      <p:sp>
        <p:nvSpPr>
          <p:cNvPr id="13" name="TextBox 13"/>
          <p:cNvSpPr txBox="1"/>
          <p:nvPr/>
        </p:nvSpPr>
        <p:spPr>
          <a:xfrm flipH="1">
            <a:off x="6598113" y="2490893"/>
            <a:ext cx="3988237" cy="657102"/>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2F2F2F"/>
                </a:solidFill>
                <a:latin typeface="微软雅黑"/>
                <a:ea typeface="微软雅黑"/>
              </a:rPr>
              <a:t>针对识别出的标准库依赖，寻找合适的替代方案，包括设计内存映射替代文件系统操作，使用 ArceOS 提供的调度机制替代线程管理等，以适应嵌入式场景。</a:t>
            </a:r>
            <a:endParaRPr lang="en-US" sz="1100"/>
          </a:p>
        </p:txBody>
      </p:sp>
      <p:sp>
        <p:nvSpPr>
          <p:cNvPr id="14" name="TextBox 14"/>
          <p:cNvSpPr txBox="1"/>
          <p:nvPr/>
        </p:nvSpPr>
        <p:spPr>
          <a:xfrm flipH="1">
            <a:off x="6598111" y="1950276"/>
            <a:ext cx="398823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ln/>
                <a:solidFill>
                  <a:srgbClr val="2F2F2F"/>
                </a:solidFill>
                <a:effectLst/>
                <a:latin typeface="微软雅黑"/>
                <a:ea typeface="微软雅黑"/>
              </a:rPr>
              <a:t>功能替代方案</a:t>
            </a:r>
            <a:endParaRPr lang="en-US"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std模块替换</a:t>
            </a:r>
          </a:p>
        </p:txBody>
      </p:sp>
      <p:sp>
        <p:nvSpPr>
          <p:cNvPr id="3" name="Freeform 3"/>
          <p:cNvSpPr/>
          <p:nvPr/>
        </p:nvSpPr>
        <p:spPr>
          <a:xfrm>
            <a:off x="3597200" y="1928519"/>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1"/>
            </a:solidFill>
            <a:prstDash val="solid"/>
          </a:ln>
        </p:spPr>
        <p:txBody>
          <a:bodyPr vert="horz" wrap="square" lIns="91440" tIns="45720" rIns="91440" bIns="45720" anchor="t">
            <a:prstTxWarp prst="textNoShape">
              <a:avLst/>
            </a:prstTxWarp>
            <a:normAutofit/>
          </a:bodyPr>
          <a:lstStyle/>
          <a:p>
            <a:pPr marL="0" algn="l"/>
            <a:endParaRPr/>
          </a:p>
        </p:txBody>
      </p:sp>
      <p:grpSp>
        <p:nvGrpSpPr>
          <p:cNvPr id="4" name="Group 4"/>
          <p:cNvGrpSpPr/>
          <p:nvPr/>
        </p:nvGrpSpPr>
        <p:grpSpPr>
          <a:xfrm>
            <a:off x="3773564" y="3536487"/>
            <a:ext cx="549546" cy="549542"/>
            <a:chOff x="2406923" y="2845390"/>
            <a:chExt cx="571222" cy="571221"/>
          </a:xfrm>
        </p:grpSpPr>
        <p:sp>
          <p:nvSpPr>
            <p:cNvPr id="5" name="AutoShape 5"/>
            <p:cNvSpPr/>
            <p:nvPr/>
          </p:nvSpPr>
          <p:spPr>
            <a:xfrm>
              <a:off x="2406923" y="2845390"/>
              <a:ext cx="571222" cy="571221"/>
            </a:xfrm>
            <a:prstGeom prst="ellipse">
              <a:avLst/>
            </a:prstGeom>
            <a:solidFill>
              <a:schemeClr val="accent1"/>
            </a:solidFill>
            <a:ln>
              <a:noFill/>
            </a:ln>
          </p:spPr>
          <p:txBody>
            <a:bodyPr vert="horz" lIns="91440" tIns="45720" rIns="91440" bIns="45720" anchor="ctr">
              <a:normAutofit/>
            </a:bodyPr>
            <a:lstStyle/>
            <a:p>
              <a:pPr marL="0" algn="ctr"/>
              <a:endParaRPr/>
            </a:p>
          </p:txBody>
        </p:sp>
        <p:sp>
          <p:nvSpPr>
            <p:cNvPr id="6" name="Freeform 6"/>
            <p:cNvSpPr/>
            <p:nvPr/>
          </p:nvSpPr>
          <p:spPr>
            <a:xfrm>
              <a:off x="2540113" y="3023891"/>
              <a:ext cx="304842" cy="214214"/>
            </a:xfrm>
            <a:custGeom>
              <a:avLst/>
              <a:gdLst/>
              <a:ahLst/>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7" name="AutoShape 7"/>
          <p:cNvSpPr/>
          <p:nvPr/>
        </p:nvSpPr>
        <p:spPr>
          <a:xfrm>
            <a:off x="660400" y="4526115"/>
            <a:ext cx="3662709" cy="1348704"/>
          </a:xfrm>
          <a:prstGeom prst="rect">
            <a:avLst/>
          </a:prstGeom>
          <a:noFill/>
          <a:ln>
            <a:noFill/>
          </a:ln>
        </p:spPr>
        <p:txBody>
          <a:bodyPr vert="horz" wrap="square" lIns="90000" tIns="46800" rIns="90000" bIns="46800" anchor="t">
            <a:spAutoFit/>
          </a:bodyPr>
          <a:lstStyle/>
          <a:p>
            <a:pPr marL="0">
              <a:lnSpc>
                <a:spcPct val="150000"/>
              </a:lnSpc>
            </a:pPr>
            <a:r>
              <a:rPr lang="zh-CN" altLang="en-US" sz="1400" b="0" i="0" u="none" baseline="0" dirty="0">
                <a:solidFill>
                  <a:srgbClr val="2F2F2F"/>
                </a:solidFill>
                <a:latin typeface="微软雅黑"/>
                <a:ea typeface="微软雅黑"/>
              </a:rPr>
              <a:t>计划按模块逐步替换 std 的依赖，以确保在每一步替换中都保持其预期功能的完整性，逐步消除对标准库的依赖，确保系统的稳定性。</a:t>
            </a:r>
          </a:p>
        </p:txBody>
      </p:sp>
      <p:sp>
        <p:nvSpPr>
          <p:cNvPr id="8" name="TextBox 8"/>
          <p:cNvSpPr txBox="1"/>
          <p:nvPr/>
        </p:nvSpPr>
        <p:spPr>
          <a:xfrm>
            <a:off x="643716" y="4185380"/>
            <a:ext cx="3679393" cy="340735"/>
          </a:xfrm>
          <a:prstGeom prst="rect">
            <a:avLst/>
          </a:prstGeom>
          <a:noFill/>
          <a:ln>
            <a:noFill/>
          </a:ln>
        </p:spPr>
        <p:txBody>
          <a:bodyPr vert="horz" wrap="square" lIns="90000" tIns="46800" rIns="90000" bIns="46800" rtlCol="0" anchor="t">
            <a:spAutoFit/>
          </a:bodyPr>
          <a:lstStyle/>
          <a:p>
            <a:pPr marL="0">
              <a:lnSpc>
                <a:spcPct val="100000"/>
              </a:lnSpc>
              <a:spcBef>
                <a:spcPct val="0"/>
              </a:spcBef>
              <a:defRPr/>
            </a:pPr>
            <a:r>
              <a:rPr lang="zh-CN" altLang="en-US" sz="1600" b="1" i="0" u="none" baseline="0" dirty="0">
                <a:solidFill>
                  <a:srgbClr val="2F2F2F"/>
                </a:solidFill>
                <a:latin typeface="微软雅黑"/>
                <a:ea typeface="微软雅黑"/>
              </a:rPr>
              <a:t>模块化替换计划</a:t>
            </a:r>
            <a:endParaRPr lang="en-US" sz="1100" dirty="0"/>
          </a:p>
        </p:txBody>
      </p:sp>
      <p:sp>
        <p:nvSpPr>
          <p:cNvPr id="9" name="Freeform 9"/>
          <p:cNvSpPr/>
          <p:nvPr/>
        </p:nvSpPr>
        <p:spPr>
          <a:xfrm flipH="1" flipV="1">
            <a:off x="6614682" y="1028700"/>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3"/>
            </a:solidFill>
            <a:prstDash val="solid"/>
          </a:ln>
        </p:spPr>
        <p:txBody>
          <a:bodyPr vert="horz" wrap="square" lIns="91440" tIns="45720" rIns="91440" bIns="45720" anchor="t">
            <a:prstTxWarp prst="textNoShape">
              <a:avLst/>
            </a:prstTxWarp>
            <a:normAutofit/>
          </a:bodyPr>
          <a:lstStyle/>
          <a:p>
            <a:pPr marL="0" algn="l"/>
            <a:endParaRPr/>
          </a:p>
        </p:txBody>
      </p:sp>
      <p:grpSp>
        <p:nvGrpSpPr>
          <p:cNvPr id="10" name="Group 10"/>
          <p:cNvGrpSpPr/>
          <p:nvPr/>
        </p:nvGrpSpPr>
        <p:grpSpPr>
          <a:xfrm>
            <a:off x="7764139" y="2977420"/>
            <a:ext cx="549546" cy="549542"/>
            <a:chOff x="2406923" y="2845390"/>
            <a:chExt cx="571222" cy="571221"/>
          </a:xfrm>
        </p:grpSpPr>
        <p:sp>
          <p:nvSpPr>
            <p:cNvPr id="11" name="AutoShape 11"/>
            <p:cNvSpPr/>
            <p:nvPr/>
          </p:nvSpPr>
          <p:spPr>
            <a:xfrm>
              <a:off x="2406923" y="2845390"/>
              <a:ext cx="571222" cy="571221"/>
            </a:xfrm>
            <a:prstGeom prst="ellipse">
              <a:avLst/>
            </a:prstGeom>
            <a:solidFill>
              <a:schemeClr val="accent3"/>
            </a:solidFill>
            <a:ln>
              <a:noFill/>
            </a:ln>
          </p:spPr>
          <p:txBody>
            <a:bodyPr vert="horz" lIns="91440" tIns="45720" rIns="91440" bIns="45720" anchor="ctr">
              <a:normAutofit/>
            </a:bodyPr>
            <a:lstStyle/>
            <a:p>
              <a:pPr marL="0" algn="ctr"/>
              <a:endParaRPr/>
            </a:p>
          </p:txBody>
        </p:sp>
        <p:sp>
          <p:nvSpPr>
            <p:cNvPr id="12" name="Freeform 12"/>
            <p:cNvSpPr/>
            <p:nvPr/>
          </p:nvSpPr>
          <p:spPr>
            <a:xfrm>
              <a:off x="2540113" y="2978777"/>
              <a:ext cx="304842" cy="304441"/>
            </a:xfrm>
            <a:custGeom>
              <a:avLst/>
              <a:gdLst/>
              <a:ahLst/>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13" name="AutoShape 13"/>
          <p:cNvSpPr/>
          <p:nvPr/>
        </p:nvSpPr>
        <p:spPr>
          <a:xfrm>
            <a:off x="7552500" y="1458348"/>
            <a:ext cx="3874618" cy="1025538"/>
          </a:xfrm>
          <a:prstGeom prst="rect">
            <a:avLst/>
          </a:prstGeom>
          <a:noFill/>
          <a:ln>
            <a:noFill/>
          </a:ln>
        </p:spPr>
        <p:txBody>
          <a:bodyPr vert="horz" wrap="square" lIns="90000" tIns="46800" rIns="90000" bIns="46800" anchor="t">
            <a:spAutoFit/>
          </a:bodyPr>
          <a:lstStyle/>
          <a:p>
            <a:pPr marL="0" algn="l">
              <a:lnSpc>
                <a:spcPct val="150000"/>
              </a:lnSpc>
            </a:pPr>
            <a:r>
              <a:rPr lang="zh-CN" altLang="en-US" sz="1400" b="0" i="0" u="none" baseline="0">
                <a:solidFill>
                  <a:srgbClr val="2F2F2F"/>
                </a:solidFill>
                <a:latin typeface="微软雅黑"/>
                <a:ea typeface="微软雅黑"/>
              </a:rPr>
              <a:t>替换后，需确保模块间的接口保持一致，进行全面的接口测试，以验证各个模块之间的兼容性，避免功能出现任何不兼容的问题。</a:t>
            </a:r>
          </a:p>
        </p:txBody>
      </p:sp>
      <p:sp>
        <p:nvSpPr>
          <p:cNvPr id="14" name="TextBox 14"/>
          <p:cNvSpPr txBox="1"/>
          <p:nvPr/>
        </p:nvSpPr>
        <p:spPr>
          <a:xfrm>
            <a:off x="7569184" y="1117613"/>
            <a:ext cx="3874618" cy="340735"/>
          </a:xfrm>
          <a:prstGeom prst="rect">
            <a:avLst/>
          </a:prstGeom>
          <a:noFill/>
          <a:ln>
            <a:noFill/>
          </a:ln>
        </p:spPr>
        <p:txBody>
          <a:bodyPr vert="horz" wrap="square" lIns="90000" tIns="46800" rIns="90000" bIns="46800" rtlCol="0" anchor="t">
            <a:spAutoFit/>
          </a:bodyPr>
          <a:lstStyle/>
          <a:p>
            <a:pPr marL="0" algn="l">
              <a:lnSpc>
                <a:spcPct val="100000"/>
              </a:lnSpc>
              <a:spcBef>
                <a:spcPct val="0"/>
              </a:spcBef>
              <a:defRPr/>
            </a:pPr>
            <a:r>
              <a:rPr lang="zh-CN" altLang="en-US" sz="1600" b="1" i="0" u="none" baseline="0">
                <a:solidFill>
                  <a:srgbClr val="2F2F2F"/>
                </a:solidFill>
                <a:latin typeface="微软雅黑"/>
                <a:ea typeface="微软雅黑"/>
              </a:rPr>
              <a:t>接口兼容性验证</a:t>
            </a:r>
            <a:endParaRPr lang="en-US" sz="11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no-std支持</a:t>
            </a:r>
          </a:p>
        </p:txBody>
      </p:sp>
      <p:sp>
        <p:nvSpPr>
          <p:cNvPr id="3" name="AutoShape 3"/>
          <p:cNvSpPr/>
          <p:nvPr/>
        </p:nvSpPr>
        <p:spPr>
          <a:xfrm>
            <a:off x="4694060" y="2149969"/>
            <a:ext cx="2781653" cy="2781653"/>
          </a:xfrm>
          <a:prstGeom prst="ellipse">
            <a:avLst/>
          </a:prstGeom>
          <a:gradFill>
            <a:gsLst>
              <a:gs pos="0">
                <a:srgbClr val="1C7AFF">
                  <a:lumMod val="60000"/>
                  <a:lumOff val="40000"/>
                </a:srgbClr>
              </a:gs>
              <a:gs pos="50000">
                <a:srgbClr val="1C7AFF"/>
              </a:gs>
            </a:gsLst>
            <a:lin ang="2700000"/>
          </a:gradFill>
          <a:ln>
            <a:noFill/>
          </a:ln>
          <a:effectLst>
            <a:outerShdw blurRad="177800" dist="152400" dir="2700000" algn="tl" rotWithShape="0">
              <a:schemeClr val="accent2">
                <a:alpha val="20000"/>
              </a:schemeClr>
            </a:outerShdw>
          </a:effectLst>
        </p:spPr>
        <p:txBody>
          <a:bodyPr vert="horz" lIns="91440" tIns="45720" rIns="91440" bIns="45720" anchor="ctr">
            <a:normAutofit/>
          </a:bodyPr>
          <a:lstStyle/>
          <a:p>
            <a:pPr marL="0" algn="l"/>
            <a:endParaRPr/>
          </a:p>
        </p:txBody>
      </p:sp>
      <p:pic>
        <p:nvPicPr>
          <p:cNvPr id="4" name="image5.png"/>
          <p:cNvPicPr>
            <a:picLocks noChangeAspect="1"/>
          </p:cNvPicPr>
          <p:nvPr/>
        </p:nvPicPr>
        <p:blipFill>
          <a:blip r:embed="rId2"/>
          <a:stretch>
            <a:fillRect/>
          </a:stretch>
        </p:blipFill>
        <p:spPr>
          <a:xfrm>
            <a:off x="5133286" y="2628036"/>
            <a:ext cx="1903202" cy="1825521"/>
          </a:xfrm>
          <a:prstGeom prst="rect">
            <a:avLst/>
          </a:prstGeom>
        </p:spPr>
      </p:pic>
      <p:sp>
        <p:nvSpPr>
          <p:cNvPr id="5" name="AutoShape 5"/>
          <p:cNvSpPr/>
          <p:nvPr/>
        </p:nvSpPr>
        <p:spPr>
          <a:xfrm flipH="1">
            <a:off x="649284" y="3641898"/>
            <a:ext cx="3608835" cy="2711330"/>
          </a:xfrm>
          <a:prstGeom prst="roundRect">
            <a:avLst>
              <a:gd name="adj" fmla="val 6200"/>
            </a:avLst>
          </a:prstGeom>
          <a:solidFill>
            <a:schemeClr val="accent1">
              <a:alpha val="10000"/>
            </a:schemeClr>
          </a:solidFill>
          <a:ln>
            <a:noFill/>
          </a:ln>
        </p:spPr>
        <p:txBody>
          <a:bodyPr vert="horz" lIns="180000" tIns="45720" rIns="91440" bIns="45720" anchor="ctr">
            <a:normAutofit/>
          </a:bodyPr>
          <a:lstStyle/>
          <a:p>
            <a:pPr marL="0" algn="l"/>
            <a:endParaRPr/>
          </a:p>
        </p:txBody>
      </p:sp>
      <p:sp>
        <p:nvSpPr>
          <p:cNvPr id="6" name="TextBox 6"/>
          <p:cNvSpPr txBox="1"/>
          <p:nvPr/>
        </p:nvSpPr>
        <p:spPr>
          <a:xfrm flipH="1">
            <a:off x="864459" y="4093171"/>
            <a:ext cx="3036403"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defRPr/>
            </a:pPr>
            <a:r>
              <a:rPr lang="zh-CN" altLang="en-US" sz="1600" b="1" i="0" u="none" baseline="0" dirty="0">
                <a:solidFill>
                  <a:srgbClr val="2F2F2F"/>
                </a:solidFill>
                <a:latin typeface="微软雅黑"/>
                <a:ea typeface="微软雅黑"/>
              </a:rPr>
              <a:t>确保no-std模式</a:t>
            </a:r>
            <a:endParaRPr lang="en-US" sz="1100" dirty="0"/>
          </a:p>
        </p:txBody>
      </p:sp>
      <p:sp>
        <p:nvSpPr>
          <p:cNvPr id="7" name="AutoShape 7"/>
          <p:cNvSpPr/>
          <p:nvPr/>
        </p:nvSpPr>
        <p:spPr>
          <a:xfrm flipH="1">
            <a:off x="864459" y="4476626"/>
            <a:ext cx="3036403" cy="1670073"/>
          </a:xfrm>
          <a:prstGeom prst="rect">
            <a:avLst/>
          </a:prstGeom>
        </p:spPr>
        <p:txBody>
          <a:bodyPr vert="horz" wrap="square" lIns="91440" tIns="45720" rIns="91440" bIns="45720" anchor="t">
            <a:spAutoFit/>
          </a:bodyPr>
          <a:lstStyle/>
          <a:p>
            <a:pPr marL="0">
              <a:lnSpc>
                <a:spcPct val="150000"/>
              </a:lnSpc>
            </a:pPr>
            <a:r>
              <a:rPr lang="zh-CN" altLang="en-US" sz="1400" b="0" i="0" u="none" baseline="0" dirty="0">
                <a:ln/>
                <a:solidFill>
                  <a:srgbClr val="2F2F2F"/>
                </a:solidFill>
                <a:effectLst/>
                <a:latin typeface="微软雅黑"/>
                <a:ea typeface="微软雅黑"/>
              </a:rPr>
              <a:t>在移植的过程中，确保启用 Rust 的 no-std 模式，避免使用标准库的特性，确保 Sled 核心功能在不依赖于标准库的环境中正常运行，满足嵌入式要求。</a:t>
            </a:r>
          </a:p>
        </p:txBody>
      </p:sp>
      <p:sp>
        <p:nvSpPr>
          <p:cNvPr id="8" name="TextBox 8"/>
          <p:cNvSpPr txBox="1"/>
          <p:nvPr/>
        </p:nvSpPr>
        <p:spPr>
          <a:xfrm flipH="1">
            <a:off x="3724060" y="3263841"/>
            <a:ext cx="720000" cy="720000"/>
          </a:xfrm>
          <a:prstGeom prst="ellipse">
            <a:avLst/>
          </a:prstGeom>
          <a:gradFill>
            <a:gsLst>
              <a:gs pos="0">
                <a:srgbClr val="4D96FF">
                  <a:lumMod val="60000"/>
                  <a:lumOff val="40000"/>
                </a:srgbClr>
              </a:gs>
              <a:gs pos="50000">
                <a:srgbClr val="4D96FF"/>
              </a:gs>
            </a:gsLst>
            <a:lin ang="2700000"/>
          </a:gradFill>
          <a:ln>
            <a:noFill/>
          </a:ln>
          <a:effectLst>
            <a:outerShdw blurRad="177800" dist="152400" dir="2700000" algn="tl" rotWithShape="0">
              <a:schemeClr val="accent1">
                <a:alpha val="20000"/>
              </a:schemeClr>
            </a:outerShdw>
          </a:effectLst>
        </p:spPr>
        <p:txBody>
          <a:bodyPr vert="horz" lIns="91440" tIns="45720" rIns="91440" bIns="45720" rtlCol="0" anchor="ctr">
            <a:normAutofit/>
          </a:bodyPr>
          <a:lstStyle/>
          <a:p>
            <a:pPr marL="0" algn="l">
              <a:defRPr/>
            </a:pPr>
            <a:r>
              <a:rPr lang="en-US" sz="2000" b="1" i="0" u="none" baseline="0">
                <a:solidFill>
                  <a:schemeClr val="lt1"/>
                </a:solidFill>
                <a:latin typeface="Arial"/>
                <a:ea typeface="Arial"/>
              </a:rPr>
              <a:t>01</a:t>
            </a:r>
            <a:endParaRPr lang="en-US" sz="1100"/>
          </a:p>
        </p:txBody>
      </p:sp>
      <p:sp>
        <p:nvSpPr>
          <p:cNvPr id="9" name="AutoShape 9"/>
          <p:cNvSpPr/>
          <p:nvPr/>
        </p:nvSpPr>
        <p:spPr>
          <a:xfrm>
            <a:off x="8031002" y="1217042"/>
            <a:ext cx="3489485" cy="2581891"/>
          </a:xfrm>
          <a:prstGeom prst="roundRect">
            <a:avLst>
              <a:gd name="adj" fmla="val 6200"/>
            </a:avLst>
          </a:prstGeom>
          <a:solidFill>
            <a:schemeClr val="accent2">
              <a:alpha val="10000"/>
            </a:schemeClr>
          </a:solidFill>
          <a:ln>
            <a:noFill/>
          </a:ln>
        </p:spPr>
        <p:txBody>
          <a:bodyPr vert="horz" lIns="180000" tIns="45720" rIns="91440" bIns="45720" anchor="ctr">
            <a:normAutofit/>
          </a:bodyPr>
          <a:lstStyle/>
          <a:p>
            <a:pPr marL="0" algn="l"/>
            <a:endParaRPr/>
          </a:p>
        </p:txBody>
      </p:sp>
      <p:sp>
        <p:nvSpPr>
          <p:cNvPr id="10" name="TextBox 10"/>
          <p:cNvSpPr txBox="1"/>
          <p:nvPr/>
        </p:nvSpPr>
        <p:spPr>
          <a:xfrm>
            <a:off x="8381923" y="1583991"/>
            <a:ext cx="2838163"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l">
              <a:defRPr/>
            </a:pPr>
            <a:r>
              <a:rPr lang="zh-CN" altLang="en-US" sz="1600" b="1" i="0" u="none" baseline="0">
                <a:solidFill>
                  <a:srgbClr val="2F2F2F"/>
                </a:solidFill>
                <a:latin typeface="微软雅黑"/>
                <a:ea typeface="微软雅黑"/>
              </a:rPr>
              <a:t>测试策略</a:t>
            </a:r>
            <a:endParaRPr lang="en-US" sz="1100"/>
          </a:p>
        </p:txBody>
      </p:sp>
      <p:sp>
        <p:nvSpPr>
          <p:cNvPr id="11" name="AutoShape 11"/>
          <p:cNvSpPr/>
          <p:nvPr/>
        </p:nvSpPr>
        <p:spPr>
          <a:xfrm>
            <a:off x="8395278" y="1998422"/>
            <a:ext cx="3112508"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ln/>
                <a:solidFill>
                  <a:srgbClr val="2F2F2F"/>
                </a:solidFill>
                <a:effectLst/>
                <a:latin typeface="微软雅黑"/>
                <a:ea typeface="微软雅黑"/>
              </a:rPr>
              <a:t>制定分层测试策略，包括单元测试和集成测试，对个体模块进行独立测试，确保插入、删除、查找功能的正确性，同时在 ArceOS 模拟环境中验证完整工作流程。</a:t>
            </a:r>
          </a:p>
        </p:txBody>
      </p:sp>
      <p:sp>
        <p:nvSpPr>
          <p:cNvPr id="12" name="TextBox 12"/>
          <p:cNvSpPr txBox="1"/>
          <p:nvPr/>
        </p:nvSpPr>
        <p:spPr>
          <a:xfrm flipH="1">
            <a:off x="7661923" y="3180795"/>
            <a:ext cx="720000" cy="720000"/>
          </a:xfrm>
          <a:prstGeom prst="ellipse">
            <a:avLst/>
          </a:prstGeom>
          <a:gradFill>
            <a:gsLst>
              <a:gs pos="0">
                <a:srgbClr val="1C7AFF">
                  <a:lumMod val="60000"/>
                  <a:lumOff val="40000"/>
                </a:srgbClr>
              </a:gs>
              <a:gs pos="50000">
                <a:srgbClr val="1C7AFF"/>
              </a:gs>
            </a:gsLst>
            <a:lin ang="2700000"/>
          </a:gradFill>
          <a:ln>
            <a:noFill/>
          </a:ln>
          <a:effectLst>
            <a:outerShdw blurRad="177800" dist="152400" dir="2700000" algn="tl" rotWithShape="0">
              <a:schemeClr val="accent2">
                <a:alpha val="20000"/>
              </a:schemeClr>
            </a:outerShdw>
          </a:effectLst>
        </p:spPr>
        <p:txBody>
          <a:bodyPr vert="horz" lIns="91440" tIns="45720" rIns="91440" bIns="45720" rtlCol="0" anchor="ctr">
            <a:normAutofit/>
          </a:bodyPr>
          <a:lstStyle/>
          <a:p>
            <a:pPr marL="0" algn="ctr">
              <a:defRPr/>
            </a:pPr>
            <a:r>
              <a:rPr lang="en-US" sz="2000" b="1" i="0" u="none" baseline="0">
                <a:solidFill>
                  <a:schemeClr val="lt1"/>
                </a:solidFill>
                <a:latin typeface="Arial"/>
                <a:ea typeface="Arial"/>
              </a:rPr>
              <a:t>02</a:t>
            </a:r>
            <a:endParaRPr lang="en-US"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应用示例</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04</a:t>
            </a:r>
            <a:endParaRPr lang="en-US" sz="1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嵌入式文件系统</a:t>
            </a:r>
          </a:p>
        </p:txBody>
      </p:sp>
      <p:sp>
        <p:nvSpPr>
          <p:cNvPr id="3" name="AutoShape 3"/>
          <p:cNvSpPr/>
          <p:nvPr/>
        </p:nvSpPr>
        <p:spPr>
          <a:xfrm>
            <a:off x="6179824" y="1843876"/>
            <a:ext cx="5080000" cy="3332480"/>
          </a:xfrm>
          <a:prstGeom prst="roundRect">
            <a:avLst>
              <a:gd name="adj" fmla="val 5386"/>
            </a:avLst>
          </a:prstGeom>
          <a:solidFill>
            <a:schemeClr val="accent4">
              <a:alpha val="10000"/>
            </a:schemeClr>
          </a:solidFill>
          <a:ln>
            <a:noFill/>
          </a:ln>
        </p:spPr>
        <p:txBody>
          <a:bodyPr vert="horz" lIns="91440" tIns="45720" rIns="91440" bIns="45720" anchor="ctr">
            <a:normAutofit/>
          </a:bodyPr>
          <a:lstStyle/>
          <a:p>
            <a:pPr marL="0" algn="ctr"/>
            <a:endParaRPr/>
          </a:p>
        </p:txBody>
      </p:sp>
      <p:sp>
        <p:nvSpPr>
          <p:cNvPr id="4" name="AutoShape 4"/>
          <p:cNvSpPr/>
          <p:nvPr/>
        </p:nvSpPr>
        <p:spPr>
          <a:xfrm>
            <a:off x="7050747" y="2305834"/>
            <a:ext cx="3905547" cy="338554"/>
          </a:xfrm>
          <a:prstGeom prst="rect">
            <a:avLst/>
          </a:prstGeom>
          <a:noFill/>
          <a:ln>
            <a:noFill/>
          </a:ln>
        </p:spPr>
        <p:txBody>
          <a:bodyPr vert="horz" wrap="square" lIns="91440" tIns="45720" rIns="91440" bIns="45720" anchor="b">
            <a:spAutoFit/>
          </a:bodyPr>
          <a:lstStyle/>
          <a:p>
            <a:pPr marL="0" algn="l"/>
            <a:r>
              <a:rPr lang="zh-CN" altLang="en-US" sz="1600" b="1" i="0" u="none" baseline="0">
                <a:solidFill>
                  <a:srgbClr val="2F2F2F"/>
                </a:solidFill>
                <a:latin typeface="微软雅黑"/>
                <a:ea typeface="微软雅黑"/>
              </a:rPr>
              <a:t>虚拟文件系统接口</a:t>
            </a:r>
          </a:p>
        </p:txBody>
      </p:sp>
      <p:sp>
        <p:nvSpPr>
          <p:cNvPr id="5" name="AutoShape 5"/>
          <p:cNvSpPr/>
          <p:nvPr/>
        </p:nvSpPr>
        <p:spPr>
          <a:xfrm>
            <a:off x="7050748" y="2755511"/>
            <a:ext cx="4011929" cy="1346907"/>
          </a:xfrm>
          <a:prstGeom prst="rect">
            <a:avLst/>
          </a:prstGeom>
          <a:noFill/>
          <a:ln>
            <a:noFill/>
          </a:ln>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mn-ea"/>
                <a:ea typeface="+mn-ea"/>
              </a:rPr>
              <a:t>设计符合 ArceOS 的虚拟文件系统接口，使嵌入式文件系统能够与操作系统的其他模块集成，增强其功能与交互性，提高系统整体的可用性。</a:t>
            </a:r>
          </a:p>
        </p:txBody>
      </p:sp>
      <p:sp>
        <p:nvSpPr>
          <p:cNvPr id="6" name="AutoShape 6"/>
          <p:cNvSpPr/>
          <p:nvPr/>
        </p:nvSpPr>
        <p:spPr>
          <a:xfrm>
            <a:off x="902678" y="1843876"/>
            <a:ext cx="5080000" cy="3332480"/>
          </a:xfrm>
          <a:prstGeom prst="roundRect">
            <a:avLst>
              <a:gd name="adj" fmla="val 5386"/>
            </a:avLst>
          </a:prstGeom>
          <a:solidFill>
            <a:schemeClr val="accent1">
              <a:alpha val="10000"/>
            </a:schemeClr>
          </a:solidFill>
          <a:ln>
            <a:noFill/>
          </a:ln>
        </p:spPr>
        <p:txBody>
          <a:bodyPr vert="horz" lIns="91440" tIns="45720" rIns="91440" bIns="45720" anchor="ctr">
            <a:normAutofit/>
          </a:bodyPr>
          <a:lstStyle/>
          <a:p>
            <a:pPr marL="0" algn="ctr"/>
            <a:endParaRPr/>
          </a:p>
        </p:txBody>
      </p:sp>
      <p:sp>
        <p:nvSpPr>
          <p:cNvPr id="7" name="AutoShape 7"/>
          <p:cNvSpPr/>
          <p:nvPr/>
        </p:nvSpPr>
        <p:spPr>
          <a:xfrm>
            <a:off x="1152570" y="2305834"/>
            <a:ext cx="3905547" cy="338554"/>
          </a:xfrm>
          <a:prstGeom prst="rect">
            <a:avLst/>
          </a:prstGeom>
          <a:noFill/>
          <a:ln>
            <a:noFill/>
          </a:ln>
        </p:spPr>
        <p:txBody>
          <a:bodyPr vert="horz" wrap="square" lIns="91440" tIns="45720" rIns="91440" bIns="45720" anchor="b">
            <a:spAutoFit/>
          </a:bodyPr>
          <a:lstStyle/>
          <a:p>
            <a:pPr marL="0" algn="l"/>
            <a:r>
              <a:rPr lang="zh-CN" altLang="en-US" sz="1600" b="1" i="0" u="none" baseline="0">
                <a:solidFill>
                  <a:srgbClr val="2F2F2F"/>
                </a:solidFill>
                <a:latin typeface="微软雅黑"/>
                <a:ea typeface="微软雅黑"/>
              </a:rPr>
              <a:t>文件操作实现</a:t>
            </a:r>
          </a:p>
        </p:txBody>
      </p:sp>
      <p:sp>
        <p:nvSpPr>
          <p:cNvPr id="8" name="AutoShape 8"/>
          <p:cNvSpPr/>
          <p:nvPr/>
        </p:nvSpPr>
        <p:spPr>
          <a:xfrm>
            <a:off x="1152571" y="2755511"/>
            <a:ext cx="4011929" cy="1346907"/>
          </a:xfrm>
          <a:prstGeom prst="rect">
            <a:avLst/>
          </a:prstGeom>
          <a:noFill/>
          <a:ln>
            <a:noFill/>
          </a:ln>
        </p:spPr>
        <p:txBody>
          <a:bodyPr vert="horz" wrap="square" lIns="91440" tIns="45720" rIns="91440" bIns="45720" anchor="t">
            <a:spAutoFit/>
          </a:bodyPr>
          <a:lstStyle/>
          <a:p>
            <a:pPr marL="0" algn="l">
              <a:lnSpc>
                <a:spcPct val="150000"/>
              </a:lnSpc>
            </a:pPr>
            <a:r>
              <a:rPr lang="zh-CN" altLang="en-US" sz="1400" b="0" i="0" u="none" baseline="0">
                <a:solidFill>
                  <a:srgbClr val="2F2F2F"/>
                </a:solidFill>
                <a:latin typeface="+mn-ea"/>
                <a:ea typeface="+mn-ea"/>
              </a:rPr>
              <a:t>基于 Sled 数据库的应用，开发一个嵌入式文件系统，通过数据库的键值存储功能实现对文件的基本操作，如创建、读取及删除等，展现其在嵌入式环境中的应用场景。</a:t>
            </a:r>
          </a:p>
        </p:txBody>
      </p:sp>
      <p:sp>
        <p:nvSpPr>
          <p:cNvPr id="9" name="AutoShape 9"/>
          <p:cNvSpPr/>
          <p:nvPr/>
        </p:nvSpPr>
        <p:spPr>
          <a:xfrm>
            <a:off x="5218138" y="2803058"/>
            <a:ext cx="1529080" cy="1529080"/>
          </a:xfrm>
          <a:prstGeom prst="ellipse">
            <a:avLst/>
          </a:prstGeom>
          <a:solidFill>
            <a:schemeClr val="accent1"/>
          </a:solidFill>
          <a:ln w="127000">
            <a:solidFill>
              <a:srgbClr val="FFFFFF"/>
            </a:solidFill>
          </a:ln>
        </p:spPr>
        <p:txBody>
          <a:bodyPr vert="horz" lIns="91440" tIns="45720" rIns="91440" bIns="45720" anchor="ctr">
            <a:normAutofit/>
          </a:bodyPr>
          <a:lstStyle/>
          <a:p>
            <a:pPr marL="0" algn="ct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物联网应用开发</a:t>
            </a:r>
          </a:p>
        </p:txBody>
      </p:sp>
      <p:sp>
        <p:nvSpPr>
          <p:cNvPr id="3" name="Freeform 3"/>
          <p:cNvSpPr/>
          <p:nvPr/>
        </p:nvSpPr>
        <p:spPr>
          <a:xfrm>
            <a:off x="3597200" y="1928519"/>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1"/>
            </a:solidFill>
            <a:prstDash val="solid"/>
          </a:ln>
        </p:spPr>
        <p:txBody>
          <a:bodyPr vert="horz" wrap="square" lIns="91440" tIns="45720" rIns="91440" bIns="45720" anchor="t">
            <a:prstTxWarp prst="textNoShape">
              <a:avLst/>
            </a:prstTxWarp>
            <a:normAutofit/>
          </a:bodyPr>
          <a:lstStyle/>
          <a:p>
            <a:pPr marL="0" algn="l"/>
            <a:endParaRPr/>
          </a:p>
        </p:txBody>
      </p:sp>
      <p:grpSp>
        <p:nvGrpSpPr>
          <p:cNvPr id="4" name="Group 4"/>
          <p:cNvGrpSpPr/>
          <p:nvPr/>
        </p:nvGrpSpPr>
        <p:grpSpPr>
          <a:xfrm>
            <a:off x="3773564" y="3536487"/>
            <a:ext cx="549546" cy="549542"/>
            <a:chOff x="2406923" y="2845390"/>
            <a:chExt cx="571222" cy="571221"/>
          </a:xfrm>
        </p:grpSpPr>
        <p:sp>
          <p:nvSpPr>
            <p:cNvPr id="5" name="AutoShape 5"/>
            <p:cNvSpPr/>
            <p:nvPr/>
          </p:nvSpPr>
          <p:spPr>
            <a:xfrm>
              <a:off x="2406923" y="2845390"/>
              <a:ext cx="571222" cy="571221"/>
            </a:xfrm>
            <a:prstGeom prst="ellipse">
              <a:avLst/>
            </a:prstGeom>
            <a:solidFill>
              <a:schemeClr val="accent1"/>
            </a:solidFill>
            <a:ln>
              <a:noFill/>
            </a:ln>
          </p:spPr>
          <p:txBody>
            <a:bodyPr vert="horz" lIns="91440" tIns="45720" rIns="91440" bIns="45720" anchor="ctr">
              <a:normAutofit/>
            </a:bodyPr>
            <a:lstStyle/>
            <a:p>
              <a:pPr marL="0" algn="ctr"/>
              <a:endParaRPr/>
            </a:p>
          </p:txBody>
        </p:sp>
        <p:sp>
          <p:nvSpPr>
            <p:cNvPr id="6" name="Freeform 6"/>
            <p:cNvSpPr/>
            <p:nvPr/>
          </p:nvSpPr>
          <p:spPr>
            <a:xfrm>
              <a:off x="2540113" y="3023891"/>
              <a:ext cx="304842" cy="214214"/>
            </a:xfrm>
            <a:custGeom>
              <a:avLst/>
              <a:gdLst/>
              <a:ahLst/>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7" name="AutoShape 7"/>
          <p:cNvSpPr/>
          <p:nvPr/>
        </p:nvSpPr>
        <p:spPr>
          <a:xfrm>
            <a:off x="643716" y="4526115"/>
            <a:ext cx="3662709" cy="1348704"/>
          </a:xfrm>
          <a:prstGeom prst="rect">
            <a:avLst/>
          </a:prstGeom>
          <a:noFill/>
          <a:ln>
            <a:noFill/>
          </a:ln>
        </p:spPr>
        <p:txBody>
          <a:bodyPr vert="horz" wrap="square" lIns="90000" tIns="46800" rIns="90000" bIns="46800" anchor="t">
            <a:spAutoFit/>
          </a:bodyPr>
          <a:lstStyle/>
          <a:p>
            <a:pPr marL="0">
              <a:lnSpc>
                <a:spcPct val="150000"/>
              </a:lnSpc>
            </a:pPr>
            <a:r>
              <a:rPr lang="zh-CN" altLang="en-US" sz="1400" b="0" i="0" u="none" baseline="0" dirty="0">
                <a:solidFill>
                  <a:srgbClr val="2F2F2F"/>
                </a:solidFill>
                <a:latin typeface="微软雅黑"/>
                <a:ea typeface="微软雅黑"/>
              </a:rPr>
              <a:t>构建一个基于 Sled 数据库的环境监测系统，通过传感器获取温度、湿度等环境数据，并将其实时存储至数据库中，为科学决策提供数据支持。</a:t>
            </a:r>
          </a:p>
        </p:txBody>
      </p:sp>
      <p:sp>
        <p:nvSpPr>
          <p:cNvPr id="8" name="TextBox 8"/>
          <p:cNvSpPr txBox="1"/>
          <p:nvPr/>
        </p:nvSpPr>
        <p:spPr>
          <a:xfrm>
            <a:off x="643716" y="4185380"/>
            <a:ext cx="3679393" cy="340735"/>
          </a:xfrm>
          <a:prstGeom prst="rect">
            <a:avLst/>
          </a:prstGeom>
          <a:noFill/>
          <a:ln>
            <a:noFill/>
          </a:ln>
        </p:spPr>
        <p:txBody>
          <a:bodyPr vert="horz" wrap="square" lIns="90000" tIns="46800" rIns="90000" bIns="46800" rtlCol="0" anchor="t">
            <a:spAutoFit/>
          </a:bodyPr>
          <a:lstStyle/>
          <a:p>
            <a:pPr marL="0">
              <a:lnSpc>
                <a:spcPct val="100000"/>
              </a:lnSpc>
              <a:spcBef>
                <a:spcPct val="0"/>
              </a:spcBef>
              <a:defRPr/>
            </a:pPr>
            <a:r>
              <a:rPr lang="zh-CN" altLang="en-US" sz="1600" b="1" i="0" u="none" baseline="0" dirty="0">
                <a:solidFill>
                  <a:srgbClr val="2F2F2F"/>
                </a:solidFill>
                <a:latin typeface="微软雅黑"/>
                <a:ea typeface="微软雅黑"/>
              </a:rPr>
              <a:t>环境监测系统设计</a:t>
            </a:r>
            <a:endParaRPr lang="en-US" sz="1100" dirty="0"/>
          </a:p>
        </p:txBody>
      </p:sp>
      <p:sp>
        <p:nvSpPr>
          <p:cNvPr id="9" name="Freeform 9"/>
          <p:cNvSpPr/>
          <p:nvPr/>
        </p:nvSpPr>
        <p:spPr>
          <a:xfrm flipH="1" flipV="1">
            <a:off x="6614682" y="1028700"/>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3"/>
            </a:solidFill>
            <a:prstDash val="solid"/>
          </a:ln>
        </p:spPr>
        <p:txBody>
          <a:bodyPr vert="horz" wrap="square" lIns="91440" tIns="45720" rIns="91440" bIns="45720" anchor="t">
            <a:prstTxWarp prst="textNoShape">
              <a:avLst/>
            </a:prstTxWarp>
            <a:normAutofit/>
          </a:bodyPr>
          <a:lstStyle/>
          <a:p>
            <a:pPr marL="0" algn="l"/>
            <a:endParaRPr/>
          </a:p>
        </p:txBody>
      </p:sp>
      <p:grpSp>
        <p:nvGrpSpPr>
          <p:cNvPr id="10" name="Group 10"/>
          <p:cNvGrpSpPr/>
          <p:nvPr/>
        </p:nvGrpSpPr>
        <p:grpSpPr>
          <a:xfrm>
            <a:off x="7764139" y="2977420"/>
            <a:ext cx="549546" cy="549542"/>
            <a:chOff x="2406923" y="2845390"/>
            <a:chExt cx="571222" cy="571221"/>
          </a:xfrm>
        </p:grpSpPr>
        <p:sp>
          <p:nvSpPr>
            <p:cNvPr id="11" name="AutoShape 11"/>
            <p:cNvSpPr/>
            <p:nvPr/>
          </p:nvSpPr>
          <p:spPr>
            <a:xfrm>
              <a:off x="2406923" y="2845390"/>
              <a:ext cx="571222" cy="571221"/>
            </a:xfrm>
            <a:prstGeom prst="ellipse">
              <a:avLst/>
            </a:prstGeom>
            <a:solidFill>
              <a:schemeClr val="accent3"/>
            </a:solidFill>
            <a:ln>
              <a:noFill/>
            </a:ln>
          </p:spPr>
          <p:txBody>
            <a:bodyPr vert="horz" lIns="91440" tIns="45720" rIns="91440" bIns="45720" anchor="ctr">
              <a:normAutofit/>
            </a:bodyPr>
            <a:lstStyle/>
            <a:p>
              <a:pPr marL="0" algn="ctr"/>
              <a:endParaRPr/>
            </a:p>
          </p:txBody>
        </p:sp>
        <p:sp>
          <p:nvSpPr>
            <p:cNvPr id="12" name="Freeform 12"/>
            <p:cNvSpPr/>
            <p:nvPr/>
          </p:nvSpPr>
          <p:spPr>
            <a:xfrm>
              <a:off x="2540113" y="2978777"/>
              <a:ext cx="304842" cy="304441"/>
            </a:xfrm>
            <a:custGeom>
              <a:avLst/>
              <a:gdLst/>
              <a:ahLst/>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13" name="AutoShape 13"/>
          <p:cNvSpPr/>
          <p:nvPr/>
        </p:nvSpPr>
        <p:spPr>
          <a:xfrm>
            <a:off x="7552500" y="1458348"/>
            <a:ext cx="3874618" cy="1025538"/>
          </a:xfrm>
          <a:prstGeom prst="rect">
            <a:avLst/>
          </a:prstGeom>
          <a:noFill/>
          <a:ln>
            <a:noFill/>
          </a:ln>
        </p:spPr>
        <p:txBody>
          <a:bodyPr vert="horz" wrap="square" lIns="90000" tIns="46800" rIns="90000" bIns="46800" anchor="t">
            <a:spAutoFit/>
          </a:bodyPr>
          <a:lstStyle/>
          <a:p>
            <a:pPr marL="0" algn="l">
              <a:lnSpc>
                <a:spcPct val="150000"/>
              </a:lnSpc>
            </a:pPr>
            <a:r>
              <a:rPr lang="zh-CN" altLang="en-US" sz="1400" b="0" i="0" u="none" baseline="0">
                <a:solidFill>
                  <a:srgbClr val="2F2F2F"/>
                </a:solidFill>
                <a:latin typeface="微软雅黑"/>
                <a:ea typeface="微软雅黑"/>
              </a:rPr>
              <a:t>通过与网络模块的集成，实现对监测数据的远程访问与查询，使用户可以迅速获取所需的实时数据，体现数据库在物联网场景中高效处理的能力。</a:t>
            </a:r>
          </a:p>
        </p:txBody>
      </p:sp>
      <p:sp>
        <p:nvSpPr>
          <p:cNvPr id="14" name="TextBox 14"/>
          <p:cNvSpPr txBox="1"/>
          <p:nvPr/>
        </p:nvSpPr>
        <p:spPr>
          <a:xfrm>
            <a:off x="7569184" y="1117613"/>
            <a:ext cx="3874618" cy="340735"/>
          </a:xfrm>
          <a:prstGeom prst="rect">
            <a:avLst/>
          </a:prstGeom>
          <a:noFill/>
          <a:ln>
            <a:noFill/>
          </a:ln>
        </p:spPr>
        <p:txBody>
          <a:bodyPr vert="horz" wrap="square" lIns="90000" tIns="46800" rIns="90000" bIns="46800" rtlCol="0" anchor="t">
            <a:spAutoFit/>
          </a:bodyPr>
          <a:lstStyle/>
          <a:p>
            <a:pPr marL="0" algn="l">
              <a:lnSpc>
                <a:spcPct val="100000"/>
              </a:lnSpc>
              <a:spcBef>
                <a:spcPct val="0"/>
              </a:spcBef>
              <a:defRPr/>
            </a:pPr>
            <a:r>
              <a:rPr lang="zh-CN" altLang="en-US" sz="1600" b="1" i="0" u="none" baseline="0">
                <a:solidFill>
                  <a:srgbClr val="2F2F2F"/>
                </a:solidFill>
                <a:latin typeface="微软雅黑"/>
                <a:ea typeface="微软雅黑"/>
              </a:rPr>
              <a:t>数据的实时存储与查询</a:t>
            </a:r>
            <a:endParaRPr lang="en-US" sz="1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预期成果</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05</a:t>
            </a:r>
            <a:endParaRPr lang="en-US"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ArcSled数据库开发</a:t>
            </a:r>
          </a:p>
        </p:txBody>
      </p:sp>
      <p:sp>
        <p:nvSpPr>
          <p:cNvPr id="3" name="AutoShape 3"/>
          <p:cNvSpPr/>
          <p:nvPr/>
        </p:nvSpPr>
        <p:spPr>
          <a:xfrm rot="16200000" flipH="1">
            <a:off x="2192985" y="1995894"/>
            <a:ext cx="45719" cy="2107116"/>
          </a:xfrm>
          <a:prstGeom prst="roundRect">
            <a:avLst>
              <a:gd name="adj" fmla="val 50000"/>
            </a:avLst>
          </a:prstGeom>
          <a:solidFill>
            <a:schemeClr val="accent1"/>
          </a:solidFill>
          <a:ln cap="rnd">
            <a:noFill/>
            <a:prstDash val="solid"/>
          </a:ln>
          <a:effectLst/>
        </p:spPr>
        <p:txBody>
          <a:bodyPr rot="0" vert="horz" wrap="square" lIns="91440" tIns="45720" rIns="91440" bIns="45720" anchor="ctr">
            <a:normAutofit/>
          </a:bodyPr>
          <a:lstStyle/>
          <a:p>
            <a:pPr marL="0" algn="ctr"/>
            <a:endParaRPr/>
          </a:p>
        </p:txBody>
      </p:sp>
      <p:sp>
        <p:nvSpPr>
          <p:cNvPr id="4" name="AutoShape 4"/>
          <p:cNvSpPr/>
          <p:nvPr/>
        </p:nvSpPr>
        <p:spPr>
          <a:xfrm>
            <a:off x="7080240" y="1793754"/>
            <a:ext cx="4058352" cy="3939205"/>
          </a:xfrm>
          <a:prstGeom prst="roundRect">
            <a:avLst>
              <a:gd name="adj" fmla="val 6000"/>
            </a:avLst>
          </a:prstGeom>
          <a:blipFill>
            <a:blip r:embed="rId2"/>
            <a:stretch>
              <a:fillRect l="-24553" t="135" r="-25488" b="-135"/>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5" name="AutoShape 5"/>
          <p:cNvSpPr/>
          <p:nvPr/>
        </p:nvSpPr>
        <p:spPr>
          <a:xfrm>
            <a:off x="6746619" y="5336669"/>
            <a:ext cx="667241" cy="669811"/>
          </a:xfrm>
          <a:prstGeom prst="roundRect">
            <a:avLst>
              <a:gd name="adj" fmla="val 15333"/>
            </a:avLst>
          </a:prstGeom>
          <a:solidFill>
            <a:schemeClr val="accent1"/>
          </a:solidFill>
          <a:ln cap="rnd">
            <a:noFill/>
            <a:prstDash val="solid"/>
          </a:ln>
          <a:effectLst/>
        </p:spPr>
        <p:txBody>
          <a:bodyPr rot="0" vert="horz" wrap="square" lIns="91440" tIns="45720" rIns="91440" bIns="45720" anchor="ctr">
            <a:normAutofit/>
          </a:bodyPr>
          <a:lstStyle/>
          <a:p>
            <a:pPr marL="0" algn="ctr"/>
            <a:endParaRPr/>
          </a:p>
        </p:txBody>
      </p:sp>
      <p:sp>
        <p:nvSpPr>
          <p:cNvPr id="6" name="TextBox 6"/>
          <p:cNvSpPr txBox="1"/>
          <p:nvPr/>
        </p:nvSpPr>
        <p:spPr>
          <a:xfrm>
            <a:off x="1162286" y="3266449"/>
            <a:ext cx="4675361" cy="815340"/>
          </a:xfrm>
          <a:prstGeom prst="rect">
            <a:avLst/>
          </a:prstGeom>
          <a:noFill/>
          <a:ln>
            <a:noFill/>
          </a:ln>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开发出一套运行于 ArceOS 的轻量级键值存储数据库 ArcSled，确保其在资源有限的环境中高效、可靠运行，有效支持嵌入式应用场景。</a:t>
            </a:r>
            <a:endParaRPr lang="en-US" sz="1100"/>
          </a:p>
        </p:txBody>
      </p:sp>
      <p:sp>
        <p:nvSpPr>
          <p:cNvPr id="7" name="TextBox 7"/>
          <p:cNvSpPr txBox="1"/>
          <p:nvPr/>
        </p:nvSpPr>
        <p:spPr>
          <a:xfrm>
            <a:off x="1162286" y="2534189"/>
            <a:ext cx="4675361" cy="338554"/>
          </a:xfrm>
          <a:prstGeom prst="rect">
            <a:avLst/>
          </a:prstGeom>
          <a:noFill/>
          <a:ln>
            <a:noFill/>
          </a:ln>
        </p:spPr>
        <p:txBody>
          <a:bodyPr vert="horz" wrap="square" lIns="91440" tIns="45720" rIns="91440" bIns="45720" rtlCol="0" anchor="b">
            <a:spAutoFit/>
          </a:bodyPr>
          <a:lstStyle/>
          <a:p>
            <a:pPr marL="0" algn="l">
              <a:defRPr/>
            </a:pPr>
            <a:r>
              <a:rPr lang="zh-CN" altLang="en-US" sz="1600" b="1" i="0" u="none" baseline="0">
                <a:solidFill>
                  <a:srgbClr val="2F2F2F"/>
                </a:solidFill>
                <a:latin typeface="微软雅黑"/>
                <a:ea typeface="微软雅黑"/>
              </a:rPr>
              <a:t>轻量级数据库的实现</a:t>
            </a:r>
            <a:endParaRPr lang="en-US" sz="11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p:nvPr/>
        </p:nvSpPr>
        <p:spPr>
          <a:xfrm>
            <a:off x="855435" y="1130300"/>
            <a:ext cx="3454589" cy="5003800"/>
          </a:xfrm>
          <a:prstGeom prst="roundRect">
            <a:avLst>
              <a:gd name="adj" fmla="val 7424"/>
            </a:avLst>
          </a:prstGeom>
          <a:blipFill>
            <a:blip r:embed="rId2"/>
            <a:stretch>
              <a:fillRect l="-58850" r="-58418"/>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3" name="TextBox 3"/>
          <p:cNvSpPr txBox="1"/>
          <p:nvPr/>
        </p:nvSpPr>
        <p:spPr>
          <a:xfrm>
            <a:off x="5969598" y="1300721"/>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项目背景与意义</a:t>
            </a:r>
            <a:endParaRPr lang="en-US" sz="1100"/>
          </a:p>
        </p:txBody>
      </p:sp>
      <p:sp>
        <p:nvSpPr>
          <p:cNvPr id="4" name="TextBox 4"/>
          <p:cNvSpPr txBox="1"/>
          <p:nvPr/>
        </p:nvSpPr>
        <p:spPr>
          <a:xfrm>
            <a:off x="5969598" y="2164464"/>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研究目标</a:t>
            </a:r>
            <a:endParaRPr lang="en-US" sz="1100"/>
          </a:p>
        </p:txBody>
      </p:sp>
      <p:sp>
        <p:nvSpPr>
          <p:cNvPr id="5" name="TextBox 5"/>
          <p:cNvSpPr txBox="1"/>
          <p:nvPr/>
        </p:nvSpPr>
        <p:spPr>
          <a:xfrm>
            <a:off x="5969598" y="3028207"/>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技术路线</a:t>
            </a:r>
            <a:endParaRPr lang="en-US" sz="1100"/>
          </a:p>
        </p:txBody>
      </p:sp>
      <p:sp>
        <p:nvSpPr>
          <p:cNvPr id="6" name="TextBox 6"/>
          <p:cNvSpPr txBox="1"/>
          <p:nvPr/>
        </p:nvSpPr>
        <p:spPr>
          <a:xfrm>
            <a:off x="5969598" y="3891950"/>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应用示例</a:t>
            </a:r>
            <a:endParaRPr lang="en-US" sz="1100"/>
          </a:p>
        </p:txBody>
      </p:sp>
      <p:sp>
        <p:nvSpPr>
          <p:cNvPr id="7" name="TextBox 7"/>
          <p:cNvSpPr txBox="1"/>
          <p:nvPr/>
        </p:nvSpPr>
        <p:spPr>
          <a:xfrm>
            <a:off x="5969598" y="4755693"/>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预期成果</a:t>
            </a:r>
            <a:endParaRPr lang="en-US" sz="1100"/>
          </a:p>
        </p:txBody>
      </p:sp>
      <p:sp>
        <p:nvSpPr>
          <p:cNvPr id="8" name="TextBox 8"/>
          <p:cNvSpPr txBox="1"/>
          <p:nvPr/>
        </p:nvSpPr>
        <p:spPr>
          <a:xfrm>
            <a:off x="661400" y="236892"/>
            <a:ext cx="2099129" cy="791808"/>
          </a:xfrm>
          <a:prstGeom prst="rect">
            <a:avLst/>
          </a:prstGeom>
        </p:spPr>
        <p:txBody>
          <a:bodyPr vert="horz" lIns="91440" tIns="45720" rIns="91440" bIns="45720" rtlCol="0" anchor="t">
            <a:normAutofit/>
          </a:bodyPr>
          <a:lstStyle/>
          <a:p>
            <a:pPr marL="0" algn="r">
              <a:lnSpc>
                <a:spcPct val="100000"/>
              </a:lnSpc>
              <a:spcBef>
                <a:spcPct val="0"/>
              </a:spcBef>
              <a:defRPr/>
            </a:pPr>
            <a:r>
              <a:rPr lang="zh-CN" altLang="en-US" sz="4400" b="1" i="0" u="none" baseline="0">
                <a:solidFill>
                  <a:srgbClr val="2F2F2F"/>
                </a:solidFill>
                <a:latin typeface="微软雅黑"/>
                <a:ea typeface="微软雅黑"/>
              </a:rPr>
              <a:t>目录</a:t>
            </a:r>
            <a:endParaRPr lang="en-US" sz="1100"/>
          </a:p>
        </p:txBody>
      </p:sp>
      <p:sp>
        <p:nvSpPr>
          <p:cNvPr id="9" name="TextBox 9"/>
          <p:cNvSpPr txBox="1"/>
          <p:nvPr/>
        </p:nvSpPr>
        <p:spPr>
          <a:xfrm>
            <a:off x="5969598" y="5619435"/>
            <a:ext cx="5549302" cy="369332"/>
          </a:xfrm>
          <a:prstGeom prst="rect">
            <a:avLst/>
          </a:prstGeom>
          <a:noFill/>
          <a:ln>
            <a:noFill/>
          </a:ln>
        </p:spPr>
        <p:txBody>
          <a:bodyPr vert="horz" wrap="square" lIns="91440" tIns="45720" rIns="91440" bIns="45720" rtlCol="0" anchor="ctr">
            <a:spAutoFit/>
          </a:bodyPr>
          <a:lstStyle/>
          <a:p>
            <a:pPr marL="0" marR="0" algn="l" fontAlgn="auto">
              <a:spcBef>
                <a:spcPct val="0"/>
              </a:spcBef>
              <a:spcAft>
                <a:spcPct val="0"/>
              </a:spcAft>
              <a:defRPr/>
            </a:pPr>
            <a:r>
              <a:rPr lang="zh-CN" altLang="en-US" sz="1800" b="1" i="0" u="none" baseline="0">
                <a:ln/>
                <a:solidFill>
                  <a:srgbClr val="2F2F2F"/>
                </a:solidFill>
                <a:effectLst/>
                <a:latin typeface="微软雅黑"/>
                <a:ea typeface="微软雅黑"/>
              </a:rPr>
              <a:t>创新点与总结</a:t>
            </a:r>
            <a:endParaRPr lang="en-US" sz="1100"/>
          </a:p>
        </p:txBody>
      </p:sp>
      <p:sp>
        <p:nvSpPr>
          <p:cNvPr id="10" name="TextBox 10"/>
          <p:cNvSpPr txBox="1"/>
          <p:nvPr/>
        </p:nvSpPr>
        <p:spPr>
          <a:xfrm>
            <a:off x="4998342" y="1305340"/>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01.</a:t>
            </a:r>
            <a:endParaRPr lang="en-US" sz="1100"/>
          </a:p>
        </p:txBody>
      </p:sp>
      <p:sp>
        <p:nvSpPr>
          <p:cNvPr id="11" name="TextBox 11"/>
          <p:cNvSpPr txBox="1"/>
          <p:nvPr/>
        </p:nvSpPr>
        <p:spPr>
          <a:xfrm>
            <a:off x="4998342" y="2173659"/>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02.</a:t>
            </a:r>
            <a:endParaRPr lang="en-US" sz="1100"/>
          </a:p>
        </p:txBody>
      </p:sp>
      <p:sp>
        <p:nvSpPr>
          <p:cNvPr id="12" name="TextBox 12"/>
          <p:cNvSpPr txBox="1"/>
          <p:nvPr/>
        </p:nvSpPr>
        <p:spPr>
          <a:xfrm>
            <a:off x="4998342" y="3035628"/>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03.</a:t>
            </a:r>
            <a:endParaRPr lang="en-US" sz="1100"/>
          </a:p>
        </p:txBody>
      </p:sp>
      <p:sp>
        <p:nvSpPr>
          <p:cNvPr id="13" name="TextBox 13"/>
          <p:cNvSpPr txBox="1"/>
          <p:nvPr/>
        </p:nvSpPr>
        <p:spPr>
          <a:xfrm>
            <a:off x="4998342" y="3897597"/>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04.</a:t>
            </a:r>
            <a:endParaRPr lang="en-US" sz="1100"/>
          </a:p>
        </p:txBody>
      </p:sp>
      <p:sp>
        <p:nvSpPr>
          <p:cNvPr id="14" name="TextBox 14"/>
          <p:cNvSpPr txBox="1"/>
          <p:nvPr/>
        </p:nvSpPr>
        <p:spPr>
          <a:xfrm>
            <a:off x="4998342" y="4761739"/>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05.</a:t>
            </a:r>
            <a:endParaRPr lang="en-US" sz="1100"/>
          </a:p>
        </p:txBody>
      </p:sp>
      <p:sp>
        <p:nvSpPr>
          <p:cNvPr id="15" name="TextBox 15"/>
          <p:cNvSpPr txBox="1"/>
          <p:nvPr/>
        </p:nvSpPr>
        <p:spPr>
          <a:xfrm>
            <a:off x="4998342" y="5640756"/>
            <a:ext cx="505267" cy="369332"/>
          </a:xfrm>
          <a:prstGeom prst="rect">
            <a:avLst/>
          </a:prstGeom>
          <a:noFill/>
        </p:spPr>
        <p:txBody>
          <a:bodyPr vert="horz" wrap="none" lIns="91440" tIns="45720" rIns="91440" bIns="45720" rtlCol="0" anchor="ctr">
            <a:spAutoFit/>
          </a:bodyPr>
          <a:lstStyle/>
          <a:p>
            <a:pPr marL="0" algn="l">
              <a:defRPr/>
            </a:pPr>
            <a:r>
              <a:rPr lang="en-US" sz="1800" b="0" i="0" u="none" baseline="0">
                <a:solidFill>
                  <a:schemeClr val="accent1">
                    <a:lumMod val="75000"/>
                  </a:schemeClr>
                </a:solidFill>
                <a:latin typeface="Arial"/>
                <a:ea typeface="Arial"/>
              </a:rPr>
              <a:t>06.</a:t>
            </a:r>
            <a:endParaRPr lang="en-US" sz="11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性能分析报告</a:t>
            </a:r>
          </a:p>
        </p:txBody>
      </p:sp>
      <p:cxnSp>
        <p:nvCxnSpPr>
          <p:cNvPr id="3" name="Connector 3"/>
          <p:cNvCxnSpPr/>
          <p:nvPr/>
        </p:nvCxnSpPr>
        <p:spPr>
          <a:xfrm>
            <a:off x="1219199" y="3214910"/>
            <a:ext cx="4876800" cy="0"/>
          </a:xfrm>
          <a:prstGeom prst="line">
            <a:avLst/>
          </a:prstGeom>
          <a:ln w="12700" cap="rnd">
            <a:solidFill>
              <a:schemeClr val="accent1">
                <a:alpha val="50000"/>
              </a:schemeClr>
            </a:solidFill>
          </a:ln>
        </p:spPr>
      </p:cxnSp>
      <p:sp>
        <p:nvSpPr>
          <p:cNvPr id="4" name="AutoShape 4"/>
          <p:cNvSpPr/>
          <p:nvPr/>
        </p:nvSpPr>
        <p:spPr>
          <a:xfrm>
            <a:off x="6883400" y="-12700"/>
            <a:ext cx="5308600" cy="6858000"/>
          </a:xfrm>
          <a:prstGeom prst="rect">
            <a:avLst/>
          </a:prstGeom>
          <a:blipFill>
            <a:blip r:embed="rId2"/>
            <a:stretch>
              <a:fillRect l="-49657" r="-50038"/>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TextBox 5"/>
          <p:cNvSpPr txBox="1"/>
          <p:nvPr/>
        </p:nvSpPr>
        <p:spPr>
          <a:xfrm>
            <a:off x="1229361" y="3395142"/>
            <a:ext cx="4608286" cy="815340"/>
          </a:xfrm>
          <a:prstGeom prst="rect">
            <a:avLst/>
          </a:prstGeom>
          <a:noFill/>
          <a:ln>
            <a:noFill/>
          </a:ln>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提交数据库在 ArceOS 环境下的性能分析报告，覆盖内存占用情况、数据读写速度及稳定性指标，提供可量化的性能数据以支持后续优化和调整。</a:t>
            </a:r>
            <a:endParaRPr lang="en-US" sz="1100"/>
          </a:p>
        </p:txBody>
      </p:sp>
      <p:sp>
        <p:nvSpPr>
          <p:cNvPr id="6" name="TextBox 6"/>
          <p:cNvSpPr txBox="1"/>
          <p:nvPr/>
        </p:nvSpPr>
        <p:spPr>
          <a:xfrm>
            <a:off x="1229361" y="2662882"/>
            <a:ext cx="4608286" cy="338554"/>
          </a:xfrm>
          <a:prstGeom prst="rect">
            <a:avLst/>
          </a:prstGeom>
          <a:noFill/>
          <a:ln>
            <a:noFill/>
          </a:ln>
        </p:spPr>
        <p:txBody>
          <a:bodyPr vert="horz" wrap="square" lIns="91440" tIns="45720" rIns="91440" bIns="45720" rtlCol="0" anchor="b">
            <a:spAutoFit/>
          </a:bodyPr>
          <a:lstStyle/>
          <a:p>
            <a:pPr marL="0" algn="l">
              <a:defRPr/>
            </a:pPr>
            <a:r>
              <a:rPr lang="zh-CN" altLang="en-US" sz="1600" b="1" i="0" u="none" baseline="0">
                <a:solidFill>
                  <a:srgbClr val="2F2F2F"/>
                </a:solidFill>
                <a:latin typeface="微软雅黑"/>
                <a:ea typeface="微软雅黑"/>
              </a:rPr>
              <a:t>内存占用与读写速度</a:t>
            </a:r>
            <a:endParaRPr lang="en-US"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应用示例原型</a:t>
            </a:r>
          </a:p>
        </p:txBody>
      </p:sp>
      <p:sp>
        <p:nvSpPr>
          <p:cNvPr id="3" name="AutoShape 3"/>
          <p:cNvSpPr/>
          <p:nvPr/>
        </p:nvSpPr>
        <p:spPr>
          <a:xfrm rot="16200000" flipH="1">
            <a:off x="2192985" y="1995894"/>
            <a:ext cx="45719" cy="2107116"/>
          </a:xfrm>
          <a:prstGeom prst="roundRect">
            <a:avLst>
              <a:gd name="adj" fmla="val 50000"/>
            </a:avLst>
          </a:prstGeom>
          <a:solidFill>
            <a:schemeClr val="accent1"/>
          </a:solidFill>
          <a:ln cap="rnd">
            <a:noFill/>
            <a:prstDash val="solid"/>
          </a:ln>
          <a:effectLst/>
        </p:spPr>
        <p:txBody>
          <a:bodyPr rot="0" vert="horz" wrap="square" lIns="91440" tIns="45720" rIns="91440" bIns="45720" anchor="ctr">
            <a:normAutofit/>
          </a:bodyPr>
          <a:lstStyle/>
          <a:p>
            <a:pPr marL="0" algn="ctr"/>
            <a:endParaRPr/>
          </a:p>
        </p:txBody>
      </p:sp>
      <p:sp>
        <p:nvSpPr>
          <p:cNvPr id="4" name="AutoShape 4"/>
          <p:cNvSpPr/>
          <p:nvPr/>
        </p:nvSpPr>
        <p:spPr>
          <a:xfrm>
            <a:off x="7080240" y="1793754"/>
            <a:ext cx="4058352" cy="3939205"/>
          </a:xfrm>
          <a:prstGeom prst="roundRect">
            <a:avLst>
              <a:gd name="adj" fmla="val 6000"/>
            </a:avLst>
          </a:prstGeom>
          <a:blipFill>
            <a:blip r:embed="rId2"/>
            <a:stretch>
              <a:fillRect l="-24553" t="135" r="-25488" b="-135"/>
            </a:stretch>
          </a:blipFill>
          <a:ln>
            <a:noFill/>
          </a:ln>
          <a:effectLst/>
        </p:spPr>
        <p:txBody>
          <a:bodyPr rot="0" vert="horz" wrap="square" lIns="91440" tIns="45720" rIns="91440" bIns="45720" anchor="t">
            <a:prstTxWarp prst="textNoShape">
              <a:avLst/>
            </a:prstTxWarp>
            <a:noAutofit/>
          </a:bodyPr>
          <a:lstStyle/>
          <a:p>
            <a:pPr marL="0" algn="ctr"/>
            <a:endParaRPr/>
          </a:p>
        </p:txBody>
      </p:sp>
      <p:sp>
        <p:nvSpPr>
          <p:cNvPr id="5" name="AutoShape 5"/>
          <p:cNvSpPr/>
          <p:nvPr/>
        </p:nvSpPr>
        <p:spPr>
          <a:xfrm>
            <a:off x="6746619" y="5336669"/>
            <a:ext cx="667241" cy="669811"/>
          </a:xfrm>
          <a:prstGeom prst="roundRect">
            <a:avLst>
              <a:gd name="adj" fmla="val 15333"/>
            </a:avLst>
          </a:prstGeom>
          <a:solidFill>
            <a:schemeClr val="accent1"/>
          </a:solidFill>
          <a:ln cap="rnd">
            <a:noFill/>
            <a:prstDash val="solid"/>
          </a:ln>
          <a:effectLst/>
        </p:spPr>
        <p:txBody>
          <a:bodyPr rot="0" vert="horz" wrap="square" lIns="91440" tIns="45720" rIns="91440" bIns="45720" anchor="ctr">
            <a:normAutofit/>
          </a:bodyPr>
          <a:lstStyle/>
          <a:p>
            <a:pPr marL="0" algn="ctr"/>
            <a:endParaRPr/>
          </a:p>
        </p:txBody>
      </p:sp>
      <p:sp>
        <p:nvSpPr>
          <p:cNvPr id="6" name="TextBox 6"/>
          <p:cNvSpPr txBox="1"/>
          <p:nvPr/>
        </p:nvSpPr>
        <p:spPr>
          <a:xfrm>
            <a:off x="1162286" y="3266449"/>
            <a:ext cx="4675361" cy="815340"/>
          </a:xfrm>
          <a:prstGeom prst="rect">
            <a:avLst/>
          </a:prstGeom>
          <a:noFill/>
          <a:ln>
            <a:noFill/>
          </a:ln>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提供一个嵌入式文件系统的原型示例，展示 Sled 数据库在实际应用中的效果，并对其功能及性能进行评估与反馈，助力系统优化。</a:t>
            </a:r>
            <a:endParaRPr lang="en-US" sz="1100"/>
          </a:p>
        </p:txBody>
      </p:sp>
      <p:sp>
        <p:nvSpPr>
          <p:cNvPr id="7" name="TextBox 7"/>
          <p:cNvSpPr txBox="1"/>
          <p:nvPr/>
        </p:nvSpPr>
        <p:spPr>
          <a:xfrm>
            <a:off x="1162286" y="2534189"/>
            <a:ext cx="4675361" cy="338554"/>
          </a:xfrm>
          <a:prstGeom prst="rect">
            <a:avLst/>
          </a:prstGeom>
          <a:noFill/>
          <a:ln>
            <a:noFill/>
          </a:ln>
        </p:spPr>
        <p:txBody>
          <a:bodyPr vert="horz" wrap="square" lIns="91440" tIns="45720" rIns="91440" bIns="45720" rtlCol="0" anchor="b">
            <a:spAutoFit/>
          </a:bodyPr>
          <a:lstStyle/>
          <a:p>
            <a:pPr marL="0" algn="l">
              <a:defRPr/>
            </a:pPr>
            <a:r>
              <a:rPr lang="zh-CN" altLang="en-US" sz="1600" b="1" i="0" u="none" baseline="0">
                <a:solidFill>
                  <a:srgbClr val="2F2F2F"/>
                </a:solidFill>
                <a:latin typeface="微软雅黑"/>
                <a:ea typeface="微软雅黑"/>
              </a:rPr>
              <a:t>嵌入式文件系统原型</a:t>
            </a:r>
            <a:endParaRPr lang="en-US" sz="11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技术论文撰写</a:t>
            </a:r>
          </a:p>
        </p:txBody>
      </p:sp>
      <p:cxnSp>
        <p:nvCxnSpPr>
          <p:cNvPr id="3" name="Connector 3"/>
          <p:cNvCxnSpPr/>
          <p:nvPr/>
        </p:nvCxnSpPr>
        <p:spPr>
          <a:xfrm>
            <a:off x="1219199" y="3214910"/>
            <a:ext cx="4876800" cy="0"/>
          </a:xfrm>
          <a:prstGeom prst="line">
            <a:avLst/>
          </a:prstGeom>
          <a:ln w="12700" cap="rnd">
            <a:solidFill>
              <a:schemeClr val="accent1">
                <a:alpha val="50000"/>
              </a:schemeClr>
            </a:solidFill>
          </a:ln>
        </p:spPr>
      </p:cxnSp>
      <p:sp>
        <p:nvSpPr>
          <p:cNvPr id="4" name="AutoShape 4"/>
          <p:cNvSpPr/>
          <p:nvPr/>
        </p:nvSpPr>
        <p:spPr>
          <a:xfrm>
            <a:off x="6883400" y="-12700"/>
            <a:ext cx="5308600" cy="6858000"/>
          </a:xfrm>
          <a:prstGeom prst="rect">
            <a:avLst/>
          </a:prstGeom>
          <a:blipFill>
            <a:blip r:embed="rId2"/>
            <a:stretch>
              <a:fillRect l="-49657" r="-50038"/>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TextBox 5"/>
          <p:cNvSpPr txBox="1"/>
          <p:nvPr/>
        </p:nvSpPr>
        <p:spPr>
          <a:xfrm>
            <a:off x="1229361" y="3395142"/>
            <a:ext cx="4608286" cy="815340"/>
          </a:xfrm>
          <a:prstGeom prst="rect">
            <a:avLst/>
          </a:prstGeom>
          <a:noFill/>
          <a:ln>
            <a:noFill/>
          </a:ln>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形成一篇完整的技术论文，系统阐述 Sled 数据库移植至 ArceOS 的全部过程，涵盖优化策略、功能实现以及实验结果，推动相关领域的研究与应用发展。</a:t>
            </a:r>
            <a:endParaRPr lang="en-US" sz="1100"/>
          </a:p>
        </p:txBody>
      </p:sp>
      <p:sp>
        <p:nvSpPr>
          <p:cNvPr id="6" name="TextBox 6"/>
          <p:cNvSpPr txBox="1"/>
          <p:nvPr/>
        </p:nvSpPr>
        <p:spPr>
          <a:xfrm>
            <a:off x="1229361" y="2662882"/>
            <a:ext cx="4608286" cy="338554"/>
          </a:xfrm>
          <a:prstGeom prst="rect">
            <a:avLst/>
          </a:prstGeom>
          <a:noFill/>
          <a:ln>
            <a:noFill/>
          </a:ln>
        </p:spPr>
        <p:txBody>
          <a:bodyPr vert="horz" wrap="square" lIns="91440" tIns="45720" rIns="91440" bIns="45720" rtlCol="0" anchor="b">
            <a:spAutoFit/>
          </a:bodyPr>
          <a:lstStyle/>
          <a:p>
            <a:pPr marL="0" algn="l">
              <a:defRPr/>
            </a:pPr>
            <a:r>
              <a:rPr lang="zh-CN" altLang="en-US" sz="1600" b="1" i="0" u="none" baseline="0">
                <a:solidFill>
                  <a:srgbClr val="2F2F2F"/>
                </a:solidFill>
                <a:latin typeface="微软雅黑"/>
                <a:ea typeface="微软雅黑"/>
              </a:rPr>
              <a:t>详细阐述移植过程</a:t>
            </a:r>
            <a:endParaRPr lang="en-US" sz="1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创新点与总结</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06</a:t>
            </a:r>
            <a:endParaRPr lang="en-US"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Freeform 2"/>
          <p:cNvSpPr/>
          <p:nvPr/>
        </p:nvSpPr>
        <p:spPr>
          <a:xfrm>
            <a:off x="0" y="1151688"/>
            <a:ext cx="12192000" cy="5706312"/>
          </a:xfrm>
          <a:custGeom>
            <a:avLst/>
            <a:gdLst/>
            <a:ahLst/>
            <a:cxnLst/>
            <a:rect l="l" t="t" r="r" b="b"/>
            <a:pathLst>
              <a:path w="12192000" h="5706312">
                <a:moveTo>
                  <a:pt x="12192000" y="0"/>
                </a:moveTo>
                <a:lnTo>
                  <a:pt x="12192000" y="5706312"/>
                </a:lnTo>
                <a:lnTo>
                  <a:pt x="0" y="5706312"/>
                </a:lnTo>
                <a:lnTo>
                  <a:pt x="0" y="5072958"/>
                </a:lnTo>
                <a:lnTo>
                  <a:pt x="42836" y="5074866"/>
                </a:lnTo>
                <a:cubicBezTo>
                  <a:pt x="247381" y="5080939"/>
                  <a:pt x="453278" y="5084012"/>
                  <a:pt x="660400" y="5084012"/>
                </a:cubicBezTo>
                <a:cubicBezTo>
                  <a:pt x="6045574" y="5084012"/>
                  <a:pt x="10602300" y="3006374"/>
                  <a:pt x="12121750" y="144906"/>
                </a:cubicBezTo>
                <a:close/>
              </a:path>
            </a:pathLst>
          </a:custGeom>
          <a:blipFill>
            <a:blip r:embed="rId2"/>
            <a:srcRect/>
            <a:tile tx="0" ty="0" sx="100000" sy="100000" algn="r"/>
          </a:blipFill>
          <a:ln>
            <a:noFill/>
          </a:ln>
          <a:effectLst/>
        </p:spPr>
        <p:txBody>
          <a:bodyPr rot="0" vert="horz" wrap="square" lIns="91440" tIns="45720" rIns="91440" bIns="45720" anchor="t">
            <a:prstTxWarp prst="textNoShape">
              <a:avLst/>
            </a:prstTxWarp>
            <a:noAutofit/>
          </a:bodyPr>
          <a:lstStyle/>
          <a:p>
            <a:pPr marL="0" algn="ctr"/>
            <a:endParaRPr/>
          </a:p>
        </p:txBody>
      </p:sp>
      <p:cxnSp>
        <p:nvCxnSpPr>
          <p:cNvPr id="3" name="Connector 3"/>
          <p:cNvCxnSpPr/>
          <p:nvPr/>
        </p:nvCxnSpPr>
        <p:spPr>
          <a:xfrm flipV="1">
            <a:off x="660400" y="3919089"/>
            <a:ext cx="13506" cy="2316611"/>
          </a:xfrm>
          <a:prstGeom prst="straightConnector1">
            <a:avLst/>
          </a:prstGeom>
          <a:ln w="15875">
            <a:solidFill>
              <a:schemeClr val="accent1"/>
            </a:solidFill>
            <a:prstDash val="dash"/>
            <a:tailEnd type="oval"/>
          </a:ln>
        </p:spPr>
      </p:cxnSp>
      <p:sp>
        <p:nvSpPr>
          <p:cNvPr id="4" name="AutoShape 4"/>
          <p:cNvSpPr/>
          <p:nvPr/>
        </p:nvSpPr>
        <p:spPr>
          <a:xfrm>
            <a:off x="830516" y="3429001"/>
            <a:ext cx="2911085" cy="681214"/>
          </a:xfrm>
          <a:prstGeom prst="roundRect">
            <a:avLst>
              <a:gd name="adj" fmla="val 50000"/>
            </a:avLst>
          </a:prstGeom>
          <a:solidFill>
            <a:schemeClr val="accent1"/>
          </a:solidFill>
          <a:ln>
            <a:noFill/>
          </a:ln>
        </p:spPr>
        <p:txBody>
          <a:bodyPr vert="horz" lIns="91440" tIns="45720" rIns="91440" bIns="45720" anchor="ctr">
            <a:normAutofit/>
          </a:bodyPr>
          <a:lstStyle/>
          <a:p>
            <a:pPr marL="0" algn="ctr">
              <a:lnSpc>
                <a:spcPct val="130000"/>
              </a:lnSpc>
              <a:spcBef>
                <a:spcPct val="0"/>
              </a:spcBef>
            </a:pPr>
            <a:r>
              <a:rPr lang="zh-CN" altLang="en-US" sz="1600" b="1" i="0" u="none" baseline="0">
                <a:solidFill>
                  <a:srgbClr val="2F2F2F"/>
                </a:solidFill>
                <a:effectLst/>
                <a:latin typeface="微软雅黑"/>
                <a:ea typeface="微软雅黑"/>
              </a:rPr>
              <a:t>no-std环境适配</a:t>
            </a:r>
          </a:p>
        </p:txBody>
      </p:sp>
      <p:sp>
        <p:nvSpPr>
          <p:cNvPr id="5" name="AutoShape 5"/>
          <p:cNvSpPr/>
          <p:nvPr/>
        </p:nvSpPr>
        <p:spPr>
          <a:xfrm>
            <a:off x="830516" y="4254605"/>
            <a:ext cx="3785027" cy="1345068"/>
          </a:xfrm>
          <a:prstGeom prst="rect">
            <a:avLst/>
          </a:prstGeom>
          <a:noFill/>
          <a:ln>
            <a:noFill/>
          </a:ln>
        </p:spPr>
        <p:txBody>
          <a:bodyPr vert="horz" wrap="square" lIns="0" tIns="90000" rIns="0" bIns="0" anchor="t">
            <a:spAutoFit/>
          </a:bodyPr>
          <a:lstStyle/>
          <a:p>
            <a:pPr marL="0" algn="l">
              <a:lnSpc>
                <a:spcPct val="150000"/>
              </a:lnSpc>
            </a:pPr>
            <a:r>
              <a:rPr lang="zh-CN" altLang="en-US" sz="1400" b="0" i="0" u="none" baseline="0">
                <a:ln/>
                <a:solidFill>
                  <a:srgbClr val="2F2F2F"/>
                </a:solidFill>
                <a:effectLst/>
                <a:latin typeface="微软雅黑"/>
                <a:ea typeface="微软雅黑"/>
              </a:rPr>
              <a:t>该移植过程展示了在无标准库环境下进行数据库适配的独特方法，为今后在类似环境中使用 Rust 语言提供了实用的参考。</a:t>
            </a:r>
          </a:p>
        </p:txBody>
      </p:sp>
      <p:cxnSp>
        <p:nvCxnSpPr>
          <p:cNvPr id="6" name="Connector 6"/>
          <p:cNvCxnSpPr/>
          <p:nvPr/>
        </p:nvCxnSpPr>
        <p:spPr>
          <a:xfrm flipV="1">
            <a:off x="5078145" y="2871634"/>
            <a:ext cx="0" cy="2834678"/>
          </a:xfrm>
          <a:prstGeom prst="straightConnector1">
            <a:avLst/>
          </a:prstGeom>
          <a:ln w="15875">
            <a:solidFill>
              <a:schemeClr val="tx1">
                <a:alpha val="50000"/>
                <a:lumMod val="50000"/>
                <a:lumOff val="50000"/>
              </a:schemeClr>
            </a:solidFill>
            <a:prstDash val="dash"/>
            <a:tailEnd type="oval"/>
          </a:ln>
        </p:spPr>
      </p:cxnSp>
      <p:sp>
        <p:nvSpPr>
          <p:cNvPr id="7" name="AutoShape 7"/>
          <p:cNvSpPr/>
          <p:nvPr/>
        </p:nvSpPr>
        <p:spPr>
          <a:xfrm>
            <a:off x="5300408" y="2492852"/>
            <a:ext cx="2911085" cy="722143"/>
          </a:xfrm>
          <a:prstGeom prst="roundRect">
            <a:avLst>
              <a:gd name="adj" fmla="val 50000"/>
            </a:avLst>
          </a:prstGeom>
          <a:solidFill>
            <a:schemeClr val="tx2">
              <a:alpha val="15000"/>
            </a:schemeClr>
          </a:solidFill>
          <a:ln>
            <a:noFill/>
          </a:ln>
        </p:spPr>
        <p:txBody>
          <a:bodyPr vert="horz" lIns="91440" tIns="45720" rIns="91440" bIns="45720" anchor="ctr">
            <a:normAutofit/>
          </a:bodyPr>
          <a:lstStyle/>
          <a:p>
            <a:pPr marL="0" algn="ctr">
              <a:lnSpc>
                <a:spcPct val="130000"/>
              </a:lnSpc>
              <a:spcBef>
                <a:spcPct val="0"/>
              </a:spcBef>
            </a:pPr>
            <a:r>
              <a:rPr lang="zh-CN" altLang="en-US" sz="1600" b="1" i="0" u="none" baseline="0">
                <a:solidFill>
                  <a:srgbClr val="2F2F2F"/>
                </a:solidFill>
                <a:effectLst/>
                <a:latin typeface="微软雅黑"/>
                <a:ea typeface="微软雅黑"/>
              </a:rPr>
              <a:t>首次将Sled数据库移植到ArceOS</a:t>
            </a:r>
          </a:p>
        </p:txBody>
      </p:sp>
      <p:sp>
        <p:nvSpPr>
          <p:cNvPr id="8" name="AutoShape 8"/>
          <p:cNvSpPr/>
          <p:nvPr/>
        </p:nvSpPr>
        <p:spPr>
          <a:xfrm>
            <a:off x="5300409" y="3214995"/>
            <a:ext cx="3853620" cy="1345068"/>
          </a:xfrm>
          <a:prstGeom prst="rect">
            <a:avLst/>
          </a:prstGeom>
          <a:noFill/>
          <a:ln>
            <a:noFill/>
          </a:ln>
        </p:spPr>
        <p:txBody>
          <a:bodyPr vert="horz" wrap="square" lIns="0" tIns="90000" rIns="0" bIns="0" anchor="t">
            <a:spAutoFit/>
          </a:bodyPr>
          <a:lstStyle/>
          <a:p>
            <a:pPr marL="0" algn="l">
              <a:lnSpc>
                <a:spcPct val="150000"/>
              </a:lnSpc>
            </a:pPr>
            <a:r>
              <a:rPr lang="zh-CN" altLang="en-US" sz="1400" b="0" i="0" u="none" baseline="0">
                <a:ln/>
                <a:solidFill>
                  <a:srgbClr val="2F2F2F"/>
                </a:solidFill>
                <a:effectLst/>
                <a:latin typeface="微软雅黑"/>
                <a:ea typeface="微软雅黑"/>
              </a:rPr>
              <a:t>本项目首次将 Sled 数据库成功移植至 ArceOS 中，这在嵌入式系统领域中具有开创性意义，丰富了实时操作系统中的数据库选择。</a:t>
            </a:r>
          </a:p>
        </p:txBody>
      </p:sp>
      <p:sp>
        <p:nvSpPr>
          <p:cNvPr id="9" name="TextBox 9"/>
          <p:cNvSpPr txBox="1"/>
          <p:nvPr/>
        </p:nvSpPr>
        <p:spPr>
          <a:xfrm>
            <a:off x="666750" y="0"/>
            <a:ext cx="10858500" cy="1028700"/>
          </a:xfrm>
          <a:prstGeom prst="rect">
            <a:avLst/>
          </a:prstGeom>
        </p:spPr>
        <p:txBody>
          <a:bodyPr vert="horz" lIns="91440" tIns="45720" rIns="91440" bIns="45720" rtlCol="0" anchor="b">
            <a:normAutofit/>
          </a:bodyPr>
          <a:lstStyle/>
          <a:p>
            <a:pPr marL="0" algn="l">
              <a:lnSpc>
                <a:spcPct val="90000"/>
              </a:lnSpc>
              <a:spcBef>
                <a:spcPct val="0"/>
              </a:spcBef>
              <a:defRPr/>
            </a:pPr>
            <a:r>
              <a:rPr lang="zh-CN" altLang="en-US" sz="2800" b="1" i="0" u="none" baseline="0">
                <a:solidFill>
                  <a:srgbClr val="2F2F2F"/>
                </a:solidFill>
                <a:latin typeface="微软雅黑"/>
                <a:ea typeface="微软雅黑"/>
              </a:rPr>
              <a:t>移植创新</a:t>
            </a:r>
            <a:endParaRPr lang="en-US" sz="11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548569"/>
            <a:ext cx="10858500" cy="480131"/>
          </a:xfrm>
        </p:spPr>
        <p:txBody>
          <a:bodyPr vert="horz" lIns="91440" tIns="45720" rIns="91440" bIns="45720" anchor="b">
            <a:spAutoFit/>
          </a:bodyPr>
          <a:lstStyle/>
          <a:p>
            <a:pPr algn="l">
              <a:lnSpc>
                <a:spcPct val="90000"/>
              </a:lnSpc>
              <a:spcBef>
                <a:spcPct val="0"/>
              </a:spcBef>
            </a:pPr>
            <a:r>
              <a:rPr lang="zh-CN" altLang="en-US" sz="2800" b="1" i="0" u="none" baseline="0">
                <a:solidFill>
                  <a:srgbClr val="2F2F2F"/>
                </a:solidFill>
                <a:latin typeface="微软雅黑"/>
                <a:ea typeface="微软雅黑"/>
              </a:rPr>
              <a:t>优化方案</a:t>
            </a:r>
          </a:p>
        </p:txBody>
      </p:sp>
      <p:sp>
        <p:nvSpPr>
          <p:cNvPr id="3" name="AutoShape 3"/>
          <p:cNvSpPr/>
          <p:nvPr/>
        </p:nvSpPr>
        <p:spPr>
          <a:xfrm>
            <a:off x="7044209" y="4452427"/>
            <a:ext cx="1594650" cy="1594643"/>
          </a:xfrm>
          <a:prstGeom prst="ellipse">
            <a:avLst/>
          </a:prstGeom>
          <a:solidFill>
            <a:schemeClr val="accent2">
              <a:alpha val="40000"/>
            </a:schemeClr>
          </a:solidFill>
          <a:ln cap="rnd">
            <a:noFill/>
            <a:prstDash val="solid"/>
          </a:ln>
          <a:effectLst/>
        </p:spPr>
        <p:txBody>
          <a:bodyPr rot="0" vert="horz" wrap="square" lIns="91440" tIns="45720" rIns="91440" bIns="45720" anchor="ctr">
            <a:prstTxWarp prst="textNoShape">
              <a:avLst/>
            </a:prstTxWarp>
            <a:normAutofit/>
          </a:bodyPr>
          <a:lstStyle/>
          <a:p>
            <a:pPr marL="0" algn="ctr"/>
            <a:endParaRPr/>
          </a:p>
        </p:txBody>
      </p:sp>
      <p:sp>
        <p:nvSpPr>
          <p:cNvPr id="4" name="AutoShape 4"/>
          <p:cNvSpPr/>
          <p:nvPr/>
        </p:nvSpPr>
        <p:spPr>
          <a:xfrm>
            <a:off x="741748" y="2046280"/>
            <a:ext cx="4783375" cy="369332"/>
          </a:xfrm>
          <a:prstGeom prst="rect">
            <a:avLst/>
          </a:prstGeom>
        </p:spPr>
        <p:txBody>
          <a:bodyPr vert="horz" wrap="square" lIns="91440" tIns="45720" rIns="91440" bIns="45720" anchor="b">
            <a:spAutoFit/>
          </a:bodyPr>
          <a:lstStyle/>
          <a:p>
            <a:pPr marL="0" algn="l"/>
            <a:r>
              <a:rPr lang="zh-CN" altLang="en-US" sz="1800" b="1" i="0" u="none" baseline="0">
                <a:solidFill>
                  <a:srgbClr val="2F2F2F"/>
                </a:solidFill>
                <a:latin typeface="微软雅黑"/>
                <a:ea typeface="微软雅黑"/>
              </a:rPr>
              <a:t>任务负载动态切换</a:t>
            </a:r>
          </a:p>
        </p:txBody>
      </p:sp>
      <p:sp>
        <p:nvSpPr>
          <p:cNvPr id="5" name="Freeform 5"/>
          <p:cNvSpPr/>
          <p:nvPr/>
        </p:nvSpPr>
        <p:spPr>
          <a:xfrm>
            <a:off x="7841534" y="3026391"/>
            <a:ext cx="4350466" cy="3831609"/>
          </a:xfrm>
          <a:custGeom>
            <a:avLst/>
            <a:gdLst/>
            <a:ahLst/>
            <a:cxnLst/>
            <a:rect l="l" t="t" r="r" b="b"/>
            <a:pathLst>
              <a:path w="4350466" h="3831609">
                <a:moveTo>
                  <a:pt x="2432982" y="0"/>
                </a:moveTo>
                <a:cubicBezTo>
                  <a:pt x="3188813" y="0"/>
                  <a:pt x="3864145" y="344655"/>
                  <a:pt x="4310389" y="885377"/>
                </a:cubicBezTo>
                <a:lnTo>
                  <a:pt x="4350466" y="938971"/>
                </a:lnTo>
                <a:lnTo>
                  <a:pt x="4350466" y="3831609"/>
                </a:lnTo>
                <a:lnTo>
                  <a:pt x="444183" y="3831609"/>
                </a:lnTo>
                <a:lnTo>
                  <a:pt x="415515" y="3793273"/>
                </a:lnTo>
                <a:cubicBezTo>
                  <a:pt x="153181" y="3404968"/>
                  <a:pt x="0" y="2936859"/>
                  <a:pt x="0" y="2432974"/>
                </a:cubicBezTo>
                <a:cubicBezTo>
                  <a:pt x="0" y="1089280"/>
                  <a:pt x="1089283" y="0"/>
                  <a:pt x="2432982" y="0"/>
                </a:cubicBezTo>
                <a:close/>
              </a:path>
            </a:pathLst>
          </a:custGeom>
          <a:solidFill>
            <a:schemeClr val="accent2">
              <a:alpha val="10000"/>
            </a:schemeClr>
          </a:solidFill>
          <a:ln>
            <a:noFill/>
          </a:ln>
        </p:spPr>
        <p:txBody>
          <a:bodyPr vert="horz" lIns="91440" tIns="45720" rIns="91440" bIns="45720" anchor="ctr">
            <a:normAutofit/>
          </a:bodyPr>
          <a:lstStyle/>
          <a:p>
            <a:pPr marL="0" algn="ctr"/>
            <a:endParaRPr/>
          </a:p>
        </p:txBody>
      </p:sp>
      <p:sp>
        <p:nvSpPr>
          <p:cNvPr id="6" name="AutoShape 6"/>
          <p:cNvSpPr/>
          <p:nvPr/>
        </p:nvSpPr>
        <p:spPr>
          <a:xfrm>
            <a:off x="6855538" y="1208355"/>
            <a:ext cx="4669534" cy="4669534"/>
          </a:xfrm>
          <a:prstGeom prst="ellipse">
            <a:avLst/>
          </a:prstGeom>
          <a:blipFill>
            <a:blip r:embed="rId2"/>
            <a:stretch>
              <a:fillRect/>
            </a:stretch>
          </a:blipFill>
          <a:ln>
            <a:noFill/>
          </a:ln>
          <a:effectLst>
            <a:outerShdw sx="1000" sy="1000" algn="ctr" rotWithShape="0">
              <a:schemeClr val="bg1">
                <a:lumMod val="65000"/>
              </a:schemeClr>
            </a:outerShdw>
          </a:effectLst>
        </p:spPr>
        <p:txBody>
          <a:bodyPr rot="0" vert="horz" wrap="square" lIns="91440" tIns="45720" rIns="91440" bIns="45720" anchor="t">
            <a:prstTxWarp prst="textNoShape">
              <a:avLst/>
            </a:prstTxWarp>
            <a:noAutofit/>
          </a:bodyPr>
          <a:lstStyle/>
          <a:p>
            <a:pPr marL="0" algn="ctr"/>
            <a:endParaRPr/>
          </a:p>
        </p:txBody>
      </p:sp>
      <p:sp>
        <p:nvSpPr>
          <p:cNvPr id="7" name="TextBox 7"/>
          <p:cNvSpPr txBox="1"/>
          <p:nvPr/>
        </p:nvSpPr>
        <p:spPr>
          <a:xfrm>
            <a:off x="741748" y="2953584"/>
            <a:ext cx="4783375" cy="1346522"/>
          </a:xfrm>
          <a:prstGeom prst="rect">
            <a:avLst/>
          </a:prstGeom>
          <a:noFill/>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针对多任务环境，引入基于任务负载动态切换的同步与异步模式，提升系统在不同负载下的适应能力和执行效率，为资源管理提供了新的视角与方案。</a:t>
            </a:r>
            <a:endParaRPr lang="en-US" sz="1100"/>
          </a:p>
        </p:txBody>
      </p:sp>
      <p:sp>
        <p:nvSpPr>
          <p:cNvPr id="8" name="AutoShape 8"/>
          <p:cNvSpPr/>
          <p:nvPr/>
        </p:nvSpPr>
        <p:spPr>
          <a:xfrm>
            <a:off x="10419659" y="1437114"/>
            <a:ext cx="609170" cy="609166"/>
          </a:xfrm>
          <a:prstGeom prst="ellipse">
            <a:avLst/>
          </a:prstGeom>
          <a:solidFill>
            <a:schemeClr val="accent2"/>
          </a:solidFill>
          <a:ln cap="rnd">
            <a:noFill/>
            <a:prstDash val="solid"/>
          </a:ln>
          <a:effectLst/>
        </p:spPr>
        <p:txBody>
          <a:bodyPr rot="0" vert="horz" wrap="square" lIns="91440" tIns="45720" rIns="91440" bIns="45720" anchor="ctr">
            <a:prstTxWarp prst="textNoShape">
              <a:avLst/>
            </a:prstTxWarp>
            <a:normAutofit/>
          </a:bodyPr>
          <a:lstStyle/>
          <a:p>
            <a:pPr marL="0" algn="ctr"/>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7697"/>
            <a:ext cx="10850563" cy="1028699"/>
          </a:xfrm>
        </p:spPr>
        <p:txBody>
          <a:bodyPr vert="horz" lIns="91440" tIns="45720" rIns="91440" bIns="45720" anchor="b">
            <a:normAutofit/>
          </a:bodyPr>
          <a:lstStyle/>
          <a:p>
            <a:pPr algn="l">
              <a:lnSpc>
                <a:spcPct val="90000"/>
              </a:lnSpc>
              <a:spcBef>
                <a:spcPct val="0"/>
              </a:spcBef>
            </a:pPr>
            <a:r>
              <a:rPr lang="zh-CN" altLang="en-US" sz="2800" b="1" i="0" u="none" baseline="0">
                <a:solidFill>
                  <a:srgbClr val="2F2F2F"/>
                </a:solidFill>
                <a:latin typeface="微软雅黑"/>
                <a:ea typeface="微软雅黑"/>
              </a:rPr>
              <a:t>应用验证</a:t>
            </a:r>
          </a:p>
        </p:txBody>
      </p:sp>
      <p:sp>
        <p:nvSpPr>
          <p:cNvPr id="3" name="AutoShape 3"/>
          <p:cNvSpPr/>
          <p:nvPr/>
        </p:nvSpPr>
        <p:spPr>
          <a:xfrm>
            <a:off x="660403" y="4536837"/>
            <a:ext cx="5228634" cy="1198361"/>
          </a:xfrm>
          <a:prstGeom prst="roundRect">
            <a:avLst>
              <a:gd name="adj" fmla="val 5931"/>
            </a:avLst>
          </a:prstGeom>
          <a:solidFill>
            <a:schemeClr val="bg1"/>
          </a:solidFill>
          <a:ln cap="flat">
            <a:noFill/>
            <a:prstDash val="solid"/>
            <a:miter lim="800000"/>
          </a:ln>
        </p:spPr>
        <p:txBody>
          <a:bodyPr vert="horz" wrap="square" lIns="108000" tIns="108000" rIns="108000" bIns="108000" anchor="ctr">
            <a:spAutoFit/>
          </a:bodyPr>
          <a:lstStyle/>
          <a:p>
            <a:pPr marL="0" algn="l">
              <a:lnSpc>
                <a:spcPct val="150000"/>
              </a:lnSpc>
            </a:pPr>
            <a:r>
              <a:rPr lang="zh-CN" altLang="en-US" sz="1400" b="0" i="0" u="none" baseline="0">
                <a:solidFill>
                  <a:srgbClr val="2F2F2F"/>
                </a:solidFill>
                <a:latin typeface="+mn-ea"/>
                <a:ea typeface="+mn-ea"/>
              </a:rPr>
              <a:t>成功集成 Sled 数据库文件系统与网络模块，验证了其在嵌入式实时操作系统中的应用价值，为未来的物联网解决方案提供了实用模式。</a:t>
            </a:r>
          </a:p>
        </p:txBody>
      </p:sp>
      <p:sp>
        <p:nvSpPr>
          <p:cNvPr id="4" name="AutoShape 4"/>
          <p:cNvSpPr/>
          <p:nvPr/>
        </p:nvSpPr>
        <p:spPr>
          <a:xfrm>
            <a:off x="660400" y="3916491"/>
            <a:ext cx="5228634" cy="480812"/>
          </a:xfrm>
          <a:prstGeom prst="roundRect">
            <a:avLst>
              <a:gd name="adj" fmla="val 15900"/>
            </a:avLst>
          </a:prstGeom>
          <a:solidFill>
            <a:schemeClr val="accent1"/>
          </a:solidFill>
          <a:ln>
            <a:noFill/>
          </a:ln>
        </p:spPr>
        <p:txBody>
          <a:bodyPr vert="horz" wrap="square" lIns="108000" tIns="108000" rIns="108000" bIns="108000" anchor="ctr">
            <a:noAutofit/>
          </a:bodyPr>
          <a:lstStyle/>
          <a:p>
            <a:pPr marL="0" algn="l"/>
            <a:r>
              <a:rPr lang="zh-CN" altLang="en-US" sz="1600" b="1" i="0" u="none" baseline="0">
                <a:solidFill>
                  <a:srgbClr val="2F2F2F"/>
                </a:solidFill>
                <a:latin typeface="+mn-ea"/>
                <a:ea typeface="+mn-ea"/>
              </a:rPr>
              <a:t>集成文件与网络模块</a:t>
            </a:r>
          </a:p>
        </p:txBody>
      </p:sp>
      <p:sp>
        <p:nvSpPr>
          <p:cNvPr id="5" name="AutoShape 5"/>
          <p:cNvSpPr/>
          <p:nvPr/>
        </p:nvSpPr>
        <p:spPr>
          <a:xfrm>
            <a:off x="660402" y="1898529"/>
            <a:ext cx="5228634" cy="1874948"/>
          </a:xfrm>
          <a:prstGeom prst="roundRect">
            <a:avLst>
              <a:gd name="adj" fmla="val 5931"/>
            </a:avLst>
          </a:prstGeom>
          <a:blipFill>
            <a:blip r:embed="rId2"/>
            <a:stretch>
              <a:fillRect/>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6" name="AutoShape 6"/>
          <p:cNvSpPr/>
          <p:nvPr/>
        </p:nvSpPr>
        <p:spPr>
          <a:xfrm>
            <a:off x="6290266" y="4536837"/>
            <a:ext cx="5228634" cy="1198361"/>
          </a:xfrm>
          <a:prstGeom prst="roundRect">
            <a:avLst>
              <a:gd name="adj" fmla="val 5931"/>
            </a:avLst>
          </a:prstGeom>
          <a:solidFill>
            <a:schemeClr val="bg1"/>
          </a:solidFill>
          <a:ln cap="flat">
            <a:noFill/>
            <a:prstDash val="solid"/>
            <a:miter lim="800000"/>
          </a:ln>
        </p:spPr>
        <p:txBody>
          <a:bodyPr vert="horz" wrap="square" lIns="108000" tIns="108000" rIns="108000" bIns="108000" anchor="ctr">
            <a:spAutoFit/>
          </a:bodyPr>
          <a:lstStyle/>
          <a:p>
            <a:pPr marL="0" algn="l">
              <a:lnSpc>
                <a:spcPct val="150000"/>
              </a:lnSpc>
            </a:pPr>
            <a:r>
              <a:rPr lang="zh-CN" altLang="en-US" sz="1400" b="0" i="0" u="none" baseline="0">
                <a:solidFill>
                  <a:srgbClr val="2F2F2F"/>
                </a:solidFill>
                <a:latin typeface="+mn-ea"/>
                <a:ea typeface="+mn-ea"/>
              </a:rPr>
              <a:t>本项目不仅展示了数据库在嵌入式场景下的实际应用价值，也为各类实时数据处理需求提供了科学的解决方案与技术指引，推动了相关技术的进步与发展。</a:t>
            </a:r>
          </a:p>
        </p:txBody>
      </p:sp>
      <p:sp>
        <p:nvSpPr>
          <p:cNvPr id="7" name="AutoShape 7"/>
          <p:cNvSpPr/>
          <p:nvPr/>
        </p:nvSpPr>
        <p:spPr>
          <a:xfrm>
            <a:off x="6290263" y="3916491"/>
            <a:ext cx="5228634" cy="480812"/>
          </a:xfrm>
          <a:prstGeom prst="roundRect">
            <a:avLst>
              <a:gd name="adj" fmla="val 15900"/>
            </a:avLst>
          </a:prstGeom>
          <a:solidFill>
            <a:schemeClr val="bg1"/>
          </a:solidFill>
          <a:ln>
            <a:noFill/>
          </a:ln>
        </p:spPr>
        <p:txBody>
          <a:bodyPr vert="horz" wrap="square" lIns="108000" tIns="108000" rIns="108000" bIns="108000" anchor="ctr">
            <a:noAutofit/>
          </a:bodyPr>
          <a:lstStyle/>
          <a:p>
            <a:pPr marL="0" algn="l"/>
            <a:r>
              <a:rPr lang="zh-CN" altLang="en-US" sz="1600" b="1" i="0" u="none" baseline="0">
                <a:solidFill>
                  <a:srgbClr val="2F2F2F"/>
                </a:solidFill>
                <a:latin typeface="+mn-ea"/>
                <a:ea typeface="+mn-ea"/>
              </a:rPr>
              <a:t>嵌入式场景下的应用价值</a:t>
            </a:r>
          </a:p>
        </p:txBody>
      </p:sp>
      <p:sp>
        <p:nvSpPr>
          <p:cNvPr id="8" name="AutoShape 8"/>
          <p:cNvSpPr/>
          <p:nvPr/>
        </p:nvSpPr>
        <p:spPr>
          <a:xfrm>
            <a:off x="6290265" y="1898529"/>
            <a:ext cx="5228634" cy="1874948"/>
          </a:xfrm>
          <a:prstGeom prst="roundRect">
            <a:avLst>
              <a:gd name="adj" fmla="val 5931"/>
            </a:avLst>
          </a:prstGeom>
          <a:blipFill>
            <a:blip r:embed="rId3"/>
            <a:stretch>
              <a:fillRect/>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071492"/>
            <a:ext cx="5435600" cy="2600030"/>
          </a:xfrm>
        </p:spPr>
        <p:txBody>
          <a:bodyPr vert="horz" lIns="91440" tIns="45720" rIns="91440" bIns="45720" anchor="b">
            <a:normAutofit/>
          </a:bodyPr>
          <a:lstStyle/>
          <a:p>
            <a:pPr algn="l">
              <a:lnSpc>
                <a:spcPct val="100000"/>
              </a:lnSpc>
              <a:spcBef>
                <a:spcPct val="0"/>
              </a:spcBef>
            </a:pPr>
            <a:r>
              <a:rPr lang="zh-CN" altLang="en-US" sz="5400" b="1" i="0" u="none" baseline="0">
                <a:solidFill>
                  <a:srgbClr val="2F2F2F"/>
                </a:solidFill>
                <a:latin typeface="微软雅黑"/>
                <a:ea typeface="微软雅黑"/>
              </a:rPr>
              <a:t>感谢聆听</a:t>
            </a:r>
          </a:p>
        </p:txBody>
      </p:sp>
      <p:sp>
        <p:nvSpPr>
          <p:cNvPr id="3" name="TextBox 3"/>
          <p:cNvSpPr txBox="1"/>
          <p:nvPr/>
        </p:nvSpPr>
        <p:spPr>
          <a:xfrm>
            <a:off x="660400" y="3947023"/>
            <a:ext cx="5686333" cy="879423"/>
          </a:xfrm>
          <a:prstGeom prst="roundRect">
            <a:avLst>
              <a:gd name="adj" fmla="val 0"/>
            </a:avLst>
          </a:prstGeom>
        </p:spPr>
        <p:txBody>
          <a:bodyPr vert="horz" lIns="91440" tIns="45720" rIns="91440" bIns="45720" rtlCol="0" anchor="t">
            <a:normAutofit/>
          </a:bodyPr>
          <a:lstStyle/>
          <a:p>
            <a:pPr marL="0" indent="0" algn="l">
              <a:lnSpc>
                <a:spcPct val="120000"/>
              </a:lnSpc>
              <a:spcBef>
                <a:spcPts val="1000"/>
              </a:spcBef>
              <a:defRPr/>
            </a:pP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项目背景与意义</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01</a:t>
            </a:r>
            <a:endParaRPr lang="en-US"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嵌入式系统的发展</a:t>
            </a:r>
          </a:p>
        </p:txBody>
      </p:sp>
      <p:sp>
        <p:nvSpPr>
          <p:cNvPr id="3" name="TextBox 3"/>
          <p:cNvSpPr txBox="1"/>
          <p:nvPr/>
        </p:nvSpPr>
        <p:spPr>
          <a:xfrm>
            <a:off x="8162650" y="3554552"/>
            <a:ext cx="3160309" cy="1901190"/>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a:solidFill>
                  <a:schemeClr val="dk1"/>
                </a:solidFill>
                <a:latin typeface="微软雅黑"/>
                <a:ea typeface="微软雅黑"/>
              </a:rPr>
              <a:t>传统的数据库管理系统在资源占用和复杂性方面表现出明显的局限性，这使其难以适应嵌入式环境。较大内存要求、高 CPU 占用以及数据信息的持久化问题，均使得开发轻量级高效的嵌入式数据库成为必要课题。</a:t>
            </a:r>
            <a:endParaRPr lang="en-US" sz="1100"/>
          </a:p>
        </p:txBody>
      </p:sp>
      <p:sp>
        <p:nvSpPr>
          <p:cNvPr id="4" name="TextBox 4"/>
          <p:cNvSpPr txBox="1"/>
          <p:nvPr/>
        </p:nvSpPr>
        <p:spPr>
          <a:xfrm>
            <a:off x="8162650"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传统数据库的局限性</a:t>
            </a:r>
            <a:endParaRPr lang="en-US" sz="1100"/>
          </a:p>
        </p:txBody>
      </p:sp>
      <p:sp>
        <p:nvSpPr>
          <p:cNvPr id="5" name="Freeform 5"/>
          <p:cNvSpPr/>
          <p:nvPr/>
        </p:nvSpPr>
        <p:spPr>
          <a:xfrm>
            <a:off x="8266302" y="2408906"/>
            <a:ext cx="258614" cy="359832"/>
          </a:xfrm>
          <a:custGeom>
            <a:avLst/>
            <a:gdLst/>
            <a:ahLst/>
            <a:cxnLst/>
            <a:rect l="l" t="t" r="r" b="b"/>
            <a:pathLst>
              <a:path w="120000" h="120000" extrusionOk="0">
                <a:moveTo>
                  <a:pt x="75403" y="112293"/>
                </a:moveTo>
                <a:lnTo>
                  <a:pt x="75403" y="112293"/>
                </a:lnTo>
                <a:cubicBezTo>
                  <a:pt x="75403" y="114770"/>
                  <a:pt x="78044" y="117247"/>
                  <a:pt x="80684" y="117247"/>
                </a:cubicBezTo>
                <a:cubicBezTo>
                  <a:pt x="109144" y="119724"/>
                  <a:pt x="109144" y="119724"/>
                  <a:pt x="109144" y="119724"/>
                </a:cubicBezTo>
                <a:cubicBezTo>
                  <a:pt x="112078" y="119724"/>
                  <a:pt x="112078" y="117247"/>
                  <a:pt x="114718" y="114770"/>
                </a:cubicBezTo>
                <a:cubicBezTo>
                  <a:pt x="114718" y="92752"/>
                  <a:pt x="114718" y="92752"/>
                  <a:pt x="114718" y="92752"/>
                </a:cubicBezTo>
                <a:cubicBezTo>
                  <a:pt x="78044" y="90275"/>
                  <a:pt x="78044" y="90275"/>
                  <a:pt x="78044" y="90275"/>
                </a:cubicBezTo>
                <a:lnTo>
                  <a:pt x="75403" y="112293"/>
                </a:lnTo>
                <a:close/>
                <a:moveTo>
                  <a:pt x="5281" y="92752"/>
                </a:moveTo>
                <a:lnTo>
                  <a:pt x="5281" y="92752"/>
                </a:lnTo>
                <a:cubicBezTo>
                  <a:pt x="5281" y="114770"/>
                  <a:pt x="5281" y="114770"/>
                  <a:pt x="5281" y="114770"/>
                </a:cubicBezTo>
                <a:cubicBezTo>
                  <a:pt x="5281" y="117247"/>
                  <a:pt x="7921" y="119724"/>
                  <a:pt x="10268" y="119724"/>
                </a:cubicBezTo>
                <a:cubicBezTo>
                  <a:pt x="39022" y="117247"/>
                  <a:pt x="39022" y="117247"/>
                  <a:pt x="39022" y="117247"/>
                </a:cubicBezTo>
                <a:cubicBezTo>
                  <a:pt x="41662" y="117247"/>
                  <a:pt x="44303" y="114770"/>
                  <a:pt x="44303" y="112293"/>
                </a:cubicBezTo>
                <a:cubicBezTo>
                  <a:pt x="41662" y="90275"/>
                  <a:pt x="41662" y="90275"/>
                  <a:pt x="41662" y="90275"/>
                </a:cubicBezTo>
                <a:lnTo>
                  <a:pt x="5281" y="92752"/>
                </a:lnTo>
                <a:close/>
                <a:moveTo>
                  <a:pt x="0" y="56422"/>
                </a:moveTo>
                <a:lnTo>
                  <a:pt x="0" y="56422"/>
                </a:lnTo>
                <a:cubicBezTo>
                  <a:pt x="2640" y="80642"/>
                  <a:pt x="2640" y="80642"/>
                  <a:pt x="2640" y="80642"/>
                </a:cubicBezTo>
                <a:cubicBezTo>
                  <a:pt x="39022" y="75688"/>
                  <a:pt x="39022" y="75688"/>
                  <a:pt x="39022" y="75688"/>
                </a:cubicBezTo>
                <a:cubicBezTo>
                  <a:pt x="39022" y="53944"/>
                  <a:pt x="39022" y="53944"/>
                  <a:pt x="39022" y="53944"/>
                </a:cubicBezTo>
                <a:lnTo>
                  <a:pt x="39022" y="51467"/>
                </a:lnTo>
                <a:cubicBezTo>
                  <a:pt x="39022" y="41834"/>
                  <a:pt x="46943" y="31926"/>
                  <a:pt x="59853" y="31926"/>
                </a:cubicBezTo>
                <a:cubicBezTo>
                  <a:pt x="72762" y="31926"/>
                  <a:pt x="80684" y="41834"/>
                  <a:pt x="80684" y="51467"/>
                </a:cubicBezTo>
                <a:lnTo>
                  <a:pt x="80684" y="53944"/>
                </a:lnTo>
                <a:cubicBezTo>
                  <a:pt x="78044" y="75688"/>
                  <a:pt x="78044" y="75688"/>
                  <a:pt x="78044" y="75688"/>
                </a:cubicBezTo>
                <a:cubicBezTo>
                  <a:pt x="117066" y="80642"/>
                  <a:pt x="117066" y="80642"/>
                  <a:pt x="117066" y="80642"/>
                </a:cubicBezTo>
                <a:cubicBezTo>
                  <a:pt x="119706" y="56422"/>
                  <a:pt x="119706" y="56422"/>
                  <a:pt x="119706" y="56422"/>
                </a:cubicBezTo>
                <a:cubicBezTo>
                  <a:pt x="119706" y="53944"/>
                  <a:pt x="119706" y="53944"/>
                  <a:pt x="119706" y="51467"/>
                </a:cubicBezTo>
                <a:cubicBezTo>
                  <a:pt x="119706" y="22018"/>
                  <a:pt x="93594" y="0"/>
                  <a:pt x="59853" y="0"/>
                </a:cubicBezTo>
                <a:cubicBezTo>
                  <a:pt x="25819" y="0"/>
                  <a:pt x="0" y="22018"/>
                  <a:pt x="0" y="51467"/>
                </a:cubicBezTo>
                <a:cubicBezTo>
                  <a:pt x="0" y="53944"/>
                  <a:pt x="0" y="53944"/>
                  <a:pt x="0" y="56422"/>
                </a:cubicBezTo>
                <a:close/>
              </a:path>
            </a:pathLst>
          </a:custGeom>
          <a:solidFill>
            <a:schemeClr val="accent1"/>
          </a:solidFill>
          <a:ln>
            <a:noFill/>
          </a:ln>
        </p:spPr>
        <p:txBody>
          <a:bodyPr vert="horz" wrap="square" lIns="91440" tIns="45720" rIns="91440" bIns="45720" anchor="ctr">
            <a:normAutofit/>
          </a:bodyPr>
          <a:lstStyle/>
          <a:p>
            <a:pPr marL="0" marR="0" indent="0" algn="l" fontAlgn="auto">
              <a:lnSpc>
                <a:spcPct val="80000"/>
              </a:lnSpc>
              <a:spcBef>
                <a:spcPct val="0"/>
              </a:spcBef>
              <a:spcAft>
                <a:spcPct val="0"/>
              </a:spcAft>
            </a:pPr>
            <a:endParaRPr/>
          </a:p>
        </p:txBody>
      </p:sp>
      <p:sp>
        <p:nvSpPr>
          <p:cNvPr id="6" name="TextBox 6"/>
          <p:cNvSpPr txBox="1"/>
          <p:nvPr/>
        </p:nvSpPr>
        <p:spPr>
          <a:xfrm>
            <a:off x="695325" y="3554552"/>
            <a:ext cx="3160309" cy="1901190"/>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a:solidFill>
                  <a:schemeClr val="dk1"/>
                </a:solidFill>
                <a:latin typeface="微软雅黑"/>
                <a:ea typeface="微软雅黑"/>
              </a:rPr>
              <a:t>随着物联网和工业自动化等领域的快速发展，实时操作系统（RTOS）展现了其在多任务处理和高效资源使用方面的重要性。这类系统通常被广泛应用于需要实时反应的嵌入式设备中，如自动驾驶、智能家居及医疗设备等场景。</a:t>
            </a:r>
            <a:endParaRPr lang="en-US" sz="1100"/>
          </a:p>
        </p:txBody>
      </p:sp>
      <p:sp>
        <p:nvSpPr>
          <p:cNvPr id="7" name="TextBox 7"/>
          <p:cNvSpPr txBox="1"/>
          <p:nvPr/>
        </p:nvSpPr>
        <p:spPr>
          <a:xfrm>
            <a:off x="695325"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实时操作系统的应用</a:t>
            </a:r>
            <a:endParaRPr lang="en-US" sz="1100"/>
          </a:p>
        </p:txBody>
      </p:sp>
      <p:sp>
        <p:nvSpPr>
          <p:cNvPr id="8" name="Freeform 8"/>
          <p:cNvSpPr/>
          <p:nvPr/>
        </p:nvSpPr>
        <p:spPr>
          <a:xfrm>
            <a:off x="804307" y="2371807"/>
            <a:ext cx="287588" cy="297341"/>
          </a:xfrm>
          <a:custGeom>
            <a:avLst/>
            <a:gdLst/>
            <a:ahLst/>
            <a:cxnLst/>
            <a:rect l="l" t="t" r="r" b="b"/>
            <a:pathLst>
              <a:path w="120000" h="120000"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accent1"/>
          </a:solidFill>
          <a:ln>
            <a:noFill/>
          </a:ln>
        </p:spPr>
        <p:txBody>
          <a:bodyPr vert="horz" wrap="square" lIns="91440" tIns="45720" rIns="91440" bIns="45720" anchor="ctr">
            <a:normAutofit/>
          </a:bodyPr>
          <a:lstStyle/>
          <a:p>
            <a:pPr marL="0" marR="0" indent="0" algn="l" fontAlgn="auto">
              <a:lnSpc>
                <a:spcPct val="80000"/>
              </a:lnSpc>
              <a:spcBef>
                <a:spcPct val="0"/>
              </a:spcBef>
              <a:spcAft>
                <a:spcPct val="0"/>
              </a:spcAft>
            </a:pPr>
            <a:endParaRPr/>
          </a:p>
        </p:txBody>
      </p:sp>
      <p:sp>
        <p:nvSpPr>
          <p:cNvPr id="9" name="TextBox 9"/>
          <p:cNvSpPr txBox="1"/>
          <p:nvPr/>
        </p:nvSpPr>
        <p:spPr>
          <a:xfrm>
            <a:off x="4441658" y="3554552"/>
            <a:ext cx="3160309" cy="1539240"/>
          </a:xfrm>
          <a:prstGeom prst="rect">
            <a:avLst/>
          </a:prstGeom>
          <a:noFill/>
          <a:ln>
            <a:noFill/>
          </a:ln>
        </p:spPr>
        <p:txBody>
          <a:bodyPr vert="horz" wrap="square" lIns="91440" tIns="45720" rIns="91440" bIns="45720" rtlCol="0" anchor="t">
            <a:spAutoFit/>
          </a:bodyPr>
          <a:lstStyle/>
          <a:p>
            <a:pPr marL="0" marR="0" indent="0" algn="l" fontAlgn="auto">
              <a:lnSpc>
                <a:spcPct val="150000"/>
              </a:lnSpc>
              <a:spcBef>
                <a:spcPct val="0"/>
              </a:spcBef>
              <a:spcAft>
                <a:spcPct val="0"/>
              </a:spcAft>
              <a:defRPr/>
            </a:pPr>
            <a:r>
              <a:rPr lang="zh-CN" altLang="en-US" sz="1400" b="0" i="0" u="none" baseline="0">
                <a:solidFill>
                  <a:schemeClr val="dk1"/>
                </a:solidFill>
                <a:latin typeface="微软雅黑"/>
                <a:ea typeface="微软雅黑"/>
              </a:rPr>
              <a:t>对于实时操作系统而言，数据管理是一个核心需求。在快速变化的环境中，嵌入式设备需高效地处理和存储传感器数据、状态信息等，以支持复杂计算和决策过程，增强系统智能化水平。</a:t>
            </a:r>
            <a:endParaRPr lang="en-US" sz="1100"/>
          </a:p>
        </p:txBody>
      </p:sp>
      <p:sp>
        <p:nvSpPr>
          <p:cNvPr id="10" name="TextBox 10"/>
          <p:cNvSpPr txBox="1"/>
          <p:nvPr/>
        </p:nvSpPr>
        <p:spPr>
          <a:xfrm>
            <a:off x="4441658" y="3077147"/>
            <a:ext cx="3160309" cy="338554"/>
          </a:xfrm>
          <a:prstGeom prst="rect">
            <a:avLst/>
          </a:prstGeom>
          <a:noFill/>
          <a:ln>
            <a:noFill/>
          </a:ln>
        </p:spPr>
        <p:txBody>
          <a:bodyPr vert="horz" wrap="square" lIns="91440" tIns="45720" rIns="91440" bIns="45720" rtlCol="0" anchor="t">
            <a:spAutoFit/>
          </a:bodyPr>
          <a:lstStyle/>
          <a:p>
            <a:pPr marL="0" marR="0" indent="0" algn="l" fontAlgn="auto">
              <a:lnSpc>
                <a:spcPct val="100000"/>
              </a:lnSpc>
              <a:spcBef>
                <a:spcPct val="0"/>
              </a:spcBef>
              <a:spcAft>
                <a:spcPct val="0"/>
              </a:spcAft>
              <a:defRPr/>
            </a:pPr>
            <a:r>
              <a:rPr lang="zh-CN" altLang="en-US" sz="1600" b="1" i="0" u="none" baseline="0">
                <a:solidFill>
                  <a:srgbClr val="000000"/>
                </a:solidFill>
                <a:latin typeface="微软雅黑"/>
                <a:ea typeface="微软雅黑"/>
              </a:rPr>
              <a:t>数据管理需求</a:t>
            </a:r>
            <a:endParaRPr lang="en-US" sz="1100"/>
          </a:p>
        </p:txBody>
      </p:sp>
      <p:sp>
        <p:nvSpPr>
          <p:cNvPr id="11" name="Freeform 11"/>
          <p:cNvSpPr/>
          <p:nvPr/>
        </p:nvSpPr>
        <p:spPr>
          <a:xfrm>
            <a:off x="4529159" y="2382325"/>
            <a:ext cx="292053" cy="307599"/>
          </a:xfrm>
          <a:custGeom>
            <a:avLst/>
            <a:gdLst/>
            <a:ahLst/>
            <a:cxnLst/>
            <a:rect l="l" t="t" r="r" b="b"/>
            <a:pathLst>
              <a:path w="120000" h="120000" extrusionOk="0">
                <a:moveTo>
                  <a:pt x="115324" y="2895"/>
                </a:moveTo>
                <a:lnTo>
                  <a:pt x="115324" y="2895"/>
                </a:lnTo>
                <a:cubicBezTo>
                  <a:pt x="112727" y="2895"/>
                  <a:pt x="4675" y="51474"/>
                  <a:pt x="2337" y="51474"/>
                </a:cubicBezTo>
                <a:cubicBezTo>
                  <a:pt x="0" y="51474"/>
                  <a:pt x="0" y="54369"/>
                  <a:pt x="2337" y="54369"/>
                </a:cubicBezTo>
                <a:cubicBezTo>
                  <a:pt x="4675" y="56943"/>
                  <a:pt x="25454" y="68525"/>
                  <a:pt x="25454" y="68525"/>
                </a:cubicBezTo>
                <a:lnTo>
                  <a:pt x="25454" y="68525"/>
                </a:lnTo>
                <a:cubicBezTo>
                  <a:pt x="41558" y="73994"/>
                  <a:pt x="41558" y="73994"/>
                  <a:pt x="41558" y="73994"/>
                </a:cubicBezTo>
                <a:cubicBezTo>
                  <a:pt x="41558" y="73994"/>
                  <a:pt x="110389" y="11260"/>
                  <a:pt x="112727" y="11260"/>
                </a:cubicBezTo>
                <a:cubicBezTo>
                  <a:pt x="112727" y="8364"/>
                  <a:pt x="112727" y="11260"/>
                  <a:pt x="112727" y="11260"/>
                </a:cubicBezTo>
                <a:lnTo>
                  <a:pt x="62337" y="79785"/>
                </a:lnTo>
                <a:lnTo>
                  <a:pt x="62337" y="79785"/>
                </a:lnTo>
                <a:cubicBezTo>
                  <a:pt x="59999" y="82680"/>
                  <a:pt x="59999" y="82680"/>
                  <a:pt x="59999" y="82680"/>
                </a:cubicBezTo>
                <a:cubicBezTo>
                  <a:pt x="62337" y="85576"/>
                  <a:pt x="62337" y="85576"/>
                  <a:pt x="62337" y="85576"/>
                </a:cubicBezTo>
                <a:lnTo>
                  <a:pt x="62337" y="85576"/>
                </a:lnTo>
                <a:cubicBezTo>
                  <a:pt x="62337" y="85576"/>
                  <a:pt x="94285" y="105522"/>
                  <a:pt x="94285" y="108418"/>
                </a:cubicBezTo>
                <a:cubicBezTo>
                  <a:pt x="96623" y="108418"/>
                  <a:pt x="98961" y="108418"/>
                  <a:pt x="101298" y="105522"/>
                </a:cubicBezTo>
                <a:cubicBezTo>
                  <a:pt x="101298" y="102627"/>
                  <a:pt x="119740" y="8364"/>
                  <a:pt x="119740" y="5790"/>
                </a:cubicBezTo>
                <a:cubicBezTo>
                  <a:pt x="119740" y="2895"/>
                  <a:pt x="117662" y="0"/>
                  <a:pt x="115324" y="2895"/>
                </a:cubicBezTo>
                <a:close/>
                <a:moveTo>
                  <a:pt x="41558" y="116782"/>
                </a:moveTo>
                <a:lnTo>
                  <a:pt x="41558" y="116782"/>
                </a:lnTo>
                <a:cubicBezTo>
                  <a:pt x="41558" y="119678"/>
                  <a:pt x="41558" y="119678"/>
                  <a:pt x="43896" y="119678"/>
                </a:cubicBezTo>
                <a:cubicBezTo>
                  <a:pt x="43896" y="116782"/>
                  <a:pt x="62337" y="99731"/>
                  <a:pt x="62337" y="99731"/>
                </a:cubicBezTo>
                <a:cubicBezTo>
                  <a:pt x="41558" y="85576"/>
                  <a:pt x="41558" y="85576"/>
                  <a:pt x="41558" y="85576"/>
                </a:cubicBezTo>
                <a:lnTo>
                  <a:pt x="41558" y="116782"/>
                </a:lnTo>
                <a:close/>
              </a:path>
            </a:pathLst>
          </a:custGeom>
          <a:solidFill>
            <a:schemeClr val="accent1"/>
          </a:solidFill>
          <a:ln>
            <a:noFill/>
          </a:ln>
        </p:spPr>
        <p:txBody>
          <a:bodyPr vert="horz" wrap="square" lIns="91440" tIns="45720" rIns="91440" bIns="45720" anchor="ctr">
            <a:normAutofit/>
          </a:bodyPr>
          <a:lstStyle/>
          <a:p>
            <a:pPr marL="0" marR="0" indent="0" algn="l" fontAlgn="auto">
              <a:lnSpc>
                <a:spcPct val="80000"/>
              </a:lnSpc>
              <a:spcBef>
                <a:spcPct val="0"/>
              </a:spcBef>
              <a:spcAft>
                <a:spcPct val="0"/>
              </a:spcAft>
            </a:pPr>
            <a:endParaRPr/>
          </a:p>
        </p:txBody>
      </p:sp>
      <p:sp>
        <p:nvSpPr>
          <p:cNvPr id="12" name="TextBox 12"/>
          <p:cNvSpPr txBox="1"/>
          <p:nvPr/>
        </p:nvSpPr>
        <p:spPr>
          <a:xfrm>
            <a:off x="2744250" y="1978976"/>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solidFill>
                <a:effectLst/>
                <a:latin typeface="Arial"/>
                <a:ea typeface="Arial"/>
              </a:rPr>
              <a:t>01</a:t>
            </a:r>
            <a:endParaRPr lang="en-US" sz="1100"/>
          </a:p>
        </p:txBody>
      </p:sp>
      <p:sp>
        <p:nvSpPr>
          <p:cNvPr id="13" name="TextBox 13"/>
          <p:cNvSpPr txBox="1"/>
          <p:nvPr/>
        </p:nvSpPr>
        <p:spPr>
          <a:xfrm>
            <a:off x="6360118" y="1978976"/>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solidFill>
                <a:effectLst/>
                <a:latin typeface="Arial"/>
                <a:ea typeface="Arial"/>
              </a:rPr>
              <a:t>02</a:t>
            </a:r>
            <a:endParaRPr lang="en-US" sz="1100"/>
          </a:p>
        </p:txBody>
      </p:sp>
      <p:sp>
        <p:nvSpPr>
          <p:cNvPr id="14" name="TextBox 14"/>
          <p:cNvSpPr txBox="1"/>
          <p:nvPr/>
        </p:nvSpPr>
        <p:spPr>
          <a:xfrm>
            <a:off x="10104467" y="1978976"/>
            <a:ext cx="1436658" cy="1621078"/>
          </a:xfrm>
          <a:prstGeom prst="rect">
            <a:avLst/>
          </a:prstGeom>
          <a:noFill/>
          <a:ln>
            <a:noFill/>
          </a:ln>
        </p:spPr>
        <p:txBody>
          <a:bodyPr vert="horz" wrap="square" lIns="91440" tIns="45720" rIns="91440" bIns="45720" rtlCol="0" anchor="t">
            <a:normAutofit/>
          </a:bodyPr>
          <a:lstStyle/>
          <a:p>
            <a:pPr marL="0" marR="0" indent="0" algn="l" fontAlgn="auto">
              <a:lnSpc>
                <a:spcPct val="100000"/>
              </a:lnSpc>
              <a:spcBef>
                <a:spcPct val="0"/>
              </a:spcBef>
              <a:spcAft>
                <a:spcPct val="0"/>
              </a:spcAft>
              <a:defRPr/>
            </a:pPr>
            <a:r>
              <a:rPr lang="de-DE" sz="7500" b="0" i="0" u="none" baseline="0">
                <a:ln/>
                <a:solidFill>
                  <a:srgbClr val="FFFFFF"/>
                </a:solidFill>
                <a:effectLst/>
                <a:latin typeface="Arial"/>
                <a:ea typeface="Arial"/>
              </a:rPr>
              <a:t>03</a:t>
            </a:r>
            <a:endParaRPr lang="en-US" sz="1100"/>
          </a:p>
        </p:txBody>
      </p:sp>
      <p:cxnSp>
        <p:nvCxnSpPr>
          <p:cNvPr id="15" name="Connector 15"/>
          <p:cNvCxnSpPr/>
          <p:nvPr/>
        </p:nvCxnSpPr>
        <p:spPr>
          <a:xfrm>
            <a:off x="4119682" y="2087693"/>
            <a:ext cx="0" cy="2708203"/>
          </a:xfrm>
          <a:prstGeom prst="straightConnector1">
            <a:avLst/>
          </a:prstGeom>
          <a:ln w="3175" cap="rnd">
            <a:solidFill>
              <a:srgbClr val="FFFFFF">
                <a:lumMod val="75000"/>
              </a:srgbClr>
            </a:solidFill>
          </a:ln>
        </p:spPr>
      </p:cxnSp>
      <p:cxnSp>
        <p:nvCxnSpPr>
          <p:cNvPr id="16" name="Connector 16"/>
          <p:cNvCxnSpPr/>
          <p:nvPr/>
        </p:nvCxnSpPr>
        <p:spPr>
          <a:xfrm>
            <a:off x="7863218" y="2087693"/>
            <a:ext cx="0" cy="2708203"/>
          </a:xfrm>
          <a:prstGeom prst="straightConnector1">
            <a:avLst/>
          </a:prstGeom>
          <a:ln w="3175" cap="rnd">
            <a:solidFill>
              <a:srgbClr val="FFFFFF">
                <a:lumMod val="75000"/>
              </a:srgbClr>
            </a:solidFill>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Sled数据库简介</a:t>
            </a:r>
          </a:p>
        </p:txBody>
      </p:sp>
      <p:sp>
        <p:nvSpPr>
          <p:cNvPr id="3" name="AutoShape 3"/>
          <p:cNvSpPr/>
          <p:nvPr/>
        </p:nvSpPr>
        <p:spPr>
          <a:xfrm>
            <a:off x="4694060" y="2149969"/>
            <a:ext cx="2781653" cy="2781653"/>
          </a:xfrm>
          <a:prstGeom prst="ellipse">
            <a:avLst/>
          </a:prstGeom>
          <a:gradFill>
            <a:gsLst>
              <a:gs pos="0">
                <a:srgbClr val="1C7AFF">
                  <a:lumMod val="60000"/>
                  <a:lumOff val="40000"/>
                </a:srgbClr>
              </a:gs>
              <a:gs pos="50000">
                <a:srgbClr val="1C7AFF"/>
              </a:gs>
            </a:gsLst>
            <a:lin ang="2700000"/>
          </a:gradFill>
          <a:ln>
            <a:noFill/>
          </a:ln>
          <a:effectLst>
            <a:outerShdw blurRad="177800" dist="152400" dir="2700000" algn="tl" rotWithShape="0">
              <a:schemeClr val="accent2">
                <a:alpha val="20000"/>
              </a:schemeClr>
            </a:outerShdw>
          </a:effectLst>
        </p:spPr>
        <p:txBody>
          <a:bodyPr vert="horz" lIns="91440" tIns="45720" rIns="91440" bIns="45720" anchor="ctr">
            <a:normAutofit/>
          </a:bodyPr>
          <a:lstStyle/>
          <a:p>
            <a:pPr marL="0" algn="l"/>
            <a:endParaRPr/>
          </a:p>
        </p:txBody>
      </p:sp>
      <p:pic>
        <p:nvPicPr>
          <p:cNvPr id="4" name="image5.png"/>
          <p:cNvPicPr>
            <a:picLocks noChangeAspect="1"/>
          </p:cNvPicPr>
          <p:nvPr/>
        </p:nvPicPr>
        <p:blipFill>
          <a:blip r:embed="rId2"/>
          <a:stretch>
            <a:fillRect/>
          </a:stretch>
        </p:blipFill>
        <p:spPr>
          <a:xfrm>
            <a:off x="5133286" y="2628036"/>
            <a:ext cx="1903202" cy="1825521"/>
          </a:xfrm>
          <a:prstGeom prst="rect">
            <a:avLst/>
          </a:prstGeom>
        </p:spPr>
      </p:pic>
      <p:sp>
        <p:nvSpPr>
          <p:cNvPr id="5" name="AutoShape 5"/>
          <p:cNvSpPr/>
          <p:nvPr/>
        </p:nvSpPr>
        <p:spPr>
          <a:xfrm flipH="1">
            <a:off x="649284" y="3641898"/>
            <a:ext cx="3608835" cy="2711330"/>
          </a:xfrm>
          <a:prstGeom prst="roundRect">
            <a:avLst>
              <a:gd name="adj" fmla="val 6200"/>
            </a:avLst>
          </a:prstGeom>
          <a:solidFill>
            <a:schemeClr val="accent1">
              <a:alpha val="10000"/>
            </a:schemeClr>
          </a:solidFill>
          <a:ln>
            <a:noFill/>
          </a:ln>
        </p:spPr>
        <p:txBody>
          <a:bodyPr vert="horz" lIns="180000" tIns="45720" rIns="91440" bIns="45720" anchor="ctr">
            <a:normAutofit/>
          </a:bodyPr>
          <a:lstStyle/>
          <a:p>
            <a:pPr marL="0" algn="l"/>
            <a:endParaRPr/>
          </a:p>
        </p:txBody>
      </p:sp>
      <p:sp>
        <p:nvSpPr>
          <p:cNvPr id="6" name="TextBox 6"/>
          <p:cNvSpPr txBox="1"/>
          <p:nvPr/>
        </p:nvSpPr>
        <p:spPr>
          <a:xfrm flipH="1">
            <a:off x="864459" y="4093171"/>
            <a:ext cx="3036403"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defRPr/>
            </a:pPr>
            <a:r>
              <a:rPr lang="zh-CN" altLang="en-US" sz="1600" b="1" i="0" u="none" baseline="0" dirty="0">
                <a:solidFill>
                  <a:srgbClr val="2F2F2F"/>
                </a:solidFill>
                <a:latin typeface="微软雅黑"/>
                <a:ea typeface="微软雅黑"/>
              </a:rPr>
              <a:t>基于Rust的键值存储</a:t>
            </a:r>
            <a:endParaRPr lang="en-US" sz="1100" dirty="0"/>
          </a:p>
        </p:txBody>
      </p:sp>
      <p:sp>
        <p:nvSpPr>
          <p:cNvPr id="7" name="AutoShape 7"/>
          <p:cNvSpPr/>
          <p:nvPr/>
        </p:nvSpPr>
        <p:spPr>
          <a:xfrm flipH="1">
            <a:off x="864459" y="4476626"/>
            <a:ext cx="3036403" cy="1993238"/>
          </a:xfrm>
          <a:prstGeom prst="rect">
            <a:avLst/>
          </a:prstGeom>
        </p:spPr>
        <p:txBody>
          <a:bodyPr vert="horz" wrap="square" lIns="91440" tIns="45720" rIns="91440" bIns="45720" anchor="t">
            <a:spAutoFit/>
          </a:bodyPr>
          <a:lstStyle/>
          <a:p>
            <a:pPr marL="0">
              <a:lnSpc>
                <a:spcPct val="150000"/>
              </a:lnSpc>
            </a:pPr>
            <a:r>
              <a:rPr lang="zh-CN" altLang="en-US" sz="1400" b="0" i="0" u="none" baseline="0" dirty="0">
                <a:ln/>
                <a:solidFill>
                  <a:srgbClr val="2F2F2F"/>
                </a:solidFill>
                <a:effectLst/>
                <a:latin typeface="微软雅黑"/>
                <a:ea typeface="微软雅黑"/>
              </a:rPr>
              <a:t>Sled 是一个基于 Rust 编写的嵌入式键值存储引擎，旨在提供一种简单、高效且可靠的数据存储解决方案。其采用强类型编程语言 Rust，充分利用其内存安全和并发性能，使得数据存取更为高效和安全。</a:t>
            </a:r>
          </a:p>
        </p:txBody>
      </p:sp>
      <p:sp>
        <p:nvSpPr>
          <p:cNvPr id="8" name="TextBox 8"/>
          <p:cNvSpPr txBox="1"/>
          <p:nvPr/>
        </p:nvSpPr>
        <p:spPr>
          <a:xfrm flipH="1">
            <a:off x="3724060" y="3263841"/>
            <a:ext cx="720000" cy="720000"/>
          </a:xfrm>
          <a:prstGeom prst="ellipse">
            <a:avLst/>
          </a:prstGeom>
          <a:gradFill>
            <a:gsLst>
              <a:gs pos="0">
                <a:srgbClr val="4D96FF">
                  <a:lumMod val="60000"/>
                  <a:lumOff val="40000"/>
                </a:srgbClr>
              </a:gs>
              <a:gs pos="50000">
                <a:srgbClr val="4D96FF"/>
              </a:gs>
            </a:gsLst>
            <a:lin ang="2700000"/>
          </a:gradFill>
          <a:ln>
            <a:noFill/>
          </a:ln>
          <a:effectLst>
            <a:outerShdw blurRad="177800" dist="152400" dir="2700000" algn="tl" rotWithShape="0">
              <a:schemeClr val="accent1">
                <a:alpha val="20000"/>
              </a:schemeClr>
            </a:outerShdw>
          </a:effectLst>
        </p:spPr>
        <p:txBody>
          <a:bodyPr vert="horz" lIns="91440" tIns="45720" rIns="91440" bIns="45720" rtlCol="0" anchor="ctr">
            <a:normAutofit/>
          </a:bodyPr>
          <a:lstStyle/>
          <a:p>
            <a:pPr marL="0" algn="l">
              <a:defRPr/>
            </a:pPr>
            <a:r>
              <a:rPr lang="en-US" sz="2000" b="1" i="0" u="none" baseline="0">
                <a:solidFill>
                  <a:schemeClr val="lt1"/>
                </a:solidFill>
                <a:latin typeface="Arial"/>
                <a:ea typeface="Arial"/>
              </a:rPr>
              <a:t>01</a:t>
            </a:r>
            <a:endParaRPr lang="en-US" sz="1100"/>
          </a:p>
        </p:txBody>
      </p:sp>
      <p:sp>
        <p:nvSpPr>
          <p:cNvPr id="9" name="AutoShape 9"/>
          <p:cNvSpPr/>
          <p:nvPr/>
        </p:nvSpPr>
        <p:spPr>
          <a:xfrm>
            <a:off x="8031002" y="1217042"/>
            <a:ext cx="3489485" cy="2581891"/>
          </a:xfrm>
          <a:prstGeom prst="roundRect">
            <a:avLst>
              <a:gd name="adj" fmla="val 6200"/>
            </a:avLst>
          </a:prstGeom>
          <a:solidFill>
            <a:schemeClr val="accent2">
              <a:alpha val="10000"/>
            </a:schemeClr>
          </a:solidFill>
          <a:ln>
            <a:noFill/>
          </a:ln>
        </p:spPr>
        <p:txBody>
          <a:bodyPr vert="horz" lIns="180000" tIns="45720" rIns="91440" bIns="45720" anchor="ctr">
            <a:normAutofit/>
          </a:bodyPr>
          <a:lstStyle/>
          <a:p>
            <a:pPr marL="0" algn="l"/>
            <a:endParaRPr/>
          </a:p>
        </p:txBody>
      </p:sp>
      <p:sp>
        <p:nvSpPr>
          <p:cNvPr id="10" name="TextBox 10"/>
          <p:cNvSpPr txBox="1"/>
          <p:nvPr/>
        </p:nvSpPr>
        <p:spPr>
          <a:xfrm>
            <a:off x="8381923" y="1583991"/>
            <a:ext cx="2838163" cy="338554"/>
          </a:xfrm>
          <a:prstGeom prst="rect">
            <a:avLst/>
          </a:prstGeom>
          <a:noFill/>
          <a:ln cap="rnd">
            <a:noFill/>
            <a:prstDash val="solid"/>
          </a:ln>
          <a:effectLst/>
        </p:spPr>
        <p:txBody>
          <a:bodyPr rot="0" vert="horz" wrap="square" lIns="91440" tIns="45720" rIns="91440" bIns="45720" rtlCol="0" anchor="t">
            <a:prstTxWarp prst="textNoShape">
              <a:avLst/>
            </a:prstTxWarp>
            <a:spAutoFit/>
          </a:bodyPr>
          <a:lstStyle/>
          <a:p>
            <a:pPr marL="0" algn="l">
              <a:defRPr/>
            </a:pPr>
            <a:r>
              <a:rPr lang="zh-CN" altLang="en-US" sz="1600" b="1" i="0" u="none" baseline="0">
                <a:solidFill>
                  <a:srgbClr val="2F2F2F"/>
                </a:solidFill>
                <a:latin typeface="微软雅黑"/>
                <a:ea typeface="微软雅黑"/>
              </a:rPr>
              <a:t>轻量级与高性能特性</a:t>
            </a:r>
            <a:endParaRPr lang="en-US" sz="1100"/>
          </a:p>
        </p:txBody>
      </p:sp>
      <p:sp>
        <p:nvSpPr>
          <p:cNvPr id="11" name="AutoShape 11"/>
          <p:cNvSpPr/>
          <p:nvPr/>
        </p:nvSpPr>
        <p:spPr>
          <a:xfrm>
            <a:off x="8395278" y="1998422"/>
            <a:ext cx="3112508" cy="1400384"/>
          </a:xfrm>
          <a:prstGeom prst="rect">
            <a:avLst/>
          </a:prstGeom>
        </p:spPr>
        <p:txBody>
          <a:bodyPr vert="horz" wrap="square" lIns="91440" tIns="45720" rIns="91440" bIns="45720" anchor="t">
            <a:spAutoFit/>
          </a:bodyPr>
          <a:lstStyle/>
          <a:p>
            <a:pPr marL="0" algn="l">
              <a:lnSpc>
                <a:spcPct val="150000"/>
              </a:lnSpc>
            </a:pPr>
            <a:r>
              <a:rPr lang="zh-CN" altLang="en-US" sz="1400" b="0" i="0" u="none" baseline="0">
                <a:ln/>
                <a:solidFill>
                  <a:srgbClr val="2F2F2F"/>
                </a:solidFill>
                <a:effectLst/>
                <a:latin typeface="微软雅黑"/>
                <a:ea typeface="微软雅黑"/>
              </a:rPr>
              <a:t>Sled 的轻量级特性使其能够在资源限制的环境中良好运行，并且提供高并发的读写能力。通过结构化的数据存储和查询机制，Sled 可实现快速的数据访问和存储效率，尤其适合嵌入式应用场景。</a:t>
            </a:r>
          </a:p>
        </p:txBody>
      </p:sp>
      <p:sp>
        <p:nvSpPr>
          <p:cNvPr id="12" name="TextBox 12"/>
          <p:cNvSpPr txBox="1"/>
          <p:nvPr/>
        </p:nvSpPr>
        <p:spPr>
          <a:xfrm flipH="1">
            <a:off x="7661923" y="3180795"/>
            <a:ext cx="720000" cy="720000"/>
          </a:xfrm>
          <a:prstGeom prst="ellipse">
            <a:avLst/>
          </a:prstGeom>
          <a:gradFill>
            <a:gsLst>
              <a:gs pos="0">
                <a:srgbClr val="1C7AFF">
                  <a:lumMod val="60000"/>
                  <a:lumOff val="40000"/>
                </a:srgbClr>
              </a:gs>
              <a:gs pos="50000">
                <a:srgbClr val="1C7AFF"/>
              </a:gs>
            </a:gsLst>
            <a:lin ang="2700000"/>
          </a:gradFill>
          <a:ln>
            <a:noFill/>
          </a:ln>
          <a:effectLst>
            <a:outerShdw blurRad="177800" dist="152400" dir="2700000" algn="tl" rotWithShape="0">
              <a:schemeClr val="accent2">
                <a:alpha val="20000"/>
              </a:schemeClr>
            </a:outerShdw>
          </a:effectLst>
        </p:spPr>
        <p:txBody>
          <a:bodyPr vert="horz" lIns="91440" tIns="45720" rIns="91440" bIns="45720" rtlCol="0" anchor="ctr">
            <a:normAutofit/>
          </a:bodyPr>
          <a:lstStyle/>
          <a:p>
            <a:pPr marL="0" algn="ctr">
              <a:defRPr/>
            </a:pPr>
            <a:r>
              <a:rPr lang="en-US" sz="2000" b="1" i="0" u="none" baseline="0">
                <a:solidFill>
                  <a:schemeClr val="lt1"/>
                </a:solidFill>
                <a:latin typeface="Arial"/>
                <a:ea typeface="Arial"/>
              </a:rPr>
              <a:t>02</a:t>
            </a:r>
            <a:endParaRPr lang="en-US"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660570" y="3213273"/>
            <a:ext cx="5858329" cy="707886"/>
          </a:xfrm>
        </p:spPr>
        <p:txBody>
          <a:bodyPr vert="horz" lIns="91440" tIns="45720" rIns="91440" bIns="45720" anchor="t">
            <a:spAutoFit/>
          </a:bodyPr>
          <a:lstStyle/>
          <a:p>
            <a:pPr algn="r">
              <a:lnSpc>
                <a:spcPct val="100000"/>
              </a:lnSpc>
              <a:spcBef>
                <a:spcPct val="0"/>
              </a:spcBef>
            </a:pPr>
            <a:r>
              <a:rPr lang="zh-CN" altLang="en-US" sz="4000" b="1" i="0" u="none" baseline="0">
                <a:solidFill>
                  <a:srgbClr val="2F2F2F"/>
                </a:solidFill>
                <a:latin typeface="微软雅黑"/>
                <a:ea typeface="微软雅黑"/>
              </a:rPr>
              <a:t>研究目标</a:t>
            </a:r>
          </a:p>
        </p:txBody>
      </p:sp>
      <p:sp>
        <p:nvSpPr>
          <p:cNvPr id="3" name="TextBox 3"/>
          <p:cNvSpPr txBox="1"/>
          <p:nvPr/>
        </p:nvSpPr>
        <p:spPr>
          <a:xfrm>
            <a:off x="10192894" y="1660435"/>
            <a:ext cx="1326005" cy="1200329"/>
          </a:xfrm>
          <a:prstGeom prst="rect">
            <a:avLst/>
          </a:prstGeom>
        </p:spPr>
        <p:txBody>
          <a:bodyPr vert="horz" wrap="none" lIns="91440" tIns="45720" rIns="91440" bIns="45720" rtlCol="0" anchor="b">
            <a:spAutoFit/>
          </a:bodyPr>
          <a:lstStyle/>
          <a:p>
            <a:pPr marL="0" algn="l">
              <a:defRPr/>
            </a:pPr>
            <a:r>
              <a:rPr lang="en-GB" sz="8000" b="0" i="0" u="none" baseline="0">
                <a:solidFill>
                  <a:srgbClr val="2F2F2F"/>
                </a:solidFill>
                <a:latin typeface="Arial"/>
                <a:ea typeface="Arial"/>
              </a:rPr>
              <a:t>02</a:t>
            </a:r>
            <a:endParaRPr lang="en-US"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数据库移植</a:t>
            </a:r>
          </a:p>
        </p:txBody>
      </p:sp>
      <p:cxnSp>
        <p:nvCxnSpPr>
          <p:cNvPr id="3" name="Connector 3"/>
          <p:cNvCxnSpPr/>
          <p:nvPr/>
        </p:nvCxnSpPr>
        <p:spPr>
          <a:xfrm>
            <a:off x="1219199" y="3214910"/>
            <a:ext cx="4876800" cy="0"/>
          </a:xfrm>
          <a:prstGeom prst="line">
            <a:avLst/>
          </a:prstGeom>
          <a:ln w="12700" cap="rnd">
            <a:solidFill>
              <a:schemeClr val="accent1">
                <a:alpha val="50000"/>
              </a:schemeClr>
            </a:solidFill>
          </a:ln>
        </p:spPr>
      </p:cxnSp>
      <p:sp>
        <p:nvSpPr>
          <p:cNvPr id="4" name="AutoShape 4"/>
          <p:cNvSpPr/>
          <p:nvPr/>
        </p:nvSpPr>
        <p:spPr>
          <a:xfrm>
            <a:off x="6883400" y="-12700"/>
            <a:ext cx="5308600" cy="6858000"/>
          </a:xfrm>
          <a:prstGeom prst="rect">
            <a:avLst/>
          </a:prstGeom>
          <a:blipFill>
            <a:blip r:embed="rId2"/>
            <a:stretch>
              <a:fillRect l="-49657" r="-50038"/>
            </a:stretch>
          </a:blipFill>
          <a:ln cap="flat" cmpd="sng">
            <a:noFill/>
            <a:prstDash val="solid"/>
            <a:miter lim="800000"/>
          </a:ln>
          <a:effectLst/>
        </p:spPr>
        <p:txBody>
          <a:bodyPr rot="0" vert="horz" wrap="square" lIns="91440" tIns="45720" rIns="91440" bIns="45720" anchor="ctr">
            <a:prstTxWarp prst="textNoShape">
              <a:avLst/>
            </a:prstTxWarp>
            <a:noAutofit/>
          </a:bodyPr>
          <a:lstStyle/>
          <a:p>
            <a:pPr marL="0" algn="ctr"/>
            <a:endParaRPr/>
          </a:p>
        </p:txBody>
      </p:sp>
      <p:sp>
        <p:nvSpPr>
          <p:cNvPr id="5" name="TextBox 5"/>
          <p:cNvSpPr txBox="1"/>
          <p:nvPr/>
        </p:nvSpPr>
        <p:spPr>
          <a:xfrm>
            <a:off x="1229361" y="3395142"/>
            <a:ext cx="4608286" cy="815340"/>
          </a:xfrm>
          <a:prstGeom prst="rect">
            <a:avLst/>
          </a:prstGeom>
          <a:noFill/>
          <a:ln>
            <a:noFill/>
          </a:ln>
        </p:spPr>
        <p:txBody>
          <a:bodyPr vert="horz" wrap="square" lIns="91440" tIns="45720" rIns="91440" bIns="45720" rtlCol="0" anchor="t">
            <a:spAutoFit/>
          </a:bodyPr>
          <a:lstStyle/>
          <a:p>
            <a:pPr marL="0" algn="l">
              <a:lnSpc>
                <a:spcPct val="150000"/>
              </a:lnSpc>
              <a:defRPr/>
            </a:pPr>
            <a:r>
              <a:rPr lang="zh-CN" altLang="en-US" sz="1400" b="0" i="0" u="none" baseline="0">
                <a:solidFill>
                  <a:srgbClr val="2F2F2F"/>
                </a:solidFill>
                <a:latin typeface="微软雅黑"/>
                <a:ea typeface="微软雅黑"/>
              </a:rPr>
              <a:t>研究的核心目标之一是将 Sled 数据库成功移植至 ArceOS，并确保其在无标准库的no-std环境中能够正常运行，保证其功能的完整性和稳定性。</a:t>
            </a:r>
            <a:endParaRPr lang="en-US" sz="1100"/>
          </a:p>
        </p:txBody>
      </p:sp>
      <p:sp>
        <p:nvSpPr>
          <p:cNvPr id="6" name="TextBox 6"/>
          <p:cNvSpPr txBox="1"/>
          <p:nvPr/>
        </p:nvSpPr>
        <p:spPr>
          <a:xfrm>
            <a:off x="1229361" y="2662882"/>
            <a:ext cx="4608286" cy="338554"/>
          </a:xfrm>
          <a:prstGeom prst="rect">
            <a:avLst/>
          </a:prstGeom>
          <a:noFill/>
          <a:ln>
            <a:noFill/>
          </a:ln>
        </p:spPr>
        <p:txBody>
          <a:bodyPr vert="horz" wrap="square" lIns="91440" tIns="45720" rIns="91440" bIns="45720" rtlCol="0" anchor="b">
            <a:spAutoFit/>
          </a:bodyPr>
          <a:lstStyle/>
          <a:p>
            <a:pPr marL="0" algn="l">
              <a:defRPr/>
            </a:pPr>
            <a:r>
              <a:rPr lang="zh-CN" altLang="en-US" sz="1600" b="1" i="0" u="none" baseline="0">
                <a:solidFill>
                  <a:srgbClr val="2F2F2F"/>
                </a:solidFill>
                <a:latin typeface="微软雅黑"/>
                <a:ea typeface="微软雅黑"/>
              </a:rPr>
              <a:t>确保no-std兼容性</a:t>
            </a:r>
            <a:endParaRPr lang="en-US"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性能优化</a:t>
            </a:r>
          </a:p>
        </p:txBody>
      </p:sp>
      <p:sp>
        <p:nvSpPr>
          <p:cNvPr id="3" name="Freeform 3"/>
          <p:cNvSpPr/>
          <p:nvPr/>
        </p:nvSpPr>
        <p:spPr>
          <a:xfrm>
            <a:off x="1165356" y="1578978"/>
            <a:ext cx="5232251" cy="4364186"/>
          </a:xfrm>
          <a:custGeom>
            <a:avLst/>
            <a:gdLst/>
            <a:ahLst/>
            <a:cxnLst/>
            <a:rect l="l" t="t" r="r" b="b"/>
            <a:pathLst>
              <a:path w="5232251" h="4239000">
                <a:moveTo>
                  <a:pt x="575868" y="0"/>
                </a:moveTo>
                <a:lnTo>
                  <a:pt x="4096415" y="0"/>
                </a:lnTo>
                <a:lnTo>
                  <a:pt x="5232251" y="4239000"/>
                </a:lnTo>
                <a:lnTo>
                  <a:pt x="575868" y="4239000"/>
                </a:lnTo>
                <a:cubicBezTo>
                  <a:pt x="257825" y="4239000"/>
                  <a:pt x="0" y="3981175"/>
                  <a:pt x="0" y="3663132"/>
                </a:cubicBezTo>
                <a:lnTo>
                  <a:pt x="0" y="575868"/>
                </a:lnTo>
                <a:cubicBezTo>
                  <a:pt x="0" y="257825"/>
                  <a:pt x="257825" y="0"/>
                  <a:pt x="575868" y="0"/>
                </a:cubicBezTo>
                <a:close/>
              </a:path>
            </a:pathLst>
          </a:custGeom>
          <a:solidFill>
            <a:schemeClr val="accent1">
              <a:alpha val="15000"/>
            </a:schemeClr>
          </a:solidFill>
          <a:ln>
            <a:noFill/>
          </a:ln>
        </p:spPr>
        <p:txBody>
          <a:bodyPr vert="horz" wrap="square" lIns="91440" tIns="45720" rIns="91440" bIns="45720" anchor="ctr">
            <a:noAutofit/>
          </a:bodyPr>
          <a:lstStyle/>
          <a:p>
            <a:pPr marL="0" algn="ctr"/>
            <a:endParaRPr/>
          </a:p>
        </p:txBody>
      </p:sp>
      <p:sp>
        <p:nvSpPr>
          <p:cNvPr id="4" name="Freeform 4"/>
          <p:cNvSpPr/>
          <p:nvPr/>
        </p:nvSpPr>
        <p:spPr>
          <a:xfrm>
            <a:off x="5542160" y="1578978"/>
            <a:ext cx="5407482" cy="4364186"/>
          </a:xfrm>
          <a:custGeom>
            <a:avLst/>
            <a:gdLst/>
            <a:ahLst/>
            <a:cxnLst/>
            <a:rect l="l" t="t" r="r" b="b"/>
            <a:pathLst>
              <a:path w="5407482" h="4239000">
                <a:moveTo>
                  <a:pt x="0" y="0"/>
                </a:moveTo>
                <a:lnTo>
                  <a:pt x="4831614" y="0"/>
                </a:lnTo>
                <a:cubicBezTo>
                  <a:pt x="5149657" y="0"/>
                  <a:pt x="5407482" y="257825"/>
                  <a:pt x="5407482" y="575868"/>
                </a:cubicBezTo>
                <a:lnTo>
                  <a:pt x="5407482" y="3663132"/>
                </a:lnTo>
                <a:cubicBezTo>
                  <a:pt x="5407482" y="3981175"/>
                  <a:pt x="5149657" y="4239000"/>
                  <a:pt x="4831614" y="4239000"/>
                </a:cubicBezTo>
                <a:lnTo>
                  <a:pt x="1135837" y="4239000"/>
                </a:lnTo>
                <a:lnTo>
                  <a:pt x="0" y="0"/>
                </a:lnTo>
                <a:close/>
              </a:path>
            </a:pathLst>
          </a:custGeom>
          <a:solidFill>
            <a:schemeClr val="accent2">
              <a:alpha val="15000"/>
            </a:schemeClr>
          </a:solidFill>
          <a:ln>
            <a:noFill/>
          </a:ln>
        </p:spPr>
        <p:txBody>
          <a:bodyPr vert="horz" wrap="square" lIns="91440" tIns="45720" rIns="91440" bIns="45720" anchor="ctr">
            <a:noAutofit/>
          </a:bodyPr>
          <a:lstStyle/>
          <a:p>
            <a:pPr marL="0" algn="ctr"/>
            <a:endParaRPr/>
          </a:p>
        </p:txBody>
      </p:sp>
      <p:sp>
        <p:nvSpPr>
          <p:cNvPr id="5" name="AutoShape 5"/>
          <p:cNvSpPr/>
          <p:nvPr/>
        </p:nvSpPr>
        <p:spPr>
          <a:xfrm>
            <a:off x="1365860" y="1714742"/>
            <a:ext cx="803982" cy="803979"/>
          </a:xfrm>
          <a:prstGeom prst="ellipse">
            <a:avLst/>
          </a:prstGeom>
          <a:solidFill>
            <a:schemeClr val="accent1">
              <a:alpha val="55000"/>
            </a:schemeClr>
          </a:solidFill>
          <a:ln>
            <a:noFill/>
          </a:ln>
        </p:spPr>
        <p:txBody>
          <a:bodyPr vert="horz" lIns="91440" tIns="45720" rIns="91440" bIns="45720" anchor="ctr">
            <a:normAutofit/>
          </a:bodyPr>
          <a:lstStyle/>
          <a:p>
            <a:pPr marL="0" algn="ctr"/>
            <a:endParaRPr/>
          </a:p>
        </p:txBody>
      </p:sp>
      <p:sp>
        <p:nvSpPr>
          <p:cNvPr id="6" name="AutoShape 6"/>
          <p:cNvSpPr/>
          <p:nvPr/>
        </p:nvSpPr>
        <p:spPr>
          <a:xfrm>
            <a:off x="1422979" y="1771862"/>
            <a:ext cx="689743" cy="689741"/>
          </a:xfrm>
          <a:prstGeom prst="ellipse">
            <a:avLst/>
          </a:prstGeom>
          <a:solidFill>
            <a:schemeClr val="accent1"/>
          </a:solidFill>
        </p:spPr>
        <p:txBody>
          <a:bodyPr vert="horz" wrap="none" lIns="108000" tIns="108000" rIns="108000" bIns="108000" anchor="ctr">
            <a:noAutofit/>
          </a:bodyPr>
          <a:lstStyle/>
          <a:p>
            <a:pPr marL="0" algn="ctr"/>
            <a:endParaRPr/>
          </a:p>
        </p:txBody>
      </p:sp>
      <p:sp>
        <p:nvSpPr>
          <p:cNvPr id="7" name="Freeform 7"/>
          <p:cNvSpPr/>
          <p:nvPr/>
        </p:nvSpPr>
        <p:spPr>
          <a:xfrm>
            <a:off x="1670858" y="2012690"/>
            <a:ext cx="193988" cy="208085"/>
          </a:xfrm>
          <a:custGeom>
            <a:avLst/>
            <a:gdLst/>
            <a:ahLst/>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p:spPr>
        <p:txBody>
          <a:bodyPr vert="horz" wrap="none" lIns="108000" tIns="108000" rIns="108000" bIns="108000" anchor="ctr">
            <a:noAutofit/>
          </a:bodyPr>
          <a:lstStyle/>
          <a:p>
            <a:pPr marL="0" algn="ctr"/>
            <a:endParaRPr/>
          </a:p>
        </p:txBody>
      </p:sp>
      <p:sp>
        <p:nvSpPr>
          <p:cNvPr id="8" name="TextBox 8"/>
          <p:cNvSpPr txBox="1"/>
          <p:nvPr/>
        </p:nvSpPr>
        <p:spPr>
          <a:xfrm flipH="1">
            <a:off x="1422980" y="3268858"/>
            <a:ext cx="3988237" cy="657102"/>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2F2F2F"/>
                </a:solidFill>
                <a:latin typeface="微软雅黑"/>
                <a:ea typeface="微软雅黑"/>
              </a:rPr>
              <a:t>针对嵌入式设备的资源限制，优化数据库的内存使用策略，旨在减少内存分配次数并提高内存访问的效率，确保系统整体运行的流畅性及稳定性。</a:t>
            </a:r>
            <a:endParaRPr lang="en-US" sz="1100"/>
          </a:p>
        </p:txBody>
      </p:sp>
      <p:sp>
        <p:nvSpPr>
          <p:cNvPr id="9" name="TextBox 9"/>
          <p:cNvSpPr txBox="1"/>
          <p:nvPr/>
        </p:nvSpPr>
        <p:spPr>
          <a:xfrm flipH="1">
            <a:off x="1422978" y="2728241"/>
            <a:ext cx="398823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ln/>
                <a:solidFill>
                  <a:srgbClr val="2F2F2F"/>
                </a:solidFill>
                <a:effectLst/>
                <a:latin typeface="微软雅黑"/>
                <a:ea typeface="微软雅黑"/>
              </a:rPr>
              <a:t>内存使用效率</a:t>
            </a:r>
            <a:endParaRPr lang="en-US" sz="1100"/>
          </a:p>
        </p:txBody>
      </p:sp>
      <p:sp>
        <p:nvSpPr>
          <p:cNvPr id="10" name="AutoShape 10"/>
          <p:cNvSpPr/>
          <p:nvPr/>
        </p:nvSpPr>
        <p:spPr>
          <a:xfrm>
            <a:off x="9970429" y="4992069"/>
            <a:ext cx="803982" cy="803979"/>
          </a:xfrm>
          <a:prstGeom prst="ellipse">
            <a:avLst/>
          </a:prstGeom>
          <a:solidFill>
            <a:schemeClr val="accent2">
              <a:alpha val="55000"/>
            </a:schemeClr>
          </a:solidFill>
          <a:ln>
            <a:noFill/>
          </a:ln>
        </p:spPr>
        <p:txBody>
          <a:bodyPr vert="horz" lIns="91440" tIns="45720" rIns="91440" bIns="45720" anchor="ctr">
            <a:normAutofit/>
          </a:bodyPr>
          <a:lstStyle/>
          <a:p>
            <a:pPr marL="0" algn="ctr"/>
            <a:endParaRPr/>
          </a:p>
        </p:txBody>
      </p:sp>
      <p:sp>
        <p:nvSpPr>
          <p:cNvPr id="11" name="AutoShape 11"/>
          <p:cNvSpPr/>
          <p:nvPr/>
        </p:nvSpPr>
        <p:spPr>
          <a:xfrm>
            <a:off x="10027548" y="5049189"/>
            <a:ext cx="689743" cy="689741"/>
          </a:xfrm>
          <a:prstGeom prst="ellipse">
            <a:avLst/>
          </a:prstGeom>
          <a:solidFill>
            <a:schemeClr val="accent2"/>
          </a:solidFill>
        </p:spPr>
        <p:txBody>
          <a:bodyPr vert="horz" wrap="none" lIns="108000" tIns="108000" rIns="108000" bIns="108000" anchor="ctr">
            <a:noAutofit/>
          </a:bodyPr>
          <a:lstStyle/>
          <a:p>
            <a:pPr marL="0" algn="ctr"/>
            <a:endParaRPr/>
          </a:p>
        </p:txBody>
      </p:sp>
      <p:sp>
        <p:nvSpPr>
          <p:cNvPr id="12" name="Freeform 12"/>
          <p:cNvSpPr/>
          <p:nvPr/>
        </p:nvSpPr>
        <p:spPr>
          <a:xfrm>
            <a:off x="10275427" y="5290017"/>
            <a:ext cx="193988" cy="208085"/>
          </a:xfrm>
          <a:custGeom>
            <a:avLst/>
            <a:gdLst/>
            <a:ahLst/>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rgbClr val="FFFFFF"/>
          </a:solidFill>
        </p:spPr>
        <p:txBody>
          <a:bodyPr vert="horz" wrap="none" lIns="108000" tIns="108000" rIns="108000" bIns="108000" anchor="ctr">
            <a:noAutofit/>
          </a:bodyPr>
          <a:lstStyle/>
          <a:p>
            <a:pPr marL="0" algn="ctr"/>
            <a:endParaRPr/>
          </a:p>
        </p:txBody>
      </p:sp>
      <p:sp>
        <p:nvSpPr>
          <p:cNvPr id="13" name="TextBox 13"/>
          <p:cNvSpPr txBox="1"/>
          <p:nvPr/>
        </p:nvSpPr>
        <p:spPr>
          <a:xfrm flipH="1">
            <a:off x="6598113" y="2490893"/>
            <a:ext cx="3988237" cy="657102"/>
          </a:xfrm>
          <a:prstGeom prst="rect">
            <a:avLst/>
          </a:prstGeom>
          <a:noFill/>
        </p:spPr>
        <p:txBody>
          <a:bodyPr vert="horz" wrap="square" lIns="91440" tIns="45720" rIns="91440" bIns="45720" rtlCol="0" anchor="t">
            <a:spAutoFit/>
          </a:bodyPr>
          <a:lstStyle/>
          <a:p>
            <a:pPr marL="0" algn="l">
              <a:lnSpc>
                <a:spcPct val="120000"/>
              </a:lnSpc>
              <a:defRPr/>
            </a:pPr>
            <a:r>
              <a:rPr lang="zh-CN" altLang="en-US" sz="1400" b="0" i="0" u="none" baseline="0">
                <a:solidFill>
                  <a:srgbClr val="2F2F2F"/>
                </a:solidFill>
                <a:latin typeface="微软雅黑"/>
                <a:ea typeface="微软雅黑"/>
              </a:rPr>
              <a:t>通过引入高效的存储机制和优化 I/O 操作，提升数据库的数据读写速度，确保数据的快速存取与更新，适应实时数据处理的需求。</a:t>
            </a:r>
            <a:endParaRPr lang="en-US" sz="1100"/>
          </a:p>
        </p:txBody>
      </p:sp>
      <p:sp>
        <p:nvSpPr>
          <p:cNvPr id="14" name="TextBox 14"/>
          <p:cNvSpPr txBox="1"/>
          <p:nvPr/>
        </p:nvSpPr>
        <p:spPr>
          <a:xfrm flipH="1">
            <a:off x="6598111" y="1950276"/>
            <a:ext cx="3988239" cy="338554"/>
          </a:xfrm>
          <a:prstGeom prst="rect">
            <a:avLst/>
          </a:prstGeom>
          <a:noFill/>
        </p:spPr>
        <p:txBody>
          <a:bodyPr vert="horz" wrap="square" lIns="91440" tIns="45720" rIns="91440" bIns="45720" rtlCol="0" anchor="t">
            <a:spAutoFit/>
          </a:bodyPr>
          <a:lstStyle/>
          <a:p>
            <a:pPr marL="0" algn="l">
              <a:defRPr/>
            </a:pPr>
            <a:r>
              <a:rPr lang="zh-CN" altLang="en-US" sz="1600" b="1" i="0" u="none" baseline="0">
                <a:ln/>
                <a:solidFill>
                  <a:srgbClr val="2F2F2F"/>
                </a:solidFill>
                <a:effectLst/>
                <a:latin typeface="微软雅黑"/>
                <a:ea typeface="微软雅黑"/>
              </a:rPr>
              <a:t>数据读写速度提升</a:t>
            </a:r>
            <a:endParaRPr lang="en-US"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D96FF">
                <a:alpha val="70000"/>
                <a:lumMod val="40000"/>
                <a:lumOff val="60000"/>
              </a:srgbClr>
            </a:gs>
            <a:gs pos="100000">
              <a:srgbClr val="FFFFFF"/>
            </a:gs>
          </a:gsLst>
          <a:lin ang="18900000"/>
        </a:gra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0" y="128587"/>
            <a:ext cx="10858500" cy="900112"/>
          </a:xfrm>
        </p:spPr>
        <p:txBody>
          <a:bodyPr vert="horz" lIns="91440" tIns="45720" rIns="91440" bIns="45720" anchor="b">
            <a:normAutofit/>
          </a:bodyPr>
          <a:lstStyle/>
          <a:p>
            <a:pPr algn="l">
              <a:lnSpc>
                <a:spcPct val="100000"/>
              </a:lnSpc>
              <a:spcBef>
                <a:spcPct val="0"/>
              </a:spcBef>
            </a:pPr>
            <a:r>
              <a:rPr lang="zh-CN" altLang="en-US" sz="2800" b="1" i="0" u="none" baseline="0">
                <a:solidFill>
                  <a:srgbClr val="2F2F2F"/>
                </a:solidFill>
                <a:latin typeface="微软雅黑"/>
                <a:ea typeface="微软雅黑"/>
              </a:rPr>
              <a:t>功能扩展</a:t>
            </a:r>
          </a:p>
        </p:txBody>
      </p:sp>
      <p:sp>
        <p:nvSpPr>
          <p:cNvPr id="3" name="Freeform 3"/>
          <p:cNvSpPr/>
          <p:nvPr/>
        </p:nvSpPr>
        <p:spPr>
          <a:xfrm>
            <a:off x="3597200" y="1928519"/>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1"/>
            </a:solidFill>
            <a:prstDash val="solid"/>
          </a:ln>
        </p:spPr>
        <p:txBody>
          <a:bodyPr vert="horz" wrap="square" lIns="91440" tIns="45720" rIns="91440" bIns="45720" anchor="t">
            <a:prstTxWarp prst="textNoShape">
              <a:avLst/>
            </a:prstTxWarp>
            <a:normAutofit/>
          </a:bodyPr>
          <a:lstStyle/>
          <a:p>
            <a:pPr marL="0" algn="l"/>
            <a:endParaRPr/>
          </a:p>
        </p:txBody>
      </p:sp>
      <p:grpSp>
        <p:nvGrpSpPr>
          <p:cNvPr id="4" name="Group 4"/>
          <p:cNvGrpSpPr/>
          <p:nvPr/>
        </p:nvGrpSpPr>
        <p:grpSpPr>
          <a:xfrm>
            <a:off x="3773564" y="3536487"/>
            <a:ext cx="549546" cy="549542"/>
            <a:chOff x="2406923" y="2845390"/>
            <a:chExt cx="571222" cy="571221"/>
          </a:xfrm>
        </p:grpSpPr>
        <p:sp>
          <p:nvSpPr>
            <p:cNvPr id="5" name="AutoShape 5"/>
            <p:cNvSpPr/>
            <p:nvPr/>
          </p:nvSpPr>
          <p:spPr>
            <a:xfrm>
              <a:off x="2406923" y="2845390"/>
              <a:ext cx="571222" cy="571221"/>
            </a:xfrm>
            <a:prstGeom prst="ellipse">
              <a:avLst/>
            </a:prstGeom>
            <a:solidFill>
              <a:schemeClr val="accent1"/>
            </a:solidFill>
            <a:ln>
              <a:noFill/>
            </a:ln>
          </p:spPr>
          <p:txBody>
            <a:bodyPr vert="horz" lIns="91440" tIns="45720" rIns="91440" bIns="45720" anchor="ctr">
              <a:normAutofit/>
            </a:bodyPr>
            <a:lstStyle/>
            <a:p>
              <a:pPr marL="0" algn="ctr"/>
              <a:endParaRPr/>
            </a:p>
          </p:txBody>
        </p:sp>
        <p:sp>
          <p:nvSpPr>
            <p:cNvPr id="6" name="Freeform 6"/>
            <p:cNvSpPr/>
            <p:nvPr/>
          </p:nvSpPr>
          <p:spPr>
            <a:xfrm>
              <a:off x="2540113" y="3023891"/>
              <a:ext cx="304842" cy="214214"/>
            </a:xfrm>
            <a:custGeom>
              <a:avLst/>
              <a:gdLst/>
              <a:ahLst/>
              <a:cxnLst/>
              <a:rect l="l" t="t" r="r" b="b"/>
              <a:pathLst>
                <a:path w="607639" h="426991">
                  <a:moveTo>
                    <a:pt x="450100" y="313203"/>
                  </a:moveTo>
                  <a:lnTo>
                    <a:pt x="450100" y="403167"/>
                  </a:lnTo>
                  <a:lnTo>
                    <a:pt x="585744" y="403167"/>
                  </a:lnTo>
                  <a:lnTo>
                    <a:pt x="586100" y="313203"/>
                  </a:lnTo>
                  <a:lnTo>
                    <a:pt x="530294" y="313203"/>
                  </a:lnTo>
                  <a:cubicBezTo>
                    <a:pt x="530294" y="313203"/>
                    <a:pt x="530116" y="313203"/>
                    <a:pt x="530116" y="313203"/>
                  </a:cubicBezTo>
                  <a:cubicBezTo>
                    <a:pt x="530027" y="313203"/>
                    <a:pt x="529849" y="313203"/>
                    <a:pt x="529760" y="313203"/>
                  </a:cubicBezTo>
                  <a:lnTo>
                    <a:pt x="450901" y="313203"/>
                  </a:lnTo>
                  <a:close/>
                  <a:moveTo>
                    <a:pt x="236309" y="313203"/>
                  </a:moveTo>
                  <a:lnTo>
                    <a:pt x="236309" y="403167"/>
                  </a:lnTo>
                  <a:lnTo>
                    <a:pt x="371953" y="403167"/>
                  </a:lnTo>
                  <a:lnTo>
                    <a:pt x="372754" y="313203"/>
                  </a:lnTo>
                  <a:lnTo>
                    <a:pt x="237110" y="313203"/>
                  </a:lnTo>
                  <a:close/>
                  <a:moveTo>
                    <a:pt x="22519" y="313203"/>
                  </a:moveTo>
                  <a:lnTo>
                    <a:pt x="22519" y="403167"/>
                  </a:lnTo>
                  <a:lnTo>
                    <a:pt x="158163" y="403167"/>
                  </a:lnTo>
                  <a:lnTo>
                    <a:pt x="158964" y="313203"/>
                  </a:lnTo>
                  <a:lnTo>
                    <a:pt x="91498" y="313203"/>
                  </a:lnTo>
                  <a:cubicBezTo>
                    <a:pt x="91409" y="313203"/>
                    <a:pt x="91320" y="313203"/>
                    <a:pt x="91231" y="313203"/>
                  </a:cubicBezTo>
                  <a:cubicBezTo>
                    <a:pt x="91231" y="313203"/>
                    <a:pt x="90964" y="313203"/>
                    <a:pt x="90964" y="313203"/>
                  </a:cubicBezTo>
                  <a:lnTo>
                    <a:pt x="23320" y="313203"/>
                  </a:lnTo>
                  <a:close/>
                  <a:moveTo>
                    <a:pt x="91409" y="224751"/>
                  </a:moveTo>
                  <a:lnTo>
                    <a:pt x="530294" y="224751"/>
                  </a:lnTo>
                  <a:cubicBezTo>
                    <a:pt x="536435" y="224751"/>
                    <a:pt x="540084" y="228396"/>
                    <a:pt x="540084" y="234530"/>
                  </a:cubicBezTo>
                  <a:lnTo>
                    <a:pt x="540084" y="292135"/>
                  </a:lnTo>
                  <a:lnTo>
                    <a:pt x="586456" y="292135"/>
                  </a:lnTo>
                  <a:cubicBezTo>
                    <a:pt x="598917" y="292135"/>
                    <a:pt x="607639" y="300847"/>
                    <a:pt x="607639" y="313203"/>
                  </a:cubicBezTo>
                  <a:lnTo>
                    <a:pt x="607639" y="403167"/>
                  </a:lnTo>
                  <a:cubicBezTo>
                    <a:pt x="607639" y="415524"/>
                    <a:pt x="598917" y="426991"/>
                    <a:pt x="586456" y="426991"/>
                  </a:cubicBezTo>
                  <a:lnTo>
                    <a:pt x="451524" y="426991"/>
                  </a:lnTo>
                  <a:cubicBezTo>
                    <a:pt x="439152" y="426991"/>
                    <a:pt x="427582" y="415524"/>
                    <a:pt x="427582" y="403167"/>
                  </a:cubicBezTo>
                  <a:lnTo>
                    <a:pt x="427582" y="313203"/>
                  </a:lnTo>
                  <a:cubicBezTo>
                    <a:pt x="427582" y="300847"/>
                    <a:pt x="439152" y="292135"/>
                    <a:pt x="451524" y="292135"/>
                  </a:cubicBezTo>
                  <a:lnTo>
                    <a:pt x="517566" y="292135"/>
                  </a:lnTo>
                  <a:lnTo>
                    <a:pt x="517566" y="247242"/>
                  </a:lnTo>
                  <a:lnTo>
                    <a:pt x="315079" y="247242"/>
                  </a:lnTo>
                  <a:lnTo>
                    <a:pt x="315079" y="292135"/>
                  </a:lnTo>
                  <a:lnTo>
                    <a:pt x="372665" y="292135"/>
                  </a:lnTo>
                  <a:cubicBezTo>
                    <a:pt x="385126" y="292135"/>
                    <a:pt x="393849" y="300847"/>
                    <a:pt x="393849" y="313203"/>
                  </a:cubicBezTo>
                  <a:lnTo>
                    <a:pt x="393849" y="403167"/>
                  </a:lnTo>
                  <a:cubicBezTo>
                    <a:pt x="393849" y="415524"/>
                    <a:pt x="385126" y="426991"/>
                    <a:pt x="372665" y="426991"/>
                  </a:cubicBezTo>
                  <a:lnTo>
                    <a:pt x="237733" y="426991"/>
                  </a:lnTo>
                  <a:cubicBezTo>
                    <a:pt x="225362" y="426991"/>
                    <a:pt x="213791" y="415524"/>
                    <a:pt x="213791" y="403167"/>
                  </a:cubicBezTo>
                  <a:lnTo>
                    <a:pt x="213791" y="313203"/>
                  </a:lnTo>
                  <a:cubicBezTo>
                    <a:pt x="213791" y="300847"/>
                    <a:pt x="225362" y="292135"/>
                    <a:pt x="237733" y="292135"/>
                  </a:cubicBezTo>
                  <a:lnTo>
                    <a:pt x="292561" y="292135"/>
                  </a:lnTo>
                  <a:lnTo>
                    <a:pt x="292561" y="247242"/>
                  </a:lnTo>
                  <a:lnTo>
                    <a:pt x="101288" y="247242"/>
                  </a:lnTo>
                  <a:lnTo>
                    <a:pt x="101288" y="292135"/>
                  </a:lnTo>
                  <a:lnTo>
                    <a:pt x="158875" y="292135"/>
                  </a:lnTo>
                  <a:cubicBezTo>
                    <a:pt x="171335" y="292135"/>
                    <a:pt x="180058" y="300847"/>
                    <a:pt x="180058" y="313203"/>
                  </a:cubicBezTo>
                  <a:lnTo>
                    <a:pt x="180058" y="403167"/>
                  </a:lnTo>
                  <a:cubicBezTo>
                    <a:pt x="180058" y="415524"/>
                    <a:pt x="171335" y="426991"/>
                    <a:pt x="158875" y="426991"/>
                  </a:cubicBezTo>
                  <a:lnTo>
                    <a:pt x="24032" y="426991"/>
                  </a:lnTo>
                  <a:cubicBezTo>
                    <a:pt x="11571" y="426991"/>
                    <a:pt x="0" y="415524"/>
                    <a:pt x="0" y="403167"/>
                  </a:cubicBezTo>
                  <a:lnTo>
                    <a:pt x="0" y="313203"/>
                  </a:lnTo>
                  <a:cubicBezTo>
                    <a:pt x="0" y="300847"/>
                    <a:pt x="11571" y="292135"/>
                    <a:pt x="24032" y="292135"/>
                  </a:cubicBezTo>
                  <a:lnTo>
                    <a:pt x="78770" y="292135"/>
                  </a:lnTo>
                  <a:lnTo>
                    <a:pt x="78770" y="234530"/>
                  </a:lnTo>
                  <a:cubicBezTo>
                    <a:pt x="78770" y="228396"/>
                    <a:pt x="85178" y="224751"/>
                    <a:pt x="91409" y="224751"/>
                  </a:cubicBezTo>
                  <a:close/>
                  <a:moveTo>
                    <a:pt x="236326" y="21066"/>
                  </a:moveTo>
                  <a:lnTo>
                    <a:pt x="236326" y="111021"/>
                  </a:lnTo>
                  <a:lnTo>
                    <a:pt x="371758" y="111021"/>
                  </a:lnTo>
                  <a:lnTo>
                    <a:pt x="372380" y="21066"/>
                  </a:lnTo>
                  <a:lnTo>
                    <a:pt x="237127" y="21066"/>
                  </a:lnTo>
                  <a:close/>
                  <a:moveTo>
                    <a:pt x="237750" y="0"/>
                  </a:moveTo>
                  <a:lnTo>
                    <a:pt x="372647" y="0"/>
                  </a:lnTo>
                  <a:cubicBezTo>
                    <a:pt x="385105" y="0"/>
                    <a:pt x="393825" y="8711"/>
                    <a:pt x="393825" y="21066"/>
                  </a:cubicBezTo>
                  <a:lnTo>
                    <a:pt x="393825" y="111021"/>
                  </a:lnTo>
                  <a:cubicBezTo>
                    <a:pt x="393825" y="123376"/>
                    <a:pt x="385105" y="134843"/>
                    <a:pt x="372647" y="134843"/>
                  </a:cubicBezTo>
                  <a:lnTo>
                    <a:pt x="315076" y="134843"/>
                  </a:lnTo>
                  <a:lnTo>
                    <a:pt x="315076" y="191020"/>
                  </a:lnTo>
                  <a:lnTo>
                    <a:pt x="292563" y="191020"/>
                  </a:lnTo>
                  <a:lnTo>
                    <a:pt x="292563" y="134843"/>
                  </a:lnTo>
                  <a:lnTo>
                    <a:pt x="237750" y="134843"/>
                  </a:lnTo>
                  <a:cubicBezTo>
                    <a:pt x="225381" y="134843"/>
                    <a:pt x="213813" y="123376"/>
                    <a:pt x="213813" y="111021"/>
                  </a:cubicBezTo>
                  <a:lnTo>
                    <a:pt x="213813" y="21066"/>
                  </a:lnTo>
                  <a:cubicBezTo>
                    <a:pt x="213813" y="8711"/>
                    <a:pt x="225381" y="0"/>
                    <a:pt x="237750"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7" name="AutoShape 7"/>
          <p:cNvSpPr/>
          <p:nvPr/>
        </p:nvSpPr>
        <p:spPr>
          <a:xfrm>
            <a:off x="660400" y="4526115"/>
            <a:ext cx="3662709" cy="1025923"/>
          </a:xfrm>
          <a:prstGeom prst="rect">
            <a:avLst/>
          </a:prstGeom>
          <a:noFill/>
          <a:ln>
            <a:noFill/>
          </a:ln>
        </p:spPr>
        <p:txBody>
          <a:bodyPr vert="horz" wrap="square" lIns="90000" tIns="46800" rIns="90000" bIns="46800" anchor="t">
            <a:spAutoFit/>
          </a:bodyPr>
          <a:lstStyle/>
          <a:p>
            <a:pPr marL="0">
              <a:lnSpc>
                <a:spcPct val="150000"/>
              </a:lnSpc>
            </a:pPr>
            <a:r>
              <a:rPr lang="zh-CN" altLang="en-US" sz="1400" b="0" i="0" u="none" baseline="0" dirty="0">
                <a:solidFill>
                  <a:srgbClr val="2F2F2F"/>
                </a:solidFill>
                <a:latin typeface="微软雅黑"/>
                <a:ea typeface="微软雅黑"/>
              </a:rPr>
              <a:t>增加对实时性的支持，使得 Sled 数据库能够在实时操作系统中有效地响应实时任务，满足多变的任务需求和环境变化。</a:t>
            </a:r>
          </a:p>
        </p:txBody>
      </p:sp>
      <p:sp>
        <p:nvSpPr>
          <p:cNvPr id="8" name="TextBox 8"/>
          <p:cNvSpPr txBox="1"/>
          <p:nvPr/>
        </p:nvSpPr>
        <p:spPr>
          <a:xfrm>
            <a:off x="643716" y="4185380"/>
            <a:ext cx="3679393" cy="340735"/>
          </a:xfrm>
          <a:prstGeom prst="rect">
            <a:avLst/>
          </a:prstGeom>
          <a:noFill/>
          <a:ln>
            <a:noFill/>
          </a:ln>
        </p:spPr>
        <p:txBody>
          <a:bodyPr vert="horz" wrap="square" lIns="90000" tIns="46800" rIns="90000" bIns="46800" rtlCol="0" anchor="t">
            <a:spAutoFit/>
          </a:bodyPr>
          <a:lstStyle/>
          <a:p>
            <a:pPr marL="0">
              <a:lnSpc>
                <a:spcPct val="100000"/>
              </a:lnSpc>
              <a:spcBef>
                <a:spcPct val="0"/>
              </a:spcBef>
              <a:defRPr/>
            </a:pPr>
            <a:r>
              <a:rPr lang="zh-CN" altLang="en-US" sz="1600" b="1" i="0" u="none" baseline="0" dirty="0">
                <a:solidFill>
                  <a:srgbClr val="2F2F2F"/>
                </a:solidFill>
                <a:latin typeface="微软雅黑"/>
                <a:ea typeface="微软雅黑"/>
              </a:rPr>
              <a:t>实时性支持</a:t>
            </a:r>
            <a:endParaRPr lang="en-US" sz="1100" dirty="0"/>
          </a:p>
        </p:txBody>
      </p:sp>
      <p:sp>
        <p:nvSpPr>
          <p:cNvPr id="9" name="Freeform 9"/>
          <p:cNvSpPr/>
          <p:nvPr/>
        </p:nvSpPr>
        <p:spPr>
          <a:xfrm flipH="1" flipV="1">
            <a:off x="6614682" y="1028700"/>
            <a:ext cx="1875636" cy="4118268"/>
          </a:xfrm>
          <a:custGeom>
            <a:avLst/>
            <a:gdLst/>
            <a:ahLst/>
            <a:cxnLst/>
            <a:rect l="l" t="t"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accent3"/>
            </a:solidFill>
            <a:prstDash val="solid"/>
          </a:ln>
        </p:spPr>
        <p:txBody>
          <a:bodyPr vert="horz" wrap="square" lIns="91440" tIns="45720" rIns="91440" bIns="45720" anchor="t">
            <a:prstTxWarp prst="textNoShape">
              <a:avLst/>
            </a:prstTxWarp>
            <a:normAutofit/>
          </a:bodyPr>
          <a:lstStyle/>
          <a:p>
            <a:pPr marL="0" algn="l"/>
            <a:endParaRPr/>
          </a:p>
        </p:txBody>
      </p:sp>
      <p:grpSp>
        <p:nvGrpSpPr>
          <p:cNvPr id="10" name="Group 10"/>
          <p:cNvGrpSpPr/>
          <p:nvPr/>
        </p:nvGrpSpPr>
        <p:grpSpPr>
          <a:xfrm>
            <a:off x="7764139" y="2977420"/>
            <a:ext cx="549546" cy="549542"/>
            <a:chOff x="2406923" y="2845390"/>
            <a:chExt cx="571222" cy="571221"/>
          </a:xfrm>
        </p:grpSpPr>
        <p:sp>
          <p:nvSpPr>
            <p:cNvPr id="11" name="AutoShape 11"/>
            <p:cNvSpPr/>
            <p:nvPr/>
          </p:nvSpPr>
          <p:spPr>
            <a:xfrm>
              <a:off x="2406923" y="2845390"/>
              <a:ext cx="571222" cy="571221"/>
            </a:xfrm>
            <a:prstGeom prst="ellipse">
              <a:avLst/>
            </a:prstGeom>
            <a:solidFill>
              <a:schemeClr val="accent3"/>
            </a:solidFill>
            <a:ln>
              <a:noFill/>
            </a:ln>
          </p:spPr>
          <p:txBody>
            <a:bodyPr vert="horz" lIns="91440" tIns="45720" rIns="91440" bIns="45720" anchor="ctr">
              <a:normAutofit/>
            </a:bodyPr>
            <a:lstStyle/>
            <a:p>
              <a:pPr marL="0" algn="ctr"/>
              <a:endParaRPr/>
            </a:p>
          </p:txBody>
        </p:sp>
        <p:sp>
          <p:nvSpPr>
            <p:cNvPr id="12" name="Freeform 12"/>
            <p:cNvSpPr/>
            <p:nvPr/>
          </p:nvSpPr>
          <p:spPr>
            <a:xfrm>
              <a:off x="2540113" y="2978777"/>
              <a:ext cx="304842" cy="304441"/>
            </a:xfrm>
            <a:custGeom>
              <a:avLst/>
              <a:gdLst/>
              <a:ahLst/>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vert="horz" lIns="91440" tIns="45720" rIns="91440" bIns="45720" anchor="t">
              <a:normAutofit/>
            </a:bodyPr>
            <a:lstStyle/>
            <a:p>
              <a:pPr marL="0" algn="l"/>
              <a:endParaRPr/>
            </a:p>
          </p:txBody>
        </p:sp>
      </p:grpSp>
      <p:sp>
        <p:nvSpPr>
          <p:cNvPr id="13" name="AutoShape 13"/>
          <p:cNvSpPr/>
          <p:nvPr/>
        </p:nvSpPr>
        <p:spPr>
          <a:xfrm>
            <a:off x="7552500" y="1458348"/>
            <a:ext cx="3874618" cy="1025538"/>
          </a:xfrm>
          <a:prstGeom prst="rect">
            <a:avLst/>
          </a:prstGeom>
          <a:noFill/>
          <a:ln>
            <a:noFill/>
          </a:ln>
        </p:spPr>
        <p:txBody>
          <a:bodyPr vert="horz" wrap="square" lIns="90000" tIns="46800" rIns="90000" bIns="46800" anchor="t">
            <a:spAutoFit/>
          </a:bodyPr>
          <a:lstStyle/>
          <a:p>
            <a:pPr marL="0" algn="l">
              <a:lnSpc>
                <a:spcPct val="150000"/>
              </a:lnSpc>
            </a:pPr>
            <a:r>
              <a:rPr lang="zh-CN" altLang="en-US" sz="1400" b="0" i="0" u="none" baseline="0">
                <a:solidFill>
                  <a:srgbClr val="2F2F2F"/>
                </a:solidFill>
                <a:latin typeface="微软雅黑"/>
                <a:ea typeface="微软雅黑"/>
              </a:rPr>
              <a:t>实现动态任务切换功能，优化多任务环境中的资源管理，确保数据库在并发操作下的稳定性和数据一致性。</a:t>
            </a:r>
          </a:p>
        </p:txBody>
      </p:sp>
      <p:sp>
        <p:nvSpPr>
          <p:cNvPr id="14" name="TextBox 14"/>
          <p:cNvSpPr txBox="1"/>
          <p:nvPr/>
        </p:nvSpPr>
        <p:spPr>
          <a:xfrm>
            <a:off x="7569184" y="1117613"/>
            <a:ext cx="3874618" cy="340735"/>
          </a:xfrm>
          <a:prstGeom prst="rect">
            <a:avLst/>
          </a:prstGeom>
          <a:noFill/>
          <a:ln>
            <a:noFill/>
          </a:ln>
        </p:spPr>
        <p:txBody>
          <a:bodyPr vert="horz" wrap="square" lIns="90000" tIns="46800" rIns="90000" bIns="46800" rtlCol="0" anchor="t">
            <a:spAutoFit/>
          </a:bodyPr>
          <a:lstStyle/>
          <a:p>
            <a:pPr marL="0" algn="l">
              <a:lnSpc>
                <a:spcPct val="100000"/>
              </a:lnSpc>
              <a:spcBef>
                <a:spcPct val="0"/>
              </a:spcBef>
              <a:defRPr/>
            </a:pPr>
            <a:r>
              <a:rPr lang="zh-CN" altLang="en-US" sz="1600" b="1" i="0" u="none" baseline="0">
                <a:solidFill>
                  <a:srgbClr val="2F2F2F"/>
                </a:solidFill>
                <a:latin typeface="微软雅黑"/>
                <a:ea typeface="微软雅黑"/>
              </a:rPr>
              <a:t>动态任务切换</a:t>
            </a:r>
            <a:endParaRPr lang="en-US" sz="1100"/>
          </a:p>
        </p:txBody>
      </p:sp>
    </p:spTree>
  </p:cSld>
  <p:clrMapOvr>
    <a:masterClrMapping/>
  </p:clrMapOvr>
</p:sld>
</file>

<file path=ppt/theme/theme1.xml><?xml version="1.0" encoding="utf-8"?>
<a:theme xmlns:a="http://schemas.openxmlformats.org/drawingml/2006/main" name="Office Theme">
  <a:themeElements>
    <a:clrScheme name="Office">
      <a:dk1>
        <a:srgbClr val="2F2F2F"/>
      </a:dk1>
      <a:lt1>
        <a:srgbClr val="FFFFFF"/>
      </a:lt1>
      <a:dk2>
        <a:srgbClr val="778495"/>
      </a:dk2>
      <a:lt2>
        <a:srgbClr val="F0F0F0"/>
      </a:lt2>
      <a:accent1>
        <a:srgbClr val="4D96FF"/>
      </a:accent1>
      <a:accent2>
        <a:srgbClr val="1C7AFF"/>
      </a:accent2>
      <a:accent3>
        <a:srgbClr val="952F03"/>
      </a:accent3>
      <a:accent4>
        <a:srgbClr val="0047A1"/>
      </a:accent4>
      <a:accent5>
        <a:srgbClr val="002B7A"/>
      </a:accent5>
      <a:accent6>
        <a:srgbClr val="005DE4"/>
      </a:accent6>
      <a:hlink>
        <a:srgbClr val="F84D4D"/>
      </a:hlink>
      <a:folHlink>
        <a:srgbClr val="97979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1420</Words>
  <Application>Microsoft Office PowerPoint</Application>
  <PresentationFormat>宽屏</PresentationFormat>
  <Paragraphs>115</Paragraphs>
  <Slides>27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27</vt:i4>
      </vt:variant>
    </vt:vector>
  </HeadingPairs>
  <TitlesOfParts>
    <vt:vector size="31" baseType="lpstr">
      <vt:lpstr>微软雅黑</vt:lpstr>
      <vt:lpstr>Arial</vt:lpstr>
      <vt:lpstr>Calibri</vt:lpstr>
      <vt:lpstr>Office Theme</vt:lpstr>
      <vt:lpstr>Sled数据库在ArceOS上的移植与应用</vt:lpstr>
      <vt:lpstr>PowerPoint 演示文稿</vt:lpstr>
      <vt:lpstr>项目背景与意义</vt:lpstr>
      <vt:lpstr>嵌入式系统的发展</vt:lpstr>
      <vt:lpstr>Sled数据库简介</vt:lpstr>
      <vt:lpstr>研究目标</vt:lpstr>
      <vt:lpstr>数据库移植</vt:lpstr>
      <vt:lpstr>性能优化</vt:lpstr>
      <vt:lpstr>功能扩展</vt:lpstr>
      <vt:lpstr>应用集成</vt:lpstr>
      <vt:lpstr>技术路线</vt:lpstr>
      <vt:lpstr>移植工作内容</vt:lpstr>
      <vt:lpstr>std模块替换</vt:lpstr>
      <vt:lpstr>no-std支持</vt:lpstr>
      <vt:lpstr>应用示例</vt:lpstr>
      <vt:lpstr>嵌入式文件系统</vt:lpstr>
      <vt:lpstr>物联网应用开发</vt:lpstr>
      <vt:lpstr>预期成果</vt:lpstr>
      <vt:lpstr>ArcSled数据库开发</vt:lpstr>
      <vt:lpstr>性能分析报告</vt:lpstr>
      <vt:lpstr>应用示例原型</vt:lpstr>
      <vt:lpstr>技术论文撰写</vt:lpstr>
      <vt:lpstr>创新点与总结</vt:lpstr>
      <vt:lpstr>PowerPoint 演示文稿</vt:lpstr>
      <vt:lpstr>优化方案</vt:lpstr>
      <vt:lpstr>应用验证</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Jack 卓</cp:lastModifiedBy>
  <cp:revision>10</cp:revision>
  <dcterms:created xsi:type="dcterms:W3CDTF">2006-08-16T00:00:00Z</dcterms:created>
  <dcterms:modified xsi:type="dcterms:W3CDTF">2024-12-26T04:23:16Z</dcterms:modified>
</cp:coreProperties>
</file>