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aDMIN" initials="a"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107" d="100"/>
          <a:sy n="107" d="100"/>
        </p:scale>
        <p:origin x="71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ommentAuthors" Target="commentAuthor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11-09-2025</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1" name="Slide Image Placeholder 1"/>
          <p:cNvSpPr>
            <a:spLocks noChangeAspect="1" noRot="1" noGrp="1"/>
          </p:cNvSpPr>
          <p:nvPr>
            <p:ph type="sldImg"/>
          </p:nvPr>
        </p:nvSpPr>
        <p:spPr/>
      </p:sp>
      <p:sp>
        <p:nvSpPr>
          <p:cNvPr id="1048662" name="Notes Placeholder 2"/>
          <p:cNvSpPr>
            <a:spLocks noGrp="1"/>
          </p:cNvSpPr>
          <p:nvPr>
            <p:ph type="body" idx="1"/>
          </p:nvPr>
        </p:nvSpPr>
        <p:spPr/>
        <p:txBody>
          <a:bodyPr/>
          <a:p>
            <a:endParaRPr dirty="0" lang="en-US"/>
          </a:p>
        </p:txBody>
      </p:sp>
      <p:sp>
        <p:nvSpPr>
          <p:cNvPr id="1048663" name="Slide Number Placeholder 3"/>
          <p:cNvSpPr>
            <a:spLocks noGrp="1"/>
          </p:cNvSpPr>
          <p:nvPr>
            <p:ph type="sldNum" sz="quarter" idx="5"/>
          </p:nvPr>
        </p:nvSpPr>
        <p:spPr/>
        <p:txBody>
          <a:bodyPr/>
          <a:p>
            <a:fld id="{F7F439ED-1E90-4106-847A-8EF19031FE2F}" type="slidenum">
              <a:rPr lang="en-IN" smtClean="0"/>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8"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9" name=""/>
        <p:cNvGrpSpPr/>
        <p:nvPr/>
      </p:nvGrpSpPr>
      <p:grpSpPr>
        <a:xfrm>
          <a:off x="0" y="0"/>
          <a:ext cx="0" cy="0"/>
          <a:chOff x="0" y="0"/>
          <a:chExt cx="0" cy="0"/>
        </a:xfrm>
      </p:grpSpPr>
      <p:sp>
        <p:nvSpPr>
          <p:cNvPr id="10487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2" name=""/>
        <p:cNvGrpSpPr/>
        <p:nvPr/>
      </p:nvGrpSpPr>
      <p:grpSpPr>
        <a:xfrm>
          <a:off x="0" y="0"/>
          <a:ext cx="0" cy="0"/>
          <a:chOff x="0" y="0"/>
          <a:chExt cx="0" cy="0"/>
        </a:xfrm>
      </p:grpSpPr>
      <p:sp>
        <p:nvSpPr>
          <p:cNvPr id="104867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104867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 Id="rId3"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2821641" y="1749801"/>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1" name="TextBox 13"/>
          <p:cNvSpPr txBox="1"/>
          <p:nvPr/>
        </p:nvSpPr>
        <p:spPr>
          <a:xfrm>
            <a:off x="842961" y="3564405"/>
            <a:ext cx="8991600" cy="2225040"/>
          </a:xfrm>
          <a:prstGeom prst="rect"/>
          <a:noFill/>
        </p:spPr>
        <p:txBody>
          <a:bodyPr anchor="t" bIns="45720" lIns="91440" rIns="91440" rtlCol="0" tIns="45720" wrap="square">
            <a:spAutoFit/>
          </a:bodyPr>
          <a:p>
            <a:r>
              <a:rPr dirty="0" sz="2400" lang="en-US"/>
              <a:t>STUDENT NAME: N</a:t>
            </a:r>
            <a:r>
              <a:rPr altLang="en-IN" dirty="0" sz="2400" lang="en-US"/>
              <a:t>u</a:t>
            </a:r>
            <a:r>
              <a:rPr altLang="en-IN" dirty="0" sz="2400" lang="en-US"/>
              <a:t>s</a:t>
            </a:r>
            <a:r>
              <a:rPr altLang="en-IN" dirty="0" sz="2400" lang="en-US"/>
              <a:t>a</a:t>
            </a:r>
            <a:r>
              <a:rPr altLang="en-IN" dirty="0" sz="2400" lang="en-US"/>
              <a:t>rath</a:t>
            </a:r>
            <a:r>
              <a:rPr altLang="en-IN" dirty="0" sz="2400" lang="en-US"/>
              <a:t> </a:t>
            </a:r>
            <a:r>
              <a:rPr altLang="en-IN" dirty="0" sz="2400" lang="en-US"/>
              <a:t>fathima.s</a:t>
            </a:r>
            <a:r>
              <a:rPr altLang="en-IN" dirty="0" sz="2400" lang="en-US"/>
              <a:t> </a:t>
            </a:r>
            <a:endParaRPr altLang="en-US" lang="zh-CN"/>
          </a:p>
          <a:p>
            <a:r>
              <a:rPr dirty="0" sz="2400" lang="en-US"/>
              <a:t>REGISTER NO AND NMID:2224049</a:t>
            </a:r>
            <a:r>
              <a:rPr altLang="en-IN" dirty="0" sz="2400" lang="en-US"/>
              <a:t>3</a:t>
            </a:r>
            <a:r>
              <a:rPr altLang="en-IN" dirty="0" sz="2400" lang="en-US"/>
              <a:t>4</a:t>
            </a:r>
            <a:r>
              <a:rPr dirty="0" sz="2400" lang="en-US"/>
              <a:t>&amp; asunm13232224049</a:t>
            </a:r>
            <a:r>
              <a:rPr altLang="en-IN" dirty="0" sz="2400" lang="en-US"/>
              <a:t>3</a:t>
            </a:r>
            <a:r>
              <a:rPr altLang="en-IN" dirty="0" sz="2400" lang="en-US"/>
              <a:t>4</a:t>
            </a:r>
            <a:endParaRPr dirty="0" sz="2400" lang="en-US">
              <a:cs typeface="Calibri"/>
            </a:endParaRPr>
          </a:p>
          <a:p>
            <a:r>
              <a:rPr dirty="0" sz="2400" lang="en-US"/>
              <a:t>DEPARTMENT: B.SC Computer Science</a:t>
            </a:r>
          </a:p>
          <a:p>
            <a:r>
              <a:rPr dirty="0" sz="2400" lang="en-US"/>
              <a:t>COLLEGE: COLLEGE/ UNIVERSITY: The </a:t>
            </a:r>
            <a:r>
              <a:rPr dirty="0" sz="2400" lang="en-US" err="1"/>
              <a:t>Quaide</a:t>
            </a:r>
            <a:r>
              <a:rPr dirty="0" sz="2400" lang="en-US"/>
              <a:t> </a:t>
            </a:r>
            <a:r>
              <a:rPr dirty="0" sz="2400" lang="en-US" err="1"/>
              <a:t>Milleth</a:t>
            </a:r>
            <a:r>
              <a:rPr dirty="0" sz="2400" lang="en-US"/>
              <a:t> College For Men’s</a:t>
            </a:r>
          </a:p>
          <a:p>
            <a:r>
              <a:rPr dirty="0" sz="2400" lang="en-US"/>
              <a:t>           </a:t>
            </a:r>
            <a:endParaRPr dirty="0" sz="2400" lang="en-IN"/>
          </a:p>
        </p:txBody>
      </p:sp>
      <p:sp>
        <p:nvSpPr>
          <p:cNvPr id="1048602" name="Title 9"/>
          <p:cNvSpPr>
            <a:spLocks noGrp="1"/>
          </p:cNvSpPr>
          <p:nvPr>
            <p:ph type="ctrTitle"/>
          </p:nvPr>
        </p:nvSpPr>
        <p:spPr>
          <a:xfrm>
            <a:off x="1676400" y="266626"/>
            <a:ext cx="5712541" cy="492443"/>
          </a:xfrm>
        </p:spPr>
        <p:txBody>
          <a:bodyPr/>
          <a:p>
            <a:pPr algn="ctr"/>
            <a:r>
              <a:rPr b="1" dirty="0" lang="en-US">
                <a:latin typeface="Times New Roman" panose="02020603050405020304" pitchFamily="18" charset="0"/>
                <a:cs typeface="Times New Roman" panose="02020603050405020304" pitchFamily="18" charset="0"/>
              </a:rPr>
              <a:t>DIGITAL PORTFOLIO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0" name="Title 1"/>
          <p:cNvSpPr>
            <a:spLocks noGrp="1"/>
          </p:cNvSpPr>
          <p:nvPr>
            <p:ph type="title"/>
          </p:nvPr>
        </p:nvSpPr>
        <p:spPr>
          <a:xfrm>
            <a:off x="685801" y="401955"/>
            <a:ext cx="7162799" cy="492443"/>
          </a:xfrm>
        </p:spPr>
        <p:txBody>
          <a:bodyPr/>
          <a:p>
            <a:r>
              <a:rPr dirty="0" sz="3200" lang="en-IN">
                <a:latin typeface="Times New Roman" panose="02020603050405020304" pitchFamily="18" charset="0"/>
                <a:cs typeface="Times New Roman" panose="02020603050405020304" pitchFamily="18" charset="0"/>
              </a:rPr>
              <a:t>FEATURES AND FUNCTIONALITY</a:t>
            </a:r>
          </a:p>
        </p:txBody>
      </p:sp>
      <p:sp>
        <p:nvSpPr>
          <p:cNvPr id="104868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3" name="TextBox 5"/>
          <p:cNvSpPr txBox="1"/>
          <p:nvPr/>
        </p:nvSpPr>
        <p:spPr>
          <a:xfrm>
            <a:off x="755332" y="1447800"/>
            <a:ext cx="8160068" cy="4892040"/>
          </a:xfrm>
          <a:prstGeom prst="rect"/>
          <a:noFill/>
        </p:spPr>
        <p:txBody>
          <a:bodyPr rtlCol="0" wrap="square">
            <a:spAutoFit/>
          </a:bodyPr>
          <a:p>
            <a:pPr lvl="0"/>
            <a:r>
              <a:rPr b="1" dirty="0" lang="en-IN">
                <a:latin typeface="Times New Roman" panose="02020603050405020304" pitchFamily="18" charset="0"/>
                <a:cs typeface="Times New Roman" panose="02020603050405020304" pitchFamily="18" charset="0"/>
              </a:rPr>
              <a:t>Features:</a:t>
            </a:r>
          </a:p>
          <a:p>
            <a:pPr indent="-285750" lvl="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Responsive layout using CSS grid.</a:t>
            </a:r>
            <a:endParaRPr dirty="0" lang="en-US">
              <a:latin typeface="Times New Roman" panose="02020603050405020304" pitchFamily="18" charset="0"/>
              <a:cs typeface="Times New Roman" panose="02020603050405020304" pitchFamily="18" charset="0"/>
            </a:endParaRPr>
          </a:p>
          <a:p>
            <a:pPr indent="-285750" lvl="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JavaScript dynamically loads projects.</a:t>
            </a:r>
            <a:endParaRPr dirty="0" lang="en-US">
              <a:latin typeface="Times New Roman" panose="02020603050405020304" pitchFamily="18" charset="0"/>
              <a:cs typeface="Times New Roman" panose="02020603050405020304" pitchFamily="18" charset="0"/>
            </a:endParaRPr>
          </a:p>
          <a:p>
            <a:pPr indent="-285750" lvl="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Interactive button for fun.</a:t>
            </a:r>
            <a:endParaRPr dirty="0" lang="en-US">
              <a:latin typeface="Times New Roman" panose="02020603050405020304" pitchFamily="18" charset="0"/>
              <a:cs typeface="Times New Roman" panose="02020603050405020304" pitchFamily="18" charset="0"/>
            </a:endParaRPr>
          </a:p>
          <a:p>
            <a:pPr indent="-285750" lvl="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Sections: About, Skills, Projects, Contact.</a:t>
            </a:r>
          </a:p>
          <a:p>
            <a:pPr lvl="0"/>
            <a:endParaRPr dirty="0" lang="en-US">
              <a:latin typeface="Times New Roman" panose="02020603050405020304" pitchFamily="18" charset="0"/>
              <a:cs typeface="Times New Roman" panose="02020603050405020304" pitchFamily="18" charset="0"/>
            </a:endParaRPr>
          </a:p>
          <a:p>
            <a:r>
              <a:rPr b="1" dirty="0" lang="en-IN">
                <a:latin typeface="Times New Roman" panose="02020603050405020304" pitchFamily="18" charset="0"/>
                <a:cs typeface="Times New Roman" panose="02020603050405020304" pitchFamily="18" charset="0"/>
              </a:rPr>
              <a:t>Functionality:</a:t>
            </a:r>
            <a:endParaRPr b="1" dirty="0" lang="en-US">
              <a:latin typeface="Times New Roman" panose="02020603050405020304" pitchFamily="18" charset="0"/>
              <a:cs typeface="Times New Roman" panose="02020603050405020304" pitchFamily="18" charset="0"/>
            </a:endParaRPr>
          </a:p>
          <a:p>
            <a:pPr indent="-285750" lvl="0" marL="285750">
              <a:buFont typeface="Arial" panose="020B0604020202020204" pitchFamily="34" charset="0"/>
              <a:buChar char="•"/>
            </a:pPr>
            <a:r>
              <a:rPr b="1" dirty="0" lang="en-IN">
                <a:latin typeface="Times New Roman" panose="02020603050405020304" pitchFamily="18" charset="0"/>
                <a:cs typeface="Times New Roman" panose="02020603050405020304" pitchFamily="18" charset="0"/>
              </a:rPr>
              <a:t>Responsive Design</a:t>
            </a:r>
            <a:r>
              <a:rPr dirty="0" lang="en-IN">
                <a:latin typeface="Times New Roman" panose="02020603050405020304" pitchFamily="18" charset="0"/>
                <a:cs typeface="Times New Roman" panose="02020603050405020304" pitchFamily="18" charset="0"/>
              </a:rPr>
              <a:t>: Works seamlessly on desktop, tablet, and mobile devices.</a:t>
            </a:r>
            <a:endParaRPr dirty="0" lang="en-US">
              <a:latin typeface="Times New Roman" panose="02020603050405020304" pitchFamily="18" charset="0"/>
              <a:cs typeface="Times New Roman" panose="02020603050405020304" pitchFamily="18" charset="0"/>
            </a:endParaRPr>
          </a:p>
          <a:p>
            <a:pPr indent="-285750" lvl="0" marL="285750">
              <a:buFont typeface="Arial" panose="020B0604020202020204" pitchFamily="34" charset="0"/>
              <a:buChar char="•"/>
            </a:pPr>
            <a:r>
              <a:rPr b="1" dirty="0" lang="en-IN">
                <a:latin typeface="Times New Roman" panose="02020603050405020304" pitchFamily="18" charset="0"/>
                <a:cs typeface="Times New Roman" panose="02020603050405020304" pitchFamily="18" charset="0"/>
              </a:rPr>
              <a:t>Interactive Elements</a:t>
            </a:r>
            <a:r>
              <a:rPr dirty="0" lang="en-IN">
                <a:latin typeface="Times New Roman" panose="02020603050405020304" pitchFamily="18" charset="0"/>
                <a:cs typeface="Times New Roman" panose="02020603050405020304" pitchFamily="18" charset="0"/>
              </a:rPr>
              <a:t>:</a:t>
            </a:r>
            <a:endParaRPr dirty="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lang="en-IN">
                <a:latin typeface="Times New Roman" panose="02020603050405020304" pitchFamily="18" charset="0"/>
                <a:cs typeface="Times New Roman" panose="02020603050405020304" pitchFamily="18" charset="0"/>
              </a:rPr>
              <a:t>JavaScript-based project loading.</a:t>
            </a:r>
            <a:endParaRPr dirty="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lang="en-IN">
                <a:latin typeface="Times New Roman" panose="02020603050405020304" pitchFamily="18" charset="0"/>
                <a:cs typeface="Times New Roman" panose="02020603050405020304" pitchFamily="18" charset="0"/>
              </a:rPr>
              <a:t>Hover effects and animations for a modern look.</a:t>
            </a:r>
            <a:endParaRPr dirty="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lang="en-IN">
                <a:latin typeface="Times New Roman" panose="02020603050405020304" pitchFamily="18" charset="0"/>
                <a:cs typeface="Times New Roman" panose="02020603050405020304" pitchFamily="18" charset="0"/>
              </a:rPr>
              <a:t>Button click events (e.g., "Thank you for visiting" message).</a:t>
            </a:r>
            <a:endParaRPr dirty="0" lang="en-US">
              <a:latin typeface="Times New Roman" panose="02020603050405020304" pitchFamily="18" charset="0"/>
              <a:cs typeface="Times New Roman" panose="02020603050405020304" pitchFamily="18" charset="0"/>
            </a:endParaRPr>
          </a:p>
          <a:p>
            <a:pPr indent="-285750" lvl="0" marL="285750">
              <a:buFont typeface="Arial" panose="020B0604020202020204" pitchFamily="34" charset="0"/>
              <a:buChar char="•"/>
            </a:pPr>
            <a:r>
              <a:rPr b="1" dirty="0" lang="en-IN">
                <a:latin typeface="Times New Roman" panose="02020603050405020304" pitchFamily="18" charset="0"/>
                <a:cs typeface="Times New Roman" panose="02020603050405020304" pitchFamily="18" charset="0"/>
              </a:rPr>
              <a:t>Navigation Bar</a:t>
            </a:r>
            <a:r>
              <a:rPr dirty="0" lang="en-IN">
                <a:latin typeface="Times New Roman" panose="02020603050405020304" pitchFamily="18" charset="0"/>
                <a:cs typeface="Times New Roman" panose="02020603050405020304" pitchFamily="18" charset="0"/>
              </a:rPr>
              <a:t>: Smooth scrolling and easy access to different sections.</a:t>
            </a:r>
            <a:endParaRPr dirty="0" lang="en-US">
              <a:latin typeface="Times New Roman" panose="02020603050405020304" pitchFamily="18" charset="0"/>
              <a:cs typeface="Times New Roman" panose="02020603050405020304" pitchFamily="18" charset="0"/>
            </a:endParaRPr>
          </a:p>
          <a:p>
            <a:pPr indent="-285750" lvl="0" marL="285750">
              <a:buFont typeface="Arial" panose="020B0604020202020204" pitchFamily="34" charset="0"/>
              <a:buChar char="•"/>
            </a:pPr>
            <a:r>
              <a:rPr b="1" dirty="0" lang="en-IN">
                <a:latin typeface="Times New Roman" panose="02020603050405020304" pitchFamily="18" charset="0"/>
                <a:cs typeface="Times New Roman" panose="02020603050405020304" pitchFamily="18" charset="0"/>
              </a:rPr>
              <a:t>Dark Mode (Optional)</a:t>
            </a:r>
            <a:r>
              <a:rPr dirty="0" lang="en-IN">
                <a:latin typeface="Times New Roman" panose="02020603050405020304" pitchFamily="18" charset="0"/>
                <a:cs typeface="Times New Roman" panose="02020603050405020304" pitchFamily="18" charset="0"/>
              </a:rPr>
              <a:t>: Toggle between light and dark themes for better accessibility.</a:t>
            </a:r>
            <a:endParaRPr dirty="0" lang="en-US">
              <a:latin typeface="Times New Roman" panose="02020603050405020304" pitchFamily="18" charset="0"/>
              <a:cs typeface="Times New Roman" panose="02020603050405020304" pitchFamily="18" charset="0"/>
            </a:endParaRPr>
          </a:p>
          <a:p>
            <a:pPr indent="-285750" lvl="0" marL="285750">
              <a:buFont typeface="Arial" panose="020B0604020202020204" pitchFamily="34" charset="0"/>
              <a:buChar char="•"/>
            </a:pPr>
            <a:r>
              <a:rPr b="1" dirty="0" lang="en-IN">
                <a:latin typeface="Times New Roman" panose="02020603050405020304" pitchFamily="18" charset="0"/>
                <a:cs typeface="Times New Roman" panose="02020603050405020304" pitchFamily="18" charset="0"/>
              </a:rPr>
              <a:t>Deployment Ready</a:t>
            </a:r>
            <a:r>
              <a:rPr dirty="0" lang="en-IN">
                <a:latin typeface="Times New Roman" panose="02020603050405020304" pitchFamily="18" charset="0"/>
                <a:cs typeface="Times New Roman" panose="02020603050405020304" pitchFamily="18" charset="0"/>
              </a:rPr>
              <a:t>: Can be hosted on GitHub Pages, </a:t>
            </a:r>
            <a:r>
              <a:rPr dirty="0" lang="en-IN" err="1">
                <a:latin typeface="Times New Roman" panose="02020603050405020304" pitchFamily="18" charset="0"/>
                <a:cs typeface="Times New Roman" panose="02020603050405020304" pitchFamily="18" charset="0"/>
              </a:rPr>
              <a:t>Netlify</a:t>
            </a:r>
            <a:r>
              <a:rPr dirty="0" lang="en-IN">
                <a:latin typeface="Times New Roman" panose="02020603050405020304" pitchFamily="18" charset="0"/>
                <a:cs typeface="Times New Roman" panose="02020603050405020304" pitchFamily="18" charset="0"/>
              </a:rPr>
              <a:t>, or </a:t>
            </a:r>
            <a:r>
              <a:rPr dirty="0" lang="en-IN" err="1">
                <a:latin typeface="Times New Roman" panose="02020603050405020304" pitchFamily="18" charset="0"/>
                <a:cs typeface="Times New Roman" panose="02020603050405020304" pitchFamily="18" charset="0"/>
              </a:rPr>
              <a:t>Vercel</a:t>
            </a:r>
            <a:r>
              <a:rPr dirty="0" lang="en-IN">
                <a:latin typeface="Times New Roman" panose="02020603050405020304" pitchFamily="18" charset="0"/>
                <a:cs typeface="Times New Roman" panose="02020603050405020304" pitchFamily="18" charset="0"/>
              </a:rPr>
              <a:t> for public access.</a:t>
            </a:r>
            <a:endParaRPr dirty="0" lang="en-US">
              <a:latin typeface="Times New Roman" panose="02020603050405020304" pitchFamily="18" charset="0"/>
              <a:cs typeface="Times New Roman" panose="02020603050405020304" pitchFamily="18" charset="0"/>
            </a:endParaRPr>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8" name="object 7"/>
          <p:cNvSpPr txBox="1">
            <a:spLocks noGrp="1"/>
          </p:cNvSpPr>
          <p:nvPr>
            <p:ph type="title"/>
          </p:nvPr>
        </p:nvSpPr>
        <p:spPr>
          <a:xfrm>
            <a:off x="609600" y="762000"/>
            <a:ext cx="5977255" cy="447558"/>
          </a:xfrm>
          <a:prstGeom prst="rect"/>
        </p:spPr>
        <p:txBody>
          <a:bodyPr bIns="0" lIns="0" rIns="0" rtlCol="0" tIns="16510" vert="horz" wrap="square">
            <a:spAutoFit/>
          </a:bodyPr>
          <a:p>
            <a:pPr marL="12700">
              <a:lnSpc>
                <a:spcPct val="100000"/>
              </a:lnSpc>
              <a:spcBef>
                <a:spcPts val="130"/>
              </a:spcBef>
            </a:pPr>
            <a:r>
              <a:rPr dirty="0" sz="2800" lang="en-IN" spc="15">
                <a:latin typeface="Times New Roman" panose="02020603050405020304" pitchFamily="18" charset="0"/>
                <a:cs typeface="Times New Roman" panose="02020603050405020304" pitchFamily="18" charset="0"/>
              </a:rPr>
              <a:t>RESULTS AND SCREENSHOTS</a:t>
            </a:r>
            <a:endParaRPr dirty="0" sz="2800">
              <a:latin typeface="Times New Roman" panose="02020603050405020304" pitchFamily="18" charset="0"/>
              <a:cs typeface="Times New Roman" panose="02020603050405020304" pitchFamily="18" charset="0"/>
            </a:endParaRPr>
          </a:p>
        </p:txBody>
      </p:sp>
      <p:sp>
        <p:nvSpPr>
          <p:cNvPr id="104868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0" name="TextBox 22"/>
          <p:cNvSpPr txBox="1"/>
          <p:nvPr/>
        </p:nvSpPr>
        <p:spPr>
          <a:xfrm>
            <a:off x="2743200" y="1623267"/>
            <a:ext cx="6236970" cy="5196840"/>
          </a:xfrm>
          <a:prstGeom prst="rect"/>
          <a:noFill/>
        </p:spPr>
        <p:txBody>
          <a:bodyPr rtlCol="0" wrap="square">
            <a:spAutoFit/>
          </a:bodyPr>
          <a:p>
            <a:pPr indent="-28575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The </a:t>
            </a:r>
            <a:r>
              <a:rPr b="1" dirty="0" lang="en-IN">
                <a:latin typeface="Times New Roman" panose="02020603050405020304" pitchFamily="18" charset="0"/>
                <a:cs typeface="Times New Roman" panose="02020603050405020304" pitchFamily="18" charset="0"/>
              </a:rPr>
              <a:t>Student Portfolio Website</a:t>
            </a:r>
            <a:r>
              <a:rPr dirty="0" lang="en-IN">
                <a:latin typeface="Times New Roman" panose="02020603050405020304" pitchFamily="18" charset="0"/>
                <a:cs typeface="Times New Roman" panose="02020603050405020304" pitchFamily="18" charset="0"/>
              </a:rPr>
              <a:t> was successfully designed and developed using </a:t>
            </a:r>
            <a:r>
              <a:rPr b="1" dirty="0" lang="en-IN">
                <a:latin typeface="Times New Roman" panose="02020603050405020304" pitchFamily="18" charset="0"/>
                <a:cs typeface="Times New Roman" panose="02020603050405020304" pitchFamily="18" charset="0"/>
              </a:rPr>
              <a:t>HTML, CSS, and JavaScript</a:t>
            </a:r>
            <a:r>
              <a:rPr dirty="0" lang="en-IN">
                <a:latin typeface="Times New Roman" panose="02020603050405020304" pitchFamily="18" charset="0"/>
                <a:cs typeface="Times New Roman" panose="02020603050405020304" pitchFamily="18" charset="0"/>
              </a:rPr>
              <a:t>. The project achieved its main objective of providing students with a professional, responsive, and interactive platform to showcase their academic background, skills, and projects.</a:t>
            </a:r>
            <a:endParaRPr dirty="0" lang="en-US">
              <a:latin typeface="Times New Roman" panose="02020603050405020304" pitchFamily="18" charset="0"/>
              <a:cs typeface="Times New Roman" panose="02020603050405020304" pitchFamily="18" charset="0"/>
            </a:endParaRPr>
          </a:p>
          <a:p>
            <a:r>
              <a:rPr b="1" dirty="0" sz="2000" lang="en-IN">
                <a:latin typeface="Times New Roman" panose="02020603050405020304" pitchFamily="18" charset="0"/>
                <a:cs typeface="Times New Roman" panose="02020603050405020304" pitchFamily="18" charset="0"/>
              </a:rPr>
              <a:t>Results Achieved:</a:t>
            </a:r>
            <a:endParaRPr b="1" dirty="0" sz="2000" lang="en-US">
              <a:latin typeface="Times New Roman" panose="02020603050405020304" pitchFamily="18" charset="0"/>
              <a:cs typeface="Times New Roman" panose="02020603050405020304" pitchFamily="18" charset="0"/>
            </a:endParaRPr>
          </a:p>
          <a:p>
            <a:pPr indent="-285750" lvl="0" marL="2857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Responsive Design</a:t>
            </a:r>
            <a:r>
              <a:rPr dirty="0" lang="en-IN">
                <a:latin typeface="Times New Roman" panose="02020603050405020304" pitchFamily="18" charset="0"/>
                <a:cs typeface="Times New Roman" panose="02020603050405020304" pitchFamily="18" charset="0"/>
              </a:rPr>
              <a:t>: The website adapts smoothly to different devices (desktop, tablet, and mobile).</a:t>
            </a:r>
            <a:endParaRPr dirty="0" lang="en-US">
              <a:latin typeface="Times New Roman" panose="02020603050405020304" pitchFamily="18" charset="0"/>
              <a:cs typeface="Times New Roman" panose="02020603050405020304" pitchFamily="18" charset="0"/>
            </a:endParaRPr>
          </a:p>
          <a:p>
            <a:pPr indent="-285750" lvl="0" marL="2857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Interactive UI</a:t>
            </a:r>
            <a:r>
              <a:rPr dirty="0" lang="en-IN">
                <a:latin typeface="Times New Roman" panose="02020603050405020304" pitchFamily="18" charset="0"/>
                <a:cs typeface="Times New Roman" panose="02020603050405020304" pitchFamily="18" charset="0"/>
              </a:rPr>
              <a:t>: Projects are displayed dynamically, and interactive buttons provide a better user experience.</a:t>
            </a:r>
            <a:endParaRPr dirty="0" lang="en-US">
              <a:latin typeface="Times New Roman" panose="02020603050405020304" pitchFamily="18" charset="0"/>
              <a:cs typeface="Times New Roman" panose="02020603050405020304" pitchFamily="18" charset="0"/>
            </a:endParaRPr>
          </a:p>
          <a:p>
            <a:pPr indent="-285750" lvl="0" marL="2857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Professional Layout</a:t>
            </a:r>
            <a:r>
              <a:rPr dirty="0" lang="en-IN">
                <a:latin typeface="Times New Roman" panose="02020603050405020304" pitchFamily="18" charset="0"/>
                <a:cs typeface="Times New Roman" panose="02020603050405020304" pitchFamily="18" charset="0"/>
              </a:rPr>
              <a:t>: Clean and organized sections (About, Skills, Projects, Contact) improve readability.</a:t>
            </a:r>
            <a:endParaRPr dirty="0" lang="en-US">
              <a:latin typeface="Times New Roman" panose="02020603050405020304" pitchFamily="18" charset="0"/>
              <a:cs typeface="Times New Roman" panose="02020603050405020304" pitchFamily="18" charset="0"/>
            </a:endParaRPr>
          </a:p>
          <a:p>
            <a:pPr indent="-285750" lvl="0" marL="2857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Ease of Access</a:t>
            </a:r>
            <a:r>
              <a:rPr dirty="0" lang="en-IN">
                <a:latin typeface="Times New Roman" panose="02020603050405020304" pitchFamily="18" charset="0"/>
                <a:cs typeface="Times New Roman" panose="02020603050405020304" pitchFamily="18" charset="0"/>
              </a:rPr>
              <a:t>: The portfolio can be deployed online for recruiters, peers, and institutions to view anytime.</a:t>
            </a:r>
            <a:endParaRPr dirty="0" lang="en-US">
              <a:latin typeface="Times New Roman" panose="02020603050405020304" pitchFamily="18" charset="0"/>
              <a:cs typeface="Times New Roman" panose="02020603050405020304" pitchFamily="18" charset="0"/>
            </a:endParaRPr>
          </a:p>
          <a:p>
            <a:pPr indent="-285750" lvl="0" marL="2857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Practical Learning</a:t>
            </a:r>
            <a:r>
              <a:rPr dirty="0" lang="en-IN">
                <a:latin typeface="Times New Roman" panose="02020603050405020304" pitchFamily="18" charset="0"/>
                <a:cs typeface="Times New Roman" panose="02020603050405020304" pitchFamily="18" charset="0"/>
              </a:rPr>
              <a:t>: Developing this project strengthened knowledge of web development technologies (HTML, CSS, JavaScript).</a:t>
            </a:r>
            <a:endParaRPr dirty="0" lang="en-US">
              <a:latin typeface="Times New Roman" panose="02020603050405020304" pitchFamily="18" charset="0"/>
              <a:cs typeface="Times New Roman" panose="02020603050405020304" pitchFamily="18" charset="0"/>
            </a:endParaRPr>
          </a:p>
          <a:p>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1" name="TextBox 1"/>
          <p:cNvSpPr txBox="1"/>
          <p:nvPr/>
        </p:nvSpPr>
        <p:spPr>
          <a:xfrm>
            <a:off x="762000" y="489792"/>
            <a:ext cx="3352800" cy="461665"/>
          </a:xfrm>
          <a:prstGeom prst="rect"/>
          <a:noFill/>
        </p:spPr>
        <p:txBody>
          <a:bodyPr rtlCol="0" wrap="square">
            <a:spAutoFit/>
          </a:bodyPr>
          <a:p>
            <a:r>
              <a:rPr b="1" dirty="0" sz="2400" lang="en-US">
                <a:latin typeface="Times New Roman" panose="02020603050405020304" pitchFamily="18" charset="0"/>
                <a:cs typeface="Times New Roman" panose="02020603050405020304" pitchFamily="18" charset="0"/>
              </a:rPr>
              <a:t>SCREENSHOT:</a:t>
            </a:r>
          </a:p>
        </p:txBody>
      </p:sp>
      <p:pic>
        <p:nvPicPr>
          <p:cNvPr id="2097167" name=""/>
          <p:cNvPicPr>
            <a:picLocks/>
          </p:cNvPicPr>
          <p:nvPr/>
        </p:nvPicPr>
        <p:blipFill>
          <a:blip xmlns:r="http://schemas.openxmlformats.org/officeDocument/2006/relationships" r:embed="rId1"/>
          <a:stretch>
            <a:fillRect/>
          </a:stretch>
        </p:blipFill>
        <p:spPr>
          <a:xfrm rot="0">
            <a:off x="2896209" y="915529"/>
            <a:ext cx="2454499" cy="5091861"/>
          </a:xfrm>
          <a:prstGeom prst="rect"/>
        </p:spPr>
      </p:pic>
      <p:pic>
        <p:nvPicPr>
          <p:cNvPr id="2097168" name=""/>
          <p:cNvPicPr>
            <a:picLocks/>
          </p:cNvPicPr>
          <p:nvPr/>
        </p:nvPicPr>
        <p:blipFill>
          <a:blip xmlns:r="http://schemas.openxmlformats.org/officeDocument/2006/relationships" r:embed="rId2"/>
          <a:stretch>
            <a:fillRect/>
          </a:stretch>
        </p:blipFill>
        <p:spPr>
          <a:xfrm rot="0">
            <a:off x="5775612" y="951456"/>
            <a:ext cx="2554567" cy="5369066"/>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68779" y="1091799"/>
            <a:ext cx="4578668" cy="382797"/>
          </a:xfrm>
          <a:prstGeom prst="rect"/>
        </p:spPr>
        <p:txBody>
          <a:bodyPr bIns="0" lIns="0" rIns="0" rtlCol="0" tIns="13335" vert="horz" wrap="square">
            <a:spAutoFit/>
          </a:bodyPr>
          <a:p>
            <a:pPr marL="12700">
              <a:lnSpc>
                <a:spcPct val="100000"/>
              </a:lnSpc>
              <a:spcBef>
                <a:spcPts val="105"/>
              </a:spcBef>
            </a:pPr>
            <a:r>
              <a:rPr dirty="0" sz="2400" lang="en-IN">
                <a:latin typeface="Times New Roman" panose="02020603050405020304" pitchFamily="18" charset="0"/>
                <a:cs typeface="Times New Roman" panose="02020603050405020304" pitchFamily="18" charset="0"/>
              </a:rPr>
              <a:t>CONCLUSION</a:t>
            </a:r>
            <a:endParaRPr dirty="0" sz="2400">
              <a:latin typeface="Times New Roman" panose="02020603050405020304" pitchFamily="18" charset="0"/>
              <a:cs typeface="Times New Roman" panose="02020603050405020304" pitchFamily="18" charset="0"/>
            </a:endParaRP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97" name="TextBox 1"/>
          <p:cNvSpPr txBox="1"/>
          <p:nvPr/>
        </p:nvSpPr>
        <p:spPr>
          <a:xfrm>
            <a:off x="768779" y="2174855"/>
            <a:ext cx="7620000" cy="3291840"/>
          </a:xfrm>
          <a:prstGeom prst="rect"/>
          <a:noFill/>
        </p:spPr>
        <p:txBody>
          <a:bodyPr rtlCol="0" wrap="square">
            <a:spAutoFit/>
          </a:bodyPr>
          <a:p>
            <a:pPr indent="-285750" marL="285750">
              <a:buFont typeface="Wingdings" panose="05000000000000000000" pitchFamily="2" charset="2"/>
              <a:buChar char="v"/>
            </a:pPr>
            <a:r>
              <a:rPr dirty="0" lang="en-IN">
                <a:latin typeface="Times New Roman" panose="02020603050405020304" pitchFamily="18" charset="0"/>
                <a:cs typeface="Times New Roman" panose="02020603050405020304" pitchFamily="18" charset="0"/>
              </a:rPr>
              <a:t>The </a:t>
            </a:r>
            <a:r>
              <a:rPr b="1" dirty="0" lang="en-IN">
                <a:latin typeface="Times New Roman" panose="02020603050405020304" pitchFamily="18" charset="0"/>
                <a:cs typeface="Times New Roman" panose="02020603050405020304" pitchFamily="18" charset="0"/>
              </a:rPr>
              <a:t>Student Portfolio Website Project</a:t>
            </a:r>
            <a:r>
              <a:rPr dirty="0" lang="en-IN">
                <a:latin typeface="Times New Roman" panose="02020603050405020304" pitchFamily="18" charset="0"/>
                <a:cs typeface="Times New Roman" panose="02020603050405020304" pitchFamily="18" charset="0"/>
              </a:rPr>
              <a:t> successfully demonstrates the use of </a:t>
            </a:r>
            <a:r>
              <a:rPr b="1" dirty="0" lang="en-IN">
                <a:latin typeface="Times New Roman" panose="02020603050405020304" pitchFamily="18" charset="0"/>
                <a:cs typeface="Times New Roman" panose="02020603050405020304" pitchFamily="18" charset="0"/>
              </a:rPr>
              <a:t>HTML, CSS, and JavaScript</a:t>
            </a:r>
            <a:r>
              <a:rPr dirty="0" lang="en-IN">
                <a:latin typeface="Times New Roman" panose="02020603050405020304" pitchFamily="18" charset="0"/>
                <a:cs typeface="Times New Roman" panose="02020603050405020304" pitchFamily="18" charset="0"/>
              </a:rPr>
              <a:t> to design and develop a personal portfolio that is simple, professional, and responsive. </a:t>
            </a:r>
          </a:p>
          <a:p>
            <a:pPr indent="-285750" marL="285750">
              <a:buFont typeface="Wingdings" panose="05000000000000000000" pitchFamily="2" charset="2"/>
              <a:buChar char="v"/>
            </a:pPr>
            <a:r>
              <a:rPr dirty="0" lang="en-IN">
                <a:latin typeface="Times New Roman" panose="02020603050405020304" pitchFamily="18" charset="0"/>
                <a:cs typeface="Times New Roman" panose="02020603050405020304" pitchFamily="18" charset="0"/>
              </a:rPr>
              <a:t>The project </a:t>
            </a:r>
            <a:r>
              <a:rPr dirty="0" lang="en-IN" err="1">
                <a:latin typeface="Times New Roman" panose="02020603050405020304" pitchFamily="18" charset="0"/>
                <a:cs typeface="Times New Roman" panose="02020603050405020304" pitchFamily="18" charset="0"/>
              </a:rPr>
              <a:t>fulfills</a:t>
            </a:r>
            <a:r>
              <a:rPr dirty="0" lang="en-IN">
                <a:latin typeface="Times New Roman" panose="02020603050405020304" pitchFamily="18" charset="0"/>
                <a:cs typeface="Times New Roman" panose="02020603050405020304" pitchFamily="18" charset="0"/>
              </a:rPr>
              <a:t> its primary objective of providing students with an effective digital platform to showcase their academic background, technical skills, projects, and contact information.</a:t>
            </a:r>
            <a:endParaRPr dirty="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v"/>
            </a:pPr>
            <a:r>
              <a:rPr dirty="0" lang="en-IN">
                <a:latin typeface="Times New Roman" panose="02020603050405020304" pitchFamily="18" charset="0"/>
                <a:cs typeface="Times New Roman" panose="02020603050405020304" pitchFamily="18" charset="0"/>
              </a:rPr>
              <a:t>This project can be further enhanced in the future by integrating advanced features such as a </a:t>
            </a:r>
            <a:r>
              <a:rPr b="1" dirty="0" lang="en-IN">
                <a:latin typeface="Times New Roman" panose="02020603050405020304" pitchFamily="18" charset="0"/>
                <a:cs typeface="Times New Roman" panose="02020603050405020304" pitchFamily="18" charset="0"/>
              </a:rPr>
              <a:t>dark mode toggle, project filtering, animations, and a contact form with backend support</a:t>
            </a:r>
            <a:r>
              <a:rPr dirty="0" lang="en-IN">
                <a:latin typeface="Times New Roman" panose="02020603050405020304" pitchFamily="18" charset="0"/>
                <a:cs typeface="Times New Roman" panose="02020603050405020304" pitchFamily="18" charset="0"/>
              </a:rPr>
              <a:t>.</a:t>
            </a:r>
          </a:p>
          <a:p>
            <a:pPr indent="-285750" marL="285750">
              <a:buFont typeface="Wingdings" panose="05000000000000000000" pitchFamily="2" charset="2"/>
              <a:buChar char="v"/>
            </a:pPr>
            <a:r>
              <a:rPr dirty="0" lang="en-IN">
                <a:latin typeface="Times New Roman" panose="02020603050405020304" pitchFamily="18" charset="0"/>
                <a:cs typeface="Times New Roman" panose="02020603050405020304" pitchFamily="18" charset="0"/>
              </a:rPr>
              <a:t> Overall, the portfolio website is a practical, meaningful, and valuable project for students to showcase both their </a:t>
            </a:r>
            <a:r>
              <a:rPr b="1" dirty="0" lang="en-IN">
                <a:latin typeface="Times New Roman" panose="02020603050405020304" pitchFamily="18" charset="0"/>
                <a:cs typeface="Times New Roman" panose="02020603050405020304" pitchFamily="18" charset="0"/>
              </a:rPr>
              <a:t>skills</a:t>
            </a:r>
            <a:r>
              <a:rPr dirty="0" lang="en-IN">
                <a:latin typeface="Times New Roman" panose="02020603050405020304" pitchFamily="18" charset="0"/>
                <a:cs typeface="Times New Roman" panose="02020603050405020304" pitchFamily="18" charset="0"/>
              </a:rPr>
              <a:t> and their </a:t>
            </a:r>
            <a:r>
              <a:rPr b="1" dirty="0" lang="en-IN">
                <a:latin typeface="Times New Roman" panose="02020603050405020304" pitchFamily="18" charset="0"/>
                <a:cs typeface="Times New Roman" panose="02020603050405020304" pitchFamily="18" charset="0"/>
              </a:rPr>
              <a:t>creativity</a:t>
            </a:r>
            <a:r>
              <a:rPr dirty="0" lang="en-IN">
                <a:latin typeface="Times New Roman" panose="02020603050405020304" pitchFamily="18" charset="0"/>
                <a:cs typeface="Times New Roman" panose="02020603050405020304" pitchFamily="18" charset="0"/>
              </a:rPr>
              <a:t>.</a:t>
            </a:r>
            <a:endParaRPr dirty="0" lang="en-US">
              <a:latin typeface="Times New Roman" panose="02020603050405020304" pitchFamily="18" charset="0"/>
              <a:cs typeface="Times New Roman" panose="02020603050405020304" pitchFamily="18" charset="0"/>
            </a:endParaRP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676275" y="878679"/>
            <a:ext cx="8172104" cy="4652010"/>
          </a:xfrm>
          <a:prstGeom prst="rect"/>
        </p:spPr>
        <p:txBody>
          <a:bodyPr bIns="0" lIns="0" rIns="0" rtlCol="0" tIns="16510" vert="horz" wrap="square">
            <a:spAutoFit/>
          </a:bodyPr>
          <a:p>
            <a:pPr algn="l" marL="12700">
              <a:spcBef>
                <a:spcPts val="130"/>
              </a:spcBef>
            </a:pPr>
            <a:r>
              <a:rPr dirty="0" sz="3200" spc="5">
                <a:latin typeface="Times New Roman" panose="02020603050405020304" pitchFamily="18" charset="0"/>
                <a:cs typeface="Times New Roman" panose="02020603050405020304" pitchFamily="18" charset="0"/>
              </a:rPr>
              <a:t>PROJECT</a:t>
            </a:r>
            <a:r>
              <a:rPr dirty="0" sz="3200" lang="en-US" spc="-85">
                <a:latin typeface="Times New Roman" panose="02020603050405020304" pitchFamily="18" charset="0"/>
                <a:cs typeface="Times New Roman" panose="02020603050405020304" pitchFamily="18" charset="0"/>
              </a:rPr>
              <a:t> </a:t>
            </a:r>
            <a:r>
              <a:rPr dirty="0" sz="3200" spc="25">
                <a:latin typeface="Times New Roman" panose="02020603050405020304" pitchFamily="18" charset="0"/>
                <a:cs typeface="Times New Roman" panose="02020603050405020304" pitchFamily="18" charset="0"/>
              </a:rPr>
              <a:t>TITLE</a:t>
            </a:r>
            <a:br>
              <a:rPr dirty="0" sz="2400" lang="en-US"/>
            </a:br>
            <a:br>
              <a:rPr dirty="0" sz="2400" lang="en-US"/>
            </a:br>
            <a:br>
              <a:rPr dirty="0" sz="2400" lang="en-US"/>
            </a:br>
            <a:br>
              <a:rPr dirty="0" sz="2400" lang="en-US"/>
            </a:br>
            <a:br>
              <a:rPr dirty="0" sz="2400" lang="en-US"/>
            </a:br>
            <a:r>
              <a:rPr dirty="0" sz="2400" lang="en-US"/>
              <a:t>                 </a:t>
            </a:r>
            <a:r>
              <a:rPr b="0" dirty="0" sz="4000" lang="en-US">
                <a:latin typeface="Times New Roman" panose="02020603050405020304" pitchFamily="18" charset="0"/>
                <a:ea typeface="Algerian" panose="02000000000000000000" pitchFamily="2" charset="0"/>
                <a:cs typeface="Times New Roman" panose="02020603050405020304" pitchFamily="18" charset="0"/>
              </a:rPr>
              <a:t>STUDENT PORTFOLIO</a:t>
            </a:r>
            <a:br>
              <a:rPr dirty="0" sz="2400" lang="en-US"/>
            </a:br>
            <a:br>
              <a:rPr dirty="0" sz="2400" lang="en-US"/>
            </a:br>
            <a:br>
              <a:rPr dirty="0" sz="2400" lang="en-US"/>
            </a:br>
            <a:br>
              <a:rPr dirty="0" sz="2400" lang="en-US"/>
            </a:br>
            <a:br>
              <a:rPr dirty="0" sz="2400" lang="en-US"/>
            </a:br>
            <a:br>
              <a:rPr dirty="0" sz="2400" lang="en-US"/>
            </a:br>
            <a:endParaRPr dirty="0" sz="240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765426" cy="505908"/>
          </a:xfrm>
          <a:prstGeom prst="rect"/>
        </p:spPr>
        <p:txBody>
          <a:bodyPr bIns="0" lIns="0" rIns="0" rtlCol="0" tIns="13335" vert="horz" wrap="square">
            <a:spAutoFit/>
          </a:bodyPr>
          <a:p>
            <a:pPr marL="12700">
              <a:lnSpc>
                <a:spcPct val="100000"/>
              </a:lnSpc>
              <a:spcBef>
                <a:spcPts val="105"/>
              </a:spcBef>
            </a:pPr>
            <a:r>
              <a:rPr dirty="0" sz="3200" spc="25">
                <a:latin typeface="Times New Roman" panose="02020603050405020304" pitchFamily="18" charset="0"/>
                <a:cs typeface="Times New Roman" panose="02020603050405020304" pitchFamily="18" charset="0"/>
              </a:rPr>
              <a:t>A</a:t>
            </a:r>
            <a:r>
              <a:rPr dirty="0" sz="3200" spc="-5">
                <a:latin typeface="Times New Roman" panose="02020603050405020304" pitchFamily="18" charset="0"/>
                <a:cs typeface="Times New Roman" panose="02020603050405020304" pitchFamily="18" charset="0"/>
              </a:rPr>
              <a:t>G</a:t>
            </a:r>
            <a:r>
              <a:rPr dirty="0" sz="3200" spc="-35">
                <a:latin typeface="Times New Roman" panose="02020603050405020304" pitchFamily="18" charset="0"/>
                <a:cs typeface="Times New Roman" panose="02020603050405020304" pitchFamily="18" charset="0"/>
              </a:rPr>
              <a:t>E</a:t>
            </a:r>
            <a:r>
              <a:rPr dirty="0" sz="3200" spc="15">
                <a:latin typeface="Times New Roman" panose="02020603050405020304" pitchFamily="18" charset="0"/>
                <a:cs typeface="Times New Roman" panose="02020603050405020304" pitchFamily="18" charset="0"/>
              </a:rPr>
              <a:t>N</a:t>
            </a:r>
            <a:r>
              <a:rPr dirty="0" sz="3200">
                <a:latin typeface="Times New Roman" panose="02020603050405020304" pitchFamily="18" charset="0"/>
                <a:cs typeface="Times New Roman" panose="02020603050405020304" pitchFamily="18" charset="0"/>
              </a:rPr>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69931" y="982674"/>
            <a:ext cx="4625995" cy="724557"/>
          </a:xfrm>
          <a:prstGeom prst="rect"/>
        </p:spPr>
        <p:txBody>
          <a:bodyPr bIns="0" lIns="0" rIns="0" rtlCol="0" tIns="16510" vert="horz" wrap="square">
            <a:spAutoFit/>
          </a:bodyPr>
          <a:p>
            <a:r>
              <a:rPr dirty="0" sz="2800" spc="-20">
                <a:latin typeface="Times New Roman" panose="02020603050405020304" pitchFamily="18" charset="0"/>
                <a:cs typeface="Times New Roman" panose="02020603050405020304" pitchFamily="18" charset="0"/>
              </a:rPr>
              <a:t>P</a:t>
            </a:r>
            <a:r>
              <a:rPr dirty="0" sz="2800" spc="15">
                <a:latin typeface="Times New Roman" panose="02020603050405020304" pitchFamily="18" charset="0"/>
                <a:cs typeface="Times New Roman" panose="02020603050405020304" pitchFamily="18" charset="0"/>
              </a:rPr>
              <a:t>ROB</a:t>
            </a:r>
            <a:r>
              <a:rPr dirty="0" sz="2800" spc="55">
                <a:latin typeface="Times New Roman" panose="02020603050405020304" pitchFamily="18" charset="0"/>
                <a:cs typeface="Times New Roman" panose="02020603050405020304" pitchFamily="18" charset="0"/>
              </a:rPr>
              <a:t>L</a:t>
            </a:r>
            <a:r>
              <a:rPr dirty="0" sz="2800" spc="-20">
                <a:latin typeface="Times New Roman" panose="02020603050405020304" pitchFamily="18" charset="0"/>
                <a:cs typeface="Times New Roman" panose="02020603050405020304" pitchFamily="18" charset="0"/>
              </a:rPr>
              <a:t>E</a:t>
            </a:r>
            <a:r>
              <a:rPr dirty="0" sz="2800" spc="20">
                <a:latin typeface="Times New Roman" panose="02020603050405020304" pitchFamily="18" charset="0"/>
                <a:cs typeface="Times New Roman" panose="02020603050405020304" pitchFamily="18" charset="0"/>
              </a:rPr>
              <a:t>M</a:t>
            </a:r>
            <a:r>
              <a:rPr dirty="0" sz="2800">
                <a:latin typeface="Times New Roman" panose="02020603050405020304" pitchFamily="18" charset="0"/>
                <a:cs typeface="Times New Roman" panose="02020603050405020304" pitchFamily="18" charset="0"/>
              </a:rPr>
              <a:t>	</a:t>
            </a:r>
            <a:r>
              <a:rPr dirty="0" sz="2800" spc="10">
                <a:latin typeface="Times New Roman" panose="02020603050405020304" pitchFamily="18" charset="0"/>
                <a:cs typeface="Times New Roman" panose="02020603050405020304" pitchFamily="18" charset="0"/>
              </a:rPr>
              <a:t>S</a:t>
            </a:r>
            <a:r>
              <a:rPr dirty="0" sz="2800" spc="-370">
                <a:latin typeface="Times New Roman" panose="02020603050405020304" pitchFamily="18" charset="0"/>
                <a:cs typeface="Times New Roman" panose="02020603050405020304" pitchFamily="18" charset="0"/>
              </a:rPr>
              <a:t>T</a:t>
            </a:r>
            <a:r>
              <a:rPr dirty="0" sz="2800" spc="-375">
                <a:latin typeface="Times New Roman" panose="02020603050405020304" pitchFamily="18" charset="0"/>
                <a:cs typeface="Times New Roman" panose="02020603050405020304" pitchFamily="18" charset="0"/>
              </a:rPr>
              <a:t>A</a:t>
            </a:r>
            <a:r>
              <a:rPr dirty="0" sz="2800" spc="15">
                <a:latin typeface="Times New Roman" panose="02020603050405020304" pitchFamily="18" charset="0"/>
                <a:cs typeface="Times New Roman" panose="02020603050405020304" pitchFamily="18" charset="0"/>
              </a:rPr>
              <a:t>T</a:t>
            </a:r>
            <a:r>
              <a:rPr dirty="0" sz="2800" spc="-10">
                <a:latin typeface="Times New Roman" panose="02020603050405020304" pitchFamily="18" charset="0"/>
                <a:cs typeface="Times New Roman" panose="02020603050405020304" pitchFamily="18" charset="0"/>
              </a:rPr>
              <a:t>E</a:t>
            </a:r>
            <a:r>
              <a:rPr dirty="0" sz="2800" spc="-20">
                <a:latin typeface="Times New Roman" panose="02020603050405020304" pitchFamily="18" charset="0"/>
                <a:cs typeface="Times New Roman" panose="02020603050405020304" pitchFamily="18" charset="0"/>
              </a:rPr>
              <a:t>ME</a:t>
            </a:r>
            <a:r>
              <a:rPr dirty="0" sz="2800" spc="10">
                <a:latin typeface="Times New Roman" panose="02020603050405020304" pitchFamily="18" charset="0"/>
                <a:cs typeface="Times New Roman" panose="02020603050405020304" pitchFamily="18" charset="0"/>
              </a:rPr>
              <a:t>NT</a:t>
            </a:r>
            <a:br>
              <a:rPr dirty="0" sz="1800" lang="en-US"/>
            </a:br>
            <a:endParaRPr b="0" dirty="0" sz="1800">
              <a:latin typeface="Times New Roman" panose="02020603050405020304" pitchFamily="18" charset="0"/>
              <a:cs typeface="Times New Roman" panose="020206030504050203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8"/>
          <p:cNvSpPr txBox="1"/>
          <p:nvPr/>
        </p:nvSpPr>
        <p:spPr>
          <a:xfrm>
            <a:off x="869931" y="2019300"/>
            <a:ext cx="7077075" cy="4091940"/>
          </a:xfrm>
          <a:prstGeom prst="rect"/>
          <a:noFill/>
        </p:spPr>
        <p:txBody>
          <a:bodyPr rtlCol="0" wrap="square">
            <a:spAutoFit/>
          </a:bodyPr>
          <a:p>
            <a:pPr indent="-28575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In today’s competitive academic and professional environment, students need a digital presence to showcase their skills, achievements, and projects. </a:t>
            </a:r>
          </a:p>
          <a:p>
            <a:endParaRPr dirty="0" lang="en-IN">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Traditional resumes are static and often fail to reflect creativity and technical abilities. </a:t>
            </a:r>
          </a:p>
          <a:p>
            <a:pPr indent="-285750" marL="285750">
              <a:buFont typeface="Wingdings" panose="05000000000000000000" pitchFamily="2" charset="2"/>
              <a:buChar char="Ø"/>
            </a:pPr>
            <a:endParaRPr dirty="0" lang="en-IN">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There is a need for a dynamic, interactive, and easily accessible portfolio that highlights a student’s academic background, technical skills, personal projects, and contact information.</a:t>
            </a:r>
          </a:p>
          <a:p>
            <a:pPr indent="-285750" marL="285750">
              <a:buFont typeface="Wingdings" panose="05000000000000000000" pitchFamily="2" charset="2"/>
              <a:buChar char="Ø"/>
            </a:pPr>
            <a:endParaRPr dirty="0" lang="en-IN">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The challenge is to design and develop a student portfolio website using HTML, CSS, and JavaScript, which provides a professional yet user-friendly platform for students to present themselves effectively.</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556003" y="743273"/>
            <a:ext cx="4473197" cy="1261110"/>
          </a:xfrm>
          <a:prstGeom prst="rect"/>
        </p:spPr>
        <p:txBody>
          <a:bodyPr bIns="0" lIns="0" rIns="0" rtlCol="0" tIns="16510" vert="horz" wrap="square">
            <a:spAutoFit/>
          </a:bodyPr>
          <a:p>
            <a:r>
              <a:rPr dirty="0" sz="2800" spc="5">
                <a:latin typeface="Times New Roman" panose="02020603050405020304" pitchFamily="18" charset="0"/>
                <a:cs typeface="Times New Roman" panose="02020603050405020304" pitchFamily="18" charset="0"/>
              </a:rPr>
              <a:t>PROJECT	</a:t>
            </a:r>
            <a:r>
              <a:rPr dirty="0" sz="2800" spc="-20">
                <a:latin typeface="Times New Roman" panose="02020603050405020304" pitchFamily="18" charset="0"/>
                <a:cs typeface="Times New Roman" panose="02020603050405020304" pitchFamily="18" charset="0"/>
              </a:rPr>
              <a:t>OVERVIEW</a:t>
            </a:r>
            <a:br>
              <a:rPr dirty="0" sz="4250" lang="en-US" spc="-20"/>
            </a:br>
            <a:endParaRPr dirty="0" sz="180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1"/>
          <p:cNvSpPr txBox="1"/>
          <p:nvPr/>
        </p:nvSpPr>
        <p:spPr>
          <a:xfrm>
            <a:off x="570010" y="1695450"/>
            <a:ext cx="7696200" cy="5425440"/>
          </a:xfrm>
          <a:prstGeom prst="rect"/>
          <a:noFill/>
        </p:spPr>
        <p:txBody>
          <a:bodyPr rtlCol="0" wrap="square">
            <a:spAutoFit/>
          </a:bodyPr>
          <a:p>
            <a:pPr indent="-28575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The Student Portfolio Website is a personal web-based platform developed using HTML, CSS, and JavaScript to showcase a student’s skills, academic achievements, projects, and contact information.</a:t>
            </a:r>
          </a:p>
          <a:p>
            <a:pPr indent="-285750" marL="285750">
              <a:buFont typeface="Wingdings" panose="05000000000000000000" pitchFamily="2" charset="2"/>
              <a:buChar char="Ø"/>
            </a:pPr>
            <a:endParaRPr dirty="0" lang="en-IN">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The main objective of this project is to provide students with a professional online identity that goes beyond a traditional resume.</a:t>
            </a:r>
          </a:p>
          <a:p>
            <a:pPr indent="-285750" marL="285750">
              <a:buFont typeface="Wingdings" panose="05000000000000000000" pitchFamily="2" charset="2"/>
              <a:buChar char="Ø"/>
            </a:pPr>
            <a:endParaRPr dirty="0" lang="en-IN">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This portfolio will feature different sections such as About Me, Skills, Projects, and Contact, allowing visitors to easily navigate and learn about the student.</a:t>
            </a:r>
          </a:p>
          <a:p>
            <a:pPr indent="-285750" marL="285750">
              <a:buFont typeface="Wingdings" panose="05000000000000000000" pitchFamily="2" charset="2"/>
              <a:buChar char="Ø"/>
            </a:pPr>
            <a:endParaRPr dirty="0" lang="en-IN">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The inclusion of interactive JavaScript features, such as project cards and dynamic content display, makes the portfolio more engaging and user-friendly.</a:t>
            </a:r>
          </a:p>
          <a:p>
            <a:pPr indent="-285750" marL="285750">
              <a:buFont typeface="Wingdings" panose="05000000000000000000" pitchFamily="2" charset="2"/>
              <a:buChar char="Ø"/>
            </a:pPr>
            <a:endParaRPr dirty="0" lang="en-IN">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The website will be fully responsive, ensuring accessibility across devices like desktops, tablets and smartphones. By creating this project, students not only develop their digital portfolio but also strengthen their knowledge of front-end web development concepts.</a:t>
            </a:r>
            <a:br>
              <a:rPr dirty="0" lang="en-US"/>
            </a:b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7530148" cy="447558"/>
          </a:xfrm>
          <a:prstGeom prst="rect"/>
        </p:spPr>
        <p:txBody>
          <a:bodyPr bIns="0" lIns="0" rIns="0" rtlCol="0" tIns="16510" vert="horz" wrap="square">
            <a:spAutoFit/>
          </a:bodyPr>
          <a:p>
            <a:r>
              <a:rPr dirty="0" sz="2800" spc="25">
                <a:latin typeface="Times New Roman" panose="02020603050405020304" pitchFamily="18" charset="0"/>
                <a:cs typeface="Times New Roman" panose="02020603050405020304" pitchFamily="18" charset="0"/>
              </a:rPr>
              <a:t>W</a:t>
            </a:r>
            <a:r>
              <a:rPr dirty="0" sz="2800" spc="-20">
                <a:latin typeface="Times New Roman" panose="02020603050405020304" pitchFamily="18" charset="0"/>
                <a:cs typeface="Times New Roman" panose="02020603050405020304" pitchFamily="18" charset="0"/>
              </a:rPr>
              <a:t>H</a:t>
            </a:r>
            <a:r>
              <a:rPr dirty="0" sz="2800" spc="20">
                <a:latin typeface="Times New Roman" panose="02020603050405020304" pitchFamily="18" charset="0"/>
                <a:cs typeface="Times New Roman" panose="02020603050405020304" pitchFamily="18" charset="0"/>
              </a:rPr>
              <a:t>O</a:t>
            </a:r>
            <a:r>
              <a:rPr dirty="0" sz="2800" spc="-235">
                <a:latin typeface="Times New Roman" panose="02020603050405020304" pitchFamily="18" charset="0"/>
                <a:cs typeface="Times New Roman" panose="02020603050405020304" pitchFamily="18" charset="0"/>
              </a:rPr>
              <a:t> </a:t>
            </a:r>
            <a:r>
              <a:rPr dirty="0" sz="2800" spc="-10">
                <a:latin typeface="Times New Roman" panose="02020603050405020304" pitchFamily="18" charset="0"/>
                <a:cs typeface="Times New Roman" panose="02020603050405020304" pitchFamily="18" charset="0"/>
              </a:rPr>
              <a:t>AR</a:t>
            </a:r>
            <a:r>
              <a:rPr dirty="0" sz="2800" spc="15">
                <a:latin typeface="Times New Roman" panose="02020603050405020304" pitchFamily="18" charset="0"/>
                <a:cs typeface="Times New Roman" panose="02020603050405020304" pitchFamily="18" charset="0"/>
              </a:rPr>
              <a:t>E</a:t>
            </a:r>
            <a:r>
              <a:rPr dirty="0" sz="2800" spc="-35">
                <a:latin typeface="Times New Roman" panose="02020603050405020304" pitchFamily="18" charset="0"/>
                <a:cs typeface="Times New Roman" panose="02020603050405020304" pitchFamily="18" charset="0"/>
              </a:rPr>
              <a:t> </a:t>
            </a:r>
            <a:r>
              <a:rPr dirty="0" sz="2800" spc="-10">
                <a:latin typeface="Times New Roman" panose="02020603050405020304" pitchFamily="18" charset="0"/>
                <a:cs typeface="Times New Roman" panose="02020603050405020304" pitchFamily="18" charset="0"/>
              </a:rPr>
              <a:t>T</a:t>
            </a:r>
            <a:r>
              <a:rPr dirty="0" sz="2800" spc="-15">
                <a:latin typeface="Times New Roman" panose="02020603050405020304" pitchFamily="18" charset="0"/>
                <a:cs typeface="Times New Roman" panose="02020603050405020304" pitchFamily="18" charset="0"/>
              </a:rPr>
              <a:t>H</a:t>
            </a:r>
            <a:r>
              <a:rPr dirty="0" sz="2800" spc="15">
                <a:latin typeface="Times New Roman" panose="02020603050405020304" pitchFamily="18" charset="0"/>
                <a:cs typeface="Times New Roman" panose="02020603050405020304" pitchFamily="18" charset="0"/>
              </a:rPr>
              <a:t>E</a:t>
            </a:r>
            <a:r>
              <a:rPr dirty="0" sz="2800" spc="-35">
                <a:latin typeface="Times New Roman" panose="02020603050405020304" pitchFamily="18" charset="0"/>
                <a:cs typeface="Times New Roman" panose="02020603050405020304" pitchFamily="18" charset="0"/>
              </a:rPr>
              <a:t> </a:t>
            </a:r>
            <a:r>
              <a:rPr dirty="0" sz="2800" spc="-20">
                <a:latin typeface="Times New Roman" panose="02020603050405020304" pitchFamily="18" charset="0"/>
                <a:cs typeface="Times New Roman" panose="02020603050405020304" pitchFamily="18" charset="0"/>
              </a:rPr>
              <a:t>E</a:t>
            </a:r>
            <a:r>
              <a:rPr dirty="0" sz="2800" spc="30">
                <a:latin typeface="Times New Roman" panose="02020603050405020304" pitchFamily="18" charset="0"/>
                <a:cs typeface="Times New Roman" panose="02020603050405020304" pitchFamily="18" charset="0"/>
              </a:rPr>
              <a:t>N</a:t>
            </a:r>
            <a:r>
              <a:rPr dirty="0" sz="2800" spc="15">
                <a:latin typeface="Times New Roman" panose="02020603050405020304" pitchFamily="18" charset="0"/>
                <a:cs typeface="Times New Roman" panose="02020603050405020304" pitchFamily="18" charset="0"/>
              </a:rPr>
              <a:t>D</a:t>
            </a:r>
            <a:r>
              <a:rPr dirty="0" sz="2800" spc="-45">
                <a:latin typeface="Times New Roman" panose="02020603050405020304" pitchFamily="18" charset="0"/>
                <a:cs typeface="Times New Roman" panose="02020603050405020304" pitchFamily="18" charset="0"/>
              </a:rPr>
              <a:t> </a:t>
            </a:r>
            <a:r>
              <a:rPr dirty="0" sz="2800">
                <a:latin typeface="Times New Roman" panose="02020603050405020304" pitchFamily="18" charset="0"/>
                <a:cs typeface="Times New Roman" panose="02020603050405020304" pitchFamily="18" charset="0"/>
              </a:rPr>
              <a:t>U</a:t>
            </a:r>
            <a:r>
              <a:rPr dirty="0" sz="2800" spc="10">
                <a:latin typeface="Times New Roman" panose="02020603050405020304" pitchFamily="18" charset="0"/>
                <a:cs typeface="Times New Roman" panose="02020603050405020304" pitchFamily="18" charset="0"/>
              </a:rPr>
              <a:t>S</a:t>
            </a:r>
            <a:r>
              <a:rPr dirty="0" sz="2800" spc="-25">
                <a:latin typeface="Times New Roman" panose="02020603050405020304" pitchFamily="18" charset="0"/>
                <a:cs typeface="Times New Roman" panose="02020603050405020304" pitchFamily="18" charset="0"/>
              </a:rPr>
              <a:t>E</a:t>
            </a:r>
            <a:r>
              <a:rPr dirty="0" sz="2800" spc="-10">
                <a:latin typeface="Times New Roman" panose="02020603050405020304" pitchFamily="18" charset="0"/>
                <a:cs typeface="Times New Roman" panose="02020603050405020304" pitchFamily="18" charset="0"/>
              </a:rPr>
              <a:t>R</a:t>
            </a:r>
            <a:r>
              <a:rPr dirty="0" sz="2800" spc="5">
                <a:latin typeface="Times New Roman" panose="02020603050405020304" pitchFamily="18" charset="0"/>
                <a:cs typeface="Times New Roman" panose="02020603050405020304" pitchFamily="18" charset="0"/>
              </a:rPr>
              <a:t>S?</a:t>
            </a:r>
            <a:endParaRPr dirty="0" sz="2800">
              <a:latin typeface="Times New Roman" panose="02020603050405020304" pitchFamily="18" charset="0"/>
              <a:cs typeface="Times New Roman" panose="02020603050405020304" pitchFamily="18" charset="0"/>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TextBox 8"/>
          <p:cNvSpPr txBox="1"/>
          <p:nvPr/>
        </p:nvSpPr>
        <p:spPr>
          <a:xfrm>
            <a:off x="609600" y="1578950"/>
            <a:ext cx="8229600" cy="5158740"/>
          </a:xfrm>
          <a:prstGeom prst="rect"/>
          <a:noFill/>
        </p:spPr>
        <p:txBody>
          <a:bodyPr rtlCol="0" wrap="square">
            <a:spAutoFit/>
          </a:bodyPr>
          <a:p>
            <a:pPr indent="-285750" marL="2857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The end users of the Student Portfolio Website include:</a:t>
            </a:r>
            <a:endParaRPr b="1" dirty="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endParaRPr b="1" dirty="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Recruiters and Employers:</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Hiring managers and recruiters who are evaluating a student’s skills, projects, and overall profile during the recruitment process.</a:t>
            </a:r>
          </a:p>
          <a:p>
            <a:endParaRPr b="1" dirty="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Academic Institutions:</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Professors, mentors, or evaluators who want to review a student’s work, skills, and achievements for academic assessments, internships, or competitions.</a:t>
            </a:r>
          </a:p>
          <a:p>
            <a:pPr indent="-285750" marL="285750">
              <a:buFont typeface="Wingdings" panose="05000000000000000000" pitchFamily="2" charset="2"/>
              <a:buChar char="Ø"/>
            </a:pPr>
            <a:endParaRPr b="1" dirty="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Peers and Collaborators</a:t>
            </a:r>
            <a:r>
              <a:rPr dirty="0" lang="en-IN">
                <a:latin typeface="Times New Roman" panose="02020603050405020304" pitchFamily="18" charset="0"/>
                <a:cs typeface="Times New Roman" panose="02020603050405020304" pitchFamily="18" charset="0"/>
              </a:rPr>
              <a:t>:</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Fellow students or collaborators who may want to connect for group projects, hackathons, or research initiatives.</a:t>
            </a:r>
          </a:p>
          <a:p>
            <a:pPr indent="-285750" marL="285750">
              <a:buFont typeface="Wingdings" panose="05000000000000000000" pitchFamily="2" charset="2"/>
              <a:buChar char="Ø"/>
            </a:pPr>
            <a:endParaRPr b="1" dirty="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General Audience:</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Anyone interested in learning more about the student, including friends, family, or visitors browsing personal portfolios for inspiration.</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5004435" cy="444352"/>
          </a:xfrm>
          <a:prstGeom prst="rect"/>
        </p:spPr>
        <p:txBody>
          <a:bodyPr bIns="0" lIns="0" rIns="0" rtlCol="0" tIns="13335" vert="horz" wrap="square">
            <a:spAutoFit/>
          </a:bodyPr>
          <a:p>
            <a:pPr marL="12700">
              <a:lnSpc>
                <a:spcPct val="100000"/>
              </a:lnSpc>
              <a:spcBef>
                <a:spcPts val="105"/>
              </a:spcBef>
            </a:pPr>
            <a:r>
              <a:rPr dirty="0" sz="2800" lang="en-IN" spc="10">
                <a:latin typeface="Times New Roman" panose="02020603050405020304" pitchFamily="18" charset="0"/>
                <a:cs typeface="Times New Roman" panose="02020603050405020304" pitchFamily="18" charset="0"/>
              </a:rPr>
              <a:t>TOOLS AND TECHNIQUES</a:t>
            </a:r>
            <a:endParaRPr dirty="0" sz="2800">
              <a:latin typeface="Times New Roman" panose="02020603050405020304" pitchFamily="18" charset="0"/>
              <a:cs typeface="Times New Roman" panose="02020603050405020304" pitchFamily="18" charset="0"/>
            </a:endParaRP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TextBox 7"/>
          <p:cNvSpPr txBox="1"/>
          <p:nvPr/>
        </p:nvSpPr>
        <p:spPr>
          <a:xfrm>
            <a:off x="2971800" y="1925657"/>
            <a:ext cx="5867400" cy="4091941"/>
          </a:xfrm>
          <a:prstGeom prst="rect"/>
          <a:noFill/>
        </p:spPr>
        <p:txBody>
          <a:bodyPr rtlCol="0" wrap="square">
            <a:spAutoFit/>
          </a:bodyPr>
          <a:p>
            <a:pPr lvl="0"/>
            <a:r>
              <a:rPr b="1" dirty="0" lang="en-IN">
                <a:latin typeface="Times New Roman" panose="02020603050405020304" pitchFamily="18" charset="0"/>
                <a:cs typeface="Times New Roman" panose="02020603050405020304" pitchFamily="18" charset="0"/>
              </a:rPr>
              <a:t>1.Frontend Technologies</a:t>
            </a:r>
            <a:endParaRPr dirty="0" lang="en-US">
              <a:latin typeface="Times New Roman" panose="02020603050405020304" pitchFamily="18" charset="0"/>
              <a:cs typeface="Times New Roman" panose="02020603050405020304" pitchFamily="18" charset="0"/>
            </a:endParaRPr>
          </a:p>
          <a:p>
            <a:pPr indent="-285750" lvl="1" marL="7429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HTML5</a:t>
            </a:r>
            <a:r>
              <a:rPr dirty="0" lang="en-IN">
                <a:latin typeface="Times New Roman" panose="02020603050405020304" pitchFamily="18" charset="0"/>
                <a:cs typeface="Times New Roman" panose="02020603050405020304" pitchFamily="18" charset="0"/>
              </a:rPr>
              <a:t>: To create the structure of the portfolio website.</a:t>
            </a:r>
            <a:endParaRPr dirty="0" lang="en-US">
              <a:latin typeface="Times New Roman" panose="02020603050405020304" pitchFamily="18" charset="0"/>
              <a:cs typeface="Times New Roman" panose="02020603050405020304" pitchFamily="18" charset="0"/>
            </a:endParaRPr>
          </a:p>
          <a:p>
            <a:pPr indent="-285750" lvl="1" marL="7429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CSS3</a:t>
            </a:r>
            <a:r>
              <a:rPr dirty="0" lang="en-IN">
                <a:latin typeface="Times New Roman" panose="02020603050405020304" pitchFamily="18" charset="0"/>
                <a:cs typeface="Times New Roman" panose="02020603050405020304" pitchFamily="18" charset="0"/>
              </a:rPr>
              <a:t>: For styling, layouts, colours, fonts, and responsive design.</a:t>
            </a:r>
            <a:endParaRPr dirty="0" lang="en-US">
              <a:latin typeface="Times New Roman" panose="02020603050405020304" pitchFamily="18" charset="0"/>
              <a:cs typeface="Times New Roman" panose="02020603050405020304" pitchFamily="18" charset="0"/>
            </a:endParaRPr>
          </a:p>
          <a:p>
            <a:pPr indent="-285750" lvl="1" marL="7429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JavaScript</a:t>
            </a:r>
            <a:r>
              <a:rPr dirty="0" lang="en-IN">
                <a:latin typeface="Times New Roman" panose="02020603050405020304" pitchFamily="18" charset="0"/>
                <a:cs typeface="Times New Roman" panose="02020603050405020304" pitchFamily="18" charset="0"/>
              </a:rPr>
              <a:t>: To add interactivity (dynamic project loading, buttons, effects).</a:t>
            </a:r>
            <a:endParaRPr dirty="0" lang="en-US">
              <a:latin typeface="Times New Roman" panose="02020603050405020304" pitchFamily="18" charset="0"/>
              <a:cs typeface="Times New Roman" panose="02020603050405020304" pitchFamily="18" charset="0"/>
            </a:endParaRPr>
          </a:p>
          <a:p>
            <a:pPr lvl="0"/>
            <a:r>
              <a:rPr b="1" dirty="0" lang="en-IN">
                <a:latin typeface="Times New Roman" panose="02020603050405020304" pitchFamily="18" charset="0"/>
                <a:cs typeface="Times New Roman" panose="02020603050405020304" pitchFamily="18" charset="0"/>
              </a:rPr>
              <a:t>2.Development Tools</a:t>
            </a:r>
            <a:endParaRPr dirty="0" lang="en-US">
              <a:latin typeface="Times New Roman" panose="02020603050405020304" pitchFamily="18" charset="0"/>
              <a:cs typeface="Times New Roman" panose="02020603050405020304" pitchFamily="18" charset="0"/>
            </a:endParaRPr>
          </a:p>
          <a:p>
            <a:pPr indent="-285750" lvl="1" marL="7429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Code Editor</a:t>
            </a:r>
            <a:r>
              <a:rPr dirty="0" lang="en-IN">
                <a:latin typeface="Times New Roman" panose="02020603050405020304" pitchFamily="18" charset="0"/>
                <a:cs typeface="Times New Roman" panose="02020603050405020304" pitchFamily="18" charset="0"/>
              </a:rPr>
              <a:t>: Visual Studio Code (or Sublime Text / Atom) for writing and editing code.</a:t>
            </a:r>
            <a:endParaRPr dirty="0" lang="en-US">
              <a:latin typeface="Times New Roman" panose="02020603050405020304" pitchFamily="18" charset="0"/>
              <a:cs typeface="Times New Roman" panose="02020603050405020304" pitchFamily="18" charset="0"/>
            </a:endParaRPr>
          </a:p>
          <a:p>
            <a:pPr indent="-285750" lvl="1" marL="7429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Version Control</a:t>
            </a:r>
            <a:r>
              <a:rPr dirty="0" lang="en-IN">
                <a:latin typeface="Times New Roman" panose="02020603050405020304" pitchFamily="18" charset="0"/>
                <a:cs typeface="Times New Roman" panose="02020603050405020304" pitchFamily="18" charset="0"/>
              </a:rPr>
              <a:t>: Git for version management and GitHub for hosting the project repository.</a:t>
            </a:r>
            <a:endParaRPr dirty="0" lang="en-US">
              <a:latin typeface="Times New Roman" panose="02020603050405020304" pitchFamily="18" charset="0"/>
              <a:cs typeface="Times New Roman" panose="02020603050405020304" pitchFamily="18" charset="0"/>
            </a:endParaRPr>
          </a:p>
          <a:p>
            <a:pPr indent="-285750" lvl="1" marL="7429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Browser Developer Tools</a:t>
            </a:r>
            <a:r>
              <a:rPr dirty="0" lang="en-IN">
                <a:latin typeface="Times New Roman" panose="02020603050405020304" pitchFamily="18" charset="0"/>
                <a:cs typeface="Times New Roman" panose="02020603050405020304" pitchFamily="18" charset="0"/>
              </a:rPr>
              <a:t>: For testing and debugging the website.</a:t>
            </a:r>
            <a:endParaRPr dirty="0" lang="en-US">
              <a:latin typeface="Times New Roman" panose="02020603050405020304" pitchFamily="18" charset="0"/>
              <a:cs typeface="Times New Roman" panose="02020603050405020304" pitchFamily="18" charset="0"/>
            </a:endParaRP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2" name="object 8"/>
          <p:cNvSpPr txBox="1"/>
          <p:nvPr/>
        </p:nvSpPr>
        <p:spPr>
          <a:xfrm>
            <a:off x="739775" y="291147"/>
            <a:ext cx="8794750" cy="505908"/>
          </a:xfrm>
          <a:prstGeom prst="rect"/>
        </p:spPr>
        <p:txBody>
          <a:bodyPr bIns="0" lIns="0" rIns="0" rtlCol="0" tIns="13335" vert="horz" wrap="square">
            <a:spAutoFit/>
          </a:bodyPr>
          <a:p>
            <a:pPr marL="12700">
              <a:lnSpc>
                <a:spcPct val="100000"/>
              </a:lnSpc>
              <a:spcBef>
                <a:spcPts val="105"/>
              </a:spcBef>
            </a:pPr>
            <a:r>
              <a:rPr b="1" dirty="0" sz="3200" lang="en-IN" spc="15">
                <a:latin typeface="Times New Roman" panose="02020603050405020304" pitchFamily="18" charset="0"/>
                <a:cs typeface="Times New Roman" panose="02020603050405020304" pitchFamily="18" charset="0"/>
              </a:rPr>
              <a:t>PORTFOLIO DESIGN AND LAYOUT</a:t>
            </a:r>
            <a:endParaRPr dirty="0" sz="3200">
              <a:latin typeface="Times New Roman" panose="02020603050405020304" pitchFamily="18" charset="0"/>
              <a:cs typeface="Times New Roman" panose="02020603050405020304" pitchFamily="18" charset="0"/>
            </a:endParaRPr>
          </a:p>
        </p:txBody>
      </p:sp>
      <p:sp>
        <p:nvSpPr>
          <p:cNvPr id="104867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TextBox 1"/>
          <p:cNvSpPr txBox="1"/>
          <p:nvPr/>
        </p:nvSpPr>
        <p:spPr>
          <a:xfrm>
            <a:off x="739775" y="1143000"/>
            <a:ext cx="8305800" cy="5425440"/>
          </a:xfrm>
          <a:prstGeom prst="rect"/>
          <a:noFill/>
        </p:spPr>
        <p:txBody>
          <a:bodyPr rtlCol="0" wrap="square">
            <a:spAutoFit/>
          </a:bodyPr>
          <a:p>
            <a:r>
              <a:rPr dirty="0" lang="en-IN">
                <a:latin typeface="Times New Roman" panose="02020603050405020304" pitchFamily="18" charset="0"/>
                <a:cs typeface="Times New Roman" panose="02020603050405020304" pitchFamily="18" charset="0"/>
              </a:rPr>
              <a:t>	The design and layout of the </a:t>
            </a:r>
            <a:r>
              <a:rPr b="1" dirty="0" lang="en-IN">
                <a:latin typeface="Times New Roman" panose="02020603050405020304" pitchFamily="18" charset="0"/>
                <a:cs typeface="Times New Roman" panose="02020603050405020304" pitchFamily="18" charset="0"/>
              </a:rPr>
              <a:t>Student Portfolio Website</a:t>
            </a:r>
            <a:r>
              <a:rPr dirty="0" lang="en-IN">
                <a:latin typeface="Times New Roman" panose="02020603050405020304" pitchFamily="18" charset="0"/>
                <a:cs typeface="Times New Roman" panose="02020603050405020304" pitchFamily="18" charset="0"/>
              </a:rPr>
              <a:t> focus on creating a </a:t>
            </a:r>
            <a:r>
              <a:rPr b="1" dirty="0" lang="en-IN">
                <a:latin typeface="Times New Roman" panose="02020603050405020304" pitchFamily="18" charset="0"/>
                <a:cs typeface="Times New Roman" panose="02020603050405020304" pitchFamily="18" charset="0"/>
              </a:rPr>
              <a:t>simple, professional, and responsive interface</a:t>
            </a:r>
            <a:r>
              <a:rPr dirty="0" lang="en-IN">
                <a:latin typeface="Times New Roman" panose="02020603050405020304" pitchFamily="18" charset="0"/>
                <a:cs typeface="Times New Roman" panose="02020603050405020304" pitchFamily="18" charset="0"/>
              </a:rPr>
              <a:t> that highlights the student’s skills and achievements. The layout is divided into well-structured sections for easy navigation and readability.</a:t>
            </a:r>
            <a:endParaRPr dirty="0" lang="en-US">
              <a:latin typeface="Times New Roman" panose="02020603050405020304" pitchFamily="18" charset="0"/>
              <a:cs typeface="Times New Roman" panose="02020603050405020304" pitchFamily="18" charset="0"/>
            </a:endParaRPr>
          </a:p>
          <a:p>
            <a:r>
              <a:rPr b="1" dirty="0" lang="en-IN">
                <a:latin typeface="Times New Roman" panose="02020603050405020304" pitchFamily="18" charset="0"/>
                <a:cs typeface="Times New Roman" panose="02020603050405020304" pitchFamily="18" charset="0"/>
              </a:rPr>
              <a:t>1. Header Section</a:t>
            </a:r>
            <a:endParaRPr dirty="0" lang="en-US">
              <a:latin typeface="Times New Roman" panose="02020603050405020304" pitchFamily="18" charset="0"/>
              <a:cs typeface="Times New Roman" panose="02020603050405020304" pitchFamily="18" charset="0"/>
            </a:endParaRPr>
          </a:p>
          <a:p>
            <a:pPr lvl="0"/>
            <a:r>
              <a:rPr dirty="0" lang="en-IN">
                <a:latin typeface="Times New Roman" panose="02020603050405020304" pitchFamily="18" charset="0"/>
                <a:cs typeface="Times New Roman" panose="02020603050405020304" pitchFamily="18" charset="0"/>
              </a:rPr>
              <a:t>Contains the student’s name, title (e.g., “Web Developer | Student | Tech Enthusiast”), and a short tagline.</a:t>
            </a:r>
            <a:endParaRPr dirty="0" lang="en-US">
              <a:latin typeface="Times New Roman" panose="02020603050405020304" pitchFamily="18" charset="0"/>
              <a:cs typeface="Times New Roman" panose="02020603050405020304" pitchFamily="18" charset="0"/>
            </a:endParaRPr>
          </a:p>
          <a:p>
            <a:pPr lvl="0"/>
            <a:r>
              <a:rPr dirty="0" lang="en-IN">
                <a:latin typeface="Times New Roman" panose="02020603050405020304" pitchFamily="18" charset="0"/>
                <a:cs typeface="Times New Roman" panose="02020603050405020304" pitchFamily="18" charset="0"/>
              </a:rPr>
              <a:t>Simple and clean design with attractive background </a:t>
            </a:r>
            <a:r>
              <a:rPr dirty="0" lang="en-IN" err="1">
                <a:latin typeface="Times New Roman" panose="02020603050405020304" pitchFamily="18" charset="0"/>
                <a:cs typeface="Times New Roman" panose="02020603050405020304" pitchFamily="18" charset="0"/>
              </a:rPr>
              <a:t>color</a:t>
            </a:r>
            <a:r>
              <a:rPr dirty="0" lang="en-IN">
                <a:latin typeface="Times New Roman" panose="02020603050405020304" pitchFamily="18" charset="0"/>
                <a:cs typeface="Times New Roman" panose="02020603050405020304" pitchFamily="18" charset="0"/>
              </a:rPr>
              <a:t> or image.</a:t>
            </a:r>
          </a:p>
          <a:p>
            <a:pPr lvl="0"/>
            <a:endParaRPr dirty="0" lang="en-US">
              <a:latin typeface="Times New Roman" panose="02020603050405020304" pitchFamily="18" charset="0"/>
              <a:cs typeface="Times New Roman" panose="02020603050405020304" pitchFamily="18" charset="0"/>
            </a:endParaRPr>
          </a:p>
          <a:p>
            <a:r>
              <a:rPr b="1" dirty="0" lang="en-IN">
                <a:latin typeface="Times New Roman" panose="02020603050405020304" pitchFamily="18" charset="0"/>
                <a:cs typeface="Times New Roman" panose="02020603050405020304" pitchFamily="18" charset="0"/>
              </a:rPr>
              <a:t>2. Navigation Bar</a:t>
            </a:r>
            <a:endParaRPr dirty="0" lang="en-US">
              <a:latin typeface="Times New Roman" panose="02020603050405020304" pitchFamily="18" charset="0"/>
              <a:cs typeface="Times New Roman" panose="02020603050405020304" pitchFamily="18" charset="0"/>
            </a:endParaRPr>
          </a:p>
          <a:p>
            <a:pPr lvl="0"/>
            <a:r>
              <a:rPr dirty="0" lang="en-IN">
                <a:latin typeface="Times New Roman" panose="02020603050405020304" pitchFamily="18" charset="0"/>
                <a:cs typeface="Times New Roman" panose="02020603050405020304" pitchFamily="18" charset="0"/>
              </a:rPr>
              <a:t>A fixed menu bar with links to all major sections: </a:t>
            </a:r>
            <a:r>
              <a:rPr dirty="0" i="1" lang="en-IN">
                <a:latin typeface="Times New Roman" panose="02020603050405020304" pitchFamily="18" charset="0"/>
                <a:cs typeface="Times New Roman" panose="02020603050405020304" pitchFamily="18" charset="0"/>
              </a:rPr>
              <a:t>About, Skills, Projects, Contact</a:t>
            </a:r>
            <a:r>
              <a:rPr dirty="0" lang="en-IN">
                <a:latin typeface="Times New Roman" panose="02020603050405020304" pitchFamily="18" charset="0"/>
                <a:cs typeface="Times New Roman" panose="02020603050405020304" pitchFamily="18" charset="0"/>
              </a:rPr>
              <a:t>.</a:t>
            </a:r>
            <a:endParaRPr dirty="0" lang="en-US">
              <a:latin typeface="Times New Roman" panose="02020603050405020304" pitchFamily="18" charset="0"/>
              <a:cs typeface="Times New Roman" panose="02020603050405020304" pitchFamily="18" charset="0"/>
            </a:endParaRPr>
          </a:p>
          <a:p>
            <a:pPr lvl="0"/>
            <a:r>
              <a:rPr dirty="0" lang="en-IN">
                <a:latin typeface="Times New Roman" panose="02020603050405020304" pitchFamily="18" charset="0"/>
                <a:cs typeface="Times New Roman" panose="02020603050405020304" pitchFamily="18" charset="0"/>
              </a:rPr>
              <a:t>Ensures smooth navigation and a user-friendly experience.</a:t>
            </a:r>
          </a:p>
          <a:p>
            <a:pPr lvl="0"/>
            <a:endParaRPr dirty="0" lang="en-US">
              <a:latin typeface="Times New Roman" panose="02020603050405020304" pitchFamily="18" charset="0"/>
              <a:cs typeface="Times New Roman" panose="02020603050405020304" pitchFamily="18" charset="0"/>
            </a:endParaRPr>
          </a:p>
          <a:p>
            <a:r>
              <a:rPr b="1" dirty="0" lang="en-IN">
                <a:latin typeface="Times New Roman" panose="02020603050405020304" pitchFamily="18" charset="0"/>
                <a:cs typeface="Times New Roman" panose="02020603050405020304" pitchFamily="18" charset="0"/>
              </a:rPr>
              <a:t>3. About Section</a:t>
            </a:r>
            <a:endParaRPr dirty="0" lang="en-US">
              <a:latin typeface="Times New Roman" panose="02020603050405020304" pitchFamily="18" charset="0"/>
              <a:cs typeface="Times New Roman" panose="02020603050405020304" pitchFamily="18" charset="0"/>
            </a:endParaRPr>
          </a:p>
          <a:p>
            <a:pPr lvl="0"/>
            <a:r>
              <a:rPr dirty="0" lang="en-IN">
                <a:latin typeface="Times New Roman" panose="02020603050405020304" pitchFamily="18" charset="0"/>
                <a:cs typeface="Times New Roman" panose="02020603050405020304" pitchFamily="18" charset="0"/>
              </a:rPr>
              <a:t>A short introduction about the student.</a:t>
            </a:r>
            <a:endParaRPr dirty="0" lang="en-US">
              <a:latin typeface="Times New Roman" panose="02020603050405020304" pitchFamily="18" charset="0"/>
              <a:cs typeface="Times New Roman" panose="02020603050405020304" pitchFamily="18" charset="0"/>
            </a:endParaRPr>
          </a:p>
          <a:p>
            <a:pPr lvl="0"/>
            <a:r>
              <a:rPr dirty="0" lang="en-IN">
                <a:latin typeface="Times New Roman" panose="02020603050405020304" pitchFamily="18" charset="0"/>
                <a:cs typeface="Times New Roman" panose="02020603050405020304" pitchFamily="18" charset="0"/>
              </a:rPr>
              <a:t>Optionally includes a profile photo for personalization.</a:t>
            </a:r>
          </a:p>
          <a:p>
            <a:pPr lvl="0"/>
            <a:endParaRPr dirty="0" lang="en-US">
              <a:latin typeface="Times New Roman" panose="02020603050405020304" pitchFamily="18" charset="0"/>
              <a:cs typeface="Times New Roman" panose="02020603050405020304" pitchFamily="18" charset="0"/>
            </a:endParaRPr>
          </a:p>
          <a:p>
            <a:r>
              <a:rPr b="1" dirty="0" lang="en-IN">
                <a:latin typeface="Times New Roman" panose="02020603050405020304" pitchFamily="18" charset="0"/>
                <a:cs typeface="Times New Roman" panose="02020603050405020304" pitchFamily="18" charset="0"/>
              </a:rPr>
              <a:t>4. Skills Section</a:t>
            </a:r>
            <a:endParaRPr dirty="0" lang="en-US">
              <a:latin typeface="Times New Roman" panose="02020603050405020304" pitchFamily="18" charset="0"/>
              <a:cs typeface="Times New Roman" panose="02020603050405020304" pitchFamily="18" charset="0"/>
            </a:endParaRPr>
          </a:p>
          <a:p>
            <a:pPr lvl="0"/>
            <a:r>
              <a:rPr dirty="0" lang="en-IN">
                <a:latin typeface="Times New Roman" panose="02020603050405020304" pitchFamily="18" charset="0"/>
                <a:cs typeface="Times New Roman" panose="02020603050405020304" pitchFamily="18" charset="0"/>
              </a:rPr>
              <a:t>List of technical and soft skills.</a:t>
            </a:r>
            <a:endParaRPr dirty="0" lang="en-US">
              <a:latin typeface="Times New Roman" panose="02020603050405020304" pitchFamily="18" charset="0"/>
              <a:cs typeface="Times New Roman" panose="02020603050405020304" pitchFamily="18" charset="0"/>
            </a:endParaRPr>
          </a:p>
          <a:p>
            <a:pPr lvl="0"/>
            <a:r>
              <a:rPr dirty="0" lang="en-IN">
                <a:latin typeface="Times New Roman" panose="02020603050405020304" pitchFamily="18" charset="0"/>
                <a:cs typeface="Times New Roman" panose="02020603050405020304" pitchFamily="18" charset="0"/>
              </a:rPr>
              <a:t>Can include skill bars or icons for better visualization.</a:t>
            </a:r>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8" name="TextBox 2"/>
          <p:cNvSpPr txBox="1"/>
          <p:nvPr/>
        </p:nvSpPr>
        <p:spPr>
          <a:xfrm>
            <a:off x="533400" y="152400"/>
            <a:ext cx="8915400" cy="4892040"/>
          </a:xfrm>
          <a:prstGeom prst="rect"/>
          <a:noFill/>
        </p:spPr>
        <p:txBody>
          <a:bodyPr rtlCol="0" wrap="square">
            <a:spAutoFit/>
          </a:bodyPr>
          <a:p>
            <a:r>
              <a:rPr b="1" dirty="0" lang="en-IN">
                <a:latin typeface="Times New Roman" panose="02020603050405020304" pitchFamily="18" charset="0"/>
                <a:cs typeface="Times New Roman" panose="02020603050405020304" pitchFamily="18" charset="0"/>
              </a:rPr>
              <a:t>5. Projects Section</a:t>
            </a:r>
            <a:endParaRPr dirty="0" lang="en-US">
              <a:latin typeface="Times New Roman" panose="02020603050405020304" pitchFamily="18" charset="0"/>
              <a:cs typeface="Times New Roman" panose="02020603050405020304" pitchFamily="18" charset="0"/>
            </a:endParaRPr>
          </a:p>
          <a:p>
            <a:pPr lvl="0"/>
            <a:r>
              <a:rPr dirty="0" lang="en-IN">
                <a:latin typeface="Times New Roman" panose="02020603050405020304" pitchFamily="18" charset="0"/>
                <a:cs typeface="Times New Roman" panose="02020603050405020304" pitchFamily="18" charset="0"/>
              </a:rPr>
              <a:t>Displays the student’s projects using </a:t>
            </a:r>
            <a:r>
              <a:rPr b="1" dirty="0" lang="en-IN">
                <a:latin typeface="Times New Roman" panose="02020603050405020304" pitchFamily="18" charset="0"/>
                <a:cs typeface="Times New Roman" panose="02020603050405020304" pitchFamily="18" charset="0"/>
              </a:rPr>
              <a:t>cards or tiles</a:t>
            </a:r>
            <a:r>
              <a:rPr dirty="0" lang="en-IN">
                <a:latin typeface="Times New Roman" panose="02020603050405020304" pitchFamily="18" charset="0"/>
                <a:cs typeface="Times New Roman" panose="02020603050405020304" pitchFamily="18" charset="0"/>
              </a:rPr>
              <a:t>.</a:t>
            </a:r>
            <a:endParaRPr dirty="0" lang="en-US">
              <a:latin typeface="Times New Roman" panose="02020603050405020304" pitchFamily="18" charset="0"/>
              <a:cs typeface="Times New Roman" panose="02020603050405020304" pitchFamily="18" charset="0"/>
            </a:endParaRPr>
          </a:p>
          <a:p>
            <a:pPr lvl="0"/>
            <a:r>
              <a:rPr dirty="0" lang="en-IN">
                <a:latin typeface="Times New Roman" panose="02020603050405020304" pitchFamily="18" charset="0"/>
                <a:cs typeface="Times New Roman" panose="02020603050405020304" pitchFamily="18" charset="0"/>
              </a:rPr>
              <a:t>Each card includes project title, short description, and possibly links (GitHub/demo).</a:t>
            </a:r>
          </a:p>
          <a:p>
            <a:pPr lvl="0"/>
            <a:endParaRPr dirty="0" lang="en-US">
              <a:latin typeface="Times New Roman" panose="02020603050405020304" pitchFamily="18" charset="0"/>
              <a:cs typeface="Times New Roman" panose="02020603050405020304" pitchFamily="18" charset="0"/>
            </a:endParaRPr>
          </a:p>
          <a:p>
            <a:r>
              <a:rPr b="1" dirty="0" lang="en-IN">
                <a:latin typeface="Times New Roman" panose="02020603050405020304" pitchFamily="18" charset="0"/>
                <a:cs typeface="Times New Roman" panose="02020603050405020304" pitchFamily="18" charset="0"/>
              </a:rPr>
              <a:t>6. Contact Section</a:t>
            </a:r>
            <a:endParaRPr dirty="0" lang="en-US">
              <a:latin typeface="Times New Roman" panose="02020603050405020304" pitchFamily="18" charset="0"/>
              <a:cs typeface="Times New Roman" panose="02020603050405020304" pitchFamily="18" charset="0"/>
            </a:endParaRPr>
          </a:p>
          <a:p>
            <a:pPr lvl="0"/>
            <a:r>
              <a:rPr dirty="0" lang="en-IN">
                <a:latin typeface="Times New Roman" panose="02020603050405020304" pitchFamily="18" charset="0"/>
                <a:cs typeface="Times New Roman" panose="02020603050405020304" pitchFamily="18" charset="0"/>
              </a:rPr>
              <a:t>Provides contact information such as email, phone, and social media links.</a:t>
            </a:r>
            <a:endParaRPr dirty="0" lang="en-US">
              <a:latin typeface="Times New Roman" panose="02020603050405020304" pitchFamily="18" charset="0"/>
              <a:cs typeface="Times New Roman" panose="02020603050405020304" pitchFamily="18" charset="0"/>
            </a:endParaRPr>
          </a:p>
          <a:p>
            <a:pPr lvl="0"/>
            <a:r>
              <a:rPr dirty="0" lang="en-IN">
                <a:latin typeface="Times New Roman" panose="02020603050405020304" pitchFamily="18" charset="0"/>
                <a:cs typeface="Times New Roman" panose="02020603050405020304" pitchFamily="18" charset="0"/>
              </a:rPr>
              <a:t>Includes a simple button or form for interaction.</a:t>
            </a:r>
          </a:p>
          <a:p>
            <a:pPr lvl="0"/>
            <a:endParaRPr dirty="0" lang="en-US">
              <a:latin typeface="Times New Roman" panose="02020603050405020304" pitchFamily="18" charset="0"/>
              <a:cs typeface="Times New Roman" panose="02020603050405020304" pitchFamily="18" charset="0"/>
            </a:endParaRPr>
          </a:p>
          <a:p>
            <a:r>
              <a:rPr b="1" dirty="0" lang="en-IN">
                <a:latin typeface="Times New Roman" panose="02020603050405020304" pitchFamily="18" charset="0"/>
                <a:cs typeface="Times New Roman" panose="02020603050405020304" pitchFamily="18" charset="0"/>
              </a:rPr>
              <a:t>7. Footer Section</a:t>
            </a:r>
            <a:endParaRPr dirty="0" lang="en-US">
              <a:latin typeface="Times New Roman" panose="02020603050405020304" pitchFamily="18" charset="0"/>
              <a:cs typeface="Times New Roman" panose="02020603050405020304" pitchFamily="18" charset="0"/>
            </a:endParaRPr>
          </a:p>
          <a:p>
            <a:pPr lvl="0"/>
            <a:r>
              <a:rPr dirty="0" lang="en-IN">
                <a:latin typeface="Times New Roman" panose="02020603050405020304" pitchFamily="18" charset="0"/>
                <a:cs typeface="Times New Roman" panose="02020603050405020304" pitchFamily="18" charset="0"/>
              </a:rPr>
              <a:t>Contains copyright text, quick links, and optional social media icons.</a:t>
            </a:r>
          </a:p>
          <a:p>
            <a:pPr lvl="0"/>
            <a:endParaRPr dirty="0" lang="en-US">
              <a:latin typeface="Times New Roman" panose="02020603050405020304" pitchFamily="18" charset="0"/>
              <a:cs typeface="Times New Roman" panose="02020603050405020304" pitchFamily="18" charset="0"/>
            </a:endParaRPr>
          </a:p>
          <a:p>
            <a:r>
              <a:rPr b="1" dirty="0" lang="en-IN">
                <a:latin typeface="Times New Roman" panose="02020603050405020304" pitchFamily="18" charset="0"/>
                <a:cs typeface="Times New Roman" panose="02020603050405020304" pitchFamily="18" charset="0"/>
              </a:rPr>
              <a:t>8. Layout Characteristics</a:t>
            </a:r>
          </a:p>
          <a:p>
            <a:endParaRPr dirty="0" lang="en-US">
              <a:latin typeface="Times New Roman" panose="02020603050405020304" pitchFamily="18" charset="0"/>
              <a:cs typeface="Times New Roman" panose="02020603050405020304" pitchFamily="18" charset="0"/>
            </a:endParaRPr>
          </a:p>
          <a:p>
            <a:pPr lvl="0"/>
            <a:r>
              <a:rPr b="1" dirty="0" lang="en-IN">
                <a:latin typeface="Times New Roman" panose="02020603050405020304" pitchFamily="18" charset="0"/>
                <a:cs typeface="Times New Roman" panose="02020603050405020304" pitchFamily="18" charset="0"/>
              </a:rPr>
              <a:t>Responsive Design</a:t>
            </a:r>
            <a:r>
              <a:rPr dirty="0" lang="en-IN">
                <a:latin typeface="Times New Roman" panose="02020603050405020304" pitchFamily="18" charset="0"/>
                <a:cs typeface="Times New Roman" panose="02020603050405020304" pitchFamily="18" charset="0"/>
              </a:rPr>
              <a:t>: Adjusts to desktops, tablets, and mobile devices.</a:t>
            </a:r>
            <a:endParaRPr dirty="0" lang="en-US">
              <a:latin typeface="Times New Roman" panose="02020603050405020304" pitchFamily="18" charset="0"/>
              <a:cs typeface="Times New Roman" panose="02020603050405020304" pitchFamily="18" charset="0"/>
            </a:endParaRPr>
          </a:p>
          <a:p>
            <a:pPr lvl="0"/>
            <a:r>
              <a:rPr b="1" dirty="0" lang="en-IN">
                <a:latin typeface="Times New Roman" panose="02020603050405020304" pitchFamily="18" charset="0"/>
                <a:cs typeface="Times New Roman" panose="02020603050405020304" pitchFamily="18" charset="0"/>
              </a:rPr>
              <a:t>Consistent Theme</a:t>
            </a:r>
            <a:r>
              <a:rPr dirty="0" lang="en-IN">
                <a:latin typeface="Times New Roman" panose="02020603050405020304" pitchFamily="18" charset="0"/>
                <a:cs typeface="Times New Roman" panose="02020603050405020304" pitchFamily="18" charset="0"/>
              </a:rPr>
              <a:t>: Uses uniform fonts, colours, and spacing.</a:t>
            </a:r>
            <a:endParaRPr dirty="0" lang="en-US">
              <a:latin typeface="Times New Roman" panose="02020603050405020304" pitchFamily="18" charset="0"/>
              <a:cs typeface="Times New Roman" panose="02020603050405020304" pitchFamily="18" charset="0"/>
            </a:endParaRPr>
          </a:p>
          <a:p>
            <a:pPr lvl="0"/>
            <a:r>
              <a:rPr b="1" dirty="0" lang="en-IN">
                <a:latin typeface="Times New Roman" panose="02020603050405020304" pitchFamily="18" charset="0"/>
                <a:cs typeface="Times New Roman" panose="02020603050405020304" pitchFamily="18" charset="0"/>
              </a:rPr>
              <a:t>Interactive Elements</a:t>
            </a:r>
            <a:r>
              <a:rPr dirty="0" lang="en-IN">
                <a:latin typeface="Times New Roman" panose="02020603050405020304" pitchFamily="18" charset="0"/>
                <a:cs typeface="Times New Roman" panose="02020603050405020304" pitchFamily="18" charset="0"/>
              </a:rPr>
              <a:t>: Hover effects, dynamic project loading, and optional animations.</a:t>
            </a:r>
            <a:endParaRPr dirty="0" lang="en-US">
              <a:latin typeface="Times New Roman" panose="02020603050405020304" pitchFamily="18" charset="0"/>
              <a:cs typeface="Times New Roman" panose="02020603050405020304" pitchFamily="18" charset="0"/>
            </a:endParaRPr>
          </a:p>
          <a:p>
            <a:endParaRPr dirty="0" lang="en-US"/>
          </a:p>
        </p:txBody>
      </p:sp>
      <p:sp>
        <p:nvSpPr>
          <p:cNvPr id="104867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2024-03-28T06:07:22Z</dcterms:created>
  <dcterms:modified xsi:type="dcterms:W3CDTF">2025-09-11T11:14:58Z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fc20be48ec8f48e897a9f56bdc349f27</vt:lpwstr>
  </property>
</Properties>
</file>