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70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2027D70-2BC6-4224-A3C7-76F21CF3382F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  <p14:sldId id="264"/>
            <p14:sldId id="265"/>
            <p14:sldId id="270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Disease in a year</a:t>
            </a:r>
            <a:r>
              <a:rPr lang="en-US" baseline="0" dirty="0" smtClean="0"/>
              <a:t> </a:t>
            </a:r>
            <a:endParaRPr lang="en-US" dirty="0"/>
          </a:p>
        </c:rich>
      </c:tx>
      <c:layout>
        <c:manualLayout>
          <c:xMode val="edge"/>
          <c:yMode val="edge"/>
          <c:x val="0.32273573156219382"/>
          <c:y val="5.04254648597541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525328"/>
        <c:axId val="161525888"/>
      </c:barChart>
      <c:catAx>
        <c:axId val="16152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525888"/>
        <c:crosses val="autoZero"/>
        <c:auto val="1"/>
        <c:lblAlgn val="ctr"/>
        <c:lblOffset val="100"/>
        <c:noMultiLvlLbl val="0"/>
      </c:catAx>
      <c:valAx>
        <c:axId val="16152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52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Q</a:t>
            </a:r>
            <a:r>
              <a:rPr lang="en-US" baseline="0" dirty="0" smtClean="0"/>
              <a:t>4 </a:t>
            </a:r>
            <a:r>
              <a:rPr lang="en-US" baseline="0" dirty="0" smtClean="0"/>
              <a:t>in different region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North</a:t>
            </a:r>
            <a:r>
              <a:rPr lang="en-US" baseline="0" dirty="0" smtClean="0"/>
              <a:t> in different ages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0-20</c:v>
                </c:pt>
                <c:pt idx="1">
                  <c:v>20-40</c:v>
                </c:pt>
                <c:pt idx="2">
                  <c:v>40-60</c:v>
                </c:pt>
                <c:pt idx="3">
                  <c:v>&gt;60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1529808"/>
        <c:axId val="161530368"/>
      </c:lineChart>
      <c:catAx>
        <c:axId val="16152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530368"/>
        <c:crosses val="autoZero"/>
        <c:auto val="1"/>
        <c:lblAlgn val="ctr"/>
        <c:lblOffset val="100"/>
        <c:noMultiLvlLbl val="0"/>
      </c:catAx>
      <c:valAx>
        <c:axId val="16153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52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Disease in a year</a:t>
            </a:r>
            <a:r>
              <a:rPr lang="en-US" baseline="0" dirty="0" smtClean="0"/>
              <a:t> </a:t>
            </a:r>
            <a:endParaRPr lang="en-US" dirty="0"/>
          </a:p>
        </c:rich>
      </c:tx>
      <c:layout>
        <c:manualLayout>
          <c:xMode val="edge"/>
          <c:yMode val="edge"/>
          <c:x val="0.32273573156219382"/>
          <c:y val="5.04254648597541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8187744"/>
        <c:axId val="288188304"/>
      </c:barChart>
      <c:catAx>
        <c:axId val="28818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188304"/>
        <c:crosses val="autoZero"/>
        <c:auto val="1"/>
        <c:lblAlgn val="ctr"/>
        <c:lblOffset val="100"/>
        <c:noMultiLvlLbl val="0"/>
      </c:catAx>
      <c:valAx>
        <c:axId val="28818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18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Q</a:t>
            </a:r>
            <a:r>
              <a:rPr lang="en-US" baseline="0" dirty="0" smtClean="0"/>
              <a:t>4 in different region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North</a:t>
            </a:r>
            <a:r>
              <a:rPr lang="en-US" baseline="0" dirty="0" smtClean="0"/>
              <a:t> in different ages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0-20</c:v>
                </c:pt>
                <c:pt idx="1">
                  <c:v>20-40</c:v>
                </c:pt>
                <c:pt idx="2">
                  <c:v>40-60</c:v>
                </c:pt>
                <c:pt idx="3">
                  <c:v>&gt;60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8192224"/>
        <c:axId val="288192784"/>
      </c:lineChart>
      <c:catAx>
        <c:axId val="28819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192784"/>
        <c:crosses val="autoZero"/>
        <c:auto val="1"/>
        <c:lblAlgn val="ctr"/>
        <c:lblOffset val="100"/>
        <c:noMultiLvlLbl val="0"/>
      </c:catAx>
      <c:valAx>
        <c:axId val="28819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192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6B1C-DF0F-4EE0-A545-714389A223D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96C9-6102-4702-AACC-0BEA0037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8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6B1C-DF0F-4EE0-A545-714389A223D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96C9-6102-4702-AACC-0BEA0037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3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6B1C-DF0F-4EE0-A545-714389A223D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96C9-6102-4702-AACC-0BEA0037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0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6B1C-DF0F-4EE0-A545-714389A223D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96C9-6102-4702-AACC-0BEA0037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6B1C-DF0F-4EE0-A545-714389A223D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96C9-6102-4702-AACC-0BEA0037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0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6B1C-DF0F-4EE0-A545-714389A223D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96C9-6102-4702-AACC-0BEA0037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5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6B1C-DF0F-4EE0-A545-714389A223D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96C9-6102-4702-AACC-0BEA0037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4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6B1C-DF0F-4EE0-A545-714389A223D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96C9-6102-4702-AACC-0BEA0037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2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6B1C-DF0F-4EE0-A545-714389A223D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96C9-6102-4702-AACC-0BEA0037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3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6B1C-DF0F-4EE0-A545-714389A223D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96C9-6102-4702-AACC-0BEA0037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5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6B1C-DF0F-4EE0-A545-714389A223D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96C9-6102-4702-AACC-0BEA0037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1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56B1C-DF0F-4EE0-A545-714389A223D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C96C9-6102-4702-AACC-0BEA0037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6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5kQR71yJp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Interactive Data Analytics Tool</a:t>
            </a:r>
            <a:br>
              <a:rPr lang="en-US" sz="5400" dirty="0" smtClean="0"/>
            </a:br>
            <a:r>
              <a:rPr lang="en-US" sz="5400" dirty="0" smtClean="0"/>
              <a:t>(IDAT)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Simple plan and brain storm</a:t>
            </a:r>
          </a:p>
          <a:p>
            <a:r>
              <a:rPr lang="en-US" dirty="0" smtClean="0"/>
              <a:t>By Wu </a:t>
            </a:r>
            <a:r>
              <a:rPr lang="en-US" dirty="0" err="1" smtClean="0"/>
              <a:t>Wenfeng</a:t>
            </a:r>
            <a:endParaRPr lang="en-US" dirty="0" smtClean="0"/>
          </a:p>
          <a:p>
            <a:r>
              <a:rPr lang="en-US" dirty="0" smtClean="0"/>
              <a:t>2 Jan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IDAT has a sustainable future?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Intelligence</a:t>
            </a:r>
          </a:p>
          <a:p>
            <a:pPr lvl="2"/>
            <a:r>
              <a:rPr lang="en-US" dirty="0" smtClean="0"/>
              <a:t>Give boss Better </a:t>
            </a:r>
            <a:r>
              <a:rPr lang="en-US" dirty="0" smtClean="0"/>
              <a:t>condition tooltip</a:t>
            </a:r>
          </a:p>
          <a:p>
            <a:pPr lvl="2"/>
            <a:r>
              <a:rPr lang="en-US" dirty="0" smtClean="0"/>
              <a:t>Give secretary Better </a:t>
            </a:r>
            <a:r>
              <a:rPr lang="en-US" dirty="0" smtClean="0"/>
              <a:t>chart sequence tooltip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4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can do in the future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2636520" cy="2101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/>
          </p:nvPr>
        </p:nvGraphicFramePr>
        <p:xfrm>
          <a:off x="3448594" y="1911532"/>
          <a:ext cx="3344092" cy="2203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Chart 41"/>
          <p:cNvGraphicFramePr/>
          <p:nvPr>
            <p:extLst/>
          </p:nvPr>
        </p:nvGraphicFramePr>
        <p:xfrm>
          <a:off x="7187474" y="1372808"/>
          <a:ext cx="3609835" cy="3356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2789646" y="5100078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Xx-xx-</a:t>
                      </a:r>
                      <a:r>
                        <a:rPr lang="en-US" dirty="0" err="1" smtClean="0"/>
                        <a:t>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Xx-xx-</a:t>
                      </a:r>
                      <a:r>
                        <a:rPr lang="en-US" dirty="0" err="1" smtClean="0"/>
                        <a:t>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Right Arrow 45"/>
          <p:cNvSpPr/>
          <p:nvPr/>
        </p:nvSpPr>
        <p:spPr>
          <a:xfrm>
            <a:off x="3518263" y="2682240"/>
            <a:ext cx="452846" cy="330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6631578" y="2773680"/>
            <a:ext cx="452846" cy="330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8229600" y="4763589"/>
            <a:ext cx="304800" cy="287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2934789" y="2882537"/>
            <a:ext cx="513805" cy="63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61500" y="344959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598126" y="3104607"/>
            <a:ext cx="179725" cy="43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380883" y="335023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145891" y="371956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8441004" y="3029019"/>
            <a:ext cx="256904" cy="69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51565" y="1321356"/>
            <a:ext cx="206550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Why this sequence?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6357" y="4179894"/>
            <a:ext cx="262693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Why click </a:t>
            </a:r>
            <a:r>
              <a:rPr lang="en-US" dirty="0" smtClean="0">
                <a:solidFill>
                  <a:srgbClr val="FF0000"/>
                </a:solidFill>
              </a:rPr>
              <a:t>here and there?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0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 right now?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sample data</a:t>
            </a:r>
          </a:p>
          <a:p>
            <a:r>
              <a:rPr lang="en-US" dirty="0" smtClean="0"/>
              <a:t>Define a sample sequence</a:t>
            </a:r>
          </a:p>
          <a:p>
            <a:r>
              <a:rPr lang="en-US" dirty="0" smtClean="0"/>
              <a:t>design a prototype </a:t>
            </a:r>
          </a:p>
          <a:p>
            <a:r>
              <a:rPr lang="en-US" dirty="0" smtClean="0"/>
              <a:t>Decide technical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2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and Brain Storm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41372" y="1454332"/>
            <a:ext cx="189026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 smtClean="0"/>
              <a:t>?</a:t>
            </a:r>
            <a:endParaRPr lang="en-US" sz="28700" dirty="0"/>
          </a:p>
        </p:txBody>
      </p:sp>
    </p:spTree>
    <p:extLst>
      <p:ext uri="{BB962C8B-B14F-4D97-AF65-F5344CB8AC3E}">
        <p14:creationId xmlns:p14="http://schemas.microsoft.com/office/powerpoint/2010/main" val="303436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Questions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problem IDAT want to solve?</a:t>
            </a:r>
          </a:p>
          <a:p>
            <a:r>
              <a:rPr lang="en-US" dirty="0" smtClean="0"/>
              <a:t>Who use IDAT?</a:t>
            </a:r>
          </a:p>
          <a:p>
            <a:r>
              <a:rPr lang="en-US" dirty="0" smtClean="0"/>
              <a:t>What’s the difference between IDAT and other data analytics tool?</a:t>
            </a:r>
          </a:p>
          <a:p>
            <a:r>
              <a:rPr lang="en-US" dirty="0" smtClean="0"/>
              <a:t>What’s IDAT’s architecture ?</a:t>
            </a:r>
          </a:p>
          <a:p>
            <a:r>
              <a:rPr lang="en-US" dirty="0" smtClean="0"/>
              <a:t>Does IDAT have a sustainable future?   </a:t>
            </a:r>
          </a:p>
          <a:p>
            <a:r>
              <a:rPr lang="en-US" dirty="0" smtClean="0"/>
              <a:t>What we do right now?</a:t>
            </a:r>
          </a:p>
        </p:txBody>
      </p:sp>
    </p:spTree>
    <p:extLst>
      <p:ext uri="{BB962C8B-B14F-4D97-AF65-F5344CB8AC3E}">
        <p14:creationId xmlns:p14="http://schemas.microsoft.com/office/powerpoint/2010/main" val="367581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What problem IDAT want to solve?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an interactive and visualized way to analyze big data. Make it simple and easy to use.</a:t>
            </a:r>
          </a:p>
          <a:p>
            <a:r>
              <a:rPr lang="en-US" dirty="0" smtClean="0"/>
              <a:t>With help of OLAP, Give end-user ability to drill-down the data and find detail of particular data sample.</a:t>
            </a:r>
          </a:p>
          <a:p>
            <a:r>
              <a:rPr lang="en-US" dirty="0" smtClean="0"/>
              <a:t>Find a balance point between </a:t>
            </a:r>
            <a:r>
              <a:rPr lang="en-US" dirty="0" smtClean="0"/>
              <a:t>Usability and </a:t>
            </a:r>
            <a:r>
              <a:rPr lang="en-US" dirty="0" smtClean="0"/>
              <a:t>Flexibility.</a:t>
            </a:r>
          </a:p>
        </p:txBody>
      </p:sp>
    </p:spTree>
    <p:extLst>
      <p:ext uri="{BB962C8B-B14F-4D97-AF65-F5344CB8AC3E}">
        <p14:creationId xmlns:p14="http://schemas.microsoft.com/office/powerpoint/2010/main" val="52647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 IDAT?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kind of people:</a:t>
            </a:r>
          </a:p>
          <a:p>
            <a:pPr lvl="1"/>
            <a:r>
              <a:rPr lang="en-US" dirty="0" smtClean="0"/>
              <a:t>Boss, who use IDAT to find his interesting data feature.</a:t>
            </a:r>
          </a:p>
          <a:p>
            <a:pPr lvl="1"/>
            <a:r>
              <a:rPr lang="en-US" dirty="0" smtClean="0"/>
              <a:t>Secretary(data analyst), </a:t>
            </a:r>
            <a:r>
              <a:rPr lang="en-US" dirty="0" smtClean="0"/>
              <a:t>who use IDAT to generate what boss can see.</a:t>
            </a:r>
          </a:p>
          <a:p>
            <a:r>
              <a:rPr lang="en-US" dirty="0" smtClean="0"/>
              <a:t>Take PPT software as an example. Boss only need to press a button to see next slide. While </a:t>
            </a:r>
            <a:r>
              <a:rPr lang="en-US" dirty="0" smtClean="0"/>
              <a:t>secretary </a:t>
            </a:r>
            <a:r>
              <a:rPr lang="en-US" dirty="0" smtClean="0"/>
              <a:t>need to analyze data and make a ppt.</a:t>
            </a:r>
          </a:p>
          <a:p>
            <a:r>
              <a:rPr lang="en-US" dirty="0" smtClean="0"/>
              <a:t>Not like PPT, IDAT give more power to boss. Not just a died form or chart in a slide. But an interactive and dynamic one.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disease 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953440"/>
              </p:ext>
            </p:extLst>
          </p:nvPr>
        </p:nvGraphicFramePr>
        <p:xfrm>
          <a:off x="838200" y="1825625"/>
          <a:ext cx="2636520" cy="2101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871883756"/>
              </p:ext>
            </p:extLst>
          </p:nvPr>
        </p:nvGraphicFramePr>
        <p:xfrm>
          <a:off x="3448594" y="1911532"/>
          <a:ext cx="3344092" cy="2203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2961291346"/>
              </p:ext>
            </p:extLst>
          </p:nvPr>
        </p:nvGraphicFramePr>
        <p:xfrm>
          <a:off x="7187474" y="1372808"/>
          <a:ext cx="3609835" cy="3356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693598"/>
              </p:ext>
            </p:extLst>
          </p:nvPr>
        </p:nvGraphicFramePr>
        <p:xfrm>
          <a:off x="2789646" y="5100078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Xx-xx-</a:t>
                      </a:r>
                      <a:r>
                        <a:rPr lang="en-US" dirty="0" err="1" smtClean="0"/>
                        <a:t>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Xx-xx-</a:t>
                      </a:r>
                      <a:r>
                        <a:rPr lang="en-US" dirty="0" err="1" smtClean="0"/>
                        <a:t>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Right Arrow 45"/>
          <p:cNvSpPr/>
          <p:nvPr/>
        </p:nvSpPr>
        <p:spPr>
          <a:xfrm>
            <a:off x="3518263" y="2682240"/>
            <a:ext cx="452846" cy="330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6631578" y="2773680"/>
            <a:ext cx="452846" cy="330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8229600" y="4763589"/>
            <a:ext cx="304800" cy="287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2934789" y="2882537"/>
            <a:ext cx="513805" cy="63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61500" y="344959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598126" y="3104607"/>
            <a:ext cx="179725" cy="43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380883" y="335023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145891" y="371956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8441004" y="3029019"/>
            <a:ext cx="256904" cy="69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7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disease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Secretary </a:t>
            </a:r>
            <a:r>
              <a:rPr lang="en-US" dirty="0" smtClean="0"/>
              <a:t>decides the sequence of the three chart. </a:t>
            </a:r>
          </a:p>
          <a:p>
            <a:pPr lvl="1"/>
            <a:r>
              <a:rPr lang="en-US" dirty="0" smtClean="0"/>
              <a:t>Time-&gt;region-&gt;age</a:t>
            </a:r>
          </a:p>
          <a:p>
            <a:r>
              <a:rPr lang="en-US" dirty="0" smtClean="0"/>
              <a:t>Boss can choose different condition.  </a:t>
            </a:r>
            <a:r>
              <a:rPr lang="en-US" dirty="0" smtClean="0"/>
              <a:t>And click to drilldown.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a </a:t>
            </a:r>
            <a:r>
              <a:rPr lang="en-US" dirty="0" smtClean="0">
                <a:hlinkClick r:id="rId2"/>
              </a:rPr>
              <a:t>video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differences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346288"/>
              </p:ext>
            </p:extLst>
          </p:nvPr>
        </p:nvGraphicFramePr>
        <p:xfrm>
          <a:off x="838200" y="1557770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</a:t>
                      </a:r>
                      <a:r>
                        <a:rPr lang="en-US" baseline="0" dirty="0" smtClean="0"/>
                        <a:t> dashboard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Tablau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flexibility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8" name="Straight Arrow Connector 47"/>
          <p:cNvCxnSpPr/>
          <p:nvPr/>
        </p:nvCxnSpPr>
        <p:spPr>
          <a:xfrm flipV="1">
            <a:off x="3448596" y="3361509"/>
            <a:ext cx="0" cy="281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230882" y="5930537"/>
            <a:ext cx="4606834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c 50"/>
          <p:cNvSpPr/>
          <p:nvPr/>
        </p:nvSpPr>
        <p:spPr>
          <a:xfrm rot="10800000">
            <a:off x="3764368" y="1436913"/>
            <a:ext cx="5682825" cy="4269039"/>
          </a:xfrm>
          <a:prstGeom prst="arc">
            <a:avLst>
              <a:gd name="adj1" fmla="val 16448301"/>
              <a:gd name="adj2" fmla="val 215576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394859" y="3509554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usability</a:t>
            </a:r>
          </a:p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84573" y="6174377"/>
            <a:ext cx="103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flexibility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6313716" y="5617031"/>
            <a:ext cx="139337" cy="14804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703418" y="3589461"/>
            <a:ext cx="139337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410894" y="4916934"/>
            <a:ext cx="139337" cy="1480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890755" y="3571433"/>
            <a:ext cx="139337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147420" y="3443066"/>
            <a:ext cx="175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</a:t>
            </a:r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6890755" y="3944063"/>
            <a:ext cx="139337" cy="1480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147420" y="3833420"/>
            <a:ext cx="60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IDAT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6890755" y="4316693"/>
            <a:ext cx="139337" cy="14804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179220" y="4206050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Tablau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560526" y="5390606"/>
            <a:ext cx="300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must find a balance point!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IDAT’s architecture ?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3973291" y="5738948"/>
            <a:ext cx="3082834" cy="8186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79817" y="4833257"/>
            <a:ext cx="3082834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OLAP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79817" y="2003584"/>
            <a:ext cx="3082834" cy="99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79817" y="3440498"/>
            <a:ext cx="3082834" cy="1009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Web container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80411" y="3927566"/>
            <a:ext cx="2220686" cy="426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23948" y="2430610"/>
            <a:ext cx="2220686" cy="426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pages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5212080" y="3100252"/>
            <a:ext cx="309154" cy="278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212080" y="4503861"/>
            <a:ext cx="309154" cy="278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238205" y="5390606"/>
            <a:ext cx="309154" cy="278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525692" y="3526971"/>
            <a:ext cx="2055223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IDAT</a:t>
            </a:r>
            <a:endParaRPr lang="en-US" dirty="0"/>
          </a:p>
        </p:txBody>
      </p:sp>
      <p:sp>
        <p:nvSpPr>
          <p:cNvPr id="16" name="Bent-Up Arrow 15"/>
          <p:cNvSpPr/>
          <p:nvPr/>
        </p:nvSpPr>
        <p:spPr>
          <a:xfrm>
            <a:off x="7306490" y="4998720"/>
            <a:ext cx="2342607" cy="1271451"/>
          </a:xfrm>
          <a:prstGeom prst="bentUpArrow">
            <a:avLst>
              <a:gd name="adj1" fmla="val 11087"/>
              <a:gd name="adj2" fmla="val 15435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6810105" y="4023359"/>
            <a:ext cx="1628503" cy="235131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/>
          <p:cNvSpPr/>
          <p:nvPr/>
        </p:nvSpPr>
        <p:spPr>
          <a:xfrm rot="16200000">
            <a:off x="7710981" y="1546844"/>
            <a:ext cx="924029" cy="2725780"/>
          </a:xfrm>
          <a:prstGeom prst="bentUpArrow">
            <a:avLst>
              <a:gd name="adj1" fmla="val 11087"/>
              <a:gd name="adj2" fmla="val 12608"/>
              <a:gd name="adj3" fmla="val 1180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33505" y="2134823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34928" y="3654636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47666" y="5738948"/>
            <a:ext cx="177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 model</a:t>
            </a:r>
          </a:p>
        </p:txBody>
      </p:sp>
    </p:spTree>
    <p:extLst>
      <p:ext uri="{BB962C8B-B14F-4D97-AF65-F5344CB8AC3E}">
        <p14:creationId xmlns:p14="http://schemas.microsoft.com/office/powerpoint/2010/main" val="1573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417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Interactive Data Analytics Tool (IDAT)</vt:lpstr>
      <vt:lpstr>Some Questions </vt:lpstr>
      <vt:lpstr>What problem IDAT want to solve?</vt:lpstr>
      <vt:lpstr>Who use IDAT?</vt:lpstr>
      <vt:lpstr>A disease example</vt:lpstr>
      <vt:lpstr>A disease example</vt:lpstr>
      <vt:lpstr>tablau</vt:lpstr>
      <vt:lpstr>The differences</vt:lpstr>
      <vt:lpstr>What’s IDAT’s architecture ?</vt:lpstr>
      <vt:lpstr>Does IDAT has a sustainable future?   </vt:lpstr>
      <vt:lpstr>What we can do in the future</vt:lpstr>
      <vt:lpstr>What we do right now? </vt:lpstr>
      <vt:lpstr>Question and Brain Storm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Data Analytics Tool</dc:title>
  <dc:creator>workshop</dc:creator>
  <cp:lastModifiedBy>workshop</cp:lastModifiedBy>
  <cp:revision>21</cp:revision>
  <dcterms:created xsi:type="dcterms:W3CDTF">2015-01-01T11:44:45Z</dcterms:created>
  <dcterms:modified xsi:type="dcterms:W3CDTF">2015-01-05T03:23:13Z</dcterms:modified>
</cp:coreProperties>
</file>