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0" r:id="rId3"/>
    <p:sldId id="282" r:id="rId4"/>
    <p:sldId id="281" r:id="rId5"/>
    <p:sldId id="284" r:id="rId6"/>
    <p:sldId id="285" r:id="rId7"/>
    <p:sldId id="288" r:id="rId8"/>
    <p:sldId id="297" r:id="rId9"/>
    <p:sldId id="298" r:id="rId10"/>
    <p:sldId id="299" r:id="rId11"/>
    <p:sldId id="300" r:id="rId12"/>
    <p:sldId id="301" r:id="rId13"/>
    <p:sldId id="290" r:id="rId14"/>
    <p:sldId id="278" r:id="rId15"/>
    <p:sldId id="279" r:id="rId16"/>
    <p:sldId id="302" r:id="rId17"/>
    <p:sldId id="295" r:id="rId18"/>
    <p:sldId id="293"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027D70-2BC6-4224-A3C7-76F21CF3382F}">
          <p14:sldIdLst>
            <p14:sldId id="256"/>
            <p14:sldId id="280"/>
            <p14:sldId id="282"/>
            <p14:sldId id="281"/>
            <p14:sldId id="284"/>
            <p14:sldId id="285"/>
            <p14:sldId id="288"/>
            <p14:sldId id="297"/>
            <p14:sldId id="298"/>
            <p14:sldId id="299"/>
            <p14:sldId id="300"/>
            <p14:sldId id="301"/>
            <p14:sldId id="290"/>
            <p14:sldId id="278"/>
            <p14:sldId id="279"/>
            <p14:sldId id="302"/>
            <p14:sldId id="295"/>
            <p14:sldId id="293"/>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69484" autoAdjust="0"/>
  </p:normalViewPr>
  <p:slideViewPr>
    <p:cSldViewPr snapToGrid="0">
      <p:cViewPr varScale="1">
        <p:scale>
          <a:sx n="79" d="100"/>
          <a:sy n="79" d="100"/>
        </p:scale>
        <p:origin x="1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86278064"/>
        <c:axId val="186278624"/>
      </c:barChart>
      <c:catAx>
        <c:axId val="18627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278624"/>
        <c:crosses val="autoZero"/>
        <c:auto val="1"/>
        <c:lblAlgn val="ctr"/>
        <c:lblOffset val="100"/>
        <c:noMultiLvlLbl val="0"/>
      </c:catAx>
      <c:valAx>
        <c:axId val="18627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278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186281984"/>
        <c:axId val="186282544"/>
      </c:lineChart>
      <c:catAx>
        <c:axId val="18628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282544"/>
        <c:crosses val="autoZero"/>
        <c:auto val="1"/>
        <c:lblAlgn val="ctr"/>
        <c:lblOffset val="100"/>
        <c:noMultiLvlLbl val="0"/>
      </c:catAx>
      <c:valAx>
        <c:axId val="186282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281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186288144"/>
        <c:axId val="186288704"/>
      </c:lineChart>
      <c:catAx>
        <c:axId val="186288144"/>
        <c:scaling>
          <c:orientation val="minMax"/>
        </c:scaling>
        <c:delete val="1"/>
        <c:axPos val="b"/>
        <c:numFmt formatCode="General" sourceLinked="1"/>
        <c:majorTickMark val="none"/>
        <c:minorTickMark val="none"/>
        <c:tickLblPos val="nextTo"/>
        <c:crossAx val="186288704"/>
        <c:crosses val="autoZero"/>
        <c:auto val="1"/>
        <c:lblAlgn val="ctr"/>
        <c:lblOffset val="100"/>
        <c:noMultiLvlLbl val="0"/>
      </c:catAx>
      <c:valAx>
        <c:axId val="18628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288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188942848"/>
        <c:axId val="188943408"/>
      </c:lineChart>
      <c:catAx>
        <c:axId val="188942848"/>
        <c:scaling>
          <c:orientation val="minMax"/>
        </c:scaling>
        <c:delete val="1"/>
        <c:axPos val="b"/>
        <c:numFmt formatCode="General" sourceLinked="1"/>
        <c:majorTickMark val="none"/>
        <c:minorTickMark val="none"/>
        <c:tickLblPos val="nextTo"/>
        <c:crossAx val="188943408"/>
        <c:crosses val="autoZero"/>
        <c:auto val="1"/>
        <c:lblAlgn val="ctr"/>
        <c:lblOffset val="100"/>
        <c:noMultiLvlLbl val="0"/>
      </c:catAx>
      <c:valAx>
        <c:axId val="18894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942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BC2A5-1100-4B65-99B0-4E70C3DC409A}" type="datetimeFigureOut">
              <a:rPr lang="en-US" smtClean="0"/>
              <a:t>2/28/2015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BF8E4-EE3A-475A-9C8B-8228CFF6D56C}" type="slidenum">
              <a:rPr lang="en-US" smtClean="0"/>
              <a:t>‹#›</a:t>
            </a:fld>
            <a:endParaRPr lang="en-US"/>
          </a:p>
        </p:txBody>
      </p:sp>
    </p:spTree>
    <p:extLst>
      <p:ext uri="{BB962C8B-B14F-4D97-AF65-F5344CB8AC3E}">
        <p14:creationId xmlns:p14="http://schemas.microsoft.com/office/powerpoint/2010/main" val="28954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Good</a:t>
            </a:r>
            <a:r>
              <a:rPr lang="en-US" baseline="0" dirty="0" smtClean="0"/>
              <a:t> afternoon , everyone! I am glad to introduce our work to you. It is called Interactive Data Analytics Tool, IDAT for short.</a:t>
            </a:r>
            <a:endParaRPr lang="en-US" dirty="0" smtClean="0"/>
          </a:p>
          <a:p>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a:t>
            </a:fld>
            <a:endParaRPr lang="en-US"/>
          </a:p>
        </p:txBody>
      </p:sp>
    </p:spTree>
    <p:extLst>
      <p:ext uri="{BB962C8B-B14F-4D97-AF65-F5344CB8AC3E}">
        <p14:creationId xmlns:p14="http://schemas.microsoft.com/office/powerpoint/2010/main" val="3507947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 male</a:t>
            </a:r>
            <a:r>
              <a:rPr lang="en-US" baseline="0" dirty="0" smtClean="0"/>
              <a:t>’s diagnostic time is same with female.</a:t>
            </a:r>
          </a:p>
          <a:p>
            <a:r>
              <a:rPr lang="en-US" baseline="0" dirty="0" smtClean="0"/>
              <a:t>So Alice think it is not interesting, and want to see age details.</a:t>
            </a:r>
          </a:p>
          <a:p>
            <a:r>
              <a:rPr lang="en-US" baseline="0" dirty="0" smtClean="0"/>
              <a:t>We can see that male’s age distribution is quite different from female. Male’s peak age is about 60 while female’s peak age is 70.</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10</a:t>
            </a:fld>
            <a:endParaRPr lang="en-US"/>
          </a:p>
        </p:txBody>
      </p:sp>
    </p:spTree>
    <p:extLst>
      <p:ext uri="{BB962C8B-B14F-4D97-AF65-F5344CB8AC3E}">
        <p14:creationId xmlns:p14="http://schemas.microsoft.com/office/powerpoint/2010/main" val="152934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11</a:t>
            </a:fld>
            <a:endParaRPr lang="en-US"/>
          </a:p>
        </p:txBody>
      </p:sp>
    </p:spTree>
    <p:extLst>
      <p:ext uri="{BB962C8B-B14F-4D97-AF65-F5344CB8AC3E}">
        <p14:creationId xmlns:p14="http://schemas.microsoft.com/office/powerpoint/2010/main" val="2358111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example, we got two roles. Business expert and data analyst. Alice is business  expert. Bob is data analyst.</a:t>
            </a:r>
          </a:p>
          <a:p>
            <a:r>
              <a:rPr lang="en-US" baseline="0" dirty="0" smtClean="0"/>
              <a:t>And two kind of questions. Determined and explorative. </a:t>
            </a:r>
          </a:p>
          <a:p>
            <a:r>
              <a:rPr lang="en-US" baseline="0" dirty="0" smtClean="0"/>
              <a:t>In scene 1, the question is determined. Alice know quite well about what she wants to see. And the question is well defined. She just tell Bob the question  and get the result. There is no further interaction between Alice and Bob.</a:t>
            </a:r>
          </a:p>
          <a:p>
            <a:r>
              <a:rPr lang="en-US" baseline="0" dirty="0" smtClean="0"/>
              <a:t>In scene 2, Alice doesn’t know what disease she really wants to see. It depends on what Bob find. Only if she sees the midway result, can she know what to see next. This is  like an exploration in the data warehouse. It needs Alice’s business experience and Bob’s database skills. </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12</a:t>
            </a:fld>
            <a:endParaRPr lang="en-US"/>
          </a:p>
        </p:txBody>
      </p:sp>
    </p:spTree>
    <p:extLst>
      <p:ext uri="{BB962C8B-B14F-4D97-AF65-F5344CB8AC3E}">
        <p14:creationId xmlns:p14="http://schemas.microsoft.com/office/powerpoint/2010/main" val="1247990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determined questions, there are a lot data analysis tools in the market meet the requirements. Such as excel, tableau, and even the power point that I use now.</a:t>
            </a:r>
          </a:p>
          <a:p>
            <a:r>
              <a:rPr lang="en-US" baseline="0" dirty="0" smtClean="0"/>
              <a:t>But for explorative questions, there is no mature products in the market. Actually, As data size become more and more big , data model becomes more and more sophisticated, people come up more questions need exploration. And business experts’ experience is more important, So we need to enable business experts interact with charts. </a:t>
            </a:r>
          </a:p>
          <a:p>
            <a:endParaRPr lang="en-US" baseline="0" dirty="0" smtClean="0"/>
          </a:p>
          <a:p>
            <a:r>
              <a:rPr lang="en-US" baseline="0" dirty="0" smtClean="0"/>
              <a:t>That’s why we develop IDAT.</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13</a:t>
            </a:fld>
            <a:endParaRPr lang="en-US"/>
          </a:p>
        </p:txBody>
      </p:sp>
    </p:spTree>
    <p:extLst>
      <p:ext uri="{BB962C8B-B14F-4D97-AF65-F5344CB8AC3E}">
        <p14:creationId xmlns:p14="http://schemas.microsoft.com/office/powerpoint/2010/main" val="3386149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IDAT is not a individual</a:t>
            </a:r>
            <a:r>
              <a:rPr lang="en-US" baseline="0" dirty="0" smtClean="0"/>
              <a:t> product. It is the visualization part of OLAP system. It provide interactive operations on OLAP Data Cube.</a:t>
            </a:r>
          </a:p>
          <a:p>
            <a:r>
              <a:rPr lang="en-US" baseline="0" dirty="0" smtClean="0"/>
              <a:t>It use BS mode. So client don’t need install software and can access easily.</a:t>
            </a:r>
          </a:p>
          <a:p>
            <a:r>
              <a:rPr lang="en-US" baseline="0" dirty="0" smtClean="0"/>
              <a:t>It’s objective is to help business experts who has no database background to explore data easily by interacting with charts.</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14</a:t>
            </a:fld>
            <a:endParaRPr lang="en-US"/>
          </a:p>
        </p:txBody>
      </p:sp>
    </p:spTree>
    <p:extLst>
      <p:ext uri="{BB962C8B-B14F-4D97-AF65-F5344CB8AC3E}">
        <p14:creationId xmlns:p14="http://schemas.microsoft.com/office/powerpoint/2010/main" val="3667857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whole OLAP system’s software structure.</a:t>
            </a:r>
          </a:p>
          <a:p>
            <a:r>
              <a:rPr lang="en-US" baseline="0" dirty="0" smtClean="0"/>
              <a:t>At the bottom is raw data. And we use script to import and adapt raw data into our OLAP system. So data can be changed automatically and dynamically.</a:t>
            </a:r>
          </a:p>
          <a:p>
            <a:r>
              <a:rPr lang="en-US" baseline="0" dirty="0" smtClean="0"/>
              <a:t>The IDAT  installed in a server  as a web service, It communicate with OLAP System to get data. And end user can access to the service via a browser.</a:t>
            </a:r>
          </a:p>
          <a:p>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15</a:t>
            </a:fld>
            <a:endParaRPr lang="en-US"/>
          </a:p>
        </p:txBody>
      </p:sp>
    </p:spTree>
    <p:extLst>
      <p:ext uri="{BB962C8B-B14F-4D97-AF65-F5344CB8AC3E}">
        <p14:creationId xmlns:p14="http://schemas.microsoft.com/office/powerpoint/2010/main" val="1904465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next,</a:t>
            </a:r>
            <a:r>
              <a:rPr lang="en-US" baseline="0" dirty="0" smtClean="0"/>
              <a:t> let’s see how we solve the two questions above with the help of IDAT.</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16</a:t>
            </a:fld>
            <a:endParaRPr lang="en-US"/>
          </a:p>
        </p:txBody>
      </p:sp>
    </p:spTree>
    <p:extLst>
      <p:ext uri="{BB962C8B-B14F-4D97-AF65-F5344CB8AC3E}">
        <p14:creationId xmlns:p14="http://schemas.microsoft.com/office/powerpoint/2010/main" val="37973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of all, why we need this tool ?  As we all know, now it is information age or big data age. Everyday, people create a lot of information, and store them inside different types of data. In enterprises,  huge amount of data are accumulated and stored in the data warehouse. Increasing day after day. If we can make best use of them, they can be precious treasure, if not, they are just rubbish and electricity consumer.  </a:t>
            </a:r>
          </a:p>
          <a:p>
            <a:r>
              <a:rPr lang="en-US" baseline="0" dirty="0" smtClean="0"/>
              <a:t>So business intelligence is very important. We need dive into the data pool and find valuable things. Such as detect significant events, Identify business trends , turn data into actionable information and so on. </a:t>
            </a:r>
          </a:p>
          <a:p>
            <a:r>
              <a:rPr lang="en-US" baseline="0" dirty="0" smtClean="0"/>
              <a:t>And all these above need data analysis.</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2</a:t>
            </a:fld>
            <a:endParaRPr lang="en-US"/>
          </a:p>
        </p:txBody>
      </p:sp>
    </p:spTree>
    <p:extLst>
      <p:ext uri="{BB962C8B-B14F-4D97-AF65-F5344CB8AC3E}">
        <p14:creationId xmlns:p14="http://schemas.microsoft.com/office/powerpoint/2010/main" val="183866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Generally speaking, data analysis is extracting  significant information from data and transform them into diverse tables and  charts.   See, we have line chart, column chart and pie chart.</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3</a:t>
            </a:fld>
            <a:endParaRPr lang="en-US"/>
          </a:p>
        </p:txBody>
      </p:sp>
    </p:spTree>
    <p:extLst>
      <p:ext uri="{BB962C8B-B14F-4D97-AF65-F5344CB8AC3E}">
        <p14:creationId xmlns:p14="http://schemas.microsoft.com/office/powerpoint/2010/main" val="310990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deeper. What exactly</a:t>
            </a:r>
            <a:r>
              <a:rPr lang="en-US" baseline="0" dirty="0" smtClean="0"/>
              <a:t> happen in enterprises? And how to transform data to chart?</a:t>
            </a:r>
          </a:p>
          <a:p>
            <a:r>
              <a:rPr lang="en-US" baseline="0" dirty="0" smtClean="0"/>
              <a:t>Here is a simple workflow. You see, there are five states. </a:t>
            </a:r>
          </a:p>
          <a:p>
            <a:r>
              <a:rPr lang="en-US" baseline="0" dirty="0" smtClean="0"/>
              <a:t>The first state is raw data. Data is stored in different places and in different formats. Such as database, excel file, log file, or even in a website. Some data is well defined and structured, but some isn’t. such as log data. </a:t>
            </a:r>
          </a:p>
          <a:p>
            <a:r>
              <a:rPr lang="en-US" dirty="0" smtClean="0"/>
              <a:t>The</a:t>
            </a:r>
            <a:r>
              <a:rPr lang="en-US" baseline="0" dirty="0" smtClean="0"/>
              <a:t> second state is structured data. After structuring and integrating, raw data become structured data and store in the same place and in a unified format . This step need hard work. We have to discover significant data from various places ,write script to structure and transmit data. Finally integrate them into a database or just a excel file.  </a:t>
            </a:r>
          </a:p>
          <a:p>
            <a:r>
              <a:rPr lang="en-US" baseline="0" dirty="0" smtClean="0"/>
              <a:t>To go to the Third state, We need to do some filtering   and correcting and modeling. After all this method , the data will have a schema, such as  star schema. and out of noise. At this state, the data is ready for analysis. Then we use SQL queries or some analytics tool to do some statistics and aggregating .  After that ,we got the result we want. But it is in a table form and hard to read and understand. </a:t>
            </a:r>
          </a:p>
          <a:p>
            <a:r>
              <a:rPr lang="en-US" baseline="0" dirty="0" smtClean="0"/>
              <a:t>At last, we do some visualizing and comes out  a beautiful chart.</a:t>
            </a:r>
          </a:p>
          <a:p>
            <a:r>
              <a:rPr lang="en-US" baseline="0" dirty="0" smtClean="0"/>
              <a:t>So this is the five states when data transform to chart. Every step need proficient skill of different programing language.</a:t>
            </a:r>
          </a:p>
        </p:txBody>
      </p:sp>
      <p:sp>
        <p:nvSpPr>
          <p:cNvPr id="4" name="Slide Number Placeholder 3"/>
          <p:cNvSpPr>
            <a:spLocks noGrp="1"/>
          </p:cNvSpPr>
          <p:nvPr>
            <p:ph type="sldNum" sz="quarter" idx="10"/>
          </p:nvPr>
        </p:nvSpPr>
        <p:spPr/>
        <p:txBody>
          <a:bodyPr/>
          <a:lstStyle/>
          <a:p>
            <a:fld id="{272BF8E4-EE3A-475A-9C8B-8228CFF6D56C}" type="slidenum">
              <a:rPr lang="en-US" smtClean="0"/>
              <a:t>4</a:t>
            </a:fld>
            <a:endParaRPr lang="en-US"/>
          </a:p>
        </p:txBody>
      </p:sp>
    </p:spTree>
    <p:extLst>
      <p:ext uri="{BB962C8B-B14F-4D97-AF65-F5344CB8AC3E}">
        <p14:creationId xmlns:p14="http://schemas.microsoft.com/office/powerpoint/2010/main" val="365513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our </a:t>
            </a:r>
            <a:r>
              <a:rPr lang="en-US" baseline="0" dirty="0" smtClean="0"/>
              <a:t>IDAT tool is mostly concerning about visualization. So today, let’s focus on the last three states.</a:t>
            </a:r>
          </a:p>
          <a:p>
            <a:r>
              <a:rPr lang="en-US" baseline="0" dirty="0" smtClean="0"/>
              <a:t>The data we get here is clean and modeled. It has no noise, no error and well structured. </a:t>
            </a:r>
          </a:p>
        </p:txBody>
      </p:sp>
      <p:sp>
        <p:nvSpPr>
          <p:cNvPr id="4" name="Slide Number Placeholder 3"/>
          <p:cNvSpPr>
            <a:spLocks noGrp="1"/>
          </p:cNvSpPr>
          <p:nvPr>
            <p:ph type="sldNum" sz="quarter" idx="10"/>
          </p:nvPr>
        </p:nvSpPr>
        <p:spPr/>
        <p:txBody>
          <a:bodyPr/>
          <a:lstStyle/>
          <a:p>
            <a:fld id="{272BF8E4-EE3A-475A-9C8B-8228CFF6D56C}" type="slidenum">
              <a:rPr lang="en-US" smtClean="0"/>
              <a:t>5</a:t>
            </a:fld>
            <a:endParaRPr lang="en-US"/>
          </a:p>
        </p:txBody>
      </p:sp>
    </p:spTree>
    <p:extLst>
      <p:ext uri="{BB962C8B-B14F-4D97-AF65-F5344CB8AC3E}">
        <p14:creationId xmlns:p14="http://schemas.microsoft.com/office/powerpoint/2010/main" val="348972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know better about this visualization</a:t>
            </a:r>
            <a:r>
              <a:rPr lang="en-US" baseline="0" dirty="0" smtClean="0"/>
              <a:t> work. Let’s see a diagnostic data example.</a:t>
            </a:r>
          </a:p>
          <a:p>
            <a:r>
              <a:rPr lang="en-US" baseline="0" dirty="0" smtClean="0"/>
              <a:t>There is a simplified data model. The data is stored in </a:t>
            </a:r>
            <a:r>
              <a:rPr lang="en-US" baseline="0" dirty="0" err="1" smtClean="0"/>
              <a:t>mysql</a:t>
            </a:r>
            <a:r>
              <a:rPr lang="en-US" baseline="0" dirty="0" smtClean="0"/>
              <a:t> database , table name is diagnosis. We can see the table definition. …</a:t>
            </a:r>
          </a:p>
          <a:p>
            <a:r>
              <a:rPr lang="en-US" baseline="0" dirty="0" smtClean="0"/>
              <a:t>Also, in this example we have two people. Alice and Bob. Alice is a medical expert and Bob is a data analyst.</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6</a:t>
            </a:fld>
            <a:endParaRPr lang="en-US"/>
          </a:p>
        </p:txBody>
      </p:sp>
    </p:spTree>
    <p:extLst>
      <p:ext uri="{BB962C8B-B14F-4D97-AF65-F5344CB8AC3E}">
        <p14:creationId xmlns:p14="http://schemas.microsoft.com/office/powerpoint/2010/main" val="2367522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scene 1.</a:t>
            </a:r>
          </a:p>
          <a:p>
            <a:r>
              <a:rPr lang="en-US" dirty="0" smtClean="0"/>
              <a:t>Alice get</a:t>
            </a:r>
            <a:r>
              <a:rPr lang="en-US" baseline="0" dirty="0" smtClean="0"/>
              <a:t> a question, so she ask Bob for help. Let’s see what’s her question.</a:t>
            </a:r>
          </a:p>
          <a:p>
            <a:r>
              <a:rPr lang="en-US" baseline="0" dirty="0" smtClean="0"/>
              <a:t>Bob get the question. And he writes a </a:t>
            </a:r>
            <a:r>
              <a:rPr lang="en-US" baseline="0" dirty="0" err="1" smtClean="0"/>
              <a:t>sql</a:t>
            </a:r>
            <a:r>
              <a:rPr lang="en-US" baseline="0" dirty="0" smtClean="0"/>
              <a:t> query. Execute it and get a result. Then he draws a chart.</a:t>
            </a:r>
          </a:p>
        </p:txBody>
      </p:sp>
      <p:sp>
        <p:nvSpPr>
          <p:cNvPr id="4" name="Slide Number Placeholder 3"/>
          <p:cNvSpPr>
            <a:spLocks noGrp="1"/>
          </p:cNvSpPr>
          <p:nvPr>
            <p:ph type="sldNum" sz="quarter" idx="10"/>
          </p:nvPr>
        </p:nvSpPr>
        <p:spPr/>
        <p:txBody>
          <a:bodyPr/>
          <a:lstStyle/>
          <a:p>
            <a:fld id="{272BF8E4-EE3A-475A-9C8B-8228CFF6D56C}" type="slidenum">
              <a:rPr lang="en-US" smtClean="0"/>
              <a:t>7</a:t>
            </a:fld>
            <a:endParaRPr lang="en-US"/>
          </a:p>
        </p:txBody>
      </p:sp>
    </p:spTree>
    <p:extLst>
      <p:ext uri="{BB962C8B-B14F-4D97-AF65-F5344CB8AC3E}">
        <p14:creationId xmlns:p14="http://schemas.microsoft.com/office/powerpoint/2010/main" val="376780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Scene 2 is more complicated.</a:t>
            </a:r>
          </a:p>
          <a:p>
            <a:r>
              <a:rPr lang="en-US" dirty="0" smtClean="0"/>
              <a:t>Alice</a:t>
            </a:r>
            <a:r>
              <a:rPr lang="en-US" baseline="0" dirty="0" smtClean="0"/>
              <a:t> has a idea in her mind.</a:t>
            </a:r>
          </a:p>
          <a:p>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8</a:t>
            </a:fld>
            <a:endParaRPr lang="en-US"/>
          </a:p>
        </p:txBody>
      </p:sp>
    </p:spTree>
    <p:extLst>
      <p:ext uri="{BB962C8B-B14F-4D97-AF65-F5344CB8AC3E}">
        <p14:creationId xmlns:p14="http://schemas.microsoft.com/office/powerpoint/2010/main" val="365883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bob found 4 diseases that male is more susceptible than female. And give the result to Alice.</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9</a:t>
            </a:fld>
            <a:endParaRPr lang="en-US"/>
          </a:p>
        </p:txBody>
      </p:sp>
    </p:spTree>
    <p:extLst>
      <p:ext uri="{BB962C8B-B14F-4D97-AF65-F5344CB8AC3E}">
        <p14:creationId xmlns:p14="http://schemas.microsoft.com/office/powerpoint/2010/main" val="328845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A56B1C-DF0F-4EE0-A545-714389A223DD}" type="datetimeFigureOut">
              <a:rPr lang="en-US" smtClean="0"/>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181438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A56B1C-DF0F-4EE0-A545-714389A223DD}" type="datetimeFigureOut">
              <a:rPr lang="en-US" smtClean="0"/>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80633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A56B1C-DF0F-4EE0-A545-714389A223DD}" type="datetimeFigureOut">
              <a:rPr lang="en-US" smtClean="0"/>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188090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A56B1C-DF0F-4EE0-A545-714389A223DD}" type="datetimeFigureOut">
              <a:rPr lang="en-US" smtClean="0"/>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3778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A56B1C-DF0F-4EE0-A545-714389A223DD}" type="datetimeFigureOut">
              <a:rPr lang="en-US" smtClean="0"/>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01430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A56B1C-DF0F-4EE0-A545-714389A223DD}" type="datetimeFigureOut">
              <a:rPr lang="en-US" smtClean="0"/>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255325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A56B1C-DF0F-4EE0-A545-714389A223DD}" type="datetimeFigureOut">
              <a:rPr lang="en-US" smtClean="0"/>
              <a:t>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20024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A56B1C-DF0F-4EE0-A545-714389A223DD}" type="datetimeFigureOut">
              <a:rPr lang="en-US" smtClean="0"/>
              <a:t>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47682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56B1C-DF0F-4EE0-A545-714389A223DD}" type="datetimeFigureOut">
              <a:rPr lang="en-US" smtClean="0"/>
              <a:t>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147103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56B1C-DF0F-4EE0-A545-714389A223DD}" type="datetimeFigureOut">
              <a:rPr lang="en-US" smtClean="0"/>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23295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56B1C-DF0F-4EE0-A545-714389A223DD}" type="datetimeFigureOut">
              <a:rPr lang="en-US" smtClean="0"/>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102931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56B1C-DF0F-4EE0-A545-714389A223DD}" type="datetimeFigureOut">
              <a:rPr lang="en-US" smtClean="0"/>
              <a:t>2/28/2015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C96C9-6102-4702-AACC-0BEA0037F29C}" type="slidenum">
              <a:rPr lang="en-US" smtClean="0"/>
              <a:t>‹#›</a:t>
            </a:fld>
            <a:endParaRPr lang="en-US"/>
          </a:p>
        </p:txBody>
      </p:sp>
    </p:spTree>
    <p:extLst>
      <p:ext uri="{BB962C8B-B14F-4D97-AF65-F5344CB8AC3E}">
        <p14:creationId xmlns:p14="http://schemas.microsoft.com/office/powerpoint/2010/main" val="271746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bpcm.d1.comp.nus.edu.sg:801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Interactive Data Analytics Tool</a:t>
            </a:r>
            <a:br>
              <a:rPr lang="en-US" sz="5400" dirty="0" smtClean="0"/>
            </a:br>
            <a:r>
              <a:rPr lang="en-US" sz="5400" dirty="0" smtClean="0"/>
              <a:t>(IDAT)</a:t>
            </a:r>
            <a:endParaRPr lang="en-US" sz="5400" dirty="0"/>
          </a:p>
        </p:txBody>
      </p:sp>
      <p:sp>
        <p:nvSpPr>
          <p:cNvPr id="3" name="Subtitle 2"/>
          <p:cNvSpPr>
            <a:spLocks noGrp="1"/>
          </p:cNvSpPr>
          <p:nvPr>
            <p:ph type="subTitle" idx="1"/>
          </p:nvPr>
        </p:nvSpPr>
        <p:spPr/>
        <p:txBody>
          <a:bodyPr/>
          <a:lstStyle/>
          <a:p>
            <a:r>
              <a:rPr lang="en-US" dirty="0" smtClean="0"/>
              <a:t> </a:t>
            </a:r>
          </a:p>
          <a:p>
            <a:r>
              <a:rPr lang="en-US" dirty="0" smtClean="0"/>
              <a:t>By Wu </a:t>
            </a:r>
            <a:r>
              <a:rPr lang="en-US" dirty="0" err="1" smtClean="0"/>
              <a:t>Wenfeng</a:t>
            </a:r>
            <a:endParaRPr lang="en-US" dirty="0" smtClean="0"/>
          </a:p>
          <a:p>
            <a:r>
              <a:rPr lang="en-US" dirty="0" smtClean="0"/>
              <a:t>28 </a:t>
            </a:r>
            <a:r>
              <a:rPr lang="en-US" dirty="0" smtClean="0"/>
              <a:t>Feb 2015</a:t>
            </a:r>
            <a:endParaRPr lang="en-US" dirty="0"/>
          </a:p>
        </p:txBody>
      </p:sp>
    </p:spTree>
    <p:extLst>
      <p:ext uri="{BB962C8B-B14F-4D97-AF65-F5344CB8AC3E}">
        <p14:creationId xmlns:p14="http://schemas.microsoft.com/office/powerpoint/2010/main" val="263974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ular Callout 13"/>
          <p:cNvSpPr/>
          <p:nvPr/>
        </p:nvSpPr>
        <p:spPr>
          <a:xfrm>
            <a:off x="3336178" y="3671889"/>
            <a:ext cx="5952721" cy="2707094"/>
          </a:xfrm>
          <a:prstGeom prst="wedgeRectCallout">
            <a:avLst>
              <a:gd name="adj1" fmla="val 57501"/>
              <a:gd name="adj2" fmla="val -4210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t>Scene 2:</a:t>
            </a:r>
            <a:endParaRPr lang="en-US" dirty="0"/>
          </a:p>
        </p:txBody>
      </p:sp>
      <p:pic>
        <p:nvPicPr>
          <p:cNvPr id="7" name="Picture 6"/>
          <p:cNvPicPr>
            <a:picLocks noChangeAspect="1"/>
          </p:cNvPicPr>
          <p:nvPr/>
        </p:nvPicPr>
        <p:blipFill>
          <a:blip r:embed="rId3"/>
          <a:stretch>
            <a:fillRect/>
          </a:stretch>
        </p:blipFill>
        <p:spPr>
          <a:xfrm>
            <a:off x="10198801" y="721489"/>
            <a:ext cx="1047750" cy="1971675"/>
          </a:xfrm>
          <a:prstGeom prst="rect">
            <a:avLst/>
          </a:prstGeom>
        </p:spPr>
      </p:pic>
      <p:pic>
        <p:nvPicPr>
          <p:cNvPr id="9" name="Picture 8"/>
          <p:cNvPicPr>
            <a:picLocks noChangeAspect="1"/>
          </p:cNvPicPr>
          <p:nvPr/>
        </p:nvPicPr>
        <p:blipFill>
          <a:blip r:embed="rId4"/>
          <a:stretch>
            <a:fillRect/>
          </a:stretch>
        </p:blipFill>
        <p:spPr>
          <a:xfrm>
            <a:off x="425181" y="4172860"/>
            <a:ext cx="942975" cy="1981200"/>
          </a:xfrm>
          <a:prstGeom prst="rect">
            <a:avLst/>
          </a:prstGeom>
        </p:spPr>
      </p:pic>
      <p:sp>
        <p:nvSpPr>
          <p:cNvPr id="12" name="TextBox 11"/>
          <p:cNvSpPr txBox="1"/>
          <p:nvPr/>
        </p:nvSpPr>
        <p:spPr>
          <a:xfrm>
            <a:off x="731443" y="3671888"/>
            <a:ext cx="636713" cy="369332"/>
          </a:xfrm>
          <a:prstGeom prst="rect">
            <a:avLst/>
          </a:prstGeom>
          <a:noFill/>
        </p:spPr>
        <p:txBody>
          <a:bodyPr wrap="none" rtlCol="0">
            <a:spAutoFit/>
          </a:bodyPr>
          <a:lstStyle/>
          <a:p>
            <a:r>
              <a:rPr lang="en-US" dirty="0" smtClean="0"/>
              <a:t>Alice</a:t>
            </a:r>
            <a:endParaRPr lang="en-US" dirty="0"/>
          </a:p>
        </p:txBody>
      </p:sp>
      <p:sp>
        <p:nvSpPr>
          <p:cNvPr id="13" name="TextBox 12"/>
          <p:cNvSpPr txBox="1"/>
          <p:nvPr/>
        </p:nvSpPr>
        <p:spPr>
          <a:xfrm>
            <a:off x="10576626" y="2747108"/>
            <a:ext cx="553357" cy="369332"/>
          </a:xfrm>
          <a:prstGeom prst="rect">
            <a:avLst/>
          </a:prstGeom>
          <a:noFill/>
        </p:spPr>
        <p:txBody>
          <a:bodyPr wrap="none" rtlCol="0">
            <a:spAutoFit/>
          </a:bodyPr>
          <a:lstStyle/>
          <a:p>
            <a:r>
              <a:rPr lang="en-US" dirty="0" smtClean="0"/>
              <a:t>Bob</a:t>
            </a:r>
            <a:endParaRPr lang="en-US" dirty="0"/>
          </a:p>
        </p:txBody>
      </p:sp>
      <p:sp>
        <p:nvSpPr>
          <p:cNvPr id="17" name="Rectangular Callout 16"/>
          <p:cNvSpPr/>
          <p:nvPr/>
        </p:nvSpPr>
        <p:spPr>
          <a:xfrm>
            <a:off x="3301340" y="795155"/>
            <a:ext cx="5952721" cy="1594478"/>
          </a:xfrm>
          <a:prstGeom prst="wedgeRectCallout">
            <a:avLst>
              <a:gd name="adj1" fmla="val 59297"/>
              <a:gd name="adj2" fmla="val 811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 name="Rectangular Callout 17"/>
          <p:cNvSpPr/>
          <p:nvPr/>
        </p:nvSpPr>
        <p:spPr>
          <a:xfrm>
            <a:off x="1692773" y="2614885"/>
            <a:ext cx="5355772" cy="729064"/>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Nothing special, what about age?</a:t>
            </a:r>
            <a:endParaRPr lang="en-US" dirty="0"/>
          </a:p>
        </p:txBody>
      </p:sp>
      <p:pic>
        <p:nvPicPr>
          <p:cNvPr id="2" name="Picture 1"/>
          <p:cNvPicPr>
            <a:picLocks noChangeAspect="1"/>
          </p:cNvPicPr>
          <p:nvPr/>
        </p:nvPicPr>
        <p:blipFill>
          <a:blip r:embed="rId5"/>
          <a:stretch>
            <a:fillRect/>
          </a:stretch>
        </p:blipFill>
        <p:spPr>
          <a:xfrm>
            <a:off x="3674863" y="950026"/>
            <a:ext cx="5205674" cy="1305494"/>
          </a:xfrm>
          <a:prstGeom prst="rect">
            <a:avLst/>
          </a:prstGeom>
        </p:spPr>
      </p:pic>
      <p:pic>
        <p:nvPicPr>
          <p:cNvPr id="3" name="Picture 2"/>
          <p:cNvPicPr>
            <a:picLocks noChangeAspect="1"/>
          </p:cNvPicPr>
          <p:nvPr/>
        </p:nvPicPr>
        <p:blipFill>
          <a:blip r:embed="rId6"/>
          <a:stretch>
            <a:fillRect/>
          </a:stretch>
        </p:blipFill>
        <p:spPr>
          <a:xfrm>
            <a:off x="3525111" y="3791712"/>
            <a:ext cx="5574853" cy="2443498"/>
          </a:xfrm>
          <a:prstGeom prst="rect">
            <a:avLst/>
          </a:prstGeom>
        </p:spPr>
      </p:pic>
    </p:spTree>
    <p:extLst>
      <p:ext uri="{BB962C8B-B14F-4D97-AF65-F5344CB8AC3E}">
        <p14:creationId xmlns:p14="http://schemas.microsoft.com/office/powerpoint/2010/main" val="3033523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Scene 2:</a:t>
            </a:r>
            <a:endParaRPr lang="en-US" dirty="0"/>
          </a:p>
        </p:txBody>
      </p:sp>
      <p:pic>
        <p:nvPicPr>
          <p:cNvPr id="7" name="Picture 6"/>
          <p:cNvPicPr>
            <a:picLocks noChangeAspect="1"/>
          </p:cNvPicPr>
          <p:nvPr/>
        </p:nvPicPr>
        <p:blipFill>
          <a:blip r:embed="rId3"/>
          <a:stretch>
            <a:fillRect/>
          </a:stretch>
        </p:blipFill>
        <p:spPr>
          <a:xfrm>
            <a:off x="10306050" y="3671888"/>
            <a:ext cx="1047750" cy="1971675"/>
          </a:xfrm>
          <a:prstGeom prst="rect">
            <a:avLst/>
          </a:prstGeom>
        </p:spPr>
      </p:pic>
      <p:pic>
        <p:nvPicPr>
          <p:cNvPr id="9" name="Picture 8"/>
          <p:cNvPicPr>
            <a:picLocks noChangeAspect="1"/>
          </p:cNvPicPr>
          <p:nvPr/>
        </p:nvPicPr>
        <p:blipFill>
          <a:blip r:embed="rId4"/>
          <a:stretch>
            <a:fillRect/>
          </a:stretch>
        </p:blipFill>
        <p:spPr>
          <a:xfrm>
            <a:off x="366712" y="1530246"/>
            <a:ext cx="942975" cy="1981200"/>
          </a:xfrm>
          <a:prstGeom prst="rect">
            <a:avLst/>
          </a:prstGeom>
        </p:spPr>
      </p:pic>
      <p:sp>
        <p:nvSpPr>
          <p:cNvPr id="12" name="TextBox 11"/>
          <p:cNvSpPr txBox="1"/>
          <p:nvPr/>
        </p:nvSpPr>
        <p:spPr>
          <a:xfrm>
            <a:off x="731443" y="3671888"/>
            <a:ext cx="636713" cy="369332"/>
          </a:xfrm>
          <a:prstGeom prst="rect">
            <a:avLst/>
          </a:prstGeom>
          <a:noFill/>
        </p:spPr>
        <p:txBody>
          <a:bodyPr wrap="none" rtlCol="0">
            <a:spAutoFit/>
          </a:bodyPr>
          <a:lstStyle/>
          <a:p>
            <a:r>
              <a:rPr lang="en-US" dirty="0" smtClean="0"/>
              <a:t>Alice</a:t>
            </a:r>
            <a:endParaRPr lang="en-US" dirty="0"/>
          </a:p>
        </p:txBody>
      </p:sp>
      <p:sp>
        <p:nvSpPr>
          <p:cNvPr id="13" name="TextBox 12"/>
          <p:cNvSpPr txBox="1"/>
          <p:nvPr/>
        </p:nvSpPr>
        <p:spPr>
          <a:xfrm>
            <a:off x="10553246" y="5645605"/>
            <a:ext cx="553357" cy="369332"/>
          </a:xfrm>
          <a:prstGeom prst="rect">
            <a:avLst/>
          </a:prstGeom>
          <a:noFill/>
        </p:spPr>
        <p:txBody>
          <a:bodyPr wrap="none" rtlCol="0">
            <a:spAutoFit/>
          </a:bodyPr>
          <a:lstStyle/>
          <a:p>
            <a:r>
              <a:rPr lang="en-US" dirty="0" smtClean="0"/>
              <a:t>Bob</a:t>
            </a:r>
            <a:endParaRPr lang="en-US" dirty="0"/>
          </a:p>
        </p:txBody>
      </p:sp>
      <p:sp>
        <p:nvSpPr>
          <p:cNvPr id="18" name="Rectangular Callout 17"/>
          <p:cNvSpPr/>
          <p:nvPr/>
        </p:nvSpPr>
        <p:spPr>
          <a:xfrm>
            <a:off x="1670075" y="1507470"/>
            <a:ext cx="5355772" cy="915095"/>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Hmm, It’s very interesting, seems that men and women differ in peak age. Probably that’s why women live longer!</a:t>
            </a:r>
            <a:endParaRPr lang="en-US" dirty="0"/>
          </a:p>
        </p:txBody>
      </p:sp>
      <p:sp>
        <p:nvSpPr>
          <p:cNvPr id="15" name="Rectangular Callout 14"/>
          <p:cNvSpPr/>
          <p:nvPr/>
        </p:nvSpPr>
        <p:spPr>
          <a:xfrm>
            <a:off x="1670075" y="3147910"/>
            <a:ext cx="5355772" cy="915095"/>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Well , let’s see what happens with disease B .</a:t>
            </a:r>
            <a:endParaRPr lang="en-US" dirty="0"/>
          </a:p>
        </p:txBody>
      </p:sp>
      <p:sp>
        <p:nvSpPr>
          <p:cNvPr id="16" name="Rectangular Callout 15"/>
          <p:cNvSpPr/>
          <p:nvPr/>
        </p:nvSpPr>
        <p:spPr>
          <a:xfrm>
            <a:off x="8046840" y="4041220"/>
            <a:ext cx="1238217" cy="424951"/>
          </a:xfrm>
          <a:prstGeom prst="wedgeRectCallout">
            <a:avLst>
              <a:gd name="adj1" fmla="val 44135"/>
              <a:gd name="adj2" fmla="val 9829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OK.</a:t>
            </a:r>
            <a:endParaRPr lang="en-US" dirty="0"/>
          </a:p>
        </p:txBody>
      </p:sp>
      <p:sp>
        <p:nvSpPr>
          <p:cNvPr id="19" name="Rectangular Callout 18"/>
          <p:cNvSpPr/>
          <p:nvPr/>
        </p:nvSpPr>
        <p:spPr>
          <a:xfrm>
            <a:off x="1670075" y="5309310"/>
            <a:ext cx="1999400" cy="334253"/>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 …</a:t>
            </a:r>
            <a:endParaRPr lang="en-US" dirty="0"/>
          </a:p>
        </p:txBody>
      </p:sp>
      <p:sp>
        <p:nvSpPr>
          <p:cNvPr id="20" name="Rectangular Callout 19"/>
          <p:cNvSpPr/>
          <p:nvPr/>
        </p:nvSpPr>
        <p:spPr>
          <a:xfrm>
            <a:off x="8006299" y="4882389"/>
            <a:ext cx="1238217" cy="424951"/>
          </a:xfrm>
          <a:prstGeom prst="wedgeRectCallout">
            <a:avLst>
              <a:gd name="adj1" fmla="val 44135"/>
              <a:gd name="adj2" fmla="val 9829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 …</a:t>
            </a:r>
            <a:endParaRPr lang="en-US" dirty="0"/>
          </a:p>
        </p:txBody>
      </p:sp>
      <p:sp>
        <p:nvSpPr>
          <p:cNvPr id="5" name="TextBox 4"/>
          <p:cNvSpPr txBox="1"/>
          <p:nvPr/>
        </p:nvSpPr>
        <p:spPr>
          <a:xfrm>
            <a:off x="4785756" y="5830271"/>
            <a:ext cx="926857" cy="646331"/>
          </a:xfrm>
          <a:prstGeom prst="rect">
            <a:avLst/>
          </a:prstGeom>
          <a:noFill/>
        </p:spPr>
        <p:txBody>
          <a:bodyPr wrap="none" rtlCol="0">
            <a:spAutoFit/>
          </a:bodyPr>
          <a:lstStyle/>
          <a:p>
            <a:r>
              <a:rPr lang="en-US" sz="3600" dirty="0" smtClean="0"/>
              <a:t>… …</a:t>
            </a:r>
            <a:endParaRPr lang="en-US" sz="3600" dirty="0"/>
          </a:p>
        </p:txBody>
      </p:sp>
      <p:sp>
        <p:nvSpPr>
          <p:cNvPr id="14" name="Rectangular Callout 13"/>
          <p:cNvSpPr/>
          <p:nvPr/>
        </p:nvSpPr>
        <p:spPr>
          <a:xfrm>
            <a:off x="7680960" y="2441002"/>
            <a:ext cx="1563555" cy="437822"/>
          </a:xfrm>
          <a:prstGeom prst="wedgeRectCallout">
            <a:avLst>
              <a:gd name="adj1" fmla="val 44135"/>
              <a:gd name="adj2" fmla="val 9829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Well, that’s..</a:t>
            </a:r>
            <a:endParaRPr lang="en-US" dirty="0"/>
          </a:p>
        </p:txBody>
      </p:sp>
    </p:spTree>
    <p:extLst>
      <p:ext uri="{BB962C8B-B14F-4D97-AF65-F5344CB8AC3E}">
        <p14:creationId xmlns:p14="http://schemas.microsoft.com/office/powerpoint/2010/main" val="2031650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diagnosis </a:t>
            </a:r>
            <a:r>
              <a:rPr lang="en-US" dirty="0" smtClean="0"/>
              <a:t>data </a:t>
            </a:r>
            <a:r>
              <a:rPr lang="en-US" dirty="0"/>
              <a:t>example</a:t>
            </a:r>
          </a:p>
        </p:txBody>
      </p:sp>
      <p:sp>
        <p:nvSpPr>
          <p:cNvPr id="3" name="Content Placeholder 2"/>
          <p:cNvSpPr>
            <a:spLocks noGrp="1"/>
          </p:cNvSpPr>
          <p:nvPr>
            <p:ph idx="1"/>
          </p:nvPr>
        </p:nvSpPr>
        <p:spPr>
          <a:xfrm>
            <a:off x="838200" y="1825625"/>
            <a:ext cx="5728855" cy="4351338"/>
          </a:xfrm>
        </p:spPr>
        <p:txBody>
          <a:bodyPr/>
          <a:lstStyle/>
          <a:p>
            <a:r>
              <a:rPr lang="en-US" dirty="0" smtClean="0"/>
              <a:t>We got two roles:</a:t>
            </a:r>
          </a:p>
          <a:p>
            <a:pPr lvl="1"/>
            <a:r>
              <a:rPr lang="en-US" dirty="0" smtClean="0"/>
              <a:t>Business Expert (</a:t>
            </a:r>
            <a:r>
              <a:rPr lang="zh-CN" altLang="en-US" dirty="0" smtClean="0"/>
              <a:t>业务专家</a:t>
            </a:r>
            <a:r>
              <a:rPr lang="en-US" dirty="0" smtClean="0"/>
              <a:t>) : </a:t>
            </a:r>
            <a:r>
              <a:rPr lang="en-US" altLang="zh-CN" dirty="0" smtClean="0"/>
              <a:t>Alice</a:t>
            </a:r>
            <a:endParaRPr lang="en-US" dirty="0" smtClean="0"/>
          </a:p>
          <a:p>
            <a:pPr lvl="1"/>
            <a:r>
              <a:rPr lang="en-US" dirty="0" smtClean="0"/>
              <a:t>Data Analyst : </a:t>
            </a:r>
            <a:r>
              <a:rPr lang="en-US" altLang="zh-CN" dirty="0" smtClean="0"/>
              <a:t>Bob</a:t>
            </a:r>
            <a:endParaRPr lang="en-US" dirty="0" smtClean="0"/>
          </a:p>
          <a:p>
            <a:r>
              <a:rPr lang="en-US" dirty="0" smtClean="0"/>
              <a:t>And two kind of questions</a:t>
            </a:r>
          </a:p>
          <a:p>
            <a:pPr lvl="1"/>
            <a:r>
              <a:rPr lang="en-US" altLang="zh-CN" dirty="0" smtClean="0"/>
              <a:t>Determined : Scene 1</a:t>
            </a:r>
          </a:p>
          <a:p>
            <a:pPr lvl="2"/>
            <a:r>
              <a:rPr lang="en-US" altLang="zh-CN" dirty="0" smtClean="0"/>
              <a:t>Well defined, little interactive.</a:t>
            </a:r>
          </a:p>
          <a:p>
            <a:pPr lvl="1"/>
            <a:r>
              <a:rPr lang="en-US" altLang="zh-CN" dirty="0" smtClean="0"/>
              <a:t>Explorative : Scene 2</a:t>
            </a:r>
          </a:p>
          <a:p>
            <a:pPr lvl="2"/>
            <a:r>
              <a:rPr lang="en-US" dirty="0" smtClean="0"/>
              <a:t>Undetermined, need a lot of explorative actions. Need Alice’s experience to determine what to do next.</a:t>
            </a:r>
          </a:p>
          <a:p>
            <a:pPr lvl="1"/>
            <a:endParaRPr lang="en-US" dirty="0" smtClean="0"/>
          </a:p>
        </p:txBody>
      </p:sp>
      <p:pic>
        <p:nvPicPr>
          <p:cNvPr id="4" name="Picture 3"/>
          <p:cNvPicPr>
            <a:picLocks noChangeAspect="1"/>
          </p:cNvPicPr>
          <p:nvPr/>
        </p:nvPicPr>
        <p:blipFill>
          <a:blip r:embed="rId3"/>
          <a:stretch>
            <a:fillRect/>
          </a:stretch>
        </p:blipFill>
        <p:spPr>
          <a:xfrm>
            <a:off x="6981268" y="1340241"/>
            <a:ext cx="942975" cy="1981200"/>
          </a:xfrm>
          <a:prstGeom prst="rect">
            <a:avLst/>
          </a:prstGeom>
        </p:spPr>
      </p:pic>
      <p:pic>
        <p:nvPicPr>
          <p:cNvPr id="5" name="Picture 4"/>
          <p:cNvPicPr>
            <a:picLocks noChangeAspect="1"/>
          </p:cNvPicPr>
          <p:nvPr/>
        </p:nvPicPr>
        <p:blipFill>
          <a:blip r:embed="rId4"/>
          <a:stretch>
            <a:fillRect/>
          </a:stretch>
        </p:blipFill>
        <p:spPr>
          <a:xfrm>
            <a:off x="9741168" y="4698793"/>
            <a:ext cx="1047750" cy="1971675"/>
          </a:xfrm>
          <a:prstGeom prst="rect">
            <a:avLst/>
          </a:prstGeom>
        </p:spPr>
      </p:pic>
      <p:sp>
        <p:nvSpPr>
          <p:cNvPr id="6" name="Oval Callout 5"/>
          <p:cNvSpPr/>
          <p:nvPr/>
        </p:nvSpPr>
        <p:spPr>
          <a:xfrm>
            <a:off x="8703438" y="836392"/>
            <a:ext cx="3123210" cy="1681177"/>
          </a:xfrm>
          <a:prstGeom prst="wedgeEllipseCallout">
            <a:avLst>
              <a:gd name="adj1" fmla="val -69932"/>
              <a:gd name="adj2" fmla="val 25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Expert in </a:t>
            </a:r>
            <a:r>
              <a:rPr lang="en-US" dirty="0" smtClean="0"/>
              <a:t>medical, </a:t>
            </a:r>
            <a:r>
              <a:rPr lang="en-US" dirty="0" smtClean="0"/>
              <a:t>but has no database or programing knowledge.</a:t>
            </a:r>
            <a:endParaRPr lang="en-US" dirty="0"/>
          </a:p>
        </p:txBody>
      </p:sp>
      <p:sp>
        <p:nvSpPr>
          <p:cNvPr id="7" name="Oval Callout 6"/>
          <p:cNvSpPr/>
          <p:nvPr/>
        </p:nvSpPr>
        <p:spPr>
          <a:xfrm>
            <a:off x="6404202" y="3742923"/>
            <a:ext cx="3336966" cy="1747982"/>
          </a:xfrm>
          <a:prstGeom prst="wedgeEllipseCallout">
            <a:avLst>
              <a:gd name="adj1" fmla="val 54282"/>
              <a:gd name="adj2" fmla="val 402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Expert in data analysis, but can’t find valuable information lied in data. </a:t>
            </a:r>
            <a:endParaRPr lang="en-US" dirty="0"/>
          </a:p>
        </p:txBody>
      </p:sp>
    </p:spTree>
    <p:extLst>
      <p:ext uri="{BB962C8B-B14F-4D97-AF65-F5344CB8AC3E}">
        <p14:creationId xmlns:p14="http://schemas.microsoft.com/office/powerpoint/2010/main" val="1599577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207040"/>
          </a:xfrm>
        </p:spPr>
        <p:txBody>
          <a:bodyPr/>
          <a:lstStyle/>
          <a:p>
            <a:r>
              <a:rPr lang="en-US" dirty="0" smtClean="0"/>
              <a:t>For determined questions</a:t>
            </a:r>
          </a:p>
          <a:p>
            <a:pPr lvl="1"/>
            <a:r>
              <a:rPr lang="en-US" dirty="0" smtClean="0"/>
              <a:t>Well supported by many data analysis tools: </a:t>
            </a:r>
            <a:r>
              <a:rPr lang="en-US" dirty="0" smtClean="0">
                <a:solidFill>
                  <a:schemeClr val="accent1">
                    <a:lumMod val="75000"/>
                  </a:schemeClr>
                </a:solidFill>
              </a:rPr>
              <a:t>excel, tableau, power point</a:t>
            </a:r>
          </a:p>
          <a:p>
            <a:r>
              <a:rPr lang="en-US" dirty="0"/>
              <a:t>F</a:t>
            </a:r>
            <a:r>
              <a:rPr lang="en-US" dirty="0" smtClean="0"/>
              <a:t>or explorative questions</a:t>
            </a:r>
          </a:p>
          <a:p>
            <a:pPr lvl="1"/>
            <a:r>
              <a:rPr lang="en-US" dirty="0" smtClean="0"/>
              <a:t>More needs</a:t>
            </a:r>
          </a:p>
          <a:p>
            <a:pPr lvl="2"/>
            <a:r>
              <a:rPr lang="en-US" dirty="0" smtClean="0"/>
              <a:t>data size </a:t>
            </a:r>
            <a:r>
              <a:rPr lang="en-US" dirty="0" smtClean="0"/>
              <a:t>become more and more </a:t>
            </a:r>
            <a:r>
              <a:rPr lang="en-US" dirty="0" smtClean="0"/>
              <a:t>big</a:t>
            </a:r>
            <a:endParaRPr lang="en-US" dirty="0" smtClean="0"/>
          </a:p>
          <a:p>
            <a:pPr lvl="2"/>
            <a:r>
              <a:rPr lang="en-US" dirty="0" smtClean="0"/>
              <a:t>data </a:t>
            </a:r>
            <a:r>
              <a:rPr lang="en-US" dirty="0" smtClean="0"/>
              <a:t>model </a:t>
            </a:r>
            <a:r>
              <a:rPr lang="en-US" dirty="0" smtClean="0"/>
              <a:t>become more </a:t>
            </a:r>
            <a:r>
              <a:rPr lang="en-US" dirty="0" smtClean="0"/>
              <a:t>sophisticated, e.g. hundreds of attributes to be </a:t>
            </a:r>
            <a:r>
              <a:rPr lang="en-US" dirty="0" smtClean="0"/>
              <a:t>concerned,</a:t>
            </a:r>
          </a:p>
          <a:p>
            <a:pPr lvl="2"/>
            <a:r>
              <a:rPr lang="en-US" dirty="0" smtClean="0"/>
              <a:t>business </a:t>
            </a:r>
            <a:r>
              <a:rPr lang="en-US" dirty="0" smtClean="0"/>
              <a:t>experts’ experience is more important. </a:t>
            </a:r>
          </a:p>
          <a:p>
            <a:pPr lvl="1"/>
            <a:r>
              <a:rPr lang="en-US" dirty="0" smtClean="0"/>
              <a:t>No mature products.</a:t>
            </a:r>
          </a:p>
        </p:txBody>
      </p:sp>
      <p:sp>
        <p:nvSpPr>
          <p:cNvPr id="4" name="Title 1"/>
          <p:cNvSpPr>
            <a:spLocks noGrp="1"/>
          </p:cNvSpPr>
          <p:nvPr>
            <p:ph type="title"/>
          </p:nvPr>
        </p:nvSpPr>
        <p:spPr>
          <a:xfrm>
            <a:off x="838200" y="365125"/>
            <a:ext cx="10515600" cy="1325563"/>
          </a:xfrm>
        </p:spPr>
        <p:txBody>
          <a:bodyPr/>
          <a:lstStyle/>
          <a:p>
            <a:r>
              <a:rPr lang="en-US" dirty="0" smtClean="0"/>
              <a:t>A diagnosis data example</a:t>
            </a:r>
            <a:endParaRPr lang="en-US" dirty="0"/>
          </a:p>
        </p:txBody>
      </p:sp>
      <p:sp>
        <p:nvSpPr>
          <p:cNvPr id="2" name="TextBox 1"/>
          <p:cNvSpPr txBox="1"/>
          <p:nvPr/>
        </p:nvSpPr>
        <p:spPr>
          <a:xfrm>
            <a:off x="997528" y="5296394"/>
            <a:ext cx="6791539" cy="523220"/>
          </a:xfrm>
          <a:prstGeom prst="rect">
            <a:avLst/>
          </a:prstGeom>
          <a:noFill/>
        </p:spPr>
        <p:txBody>
          <a:bodyPr wrap="none" rtlCol="0">
            <a:spAutoFit/>
          </a:bodyPr>
          <a:lstStyle/>
          <a:p>
            <a:r>
              <a:rPr lang="en-US" sz="2800" dirty="0" smtClean="0">
                <a:solidFill>
                  <a:srgbClr val="FF0000"/>
                </a:solidFill>
              </a:rPr>
              <a:t>So we </a:t>
            </a:r>
            <a:r>
              <a:rPr lang="en-US" sz="2800" dirty="0" smtClean="0">
                <a:solidFill>
                  <a:srgbClr val="FF0000"/>
                </a:solidFill>
              </a:rPr>
              <a:t>develop IDAT </a:t>
            </a:r>
            <a:r>
              <a:rPr lang="en-US" sz="2800" dirty="0" smtClean="0">
                <a:solidFill>
                  <a:srgbClr val="FF0000"/>
                </a:solidFill>
              </a:rPr>
              <a:t>to meet this requirement</a:t>
            </a:r>
            <a:endParaRPr lang="en-US" sz="2800" dirty="0">
              <a:solidFill>
                <a:srgbClr val="FF0000"/>
              </a:solidFill>
            </a:endParaRPr>
          </a:p>
        </p:txBody>
      </p:sp>
    </p:spTree>
    <p:extLst>
      <p:ext uri="{BB962C8B-B14F-4D97-AF65-F5344CB8AC3E}">
        <p14:creationId xmlns:p14="http://schemas.microsoft.com/office/powerpoint/2010/main" val="2893806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IDAT( Interactive </a:t>
            </a:r>
            <a:r>
              <a:rPr lang="en-US" altLang="zh-CN" dirty="0"/>
              <a:t>D</a:t>
            </a:r>
            <a:r>
              <a:rPr lang="en-US" altLang="zh-CN" dirty="0" smtClean="0"/>
              <a:t>ata </a:t>
            </a:r>
            <a:r>
              <a:rPr lang="en-US" altLang="zh-CN" dirty="0"/>
              <a:t>A</a:t>
            </a:r>
            <a:r>
              <a:rPr lang="en-US" altLang="zh-CN" dirty="0" smtClean="0"/>
              <a:t>nalysis Tool)</a:t>
            </a:r>
            <a:endParaRPr lang="en-US" dirty="0"/>
          </a:p>
        </p:txBody>
      </p:sp>
      <p:sp>
        <p:nvSpPr>
          <p:cNvPr id="5" name="Content Placeholder 4"/>
          <p:cNvSpPr>
            <a:spLocks noGrp="1"/>
          </p:cNvSpPr>
          <p:nvPr>
            <p:ph idx="1"/>
          </p:nvPr>
        </p:nvSpPr>
        <p:spPr/>
        <p:txBody>
          <a:bodyPr>
            <a:normAutofit/>
          </a:bodyPr>
          <a:lstStyle/>
          <a:p>
            <a:pPr lvl="0"/>
            <a:r>
              <a:rPr lang="en-US" altLang="zh-CN" dirty="0" smtClean="0"/>
              <a:t>The visualization part of OLAP system(Epic)</a:t>
            </a:r>
          </a:p>
          <a:p>
            <a:pPr lvl="1"/>
            <a:r>
              <a:rPr lang="en-US" altLang="zh-CN" dirty="0" smtClean="0"/>
              <a:t>Providing interactive operation on OLAP Data Cube</a:t>
            </a:r>
          </a:p>
          <a:p>
            <a:pPr lvl="0"/>
            <a:r>
              <a:rPr lang="en-US" altLang="zh-CN" dirty="0" smtClean="0"/>
              <a:t>BS(Browser &amp; Server) mode</a:t>
            </a:r>
          </a:p>
          <a:p>
            <a:pPr lvl="1"/>
            <a:r>
              <a:rPr lang="en-US" altLang="zh-CN" dirty="0" smtClean="0"/>
              <a:t>No software installation</a:t>
            </a:r>
          </a:p>
          <a:p>
            <a:pPr lvl="1"/>
            <a:r>
              <a:rPr lang="en-US" altLang="zh-CN" dirty="0" smtClean="0"/>
              <a:t>Easy access</a:t>
            </a:r>
          </a:p>
          <a:p>
            <a:r>
              <a:rPr lang="en-US" altLang="zh-CN" dirty="0" smtClean="0"/>
              <a:t>Objective</a:t>
            </a:r>
          </a:p>
          <a:p>
            <a:pPr lvl="1"/>
            <a:r>
              <a:rPr lang="en-US" altLang="zh-CN" dirty="0" smtClean="0"/>
              <a:t>Let business experts with no database background explore data easily by interacting with charts. </a:t>
            </a:r>
          </a:p>
          <a:p>
            <a:pPr lvl="1"/>
            <a:endParaRPr lang="en-US" altLang="zh-CN" dirty="0" smtClean="0"/>
          </a:p>
          <a:p>
            <a:pPr lvl="1"/>
            <a:endParaRPr lang="en-US" dirty="0" smtClean="0"/>
          </a:p>
        </p:txBody>
      </p:sp>
    </p:spTree>
    <p:extLst>
      <p:ext uri="{BB962C8B-B14F-4D97-AF65-F5344CB8AC3E}">
        <p14:creationId xmlns:p14="http://schemas.microsoft.com/office/powerpoint/2010/main" val="1118111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Software structure</a:t>
            </a:r>
            <a:endParaRPr lang="en-US" dirty="0"/>
          </a:p>
        </p:txBody>
      </p:sp>
      <p:sp>
        <p:nvSpPr>
          <p:cNvPr id="4" name="Can 3"/>
          <p:cNvSpPr/>
          <p:nvPr/>
        </p:nvSpPr>
        <p:spPr>
          <a:xfrm>
            <a:off x="4049488" y="6008478"/>
            <a:ext cx="531223" cy="5399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5" name="Flowchart: Multidocument 4"/>
          <p:cNvSpPr/>
          <p:nvPr/>
        </p:nvSpPr>
        <p:spPr>
          <a:xfrm>
            <a:off x="4915989" y="5982353"/>
            <a:ext cx="801189" cy="60089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excel</a:t>
            </a:r>
            <a:endParaRPr lang="en-US" dirty="0"/>
          </a:p>
        </p:txBody>
      </p:sp>
      <p:sp>
        <p:nvSpPr>
          <p:cNvPr id="6" name="Flowchart: Predefined Process 5"/>
          <p:cNvSpPr/>
          <p:nvPr/>
        </p:nvSpPr>
        <p:spPr>
          <a:xfrm>
            <a:off x="7119247" y="6008478"/>
            <a:ext cx="879566" cy="539931"/>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7" name="Flowchart: Document 6"/>
          <p:cNvSpPr/>
          <p:nvPr/>
        </p:nvSpPr>
        <p:spPr>
          <a:xfrm>
            <a:off x="6113415" y="5995415"/>
            <a:ext cx="635725" cy="6008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endParaRPr lang="en-US" dirty="0"/>
          </a:p>
        </p:txBody>
      </p:sp>
      <p:sp>
        <p:nvSpPr>
          <p:cNvPr id="8" name="Rounded Rectangle 7"/>
          <p:cNvSpPr/>
          <p:nvPr/>
        </p:nvSpPr>
        <p:spPr>
          <a:xfrm>
            <a:off x="4652551" y="2752701"/>
            <a:ext cx="2394859" cy="4934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IDAT Sever</a:t>
            </a:r>
            <a:endParaRPr lang="en-US" dirty="0"/>
          </a:p>
        </p:txBody>
      </p:sp>
      <p:sp>
        <p:nvSpPr>
          <p:cNvPr id="10" name="Flowchart: Magnetic Disk 9"/>
          <p:cNvSpPr/>
          <p:nvPr/>
        </p:nvSpPr>
        <p:spPr>
          <a:xfrm>
            <a:off x="5019304" y="3793584"/>
            <a:ext cx="1729836" cy="60019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OLAP System</a:t>
            </a:r>
            <a:endParaRPr lang="en-US" dirty="0"/>
          </a:p>
        </p:txBody>
      </p:sp>
      <p:sp>
        <p:nvSpPr>
          <p:cNvPr id="12" name="Rounded Rectangle 11"/>
          <p:cNvSpPr/>
          <p:nvPr/>
        </p:nvSpPr>
        <p:spPr>
          <a:xfrm>
            <a:off x="4652550" y="4895004"/>
            <a:ext cx="2394859" cy="5399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Data crawler &amp; adapter</a:t>
            </a:r>
            <a:endParaRPr lang="en-US" sz="1600" dirty="0"/>
          </a:p>
        </p:txBody>
      </p:sp>
      <p:sp>
        <p:nvSpPr>
          <p:cNvPr id="13" name="Flowchart: Predefined Process 12"/>
          <p:cNvSpPr/>
          <p:nvPr/>
        </p:nvSpPr>
        <p:spPr>
          <a:xfrm>
            <a:off x="4519749" y="1559626"/>
            <a:ext cx="1166948" cy="566057"/>
          </a:xfrm>
          <a:prstGeom prst="flowChartPredefined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err="1" smtClean="0"/>
              <a:t>visulisation</a:t>
            </a:r>
            <a:endParaRPr lang="en-US" sz="1050" dirty="0"/>
          </a:p>
        </p:txBody>
      </p:sp>
      <p:sp>
        <p:nvSpPr>
          <p:cNvPr id="17" name="Flowchart: Predefined Process 16"/>
          <p:cNvSpPr/>
          <p:nvPr/>
        </p:nvSpPr>
        <p:spPr>
          <a:xfrm>
            <a:off x="5926184" y="1559150"/>
            <a:ext cx="1166948" cy="566057"/>
          </a:xfrm>
          <a:prstGeom prst="flowChartPredefined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err="1" smtClean="0"/>
              <a:t>visulisation</a:t>
            </a:r>
            <a:endParaRPr lang="en-US" sz="1050" dirty="0"/>
          </a:p>
        </p:txBody>
      </p:sp>
      <p:sp>
        <p:nvSpPr>
          <p:cNvPr id="18" name="TextBox 17"/>
          <p:cNvSpPr txBox="1"/>
          <p:nvPr/>
        </p:nvSpPr>
        <p:spPr>
          <a:xfrm>
            <a:off x="2702145" y="1657512"/>
            <a:ext cx="955454" cy="369332"/>
          </a:xfrm>
          <a:prstGeom prst="rect">
            <a:avLst/>
          </a:prstGeom>
          <a:noFill/>
        </p:spPr>
        <p:txBody>
          <a:bodyPr wrap="none" rtlCol="0">
            <a:spAutoFit/>
          </a:bodyPr>
          <a:lstStyle/>
          <a:p>
            <a:r>
              <a:rPr lang="en-US" dirty="0" smtClean="0"/>
              <a:t>Browser</a:t>
            </a:r>
            <a:endParaRPr lang="en-US" dirty="0"/>
          </a:p>
        </p:txBody>
      </p:sp>
      <p:sp>
        <p:nvSpPr>
          <p:cNvPr id="19" name="TextBox 18"/>
          <p:cNvSpPr txBox="1"/>
          <p:nvPr/>
        </p:nvSpPr>
        <p:spPr>
          <a:xfrm>
            <a:off x="2727503" y="2814768"/>
            <a:ext cx="785664" cy="369332"/>
          </a:xfrm>
          <a:prstGeom prst="rect">
            <a:avLst/>
          </a:prstGeom>
          <a:noFill/>
        </p:spPr>
        <p:txBody>
          <a:bodyPr wrap="none" rtlCol="0">
            <a:spAutoFit/>
          </a:bodyPr>
          <a:lstStyle/>
          <a:p>
            <a:r>
              <a:rPr lang="en-US" dirty="0" smtClean="0"/>
              <a:t>Server</a:t>
            </a:r>
          </a:p>
        </p:txBody>
      </p:sp>
      <p:sp>
        <p:nvSpPr>
          <p:cNvPr id="20" name="TextBox 19"/>
          <p:cNvSpPr txBox="1"/>
          <p:nvPr/>
        </p:nvSpPr>
        <p:spPr>
          <a:xfrm>
            <a:off x="2702145" y="3875644"/>
            <a:ext cx="703911" cy="369332"/>
          </a:xfrm>
          <a:prstGeom prst="rect">
            <a:avLst/>
          </a:prstGeom>
          <a:noFill/>
        </p:spPr>
        <p:txBody>
          <a:bodyPr wrap="square" rtlCol="0">
            <a:spAutoFit/>
          </a:bodyPr>
          <a:lstStyle/>
          <a:p>
            <a:r>
              <a:rPr lang="en-US" dirty="0" smtClean="0"/>
              <a:t>OLAP</a:t>
            </a:r>
          </a:p>
        </p:txBody>
      </p:sp>
      <p:sp>
        <p:nvSpPr>
          <p:cNvPr id="21" name="TextBox 20"/>
          <p:cNvSpPr txBox="1"/>
          <p:nvPr/>
        </p:nvSpPr>
        <p:spPr>
          <a:xfrm>
            <a:off x="2727504" y="4983040"/>
            <a:ext cx="719043" cy="369332"/>
          </a:xfrm>
          <a:prstGeom prst="rect">
            <a:avLst/>
          </a:prstGeom>
          <a:noFill/>
        </p:spPr>
        <p:txBody>
          <a:bodyPr wrap="none" rtlCol="0">
            <a:spAutoFit/>
          </a:bodyPr>
          <a:lstStyle/>
          <a:p>
            <a:r>
              <a:rPr lang="en-US" dirty="0" smtClean="0"/>
              <a:t>Script</a:t>
            </a:r>
          </a:p>
        </p:txBody>
      </p:sp>
      <p:sp>
        <p:nvSpPr>
          <p:cNvPr id="22" name="TextBox 21"/>
          <p:cNvSpPr txBox="1"/>
          <p:nvPr/>
        </p:nvSpPr>
        <p:spPr>
          <a:xfrm>
            <a:off x="2727503" y="6093777"/>
            <a:ext cx="1051763" cy="369332"/>
          </a:xfrm>
          <a:prstGeom prst="rect">
            <a:avLst/>
          </a:prstGeom>
          <a:noFill/>
        </p:spPr>
        <p:txBody>
          <a:bodyPr wrap="none" rtlCol="0">
            <a:spAutoFit/>
          </a:bodyPr>
          <a:lstStyle/>
          <a:p>
            <a:r>
              <a:rPr lang="en-US" dirty="0" smtClean="0"/>
              <a:t>Raw data</a:t>
            </a:r>
          </a:p>
        </p:txBody>
      </p:sp>
      <p:cxnSp>
        <p:nvCxnSpPr>
          <p:cNvPr id="24" name="Straight Arrow Connector 23"/>
          <p:cNvCxnSpPr/>
          <p:nvPr/>
        </p:nvCxnSpPr>
        <p:spPr>
          <a:xfrm flipV="1">
            <a:off x="4423954" y="5609112"/>
            <a:ext cx="36576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425441" y="5609112"/>
            <a:ext cx="261256" cy="26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6270171" y="5566823"/>
            <a:ext cx="161106" cy="28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6975566" y="5536038"/>
            <a:ext cx="418011" cy="316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5852160" y="4567955"/>
            <a:ext cx="8709" cy="225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852160" y="3317174"/>
            <a:ext cx="0" cy="226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5233851" y="2238894"/>
            <a:ext cx="269966" cy="37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70171" y="2251720"/>
            <a:ext cx="226423" cy="388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042263" y="2233325"/>
            <a:ext cx="278674" cy="45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431277" y="2337720"/>
            <a:ext cx="248197" cy="335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86697" y="3332735"/>
            <a:ext cx="0" cy="25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610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272" y="2645187"/>
            <a:ext cx="7023266" cy="1325563"/>
          </a:xfrm>
        </p:spPr>
        <p:txBody>
          <a:bodyPr/>
          <a:lstStyle/>
          <a:p>
            <a:r>
              <a:rPr lang="en-US" dirty="0" smtClean="0">
                <a:hlinkClick r:id="rId3"/>
              </a:rPr>
              <a:t>Demonstration</a:t>
            </a:r>
            <a:endParaRPr lang="en-US" dirty="0"/>
          </a:p>
        </p:txBody>
      </p:sp>
    </p:spTree>
    <p:extLst>
      <p:ext uri="{BB962C8B-B14F-4D97-AF65-F5344CB8AC3E}">
        <p14:creationId xmlns:p14="http://schemas.microsoft.com/office/powerpoint/2010/main" val="2158653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65815" y="2692689"/>
            <a:ext cx="10515600" cy="1325563"/>
          </a:xfrm>
        </p:spPr>
        <p:txBody>
          <a:bodyPr/>
          <a:lstStyle/>
          <a:p>
            <a:r>
              <a:rPr lang="en-US" dirty="0" smtClean="0"/>
              <a:t>Q &amp; A</a:t>
            </a:r>
            <a:endParaRPr lang="en-US" dirty="0"/>
          </a:p>
        </p:txBody>
      </p:sp>
    </p:spTree>
    <p:extLst>
      <p:ext uri="{BB962C8B-B14F-4D97-AF65-F5344CB8AC3E}">
        <p14:creationId xmlns:p14="http://schemas.microsoft.com/office/powerpoint/2010/main" val="2901176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IDAT, tableau and excel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816511"/>
              </p:ext>
            </p:extLst>
          </p:nvPr>
        </p:nvGraphicFramePr>
        <p:xfrm>
          <a:off x="838200" y="1825625"/>
          <a:ext cx="10515600" cy="2265226"/>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endParaRPr lang="en-US" dirty="0"/>
                    </a:p>
                  </a:txBody>
                  <a:tcPr/>
                </a:tc>
                <a:tc>
                  <a:txBody>
                    <a:bodyPr/>
                    <a:lstStyle/>
                    <a:p>
                      <a:r>
                        <a:rPr lang="en-US" dirty="0" smtClean="0"/>
                        <a:t>IDAT</a:t>
                      </a:r>
                      <a:endParaRPr lang="en-US" dirty="0"/>
                    </a:p>
                  </a:txBody>
                  <a:tcPr/>
                </a:tc>
                <a:tc>
                  <a:txBody>
                    <a:bodyPr/>
                    <a:lstStyle/>
                    <a:p>
                      <a:r>
                        <a:rPr lang="en-US" dirty="0" smtClean="0"/>
                        <a:t>Tableau</a:t>
                      </a:r>
                      <a:endParaRPr lang="en-US" dirty="0"/>
                    </a:p>
                  </a:txBody>
                  <a:tcPr/>
                </a:tc>
                <a:tc>
                  <a:txBody>
                    <a:bodyPr/>
                    <a:lstStyle/>
                    <a:p>
                      <a:r>
                        <a:rPr lang="en-US" dirty="0" smtClean="0"/>
                        <a:t>Excel</a:t>
                      </a:r>
                      <a:endParaRPr lang="en-US" dirty="0"/>
                    </a:p>
                  </a:txBody>
                  <a:tcPr/>
                </a:tc>
              </a:tr>
              <a:tr h="416106">
                <a:tc>
                  <a:txBody>
                    <a:bodyPr/>
                    <a:lstStyle/>
                    <a:p>
                      <a:r>
                        <a:rPr lang="en-US" dirty="0" smtClean="0"/>
                        <a:t>Interactive ability</a:t>
                      </a:r>
                      <a:endParaRPr lang="en-US" dirty="0"/>
                    </a:p>
                  </a:txBody>
                  <a:tcPr/>
                </a:tc>
                <a:tc>
                  <a:txBody>
                    <a:bodyPr/>
                    <a:lstStyle/>
                    <a:p>
                      <a:r>
                        <a:rPr lang="en-US" dirty="0" smtClean="0"/>
                        <a:t>Powerful</a:t>
                      </a:r>
                      <a:endParaRPr lang="en-US" dirty="0"/>
                    </a:p>
                  </a:txBody>
                  <a:tcPr/>
                </a:tc>
                <a:tc>
                  <a:txBody>
                    <a:bodyPr/>
                    <a:lstStyle/>
                    <a:p>
                      <a:r>
                        <a:rPr lang="en-US" dirty="0" smtClean="0"/>
                        <a:t>Weak</a:t>
                      </a:r>
                      <a:endParaRPr lang="en-US" dirty="0"/>
                    </a:p>
                  </a:txBody>
                  <a:tcPr/>
                </a:tc>
                <a:tc>
                  <a:txBody>
                    <a:bodyPr/>
                    <a:lstStyle/>
                    <a:p>
                      <a:r>
                        <a:rPr lang="en-US" dirty="0" smtClean="0"/>
                        <a:t>No</a:t>
                      </a:r>
                      <a:endParaRPr lang="en-US" dirty="0"/>
                    </a:p>
                  </a:txBody>
                  <a:tcPr/>
                </a:tc>
              </a:tr>
              <a:tr h="370840">
                <a:tc>
                  <a:txBody>
                    <a:bodyPr/>
                    <a:lstStyle/>
                    <a:p>
                      <a:r>
                        <a:rPr lang="en-US" dirty="0" smtClean="0"/>
                        <a:t>DA requirement</a:t>
                      </a:r>
                      <a:endParaRPr lang="en-US" dirty="0"/>
                    </a:p>
                  </a:txBody>
                  <a:tcPr/>
                </a:tc>
                <a:tc>
                  <a:txBody>
                    <a:bodyPr/>
                    <a:lstStyle/>
                    <a:p>
                      <a:r>
                        <a:rPr lang="en-US" dirty="0" smtClean="0"/>
                        <a:t>No programing</a:t>
                      </a:r>
                      <a:endParaRPr lang="en-US" dirty="0"/>
                    </a:p>
                  </a:txBody>
                  <a:tcPr/>
                </a:tc>
                <a:tc>
                  <a:txBody>
                    <a:bodyPr/>
                    <a:lstStyle/>
                    <a:p>
                      <a:r>
                        <a:rPr lang="en-US" dirty="0" smtClean="0"/>
                        <a:t>Little</a:t>
                      </a:r>
                      <a:r>
                        <a:rPr lang="en-US" baseline="0" dirty="0" smtClean="0"/>
                        <a:t> programing</a:t>
                      </a:r>
                      <a:endParaRPr lang="en-US" dirty="0"/>
                    </a:p>
                  </a:txBody>
                  <a:tcPr/>
                </a:tc>
                <a:tc>
                  <a:txBody>
                    <a:bodyPr/>
                    <a:lstStyle/>
                    <a:p>
                      <a:r>
                        <a:rPr lang="en-US" dirty="0" smtClean="0"/>
                        <a:t>Little</a:t>
                      </a:r>
                      <a:r>
                        <a:rPr lang="en-US" baseline="0" dirty="0" smtClean="0"/>
                        <a:t> programing</a:t>
                      </a:r>
                      <a:endParaRPr lang="en-US" dirty="0"/>
                    </a:p>
                  </a:txBody>
                  <a:tcPr/>
                </a:tc>
              </a:tr>
              <a:tr h="353555">
                <a:tc>
                  <a:txBody>
                    <a:bodyPr/>
                    <a:lstStyle/>
                    <a:p>
                      <a:r>
                        <a:rPr lang="en-US" dirty="0" smtClean="0"/>
                        <a:t>Big</a:t>
                      </a:r>
                      <a:r>
                        <a:rPr lang="en-US" baseline="0" dirty="0" smtClean="0"/>
                        <a:t> Data capability</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370840">
                <a:tc>
                  <a:txBody>
                    <a:bodyPr/>
                    <a:lstStyle/>
                    <a:p>
                      <a:r>
                        <a:rPr lang="en-US" dirty="0" smtClean="0"/>
                        <a:t>Target</a:t>
                      </a:r>
                      <a:r>
                        <a:rPr lang="en-US" baseline="0" dirty="0" smtClean="0"/>
                        <a:t> User</a:t>
                      </a:r>
                      <a:endParaRPr lang="en-US" dirty="0"/>
                    </a:p>
                  </a:txBody>
                  <a:tcPr/>
                </a:tc>
                <a:tc>
                  <a:txBody>
                    <a:bodyPr/>
                    <a:lstStyle/>
                    <a:p>
                      <a:r>
                        <a:rPr lang="en-US" dirty="0" smtClean="0"/>
                        <a:t>BA&amp;DA</a:t>
                      </a:r>
                      <a:endParaRPr lang="en-US" dirty="0"/>
                    </a:p>
                  </a:txBody>
                  <a:tcPr/>
                </a:tc>
                <a:tc>
                  <a:txBody>
                    <a:bodyPr/>
                    <a:lstStyle/>
                    <a:p>
                      <a:r>
                        <a:rPr lang="en-US" dirty="0" smtClean="0"/>
                        <a:t>DA&amp;BA</a:t>
                      </a:r>
                      <a:endParaRPr lang="en-US" dirty="0"/>
                    </a:p>
                  </a:txBody>
                  <a:tcPr/>
                </a:tc>
                <a:tc>
                  <a:txBody>
                    <a:bodyPr/>
                    <a:lstStyle/>
                    <a:p>
                      <a:r>
                        <a:rPr lang="en-US" dirty="0" smtClean="0"/>
                        <a:t>DA</a:t>
                      </a:r>
                      <a:endParaRPr lang="en-US" dirty="0"/>
                    </a:p>
                  </a:txBody>
                  <a:tcPr/>
                </a:tc>
              </a:tr>
              <a:tr h="370840">
                <a:tc>
                  <a:txBody>
                    <a:bodyPr/>
                    <a:lstStyle/>
                    <a:p>
                      <a:r>
                        <a:rPr lang="en-US" dirty="0" smtClean="0"/>
                        <a:t>Target Enterprise</a:t>
                      </a:r>
                      <a:endParaRPr lang="en-US" dirty="0"/>
                    </a:p>
                  </a:txBody>
                  <a:tcPr/>
                </a:tc>
                <a:tc>
                  <a:txBody>
                    <a:bodyPr/>
                    <a:lstStyle/>
                    <a:p>
                      <a:r>
                        <a:rPr lang="en-US" dirty="0" smtClean="0"/>
                        <a:t>Medium &amp; Small</a:t>
                      </a:r>
                      <a:endParaRPr lang="en-US" dirty="0"/>
                    </a:p>
                  </a:txBody>
                  <a:tcPr/>
                </a:tc>
                <a:tc>
                  <a:txBody>
                    <a:bodyPr/>
                    <a:lstStyle/>
                    <a:p>
                      <a:r>
                        <a:rPr lang="en-US" dirty="0" smtClean="0"/>
                        <a:t>Big</a:t>
                      </a:r>
                      <a:endParaRPr lang="en-US" dirty="0"/>
                    </a:p>
                  </a:txBody>
                  <a:tcPr/>
                </a:tc>
                <a:tc>
                  <a:txBody>
                    <a:bodyPr/>
                    <a:lstStyle/>
                    <a:p>
                      <a:r>
                        <a:rPr lang="en-US" dirty="0" smtClean="0"/>
                        <a:t>Small</a:t>
                      </a:r>
                      <a:endParaRPr lang="en-US" dirty="0"/>
                    </a:p>
                  </a:txBody>
                  <a:tcPr/>
                </a:tc>
              </a:tr>
            </a:tbl>
          </a:graphicData>
        </a:graphic>
      </p:graphicFrame>
    </p:spTree>
    <p:extLst>
      <p:ext uri="{BB962C8B-B14F-4D97-AF65-F5344CB8AC3E}">
        <p14:creationId xmlns:p14="http://schemas.microsoft.com/office/powerpoint/2010/main" val="1496355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 name="Flowchart: Connector 81"/>
          <p:cNvSpPr/>
          <p:nvPr/>
        </p:nvSpPr>
        <p:spPr>
          <a:xfrm>
            <a:off x="9892984" y="4147346"/>
            <a:ext cx="574766" cy="574766"/>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83" name="Flowchart: Connector 82"/>
          <p:cNvSpPr/>
          <p:nvPr/>
        </p:nvSpPr>
        <p:spPr>
          <a:xfrm>
            <a:off x="10003501" y="5309791"/>
            <a:ext cx="574766" cy="5747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 name="Title 1"/>
          <p:cNvSpPr>
            <a:spLocks noGrp="1"/>
          </p:cNvSpPr>
          <p:nvPr>
            <p:ph type="title"/>
          </p:nvPr>
        </p:nvSpPr>
        <p:spPr/>
        <p:txBody>
          <a:bodyPr/>
          <a:lstStyle/>
          <a:p>
            <a:r>
              <a:rPr lang="zh-CN" altLang="en-US" dirty="0" smtClean="0"/>
              <a:t>传统数据分析流程</a:t>
            </a:r>
            <a:endParaRPr lang="en-US" dirty="0"/>
          </a:p>
        </p:txBody>
      </p:sp>
      <p:sp>
        <p:nvSpPr>
          <p:cNvPr id="7" name="Content Placeholder 6"/>
          <p:cNvSpPr>
            <a:spLocks noGrp="1"/>
          </p:cNvSpPr>
          <p:nvPr>
            <p:ph idx="1"/>
          </p:nvPr>
        </p:nvSpPr>
        <p:spPr>
          <a:xfrm>
            <a:off x="824441" y="1767618"/>
            <a:ext cx="6686006" cy="4572222"/>
          </a:xfrm>
        </p:spPr>
        <p:txBody>
          <a:bodyPr>
            <a:normAutofit fontScale="70000" lnSpcReduction="20000"/>
          </a:bodyPr>
          <a:lstStyle/>
          <a:p>
            <a:pPr marL="514350" indent="-514350">
              <a:buFont typeface="+mj-lt"/>
              <a:buAutoNum type="arabicPeriod"/>
            </a:pPr>
            <a:r>
              <a:rPr lang="zh-CN" altLang="en-US" dirty="0" smtClean="0"/>
              <a:t>提出问题</a:t>
            </a:r>
            <a:endParaRPr lang="en-US" altLang="zh-CN" dirty="0" smtClean="0"/>
          </a:p>
          <a:p>
            <a:pPr marL="457200" lvl="1" indent="0">
              <a:buNone/>
            </a:pPr>
            <a:r>
              <a:rPr lang="zh-CN" altLang="en-US" sz="1900" dirty="0"/>
              <a:t>历史数据分析，趋势预测，异常数据监测等</a:t>
            </a:r>
            <a:endParaRPr lang="en-US" altLang="zh-CN" sz="1900" dirty="0"/>
          </a:p>
          <a:p>
            <a:pPr marL="514350" indent="-514350">
              <a:buFont typeface="+mj-lt"/>
              <a:buAutoNum type="arabicPeriod"/>
            </a:pPr>
            <a:r>
              <a:rPr lang="zh-CN" altLang="en-US" dirty="0"/>
              <a:t>分</a:t>
            </a:r>
            <a:r>
              <a:rPr lang="zh-CN" altLang="en-US" dirty="0" smtClean="0"/>
              <a:t>析问题，确定所需数据</a:t>
            </a:r>
            <a:endParaRPr lang="en-US" altLang="zh-CN" dirty="0"/>
          </a:p>
          <a:p>
            <a:pPr marL="457200" lvl="1" indent="0">
              <a:buNone/>
            </a:pPr>
            <a:r>
              <a:rPr lang="zh-CN" altLang="en-US" sz="1900" dirty="0"/>
              <a:t>明确知道问题所涉及到的相关数据</a:t>
            </a:r>
            <a:endParaRPr lang="en-US" altLang="zh-CN" sz="1900" dirty="0"/>
          </a:p>
          <a:p>
            <a:pPr marL="514350" indent="-514350">
              <a:buFont typeface="+mj-lt"/>
              <a:buAutoNum type="arabicPeriod"/>
            </a:pPr>
            <a:r>
              <a:rPr lang="zh-CN" altLang="en-US" dirty="0" smtClean="0"/>
              <a:t>定位数据，明晰数据格式</a:t>
            </a:r>
            <a:endParaRPr lang="en-US" altLang="zh-CN" dirty="0" smtClean="0"/>
          </a:p>
          <a:p>
            <a:pPr marL="457200" lvl="1" indent="0">
              <a:buNone/>
            </a:pPr>
            <a:r>
              <a:rPr lang="zh-CN" altLang="en-US" sz="1900" dirty="0"/>
              <a:t>确定数据存储位置及存储格式，获得数据</a:t>
            </a:r>
            <a:endParaRPr lang="en-US" altLang="zh-CN" sz="1900" dirty="0"/>
          </a:p>
          <a:p>
            <a:pPr marL="514350" indent="-514350">
              <a:buFont typeface="+mj-lt"/>
              <a:buAutoNum type="arabicPeriod"/>
            </a:pPr>
            <a:r>
              <a:rPr lang="zh-CN" altLang="en-US" dirty="0" smtClean="0"/>
              <a:t>结构化，并整合数据为统一格式</a:t>
            </a:r>
            <a:endParaRPr lang="en-US" altLang="zh-CN" dirty="0" smtClean="0"/>
          </a:p>
          <a:p>
            <a:pPr marL="457200" lvl="1" indent="0">
              <a:buNone/>
            </a:pPr>
            <a:r>
              <a:rPr lang="zh-CN" altLang="en-US" sz="1900" dirty="0"/>
              <a:t>将不同存储位置，不同格式，的数据提取出来，整合成统一格式，需</a:t>
            </a:r>
            <a:r>
              <a:rPr lang="zh-CN" altLang="en-US" sz="1900" dirty="0" smtClean="0"/>
              <a:t>要脚本编</a:t>
            </a:r>
            <a:r>
              <a:rPr lang="zh-CN" altLang="en-US" sz="1900" dirty="0"/>
              <a:t>程、</a:t>
            </a:r>
            <a:r>
              <a:rPr lang="en-US" altLang="zh-CN" sz="1900" dirty="0"/>
              <a:t>SQL</a:t>
            </a:r>
            <a:r>
              <a:rPr lang="zh-CN" altLang="en-US" sz="1900" dirty="0"/>
              <a:t>等基</a:t>
            </a:r>
            <a:r>
              <a:rPr lang="zh-CN" altLang="en-US" sz="1900" dirty="0" smtClean="0"/>
              <a:t>础，可能由</a:t>
            </a:r>
            <a:r>
              <a:rPr lang="en-US" altLang="zh-CN" sz="1900" dirty="0" smtClean="0"/>
              <a:t>DA</a:t>
            </a:r>
            <a:r>
              <a:rPr lang="zh-CN" altLang="en-US" sz="1900" dirty="0" smtClean="0"/>
              <a:t>执行</a:t>
            </a:r>
            <a:endParaRPr lang="en-US" altLang="zh-CN" sz="1900" dirty="0"/>
          </a:p>
          <a:p>
            <a:pPr marL="514350" indent="-514350">
              <a:buFont typeface="+mj-lt"/>
              <a:buAutoNum type="arabicPeriod"/>
            </a:pPr>
            <a:r>
              <a:rPr lang="zh-CN" altLang="en-US" dirty="0"/>
              <a:t>去</a:t>
            </a:r>
            <a:r>
              <a:rPr lang="zh-CN" altLang="en-US" dirty="0" smtClean="0"/>
              <a:t>除冗余，歧义，错误数据</a:t>
            </a:r>
            <a:endParaRPr lang="en-US" altLang="zh-CN" dirty="0" smtClean="0"/>
          </a:p>
          <a:p>
            <a:pPr marL="457200" lvl="1" indent="0">
              <a:buNone/>
            </a:pPr>
            <a:r>
              <a:rPr lang="zh-CN" altLang="en-US" sz="1900" dirty="0"/>
              <a:t>对数据意义有深刻认识，处理数据时需要一定编程能</a:t>
            </a:r>
            <a:r>
              <a:rPr lang="zh-CN" altLang="en-US" sz="1900" dirty="0" smtClean="0"/>
              <a:t>力，可能由</a:t>
            </a:r>
            <a:r>
              <a:rPr lang="en-US" altLang="zh-CN" sz="1900" dirty="0" smtClean="0"/>
              <a:t>ITS</a:t>
            </a:r>
            <a:r>
              <a:rPr lang="zh-CN" altLang="en-US" sz="1900" dirty="0" smtClean="0"/>
              <a:t>执行</a:t>
            </a:r>
            <a:endParaRPr lang="en-US" altLang="zh-CN" sz="1900" dirty="0"/>
          </a:p>
          <a:p>
            <a:pPr marL="514350" indent="-514350">
              <a:buFont typeface="+mj-lt"/>
              <a:buAutoNum type="arabicPeriod"/>
            </a:pPr>
            <a:r>
              <a:rPr lang="zh-CN" altLang="en-US" dirty="0" smtClean="0"/>
              <a:t>观察数据，提出猜想，为数据建模</a:t>
            </a:r>
            <a:endParaRPr lang="en-US" altLang="zh-CN" dirty="0" smtClean="0"/>
          </a:p>
          <a:p>
            <a:pPr marL="457200" lvl="1" indent="0">
              <a:buNone/>
            </a:pPr>
            <a:r>
              <a:rPr lang="zh-CN" altLang="en-US" sz="1900" dirty="0"/>
              <a:t>分析数据特征，提取有意义数据集，并导入相关数据分析软</a:t>
            </a:r>
            <a:r>
              <a:rPr lang="zh-CN" altLang="en-US" sz="1900" dirty="0" smtClean="0"/>
              <a:t>件（</a:t>
            </a:r>
            <a:r>
              <a:rPr lang="en-US" altLang="zh-CN" sz="1900" dirty="0" err="1" smtClean="0"/>
              <a:t>tablau</a:t>
            </a:r>
            <a:r>
              <a:rPr lang="zh-CN" altLang="en-US" sz="1900" dirty="0" smtClean="0"/>
              <a:t>，</a:t>
            </a:r>
            <a:r>
              <a:rPr lang="en-US" altLang="zh-CN" sz="1900" dirty="0" smtClean="0"/>
              <a:t>excel</a:t>
            </a:r>
            <a:r>
              <a:rPr lang="zh-CN" altLang="en-US" sz="1900" dirty="0" smtClean="0"/>
              <a:t>等）</a:t>
            </a:r>
            <a:endParaRPr lang="en-US" altLang="zh-CN" sz="1900" dirty="0"/>
          </a:p>
          <a:p>
            <a:pPr marL="514350" indent="-514350">
              <a:buFont typeface="+mj-lt"/>
              <a:buAutoNum type="arabicPeriod"/>
            </a:pPr>
            <a:r>
              <a:rPr lang="zh-CN" altLang="en-US" dirty="0" smtClean="0"/>
              <a:t>统计分析，生成报表</a:t>
            </a:r>
            <a:endParaRPr lang="en-US" altLang="zh-CN" dirty="0" smtClean="0"/>
          </a:p>
          <a:p>
            <a:pPr marL="457200" lvl="1" indent="0">
              <a:buNone/>
            </a:pPr>
            <a:r>
              <a:rPr lang="zh-CN" altLang="en-US" sz="1900" dirty="0"/>
              <a:t>通过数据分析软件，进行统计计算，生成报表，需掌握软件使用技能</a:t>
            </a:r>
            <a:endParaRPr lang="en-US" altLang="zh-CN" sz="1900" dirty="0"/>
          </a:p>
          <a:p>
            <a:pPr marL="514350" indent="-514350">
              <a:buFont typeface="+mj-lt"/>
              <a:buAutoNum type="arabicPeriod"/>
            </a:pPr>
            <a:r>
              <a:rPr lang="zh-CN" altLang="en-US" dirty="0" smtClean="0"/>
              <a:t>分析报表，得出结论或提出新的问题</a:t>
            </a:r>
            <a:endParaRPr lang="en-US" altLang="zh-CN" dirty="0"/>
          </a:p>
          <a:p>
            <a:pPr marL="457200" lvl="1" indent="0">
              <a:buNone/>
            </a:pPr>
            <a:r>
              <a:rPr lang="zh-CN" altLang="en-US" sz="1900" dirty="0"/>
              <a:t>能从报表中获取有用信息，分析原因，得出结论</a:t>
            </a:r>
            <a:endParaRPr lang="en-US" altLang="zh-CN" sz="1900" dirty="0"/>
          </a:p>
          <a:p>
            <a:endParaRPr lang="en-US" dirty="0"/>
          </a:p>
        </p:txBody>
      </p:sp>
      <p:sp>
        <p:nvSpPr>
          <p:cNvPr id="8" name="Flowchart: Connector 7"/>
          <p:cNvSpPr/>
          <p:nvPr/>
        </p:nvSpPr>
        <p:spPr>
          <a:xfrm>
            <a:off x="7968343" y="1425043"/>
            <a:ext cx="574766" cy="574766"/>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9" name="Flowchart: Connector 8"/>
          <p:cNvSpPr/>
          <p:nvPr/>
        </p:nvSpPr>
        <p:spPr>
          <a:xfrm>
            <a:off x="8012980" y="3146245"/>
            <a:ext cx="574766" cy="5747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Flowchart: Connector 9"/>
          <p:cNvSpPr/>
          <p:nvPr/>
        </p:nvSpPr>
        <p:spPr>
          <a:xfrm>
            <a:off x="8537666" y="5263932"/>
            <a:ext cx="574766" cy="574766"/>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a:t>
            </a:r>
          </a:p>
        </p:txBody>
      </p:sp>
      <p:sp>
        <p:nvSpPr>
          <p:cNvPr id="12" name="Flowchart: Connector 11"/>
          <p:cNvSpPr/>
          <p:nvPr/>
        </p:nvSpPr>
        <p:spPr>
          <a:xfrm>
            <a:off x="9840709" y="3189468"/>
            <a:ext cx="574766" cy="5747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3" name="Flowchart: Connector 12"/>
          <p:cNvSpPr/>
          <p:nvPr/>
        </p:nvSpPr>
        <p:spPr>
          <a:xfrm>
            <a:off x="9726877" y="4141075"/>
            <a:ext cx="574766" cy="5747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Flowchart: Connector 13"/>
          <p:cNvSpPr/>
          <p:nvPr/>
        </p:nvSpPr>
        <p:spPr>
          <a:xfrm>
            <a:off x="9840709" y="5309791"/>
            <a:ext cx="574766" cy="574766"/>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p>
        </p:txBody>
      </p:sp>
      <p:sp>
        <p:nvSpPr>
          <p:cNvPr id="15" name="Flowchart: Connector 14"/>
          <p:cNvSpPr/>
          <p:nvPr/>
        </p:nvSpPr>
        <p:spPr>
          <a:xfrm>
            <a:off x="10014260" y="2284096"/>
            <a:ext cx="574766" cy="5747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6" name="Flowchart: Connector 15"/>
          <p:cNvSpPr/>
          <p:nvPr/>
        </p:nvSpPr>
        <p:spPr>
          <a:xfrm>
            <a:off x="9120323" y="1542982"/>
            <a:ext cx="574766" cy="574766"/>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8</a:t>
            </a:r>
            <a:endParaRPr lang="en-US" dirty="0"/>
          </a:p>
        </p:txBody>
      </p:sp>
      <p:cxnSp>
        <p:nvCxnSpPr>
          <p:cNvPr id="24" name="Straight Arrow Connector 23"/>
          <p:cNvCxnSpPr/>
          <p:nvPr/>
        </p:nvCxnSpPr>
        <p:spPr>
          <a:xfrm>
            <a:off x="8168640" y="2185851"/>
            <a:ext cx="8709" cy="748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8395063" y="2185851"/>
            <a:ext cx="8708" cy="748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341455" y="3868563"/>
            <a:ext cx="441139" cy="1308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203876" y="5597174"/>
            <a:ext cx="339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0027914" y="4770168"/>
            <a:ext cx="97978"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9954512" y="3763444"/>
            <a:ext cx="97978" cy="32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10062890" y="2898751"/>
            <a:ext cx="63002" cy="25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0301643" y="2959006"/>
            <a:ext cx="0" cy="196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9670130" y="2132276"/>
            <a:ext cx="340267" cy="24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8583409" y="2260813"/>
            <a:ext cx="441434" cy="73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9373688" y="1027906"/>
            <a:ext cx="0" cy="469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8703437" y="3418579"/>
            <a:ext cx="1023440" cy="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Flowchart: Process 78"/>
          <p:cNvSpPr/>
          <p:nvPr/>
        </p:nvSpPr>
        <p:spPr>
          <a:xfrm>
            <a:off x="10702792" y="1080482"/>
            <a:ext cx="621925" cy="23513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BA</a:t>
            </a:r>
            <a:endParaRPr lang="en-US" dirty="0"/>
          </a:p>
        </p:txBody>
      </p:sp>
      <p:sp>
        <p:nvSpPr>
          <p:cNvPr id="80" name="Flowchart: Process 79"/>
          <p:cNvSpPr/>
          <p:nvPr/>
        </p:nvSpPr>
        <p:spPr>
          <a:xfrm>
            <a:off x="10702792" y="1511323"/>
            <a:ext cx="621924" cy="2351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a:t>
            </a:r>
            <a:endParaRPr lang="en-US" dirty="0"/>
          </a:p>
        </p:txBody>
      </p:sp>
      <p:sp>
        <p:nvSpPr>
          <p:cNvPr id="81" name="Flowchart: Process 80"/>
          <p:cNvSpPr/>
          <p:nvPr/>
        </p:nvSpPr>
        <p:spPr>
          <a:xfrm>
            <a:off x="10702792" y="1904620"/>
            <a:ext cx="621924" cy="2351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IT</a:t>
            </a:r>
            <a:r>
              <a:rPr lang="en-US" altLang="zh-CN" dirty="0"/>
              <a:t>S</a:t>
            </a:r>
            <a:endParaRPr lang="en-US" dirty="0"/>
          </a:p>
        </p:txBody>
      </p:sp>
    </p:spTree>
    <p:extLst>
      <p:ext uri="{BB962C8B-B14F-4D97-AF65-F5344CB8AC3E}">
        <p14:creationId xmlns:p14="http://schemas.microsoft.com/office/powerpoint/2010/main" val="494266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endParaRPr lang="en-US" dirty="0"/>
          </a:p>
        </p:txBody>
      </p:sp>
      <p:sp>
        <p:nvSpPr>
          <p:cNvPr id="3" name="Content Placeholder 2"/>
          <p:cNvSpPr>
            <a:spLocks noGrp="1"/>
          </p:cNvSpPr>
          <p:nvPr>
            <p:ph idx="1"/>
          </p:nvPr>
        </p:nvSpPr>
        <p:spPr/>
        <p:txBody>
          <a:bodyPr/>
          <a:lstStyle/>
          <a:p>
            <a:r>
              <a:rPr lang="en-US" dirty="0"/>
              <a:t>Business </a:t>
            </a:r>
            <a:r>
              <a:rPr lang="en-US" dirty="0" smtClean="0"/>
              <a:t>Intelligence (</a:t>
            </a:r>
            <a:r>
              <a:rPr lang="en-US" dirty="0"/>
              <a:t>BI</a:t>
            </a:r>
            <a:r>
              <a:rPr lang="en-US" dirty="0" smtClean="0"/>
              <a:t>) is very important in enterprises</a:t>
            </a:r>
            <a:endParaRPr lang="en-US" dirty="0"/>
          </a:p>
          <a:p>
            <a:pPr lvl="1"/>
            <a:r>
              <a:rPr lang="en-US" dirty="0" smtClean="0"/>
              <a:t>Detect </a:t>
            </a:r>
            <a:r>
              <a:rPr lang="en-US" dirty="0" smtClean="0"/>
              <a:t>significant events</a:t>
            </a:r>
          </a:p>
          <a:p>
            <a:pPr lvl="1"/>
            <a:r>
              <a:rPr lang="en-US" dirty="0" smtClean="0"/>
              <a:t>Identify business trends</a:t>
            </a:r>
          </a:p>
          <a:p>
            <a:pPr lvl="1"/>
            <a:r>
              <a:rPr lang="en-US" dirty="0" smtClean="0"/>
              <a:t>Turn data into actionable information</a:t>
            </a:r>
          </a:p>
          <a:p>
            <a:pPr lvl="1"/>
            <a:r>
              <a:rPr lang="en-US" dirty="0" smtClean="0"/>
              <a:t>… …</a:t>
            </a:r>
          </a:p>
        </p:txBody>
      </p:sp>
      <p:sp>
        <p:nvSpPr>
          <p:cNvPr id="4" name="TextBox 3"/>
          <p:cNvSpPr txBox="1"/>
          <p:nvPr/>
        </p:nvSpPr>
        <p:spPr>
          <a:xfrm>
            <a:off x="5320145" y="5403273"/>
            <a:ext cx="5240409" cy="523220"/>
          </a:xfrm>
          <a:prstGeom prst="rect">
            <a:avLst/>
          </a:prstGeom>
          <a:noFill/>
        </p:spPr>
        <p:txBody>
          <a:bodyPr wrap="none" rtlCol="0">
            <a:spAutoFit/>
          </a:bodyPr>
          <a:lstStyle/>
          <a:p>
            <a:r>
              <a:rPr lang="en-US" sz="2800" dirty="0" smtClean="0">
                <a:solidFill>
                  <a:srgbClr val="FF0000"/>
                </a:solidFill>
              </a:rPr>
              <a:t>All these above </a:t>
            </a:r>
            <a:r>
              <a:rPr lang="en-US" sz="2800" dirty="0" smtClean="0">
                <a:solidFill>
                  <a:srgbClr val="FF0000"/>
                </a:solidFill>
              </a:rPr>
              <a:t>need Data Analysis</a:t>
            </a:r>
            <a:endParaRPr lang="en-US" sz="2800" dirty="0">
              <a:solidFill>
                <a:srgbClr val="FF0000"/>
              </a:solidFill>
            </a:endParaRPr>
          </a:p>
        </p:txBody>
      </p:sp>
    </p:spTree>
    <p:extLst>
      <p:ext uri="{BB962C8B-B14F-4D97-AF65-F5344CB8AC3E}">
        <p14:creationId xmlns:p14="http://schemas.microsoft.com/office/powerpoint/2010/main" val="932514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特点及问题</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t>数据分析员要求较高</a:t>
            </a:r>
            <a:endParaRPr lang="en-US" altLang="zh-CN" dirty="0" smtClean="0"/>
          </a:p>
          <a:p>
            <a:pPr lvl="1"/>
            <a:r>
              <a:rPr lang="zh-CN" altLang="en-US" dirty="0"/>
              <a:t>一</a:t>
            </a:r>
            <a:r>
              <a:rPr lang="zh-CN" altLang="en-US" dirty="0" smtClean="0"/>
              <a:t>般企业，无数据分析员角色，或能力不足</a:t>
            </a:r>
            <a:r>
              <a:rPr lang="en-US" altLang="zh-CN" dirty="0" smtClean="0"/>
              <a:t>(</a:t>
            </a:r>
            <a:r>
              <a:rPr lang="zh-CN" altLang="en-US" dirty="0" smtClean="0"/>
              <a:t>举例，医院，财政厅</a:t>
            </a:r>
            <a:r>
              <a:rPr lang="en-US" altLang="zh-CN" dirty="0" smtClean="0"/>
              <a:t>)</a:t>
            </a:r>
          </a:p>
          <a:p>
            <a:r>
              <a:rPr lang="zh-CN" altLang="en-US" dirty="0" smtClean="0"/>
              <a:t>查找数据，预处理数据的代价很高</a:t>
            </a:r>
            <a:endParaRPr lang="en-US" altLang="zh-CN" dirty="0" smtClean="0"/>
          </a:p>
          <a:p>
            <a:pPr lvl="1"/>
            <a:r>
              <a:rPr lang="zh-CN" altLang="en-US" dirty="0" smtClean="0"/>
              <a:t>分</a:t>
            </a:r>
            <a:r>
              <a:rPr lang="zh-CN" altLang="en-US" dirty="0"/>
              <a:t>布式存储，且存储方</a:t>
            </a:r>
            <a:r>
              <a:rPr lang="zh-CN" altLang="en-US" dirty="0" smtClean="0"/>
              <a:t>式，存</a:t>
            </a:r>
            <a:r>
              <a:rPr lang="zh-CN" altLang="en-US" dirty="0"/>
              <a:t>储格</a:t>
            </a:r>
            <a:r>
              <a:rPr lang="zh-CN" altLang="en-US" dirty="0" smtClean="0"/>
              <a:t>式不</a:t>
            </a:r>
            <a:r>
              <a:rPr lang="zh-CN" altLang="en-US" dirty="0"/>
              <a:t>相</a:t>
            </a:r>
            <a:r>
              <a:rPr lang="zh-CN" altLang="en-US" dirty="0" smtClean="0"/>
              <a:t>同（</a:t>
            </a:r>
            <a:r>
              <a:rPr lang="en-US" altLang="zh-CN" dirty="0"/>
              <a:t>log</a:t>
            </a:r>
            <a:r>
              <a:rPr lang="zh-CN" altLang="en-US" dirty="0"/>
              <a:t>文件，</a:t>
            </a:r>
            <a:r>
              <a:rPr lang="en-US" altLang="zh-CN" dirty="0"/>
              <a:t>excel</a:t>
            </a:r>
            <a:r>
              <a:rPr lang="zh-CN" altLang="en-US" dirty="0"/>
              <a:t>，关系型数据库，</a:t>
            </a:r>
            <a:r>
              <a:rPr lang="en-US" altLang="zh-CN" dirty="0" smtClean="0"/>
              <a:t>HDFS</a:t>
            </a:r>
            <a:r>
              <a:rPr lang="zh-CN" altLang="en-US" dirty="0"/>
              <a:t>）</a:t>
            </a:r>
            <a:r>
              <a:rPr lang="zh-CN" altLang="en-US" dirty="0" smtClean="0"/>
              <a:t>。</a:t>
            </a:r>
            <a:endParaRPr lang="en-US" altLang="zh-CN" dirty="0" smtClean="0"/>
          </a:p>
          <a:p>
            <a:r>
              <a:rPr lang="zh-CN" altLang="en-US" dirty="0" smtClean="0"/>
              <a:t>静态数据迁移，重复计算，工作量大</a:t>
            </a:r>
            <a:endParaRPr lang="en-US" altLang="zh-CN" dirty="0" smtClean="0"/>
          </a:p>
          <a:p>
            <a:pPr lvl="1"/>
            <a:r>
              <a:rPr lang="en-US" altLang="zh-CN" dirty="0" smtClean="0"/>
              <a:t>ITS</a:t>
            </a:r>
            <a:r>
              <a:rPr lang="zh-CN" altLang="en-US" dirty="0"/>
              <a:t>交</a:t>
            </a:r>
            <a:r>
              <a:rPr lang="zh-CN" altLang="en-US" dirty="0" smtClean="0"/>
              <a:t>付给</a:t>
            </a:r>
            <a:r>
              <a:rPr lang="en-US" altLang="zh-CN" dirty="0" smtClean="0"/>
              <a:t>DA</a:t>
            </a:r>
            <a:r>
              <a:rPr lang="zh-CN" altLang="en-US" dirty="0" smtClean="0"/>
              <a:t>的预处理数据，以及</a:t>
            </a:r>
            <a:r>
              <a:rPr lang="en-US" altLang="zh-CN" dirty="0" smtClean="0"/>
              <a:t>DA</a:t>
            </a:r>
            <a:r>
              <a:rPr lang="zh-CN" altLang="en-US" dirty="0" smtClean="0"/>
              <a:t>交付给</a:t>
            </a:r>
            <a:r>
              <a:rPr lang="en-US" altLang="zh-CN" dirty="0" smtClean="0"/>
              <a:t>BA</a:t>
            </a:r>
            <a:r>
              <a:rPr lang="zh-CN" altLang="en-US" dirty="0" smtClean="0"/>
              <a:t>的报表都是静态数据。</a:t>
            </a:r>
            <a:endParaRPr lang="en-US" altLang="zh-CN" dirty="0" smtClean="0"/>
          </a:p>
          <a:p>
            <a:pPr lvl="1"/>
            <a:r>
              <a:rPr lang="zh-CN" altLang="en-US" dirty="0" smtClean="0"/>
              <a:t>当原始数据发生改变时，需重新进行处理计算，生成报表。</a:t>
            </a:r>
            <a:endParaRPr lang="en-US" altLang="zh-CN" dirty="0" smtClean="0"/>
          </a:p>
          <a:p>
            <a:r>
              <a:rPr lang="en-US" altLang="zh-CN" dirty="0" smtClean="0"/>
              <a:t>BA</a:t>
            </a:r>
            <a:r>
              <a:rPr lang="zh-CN" altLang="en-US" dirty="0"/>
              <a:t>无</a:t>
            </a:r>
            <a:r>
              <a:rPr lang="zh-CN" altLang="en-US" dirty="0" smtClean="0"/>
              <a:t>法与报表进行交互。</a:t>
            </a:r>
            <a:endParaRPr lang="en-US" altLang="zh-CN" dirty="0" smtClean="0"/>
          </a:p>
          <a:p>
            <a:pPr lvl="1"/>
            <a:r>
              <a:rPr lang="en-US" altLang="zh-CN" dirty="0"/>
              <a:t>BA</a:t>
            </a:r>
            <a:r>
              <a:rPr lang="zh-CN" altLang="en-US" dirty="0" smtClean="0"/>
              <a:t>对</a:t>
            </a:r>
            <a:r>
              <a:rPr lang="en-US" altLang="zh-CN" dirty="0" smtClean="0"/>
              <a:t>DA</a:t>
            </a:r>
            <a:r>
              <a:rPr lang="zh-CN" altLang="en-US" dirty="0" smtClean="0"/>
              <a:t>及</a:t>
            </a:r>
            <a:r>
              <a:rPr lang="en-US" altLang="zh-CN" dirty="0" smtClean="0"/>
              <a:t>ITS</a:t>
            </a:r>
            <a:r>
              <a:rPr lang="zh-CN" altLang="en-US" dirty="0" smtClean="0"/>
              <a:t>依赖极大</a:t>
            </a:r>
            <a:endParaRPr lang="en-US" altLang="zh-CN" dirty="0" smtClean="0"/>
          </a:p>
          <a:p>
            <a:r>
              <a:rPr lang="zh-CN" altLang="en-US" dirty="0" smtClean="0"/>
              <a:t>无大数据处理能力</a:t>
            </a:r>
            <a:endParaRPr lang="en-US" altLang="zh-CN" dirty="0" smtClean="0"/>
          </a:p>
          <a:p>
            <a:pPr lvl="1"/>
            <a:r>
              <a:rPr lang="en-US" altLang="zh-CN" dirty="0" smtClean="0"/>
              <a:t>DA</a:t>
            </a:r>
            <a:r>
              <a:rPr lang="zh-CN" altLang="en-US" dirty="0" smtClean="0"/>
              <a:t>编程技术有限、软件处理能力有限</a:t>
            </a:r>
            <a:endParaRPr lang="en-US" altLang="zh-CN" dirty="0" smtClean="0"/>
          </a:p>
          <a:p>
            <a:pPr lvl="1"/>
            <a:r>
              <a:rPr lang="zh-CN" altLang="en-US" dirty="0"/>
              <a:t>一</a:t>
            </a:r>
            <a:r>
              <a:rPr lang="zh-CN" altLang="en-US" dirty="0" smtClean="0"/>
              <a:t>般采取取样分析的方式，结果偏差大</a:t>
            </a: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15000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smtClean="0"/>
              <a:t>Extract </a:t>
            </a:r>
            <a:r>
              <a:rPr lang="en-US" dirty="0" smtClean="0"/>
              <a:t>significant </a:t>
            </a:r>
            <a:r>
              <a:rPr lang="en-US" dirty="0" smtClean="0"/>
              <a:t>information form data and </a:t>
            </a:r>
            <a:r>
              <a:rPr lang="en-US" dirty="0" smtClean="0"/>
              <a:t>transform</a:t>
            </a:r>
            <a:r>
              <a:rPr lang="en-US" dirty="0" smtClean="0"/>
              <a:t> them </a:t>
            </a:r>
            <a:r>
              <a:rPr lang="en-US" dirty="0" smtClean="0"/>
              <a:t>into diverse tables and charts.</a:t>
            </a:r>
            <a:endParaRPr lang="en-US" dirty="0"/>
          </a:p>
        </p:txBody>
      </p:sp>
      <p:sp>
        <p:nvSpPr>
          <p:cNvPr id="4" name="Flowchart: Magnetic Disk 3"/>
          <p:cNvSpPr/>
          <p:nvPr/>
        </p:nvSpPr>
        <p:spPr>
          <a:xfrm>
            <a:off x="1615044" y="3526971"/>
            <a:ext cx="1187533" cy="18662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5" name="Right Arrow 4"/>
          <p:cNvSpPr/>
          <p:nvPr/>
        </p:nvSpPr>
        <p:spPr>
          <a:xfrm>
            <a:off x="3301341" y="4255680"/>
            <a:ext cx="902524" cy="408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p:cNvGraphicFramePr/>
          <p:nvPr>
            <p:extLst>
              <p:ext uri="{D42A27DB-BD31-4B8C-83A1-F6EECF244321}">
                <p14:modId xmlns:p14="http://schemas.microsoft.com/office/powerpoint/2010/main" val="3052247348"/>
              </p:ext>
            </p:extLst>
          </p:nvPr>
        </p:nvGraphicFramePr>
        <p:xfrm>
          <a:off x="8538358" y="2360481"/>
          <a:ext cx="2815441" cy="23040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161936920"/>
              </p:ext>
            </p:extLst>
          </p:nvPr>
        </p:nvGraphicFramePr>
        <p:xfrm>
          <a:off x="4702630" y="2370337"/>
          <a:ext cx="3396342" cy="22941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p:cNvGraphicFramePr/>
          <p:nvPr>
            <p:extLst>
              <p:ext uri="{D42A27DB-BD31-4B8C-83A1-F6EECF244321}">
                <p14:modId xmlns:p14="http://schemas.microsoft.com/office/powerpoint/2010/main" val="1199534373"/>
              </p:ext>
            </p:extLst>
          </p:nvPr>
        </p:nvGraphicFramePr>
        <p:xfrm>
          <a:off x="4702629" y="4664482"/>
          <a:ext cx="3661558" cy="222565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30153795"/>
              </p:ext>
            </p:extLst>
          </p:nvPr>
        </p:nvGraphicFramePr>
        <p:xfrm>
          <a:off x="8609609" y="5232290"/>
          <a:ext cx="2481944" cy="1112520"/>
        </p:xfrm>
        <a:graphic>
          <a:graphicData uri="http://schemas.openxmlformats.org/drawingml/2006/table">
            <a:tbl>
              <a:tblPr firstRow="1" bandRow="1">
                <a:tableStyleId>{5C22544A-7EE6-4342-B048-85BDC9FD1C3A}</a:tableStyleId>
              </a:tblPr>
              <a:tblGrid>
                <a:gridCol w="620486"/>
                <a:gridCol w="620486"/>
                <a:gridCol w="620486"/>
                <a:gridCol w="620486"/>
              </a:tblGrid>
              <a:tr h="370840">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sz="1800" dirty="0" smtClean="0"/>
                        <a:t>x</a:t>
                      </a:r>
                      <a:endParaRPr lang="en-US" sz="1800" dirty="0"/>
                    </a:p>
                  </a:txBody>
                  <a:tcPr/>
                </a:tc>
                <a:tc>
                  <a:txBody>
                    <a:bodyPr/>
                    <a:lstStyle/>
                    <a:p>
                      <a:r>
                        <a:rPr lang="en-US" sz="1400" dirty="0" smtClean="0"/>
                        <a:t>5</a:t>
                      </a:r>
                      <a:endParaRPr lang="en-US" sz="1400" dirty="0"/>
                    </a:p>
                  </a:txBody>
                  <a:tcPr/>
                </a:tc>
                <a:tc>
                  <a:txBody>
                    <a:bodyPr/>
                    <a:lstStyle/>
                    <a:p>
                      <a:r>
                        <a:rPr lang="en-US" sz="1400" dirty="0" smtClean="0"/>
                        <a:t>6</a:t>
                      </a:r>
                      <a:endParaRPr lang="en-US" sz="1400" dirty="0"/>
                    </a:p>
                  </a:txBody>
                  <a:tcPr/>
                </a:tc>
                <a:tc>
                  <a:txBody>
                    <a:bodyPr/>
                    <a:lstStyle/>
                    <a:p>
                      <a:r>
                        <a:rPr lang="en-US" sz="1400" dirty="0" smtClean="0"/>
                        <a:t>4</a:t>
                      </a:r>
                      <a:endParaRPr lang="en-US" sz="1400" dirty="0"/>
                    </a:p>
                  </a:txBody>
                  <a:tcPr/>
                </a:tc>
              </a:tr>
              <a:tr h="370840">
                <a:tc>
                  <a:txBody>
                    <a:bodyPr/>
                    <a:lstStyle/>
                    <a:p>
                      <a:r>
                        <a:rPr lang="en-US" sz="1800" dirty="0" smtClean="0"/>
                        <a:t>y</a:t>
                      </a:r>
                      <a:endParaRPr lang="en-US" sz="1800" dirty="0"/>
                    </a:p>
                  </a:txBody>
                  <a:tcPr/>
                </a:tc>
                <a:tc>
                  <a:txBody>
                    <a:bodyPr/>
                    <a:lstStyle/>
                    <a:p>
                      <a:r>
                        <a:rPr lang="en-US" sz="1400" dirty="0" smtClean="0"/>
                        <a:t>4</a:t>
                      </a:r>
                      <a:endParaRPr lang="en-US" sz="1400" dirty="0"/>
                    </a:p>
                  </a:txBody>
                  <a:tcPr/>
                </a:tc>
                <a:tc>
                  <a:txBody>
                    <a:bodyPr/>
                    <a:lstStyle/>
                    <a:p>
                      <a:r>
                        <a:rPr lang="en-US" sz="1400" dirty="0" smtClean="0"/>
                        <a:t>5</a:t>
                      </a:r>
                      <a:endParaRPr lang="en-US" sz="1400" dirty="0"/>
                    </a:p>
                  </a:txBody>
                  <a:tcPr/>
                </a:tc>
                <a:tc>
                  <a:txBody>
                    <a:bodyPr/>
                    <a:lstStyle/>
                    <a:p>
                      <a:r>
                        <a:rPr lang="en-US" sz="1400" dirty="0" smtClean="0"/>
                        <a:t>5</a:t>
                      </a:r>
                      <a:endParaRPr lang="en-US" sz="1400" dirty="0"/>
                    </a:p>
                  </a:txBody>
                  <a:tcPr/>
                </a:tc>
              </a:tr>
            </a:tbl>
          </a:graphicData>
        </a:graphic>
      </p:graphicFrame>
    </p:spTree>
    <p:extLst>
      <p:ext uri="{BB962C8B-B14F-4D97-AF65-F5344CB8AC3E}">
        <p14:creationId xmlns:p14="http://schemas.microsoft.com/office/powerpoint/2010/main" val="1003474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365125"/>
            <a:ext cx="11001499" cy="1325563"/>
          </a:xfrm>
        </p:spPr>
        <p:txBody>
          <a:bodyPr/>
          <a:lstStyle/>
          <a:p>
            <a:r>
              <a:rPr lang="en-US" dirty="0" smtClean="0"/>
              <a:t>How do data transform to </a:t>
            </a:r>
            <a:r>
              <a:rPr lang="en-US" dirty="0" smtClean="0"/>
              <a:t>chart </a:t>
            </a:r>
            <a:r>
              <a:rPr lang="en-US" dirty="0" smtClean="0"/>
              <a:t>in enterprises?</a:t>
            </a:r>
            <a:endParaRPr lang="en-US" dirty="0"/>
          </a:p>
        </p:txBody>
      </p:sp>
      <p:sp>
        <p:nvSpPr>
          <p:cNvPr id="4" name="Flowchart: Connector 3"/>
          <p:cNvSpPr/>
          <p:nvPr/>
        </p:nvSpPr>
        <p:spPr>
          <a:xfrm>
            <a:off x="826520" y="1838516"/>
            <a:ext cx="332509" cy="33250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TextBox 4"/>
          <p:cNvSpPr txBox="1"/>
          <p:nvPr/>
        </p:nvSpPr>
        <p:spPr>
          <a:xfrm>
            <a:off x="440371" y="2293124"/>
            <a:ext cx="1051763" cy="369332"/>
          </a:xfrm>
          <a:prstGeom prst="rect">
            <a:avLst/>
          </a:prstGeom>
          <a:noFill/>
        </p:spPr>
        <p:txBody>
          <a:bodyPr wrap="none" rtlCol="0">
            <a:spAutoFit/>
          </a:bodyPr>
          <a:lstStyle/>
          <a:p>
            <a:r>
              <a:rPr lang="en-US" dirty="0" smtClean="0"/>
              <a:t>Raw data</a:t>
            </a:r>
            <a:endParaRPr lang="en-US" dirty="0"/>
          </a:p>
        </p:txBody>
      </p:sp>
      <p:sp>
        <p:nvSpPr>
          <p:cNvPr id="6" name="Can 5"/>
          <p:cNvSpPr/>
          <p:nvPr/>
        </p:nvSpPr>
        <p:spPr>
          <a:xfrm>
            <a:off x="700643" y="2944260"/>
            <a:ext cx="531223" cy="5399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7" name="Flowchart: Multidocument 6"/>
          <p:cNvSpPr/>
          <p:nvPr/>
        </p:nvSpPr>
        <p:spPr>
          <a:xfrm>
            <a:off x="520337" y="3815880"/>
            <a:ext cx="801189" cy="60089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excel</a:t>
            </a:r>
            <a:endParaRPr lang="en-US" dirty="0"/>
          </a:p>
        </p:txBody>
      </p:sp>
      <p:sp>
        <p:nvSpPr>
          <p:cNvPr id="8" name="Flowchart: Predefined Process 7"/>
          <p:cNvSpPr/>
          <p:nvPr/>
        </p:nvSpPr>
        <p:spPr>
          <a:xfrm>
            <a:off x="481148" y="5681042"/>
            <a:ext cx="879566" cy="539931"/>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9" name="Flowchart: Document 8"/>
          <p:cNvSpPr/>
          <p:nvPr/>
        </p:nvSpPr>
        <p:spPr>
          <a:xfrm>
            <a:off x="648391" y="4748461"/>
            <a:ext cx="635725" cy="6008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endParaRPr lang="en-US" dirty="0"/>
          </a:p>
        </p:txBody>
      </p:sp>
      <p:sp>
        <p:nvSpPr>
          <p:cNvPr id="10" name="Right Arrow 9"/>
          <p:cNvSpPr/>
          <p:nvPr/>
        </p:nvSpPr>
        <p:spPr>
          <a:xfrm>
            <a:off x="1847408" y="4321769"/>
            <a:ext cx="800788" cy="19000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TextBox 10"/>
          <p:cNvSpPr txBox="1"/>
          <p:nvPr/>
        </p:nvSpPr>
        <p:spPr>
          <a:xfrm>
            <a:off x="1632890" y="3611220"/>
            <a:ext cx="1229824" cy="369332"/>
          </a:xfrm>
          <a:prstGeom prst="rect">
            <a:avLst/>
          </a:prstGeom>
          <a:noFill/>
        </p:spPr>
        <p:txBody>
          <a:bodyPr wrap="none" rtlCol="0">
            <a:spAutoFit/>
          </a:bodyPr>
          <a:lstStyle/>
          <a:p>
            <a:r>
              <a:rPr lang="en-US" dirty="0"/>
              <a:t>Structuring</a:t>
            </a:r>
          </a:p>
        </p:txBody>
      </p:sp>
      <p:sp>
        <p:nvSpPr>
          <p:cNvPr id="13" name="TextBox 12"/>
          <p:cNvSpPr txBox="1"/>
          <p:nvPr/>
        </p:nvSpPr>
        <p:spPr>
          <a:xfrm>
            <a:off x="1632890" y="3931660"/>
            <a:ext cx="1205523" cy="369332"/>
          </a:xfrm>
          <a:prstGeom prst="rect">
            <a:avLst/>
          </a:prstGeom>
          <a:noFill/>
        </p:spPr>
        <p:txBody>
          <a:bodyPr wrap="none" rtlCol="0">
            <a:spAutoFit/>
          </a:bodyPr>
          <a:lstStyle/>
          <a:p>
            <a:r>
              <a:rPr lang="en-US" dirty="0" smtClean="0"/>
              <a:t>Integrating</a:t>
            </a:r>
            <a:endParaRPr lang="en-US" dirty="0"/>
          </a:p>
        </p:txBody>
      </p:sp>
      <p:sp>
        <p:nvSpPr>
          <p:cNvPr id="14" name="Flowchart: Connector 13"/>
          <p:cNvSpPr/>
          <p:nvPr/>
        </p:nvSpPr>
        <p:spPr>
          <a:xfrm>
            <a:off x="3278748" y="1838515"/>
            <a:ext cx="332509" cy="33250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p>
        </p:txBody>
      </p:sp>
      <p:sp>
        <p:nvSpPr>
          <p:cNvPr id="15" name="TextBox 14"/>
          <p:cNvSpPr txBox="1"/>
          <p:nvPr/>
        </p:nvSpPr>
        <p:spPr>
          <a:xfrm>
            <a:off x="2620866" y="2367810"/>
            <a:ext cx="1648272" cy="369332"/>
          </a:xfrm>
          <a:prstGeom prst="rect">
            <a:avLst/>
          </a:prstGeom>
          <a:noFill/>
        </p:spPr>
        <p:txBody>
          <a:bodyPr wrap="none" rtlCol="0">
            <a:spAutoFit/>
          </a:bodyPr>
          <a:lstStyle/>
          <a:p>
            <a:r>
              <a:rPr lang="en-US" dirty="0" smtClean="0"/>
              <a:t>Structured data</a:t>
            </a:r>
            <a:endParaRPr lang="en-US" dirty="0"/>
          </a:p>
        </p:txBody>
      </p:sp>
      <p:sp>
        <p:nvSpPr>
          <p:cNvPr id="16" name="Can 15"/>
          <p:cNvSpPr/>
          <p:nvPr/>
        </p:nvSpPr>
        <p:spPr>
          <a:xfrm>
            <a:off x="3174078" y="3710586"/>
            <a:ext cx="531223" cy="539931"/>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DB</a:t>
            </a:r>
            <a:endParaRPr lang="en-US" dirty="0"/>
          </a:p>
        </p:txBody>
      </p:sp>
      <p:sp>
        <p:nvSpPr>
          <p:cNvPr id="17" name="Flowchart: Multidocument 16"/>
          <p:cNvSpPr/>
          <p:nvPr/>
        </p:nvSpPr>
        <p:spPr>
          <a:xfrm>
            <a:off x="3039094" y="4748461"/>
            <a:ext cx="801189" cy="600892"/>
          </a:xfrm>
          <a:prstGeom prst="flowChartMulti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excel</a:t>
            </a:r>
            <a:endParaRPr lang="en-US" dirty="0"/>
          </a:p>
        </p:txBody>
      </p:sp>
      <p:sp>
        <p:nvSpPr>
          <p:cNvPr id="18" name="TextBox 17"/>
          <p:cNvSpPr txBox="1"/>
          <p:nvPr/>
        </p:nvSpPr>
        <p:spPr>
          <a:xfrm>
            <a:off x="3208695" y="4300992"/>
            <a:ext cx="461986" cy="369332"/>
          </a:xfrm>
          <a:prstGeom prst="rect">
            <a:avLst/>
          </a:prstGeom>
          <a:noFill/>
        </p:spPr>
        <p:txBody>
          <a:bodyPr wrap="none" rtlCol="0">
            <a:spAutoFit/>
          </a:bodyPr>
          <a:lstStyle/>
          <a:p>
            <a:r>
              <a:rPr lang="en-US" dirty="0" smtClean="0"/>
              <a:t>OR</a:t>
            </a:r>
            <a:endParaRPr lang="en-US" dirty="0"/>
          </a:p>
        </p:txBody>
      </p:sp>
      <p:sp>
        <p:nvSpPr>
          <p:cNvPr id="19" name="Flowchart: Connector 18"/>
          <p:cNvSpPr/>
          <p:nvPr/>
        </p:nvSpPr>
        <p:spPr>
          <a:xfrm>
            <a:off x="5694520" y="1803934"/>
            <a:ext cx="332509" cy="332509"/>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a:t>
            </a:r>
            <a:endParaRPr lang="en-US" dirty="0"/>
          </a:p>
        </p:txBody>
      </p:sp>
      <p:sp>
        <p:nvSpPr>
          <p:cNvPr id="20" name="TextBox 19"/>
          <p:cNvSpPr txBox="1"/>
          <p:nvPr/>
        </p:nvSpPr>
        <p:spPr>
          <a:xfrm>
            <a:off x="5286188" y="2341900"/>
            <a:ext cx="1248932" cy="369332"/>
          </a:xfrm>
          <a:prstGeom prst="rect">
            <a:avLst/>
          </a:prstGeom>
          <a:noFill/>
        </p:spPr>
        <p:txBody>
          <a:bodyPr wrap="none" rtlCol="0">
            <a:spAutoFit/>
          </a:bodyPr>
          <a:lstStyle/>
          <a:p>
            <a:r>
              <a:rPr lang="en-US" dirty="0" smtClean="0"/>
              <a:t>model data</a:t>
            </a:r>
            <a:endParaRPr lang="en-US" dirty="0"/>
          </a:p>
        </p:txBody>
      </p:sp>
      <p:sp>
        <p:nvSpPr>
          <p:cNvPr id="21" name="Right Arrow 20"/>
          <p:cNvSpPr/>
          <p:nvPr/>
        </p:nvSpPr>
        <p:spPr>
          <a:xfrm>
            <a:off x="4158526" y="4321769"/>
            <a:ext cx="800788" cy="19000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4062759" y="3611220"/>
            <a:ext cx="950004" cy="369332"/>
          </a:xfrm>
          <a:prstGeom prst="rect">
            <a:avLst/>
          </a:prstGeom>
          <a:noFill/>
        </p:spPr>
        <p:txBody>
          <a:bodyPr wrap="none" rtlCol="0">
            <a:spAutoFit/>
          </a:bodyPr>
          <a:lstStyle/>
          <a:p>
            <a:r>
              <a:rPr lang="en-US" dirty="0"/>
              <a:t>F</a:t>
            </a:r>
            <a:r>
              <a:rPr lang="en-US" dirty="0" smtClean="0"/>
              <a:t>iltering</a:t>
            </a:r>
            <a:endParaRPr lang="en-US" dirty="0"/>
          </a:p>
        </p:txBody>
      </p:sp>
      <p:sp>
        <p:nvSpPr>
          <p:cNvPr id="23" name="TextBox 22"/>
          <p:cNvSpPr txBox="1"/>
          <p:nvPr/>
        </p:nvSpPr>
        <p:spPr>
          <a:xfrm>
            <a:off x="4062759" y="3931660"/>
            <a:ext cx="1161087" cy="369332"/>
          </a:xfrm>
          <a:prstGeom prst="rect">
            <a:avLst/>
          </a:prstGeom>
          <a:noFill/>
        </p:spPr>
        <p:txBody>
          <a:bodyPr wrap="none" rtlCol="0">
            <a:spAutoFit/>
          </a:bodyPr>
          <a:lstStyle/>
          <a:p>
            <a:r>
              <a:rPr lang="en-US" dirty="0" smtClean="0"/>
              <a:t>Correcting</a:t>
            </a:r>
            <a:endParaRPr lang="en-US" dirty="0"/>
          </a:p>
        </p:txBody>
      </p:sp>
      <p:sp>
        <p:nvSpPr>
          <p:cNvPr id="24" name="TextBox 23"/>
          <p:cNvSpPr txBox="1"/>
          <p:nvPr/>
        </p:nvSpPr>
        <p:spPr>
          <a:xfrm>
            <a:off x="4062759" y="3217442"/>
            <a:ext cx="1077539" cy="369332"/>
          </a:xfrm>
          <a:prstGeom prst="rect">
            <a:avLst/>
          </a:prstGeom>
          <a:noFill/>
        </p:spPr>
        <p:txBody>
          <a:bodyPr wrap="none" rtlCol="0">
            <a:spAutoFit/>
          </a:bodyPr>
          <a:lstStyle/>
          <a:p>
            <a:r>
              <a:rPr lang="en-US" dirty="0" smtClean="0"/>
              <a:t>Modeling</a:t>
            </a:r>
            <a:endParaRPr lang="en-US" dirty="0"/>
          </a:p>
        </p:txBody>
      </p:sp>
      <p:sp>
        <p:nvSpPr>
          <p:cNvPr id="31" name="Right Arrow 30"/>
          <p:cNvSpPr/>
          <p:nvPr/>
        </p:nvSpPr>
        <p:spPr>
          <a:xfrm>
            <a:off x="6535120" y="4321769"/>
            <a:ext cx="800788" cy="19000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TextBox 31"/>
          <p:cNvSpPr txBox="1"/>
          <p:nvPr/>
        </p:nvSpPr>
        <p:spPr>
          <a:xfrm>
            <a:off x="6441051" y="3931853"/>
            <a:ext cx="1304268" cy="369332"/>
          </a:xfrm>
          <a:prstGeom prst="rect">
            <a:avLst/>
          </a:prstGeom>
          <a:noFill/>
        </p:spPr>
        <p:txBody>
          <a:bodyPr wrap="none" rtlCol="0">
            <a:spAutoFit/>
          </a:bodyPr>
          <a:lstStyle/>
          <a:p>
            <a:r>
              <a:rPr lang="en-US" dirty="0" smtClean="0"/>
              <a:t>Aggregating</a:t>
            </a:r>
            <a:endParaRPr lang="en-US" dirty="0"/>
          </a:p>
        </p:txBody>
      </p:sp>
      <p:sp>
        <p:nvSpPr>
          <p:cNvPr id="34" name="TextBox 33"/>
          <p:cNvSpPr txBox="1"/>
          <p:nvPr/>
        </p:nvSpPr>
        <p:spPr>
          <a:xfrm>
            <a:off x="6441051" y="3650438"/>
            <a:ext cx="1007520" cy="369332"/>
          </a:xfrm>
          <a:prstGeom prst="rect">
            <a:avLst/>
          </a:prstGeom>
          <a:noFill/>
        </p:spPr>
        <p:txBody>
          <a:bodyPr wrap="none" rtlCol="0">
            <a:spAutoFit/>
          </a:bodyPr>
          <a:lstStyle/>
          <a:p>
            <a:r>
              <a:rPr lang="en-US" dirty="0"/>
              <a:t>S</a:t>
            </a:r>
            <a:r>
              <a:rPr lang="en-US" dirty="0" smtClean="0"/>
              <a:t>tatistics</a:t>
            </a:r>
            <a:endParaRPr lang="en-US" dirty="0"/>
          </a:p>
        </p:txBody>
      </p:sp>
      <p:sp>
        <p:nvSpPr>
          <p:cNvPr id="36" name="Flowchart: Connector 35"/>
          <p:cNvSpPr/>
          <p:nvPr/>
        </p:nvSpPr>
        <p:spPr>
          <a:xfrm>
            <a:off x="8086547" y="1803934"/>
            <a:ext cx="332509" cy="33250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p>
        </p:txBody>
      </p:sp>
      <p:sp>
        <p:nvSpPr>
          <p:cNvPr id="37" name="TextBox 36"/>
          <p:cNvSpPr txBox="1"/>
          <p:nvPr/>
        </p:nvSpPr>
        <p:spPr>
          <a:xfrm>
            <a:off x="7535712" y="2341900"/>
            <a:ext cx="1594411" cy="369332"/>
          </a:xfrm>
          <a:prstGeom prst="rect">
            <a:avLst/>
          </a:prstGeom>
          <a:noFill/>
        </p:spPr>
        <p:txBody>
          <a:bodyPr wrap="none" rtlCol="0">
            <a:spAutoFit/>
          </a:bodyPr>
          <a:lstStyle/>
          <a:p>
            <a:r>
              <a:rPr lang="en-US" dirty="0" smtClean="0"/>
              <a:t>Statistics result</a:t>
            </a:r>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1672844786"/>
              </p:ext>
            </p:extLst>
          </p:nvPr>
        </p:nvGraphicFramePr>
        <p:xfrm>
          <a:off x="7776269" y="3611220"/>
          <a:ext cx="1106472" cy="1463040"/>
        </p:xfrm>
        <a:graphic>
          <a:graphicData uri="http://schemas.openxmlformats.org/drawingml/2006/table">
            <a:tbl>
              <a:tblPr firstRow="1" bandRow="1">
                <a:tableStyleId>{5C22544A-7EE6-4342-B048-85BDC9FD1C3A}</a:tableStyleId>
              </a:tblPr>
              <a:tblGrid>
                <a:gridCol w="368824"/>
                <a:gridCol w="368824"/>
                <a:gridCol w="368824"/>
              </a:tblGrid>
              <a:tr h="305509">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305509">
                <a:tc>
                  <a:txBody>
                    <a:bodyPr/>
                    <a:lstStyle/>
                    <a:p>
                      <a:r>
                        <a:rPr lang="en-US" dirty="0" smtClean="0"/>
                        <a:t>x</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r>
              <a:tr h="305509">
                <a:tc>
                  <a:txBody>
                    <a:bodyPr/>
                    <a:lstStyle/>
                    <a:p>
                      <a:r>
                        <a:rPr lang="en-US" dirty="0" smtClean="0"/>
                        <a:t>y</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305509">
                <a:tc>
                  <a:txBody>
                    <a:bodyPr/>
                    <a:lstStyle/>
                    <a:p>
                      <a:r>
                        <a:rPr lang="en-US" dirty="0" smtClean="0"/>
                        <a:t>z</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
        <p:nvSpPr>
          <p:cNvPr id="39" name="Flowchart: Connector 38"/>
          <p:cNvSpPr/>
          <p:nvPr/>
        </p:nvSpPr>
        <p:spPr>
          <a:xfrm>
            <a:off x="10722124" y="1756836"/>
            <a:ext cx="332509" cy="33250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5</a:t>
            </a:r>
            <a:endParaRPr lang="en-US" dirty="0"/>
          </a:p>
        </p:txBody>
      </p:sp>
      <p:sp>
        <p:nvSpPr>
          <p:cNvPr id="40" name="TextBox 39"/>
          <p:cNvSpPr txBox="1"/>
          <p:nvPr/>
        </p:nvSpPr>
        <p:spPr>
          <a:xfrm>
            <a:off x="10539421" y="2294802"/>
            <a:ext cx="671979" cy="369332"/>
          </a:xfrm>
          <a:prstGeom prst="rect">
            <a:avLst/>
          </a:prstGeom>
          <a:noFill/>
        </p:spPr>
        <p:txBody>
          <a:bodyPr wrap="none" rtlCol="0">
            <a:spAutoFit/>
          </a:bodyPr>
          <a:lstStyle/>
          <a:p>
            <a:r>
              <a:rPr lang="en-US" dirty="0" smtClean="0"/>
              <a:t>chart</a:t>
            </a:r>
            <a:endParaRPr lang="en-US" dirty="0"/>
          </a:p>
        </p:txBody>
      </p:sp>
      <p:sp>
        <p:nvSpPr>
          <p:cNvPr id="41" name="Right Arrow 40"/>
          <p:cNvSpPr/>
          <p:nvPr/>
        </p:nvSpPr>
        <p:spPr>
          <a:xfrm>
            <a:off x="9098213" y="4284169"/>
            <a:ext cx="800788" cy="19000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p:cNvSpPr txBox="1"/>
          <p:nvPr/>
        </p:nvSpPr>
        <p:spPr>
          <a:xfrm>
            <a:off x="8956999" y="3904084"/>
            <a:ext cx="1172116" cy="369332"/>
          </a:xfrm>
          <a:prstGeom prst="rect">
            <a:avLst/>
          </a:prstGeom>
          <a:noFill/>
        </p:spPr>
        <p:txBody>
          <a:bodyPr wrap="none" rtlCol="0">
            <a:spAutoFit/>
          </a:bodyPr>
          <a:lstStyle/>
          <a:p>
            <a:r>
              <a:rPr lang="en-US" dirty="0" smtClean="0"/>
              <a:t>Visualizing</a:t>
            </a:r>
            <a:endParaRPr lang="en-US" dirty="0"/>
          </a:p>
        </p:txBody>
      </p:sp>
      <p:graphicFrame>
        <p:nvGraphicFramePr>
          <p:cNvPr id="44" name="Chart 43"/>
          <p:cNvGraphicFramePr/>
          <p:nvPr>
            <p:extLst>
              <p:ext uri="{D42A27DB-BD31-4B8C-83A1-F6EECF244321}">
                <p14:modId xmlns:p14="http://schemas.microsoft.com/office/powerpoint/2010/main" val="490952901"/>
              </p:ext>
            </p:extLst>
          </p:nvPr>
        </p:nvGraphicFramePr>
        <p:xfrm>
          <a:off x="10157217" y="3525179"/>
          <a:ext cx="1794831" cy="1450675"/>
        </p:xfrm>
        <a:graphic>
          <a:graphicData uri="http://schemas.openxmlformats.org/drawingml/2006/chart">
            <c:chart xmlns:c="http://schemas.openxmlformats.org/drawingml/2006/chart" xmlns:r="http://schemas.openxmlformats.org/officeDocument/2006/relationships" r:id="rId3"/>
          </a:graphicData>
        </a:graphic>
      </p:graphicFrame>
      <p:sp>
        <p:nvSpPr>
          <p:cNvPr id="45" name="5-Point Star 44"/>
          <p:cNvSpPr/>
          <p:nvPr/>
        </p:nvSpPr>
        <p:spPr>
          <a:xfrm>
            <a:off x="5497478" y="3501183"/>
            <a:ext cx="629393" cy="629393"/>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Cube 45"/>
          <p:cNvSpPr/>
          <p:nvPr/>
        </p:nvSpPr>
        <p:spPr>
          <a:xfrm>
            <a:off x="5556853" y="4670324"/>
            <a:ext cx="598522" cy="598522"/>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p:cNvSpPr txBox="1"/>
          <p:nvPr/>
        </p:nvSpPr>
        <p:spPr>
          <a:xfrm>
            <a:off x="5593659" y="4239642"/>
            <a:ext cx="461986" cy="369332"/>
          </a:xfrm>
          <a:prstGeom prst="rect">
            <a:avLst/>
          </a:prstGeom>
          <a:noFill/>
        </p:spPr>
        <p:txBody>
          <a:bodyPr wrap="none" rtlCol="0">
            <a:spAutoFit/>
          </a:bodyPr>
          <a:lstStyle/>
          <a:p>
            <a:r>
              <a:rPr lang="en-US" dirty="0" smtClean="0"/>
              <a:t>OR</a:t>
            </a:r>
            <a:endParaRPr lang="en-US" dirty="0"/>
          </a:p>
        </p:txBody>
      </p:sp>
    </p:spTree>
    <p:extLst>
      <p:ext uri="{BB962C8B-B14F-4D97-AF65-F5344CB8AC3E}">
        <p14:creationId xmlns:p14="http://schemas.microsoft.com/office/powerpoint/2010/main" val="927457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focus </a:t>
            </a:r>
            <a:r>
              <a:rPr lang="en-US" dirty="0"/>
              <a:t>on statistics and visualization</a:t>
            </a:r>
          </a:p>
        </p:txBody>
      </p:sp>
      <p:sp>
        <p:nvSpPr>
          <p:cNvPr id="3" name="Content Placeholder 2"/>
          <p:cNvSpPr>
            <a:spLocks noGrp="1"/>
          </p:cNvSpPr>
          <p:nvPr>
            <p:ph idx="1"/>
          </p:nvPr>
        </p:nvSpPr>
        <p:spPr/>
        <p:txBody>
          <a:bodyPr/>
          <a:lstStyle/>
          <a:p>
            <a:r>
              <a:rPr lang="en-US" dirty="0" smtClean="0"/>
              <a:t>Data is clean</a:t>
            </a:r>
          </a:p>
          <a:p>
            <a:pPr lvl="1"/>
            <a:r>
              <a:rPr lang="en-US" dirty="0" smtClean="0"/>
              <a:t>No noise, no error</a:t>
            </a:r>
          </a:p>
          <a:p>
            <a:r>
              <a:rPr lang="en-US" dirty="0" smtClean="0"/>
              <a:t>Data is modeled</a:t>
            </a:r>
          </a:p>
          <a:p>
            <a:pPr lvl="1"/>
            <a:r>
              <a:rPr lang="en-US" dirty="0" smtClean="0"/>
              <a:t>Structured</a:t>
            </a:r>
          </a:p>
          <a:p>
            <a:pPr lvl="1"/>
            <a:r>
              <a:rPr lang="en-US" dirty="0" smtClean="0"/>
              <a:t>May be star schema</a:t>
            </a:r>
          </a:p>
          <a:p>
            <a:pPr lvl="1"/>
            <a:r>
              <a:rPr lang="en-US" dirty="0" smtClean="0"/>
              <a:t>Abstract as a Data cube</a:t>
            </a:r>
          </a:p>
        </p:txBody>
      </p:sp>
      <p:sp>
        <p:nvSpPr>
          <p:cNvPr id="5" name="Right Arrow 4"/>
          <p:cNvSpPr/>
          <p:nvPr/>
        </p:nvSpPr>
        <p:spPr>
          <a:xfrm>
            <a:off x="6535120" y="3027358"/>
            <a:ext cx="800788" cy="19000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p:cNvSpPr txBox="1"/>
          <p:nvPr/>
        </p:nvSpPr>
        <p:spPr>
          <a:xfrm>
            <a:off x="6441051" y="2637442"/>
            <a:ext cx="1304268" cy="369332"/>
          </a:xfrm>
          <a:prstGeom prst="rect">
            <a:avLst/>
          </a:prstGeom>
          <a:noFill/>
        </p:spPr>
        <p:txBody>
          <a:bodyPr wrap="none" rtlCol="0">
            <a:spAutoFit/>
          </a:bodyPr>
          <a:lstStyle/>
          <a:p>
            <a:r>
              <a:rPr lang="en-US" dirty="0" smtClean="0"/>
              <a:t>Aggregating</a:t>
            </a:r>
            <a:endParaRPr lang="en-US" dirty="0"/>
          </a:p>
        </p:txBody>
      </p:sp>
      <p:sp>
        <p:nvSpPr>
          <p:cNvPr id="7" name="TextBox 6"/>
          <p:cNvSpPr txBox="1"/>
          <p:nvPr/>
        </p:nvSpPr>
        <p:spPr>
          <a:xfrm>
            <a:off x="6441051" y="2356027"/>
            <a:ext cx="1007520" cy="369332"/>
          </a:xfrm>
          <a:prstGeom prst="rect">
            <a:avLst/>
          </a:prstGeom>
          <a:noFill/>
        </p:spPr>
        <p:txBody>
          <a:bodyPr wrap="none" rtlCol="0">
            <a:spAutoFit/>
          </a:bodyPr>
          <a:lstStyle/>
          <a:p>
            <a:r>
              <a:rPr lang="en-US" dirty="0"/>
              <a:t>S</a:t>
            </a:r>
            <a:r>
              <a:rPr lang="en-US" dirty="0" smtClean="0"/>
              <a:t>tatistics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360980323"/>
              </p:ext>
            </p:extLst>
          </p:nvPr>
        </p:nvGraphicFramePr>
        <p:xfrm>
          <a:off x="7776269" y="2316809"/>
          <a:ext cx="1106472" cy="1463040"/>
        </p:xfrm>
        <a:graphic>
          <a:graphicData uri="http://schemas.openxmlformats.org/drawingml/2006/table">
            <a:tbl>
              <a:tblPr firstRow="1" bandRow="1">
                <a:tableStyleId>{5C22544A-7EE6-4342-B048-85BDC9FD1C3A}</a:tableStyleId>
              </a:tblPr>
              <a:tblGrid>
                <a:gridCol w="368824"/>
                <a:gridCol w="368824"/>
                <a:gridCol w="368824"/>
              </a:tblGrid>
              <a:tr h="305509">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305509">
                <a:tc>
                  <a:txBody>
                    <a:bodyPr/>
                    <a:lstStyle/>
                    <a:p>
                      <a:r>
                        <a:rPr lang="en-US" dirty="0" smtClean="0"/>
                        <a:t>x</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r>
              <a:tr h="305509">
                <a:tc>
                  <a:txBody>
                    <a:bodyPr/>
                    <a:lstStyle/>
                    <a:p>
                      <a:r>
                        <a:rPr lang="en-US" dirty="0" smtClean="0"/>
                        <a:t>y</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305509">
                <a:tc>
                  <a:txBody>
                    <a:bodyPr/>
                    <a:lstStyle/>
                    <a:p>
                      <a:r>
                        <a:rPr lang="en-US" dirty="0" smtClean="0"/>
                        <a:t>z</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
        <p:nvSpPr>
          <p:cNvPr id="13" name="Right Arrow 12"/>
          <p:cNvSpPr/>
          <p:nvPr/>
        </p:nvSpPr>
        <p:spPr>
          <a:xfrm>
            <a:off x="9098213" y="2989758"/>
            <a:ext cx="800788" cy="19000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TextBox 13"/>
          <p:cNvSpPr txBox="1"/>
          <p:nvPr/>
        </p:nvSpPr>
        <p:spPr>
          <a:xfrm>
            <a:off x="8956999" y="2609673"/>
            <a:ext cx="1172116" cy="369332"/>
          </a:xfrm>
          <a:prstGeom prst="rect">
            <a:avLst/>
          </a:prstGeom>
          <a:noFill/>
        </p:spPr>
        <p:txBody>
          <a:bodyPr wrap="none" rtlCol="0">
            <a:spAutoFit/>
          </a:bodyPr>
          <a:lstStyle/>
          <a:p>
            <a:r>
              <a:rPr lang="en-US" dirty="0" smtClean="0"/>
              <a:t>Visualizing</a:t>
            </a:r>
            <a:endParaRPr lang="en-US" dirty="0"/>
          </a:p>
        </p:txBody>
      </p:sp>
      <p:sp>
        <p:nvSpPr>
          <p:cNvPr id="15" name="5-Point Star 14"/>
          <p:cNvSpPr/>
          <p:nvPr/>
        </p:nvSpPr>
        <p:spPr>
          <a:xfrm>
            <a:off x="5497478" y="2206772"/>
            <a:ext cx="629393" cy="629393"/>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Cube 15"/>
          <p:cNvSpPr/>
          <p:nvPr/>
        </p:nvSpPr>
        <p:spPr>
          <a:xfrm>
            <a:off x="5556853" y="3375913"/>
            <a:ext cx="598522" cy="598522"/>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5593659" y="2945231"/>
            <a:ext cx="461986" cy="369332"/>
          </a:xfrm>
          <a:prstGeom prst="rect">
            <a:avLst/>
          </a:prstGeom>
          <a:noFill/>
        </p:spPr>
        <p:txBody>
          <a:bodyPr wrap="none" rtlCol="0">
            <a:spAutoFit/>
          </a:bodyPr>
          <a:lstStyle/>
          <a:p>
            <a:r>
              <a:rPr lang="en-US" dirty="0" smtClean="0"/>
              <a:t>OR</a:t>
            </a:r>
            <a:endParaRPr lang="en-US" dirty="0"/>
          </a:p>
        </p:txBody>
      </p:sp>
      <p:graphicFrame>
        <p:nvGraphicFramePr>
          <p:cNvPr id="18" name="Chart 17"/>
          <p:cNvGraphicFramePr/>
          <p:nvPr>
            <p:extLst>
              <p:ext uri="{D42A27DB-BD31-4B8C-83A1-F6EECF244321}">
                <p14:modId xmlns:p14="http://schemas.microsoft.com/office/powerpoint/2010/main" val="3436707083"/>
              </p:ext>
            </p:extLst>
          </p:nvPr>
        </p:nvGraphicFramePr>
        <p:xfrm>
          <a:off x="10157217" y="2230768"/>
          <a:ext cx="1794831" cy="14506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6321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diagnostic </a:t>
            </a:r>
            <a:r>
              <a:rPr lang="en-US" dirty="0" smtClean="0"/>
              <a:t>data example</a:t>
            </a:r>
            <a:endParaRPr lang="en-US" dirty="0"/>
          </a:p>
        </p:txBody>
      </p:sp>
      <p:sp>
        <p:nvSpPr>
          <p:cNvPr id="3" name="Content Placeholder 2"/>
          <p:cNvSpPr>
            <a:spLocks noGrp="1"/>
          </p:cNvSpPr>
          <p:nvPr>
            <p:ph idx="1"/>
          </p:nvPr>
        </p:nvSpPr>
        <p:spPr/>
        <p:txBody>
          <a:bodyPr/>
          <a:lstStyle/>
          <a:p>
            <a:r>
              <a:rPr lang="en-US" dirty="0" smtClean="0"/>
              <a:t>Data model</a:t>
            </a:r>
          </a:p>
          <a:p>
            <a:pPr lvl="1"/>
            <a:r>
              <a:rPr lang="en-US" dirty="0" smtClean="0"/>
              <a:t>Stored in </a:t>
            </a:r>
            <a:r>
              <a:rPr lang="en-US" dirty="0" err="1" smtClean="0"/>
              <a:t>mysql</a:t>
            </a:r>
            <a:r>
              <a:rPr lang="en-US" dirty="0"/>
              <a:t> </a:t>
            </a:r>
            <a:r>
              <a:rPr lang="en-US" dirty="0" smtClean="0"/>
              <a:t>database, table name is diagnosis.</a:t>
            </a:r>
          </a:p>
          <a:p>
            <a:endParaRPr lang="en-US" dirty="0"/>
          </a:p>
          <a:p>
            <a:endParaRPr lang="en-US" dirty="0" smtClean="0"/>
          </a:p>
          <a:p>
            <a:endParaRPr lang="en-US" dirty="0"/>
          </a:p>
          <a:p>
            <a:r>
              <a:rPr lang="en-US" dirty="0" smtClean="0"/>
              <a:t>People</a:t>
            </a:r>
          </a:p>
          <a:p>
            <a:pPr lvl="1"/>
            <a:r>
              <a:rPr lang="en-US" dirty="0" smtClean="0"/>
              <a:t>Alice : Medical Expert (ME)</a:t>
            </a:r>
          </a:p>
          <a:p>
            <a:pPr lvl="1"/>
            <a:r>
              <a:rPr lang="en-US" dirty="0" smtClean="0"/>
              <a:t>Bob : Data Analyst (DA)</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00270986"/>
              </p:ext>
            </p:extLst>
          </p:nvPr>
        </p:nvGraphicFramePr>
        <p:xfrm>
          <a:off x="1663864" y="2987853"/>
          <a:ext cx="9546444" cy="1010920"/>
        </p:xfrm>
        <a:graphic>
          <a:graphicData uri="http://schemas.openxmlformats.org/drawingml/2006/table">
            <a:tbl>
              <a:tblPr firstRow="1" bandRow="1">
                <a:tableStyleId>{5C22544A-7EE6-4342-B048-85BDC9FD1C3A}</a:tableStyleId>
              </a:tblPr>
              <a:tblGrid>
                <a:gridCol w="1060716"/>
                <a:gridCol w="1060716"/>
                <a:gridCol w="917333"/>
                <a:gridCol w="1353787"/>
                <a:gridCol w="911028"/>
                <a:gridCol w="1060716"/>
                <a:gridCol w="1060716"/>
                <a:gridCol w="1060716"/>
                <a:gridCol w="1060716"/>
              </a:tblGrid>
              <a:tr h="370840">
                <a:tc>
                  <a:txBody>
                    <a:bodyPr/>
                    <a:lstStyle/>
                    <a:p>
                      <a:r>
                        <a:rPr lang="en-US" b="1" dirty="0" smtClean="0"/>
                        <a:t>column</a:t>
                      </a:r>
                    </a:p>
                  </a:txBody>
                  <a:tcPr/>
                </a:tc>
                <a:tc>
                  <a:txBody>
                    <a:bodyPr/>
                    <a:lstStyle/>
                    <a:p>
                      <a:r>
                        <a:rPr lang="en-US" dirty="0" smtClean="0"/>
                        <a:t>User Id</a:t>
                      </a:r>
                      <a:endParaRPr lang="en-US" dirty="0"/>
                    </a:p>
                  </a:txBody>
                  <a:tcPr/>
                </a:tc>
                <a:tc>
                  <a:txBody>
                    <a:bodyPr/>
                    <a:lstStyle/>
                    <a:p>
                      <a:r>
                        <a:rPr lang="en-US" dirty="0" smtClean="0"/>
                        <a:t>Gender</a:t>
                      </a:r>
                      <a:endParaRPr lang="en-US" dirty="0"/>
                    </a:p>
                  </a:txBody>
                  <a:tcPr/>
                </a:tc>
                <a:tc>
                  <a:txBody>
                    <a:bodyPr/>
                    <a:lstStyle/>
                    <a:p>
                      <a:r>
                        <a:rPr lang="en-US" dirty="0" smtClean="0"/>
                        <a:t>disease</a:t>
                      </a:r>
                      <a:endParaRPr lang="en-US" dirty="0"/>
                    </a:p>
                  </a:txBody>
                  <a:tcPr/>
                </a:tc>
                <a:tc>
                  <a:txBody>
                    <a:bodyPr/>
                    <a:lstStyle/>
                    <a:p>
                      <a:r>
                        <a:rPr lang="en-US" dirty="0" smtClean="0"/>
                        <a:t>Age</a:t>
                      </a:r>
                      <a:endParaRPr lang="en-US" dirty="0"/>
                    </a:p>
                  </a:txBody>
                  <a:tcPr/>
                </a:tc>
                <a:tc>
                  <a:txBody>
                    <a:bodyPr/>
                    <a:lstStyle/>
                    <a:p>
                      <a:r>
                        <a:rPr lang="en-US" dirty="0" smtClean="0"/>
                        <a:t>year</a:t>
                      </a:r>
                      <a:endParaRPr lang="en-US" dirty="0"/>
                    </a:p>
                  </a:txBody>
                  <a:tcPr/>
                </a:tc>
                <a:tc>
                  <a:txBody>
                    <a:bodyPr/>
                    <a:lstStyle/>
                    <a:p>
                      <a:r>
                        <a:rPr lang="en-US" dirty="0" smtClean="0"/>
                        <a:t>month</a:t>
                      </a:r>
                      <a:endParaRPr lang="en-US" dirty="0"/>
                    </a:p>
                  </a:txBody>
                  <a:tcPr/>
                </a:tc>
                <a:tc>
                  <a:txBody>
                    <a:bodyPr/>
                    <a:lstStyle/>
                    <a:p>
                      <a:r>
                        <a:rPr lang="en-US" dirty="0" smtClean="0"/>
                        <a:t>day</a:t>
                      </a:r>
                      <a:endParaRPr lang="en-US" dirty="0"/>
                    </a:p>
                  </a:txBody>
                  <a:tcPr/>
                </a:tc>
                <a:tc>
                  <a:txBody>
                    <a:bodyPr/>
                    <a:lstStyle/>
                    <a:p>
                      <a:r>
                        <a:rPr lang="en-US" dirty="0" smtClean="0"/>
                        <a:t>Region</a:t>
                      </a:r>
                      <a:endParaRPr lang="en-US" dirty="0"/>
                    </a:p>
                  </a:txBody>
                  <a:tcPr/>
                </a:tc>
              </a:tr>
              <a:tr h="370840">
                <a:tc>
                  <a:txBody>
                    <a:bodyPr/>
                    <a:lstStyle/>
                    <a:p>
                      <a:r>
                        <a:rPr lang="en-US" b="1" dirty="0" smtClean="0"/>
                        <a:t>type</a:t>
                      </a:r>
                      <a:endParaRPr lang="en-US" b="1" dirty="0"/>
                    </a:p>
                  </a:txBody>
                  <a:tcPr/>
                </a:tc>
                <a:tc>
                  <a:txBody>
                    <a:bodyPr/>
                    <a:lstStyle/>
                    <a:p>
                      <a:r>
                        <a:rPr lang="en-US" dirty="0" smtClean="0"/>
                        <a:t>String</a:t>
                      </a:r>
                      <a:endParaRPr lang="en-US" dirty="0"/>
                    </a:p>
                  </a:txBody>
                  <a:tcPr/>
                </a:tc>
                <a:tc>
                  <a:txBody>
                    <a:bodyPr/>
                    <a:lstStyle/>
                    <a:p>
                      <a:r>
                        <a:rPr lang="en-US" dirty="0" smtClean="0"/>
                        <a:t>Male/</a:t>
                      </a:r>
                    </a:p>
                    <a:p>
                      <a:r>
                        <a:rPr lang="en-US" dirty="0" smtClean="0"/>
                        <a:t>Female</a:t>
                      </a:r>
                      <a:endParaRPr lang="en-US" dirty="0"/>
                    </a:p>
                  </a:txBody>
                  <a:tcPr/>
                </a:tc>
                <a:tc>
                  <a:txBody>
                    <a:bodyPr/>
                    <a:lstStyle/>
                    <a:p>
                      <a:r>
                        <a:rPr lang="en-US" dirty="0" smtClean="0"/>
                        <a:t>String</a:t>
                      </a:r>
                    </a:p>
                    <a:p>
                      <a:r>
                        <a:rPr lang="en-US" dirty="0" smtClean="0"/>
                        <a:t>(Icd9</a:t>
                      </a:r>
                      <a:r>
                        <a:rPr lang="en-US" baseline="0" dirty="0" smtClean="0"/>
                        <a:t> code)</a:t>
                      </a:r>
                      <a:endParaRPr lang="en-US" dirty="0"/>
                    </a:p>
                  </a:txBody>
                  <a:tcPr/>
                </a:tc>
                <a:tc>
                  <a:txBody>
                    <a:bodyPr/>
                    <a:lstStyle/>
                    <a:p>
                      <a:r>
                        <a:rPr lang="en-US" dirty="0" smtClean="0"/>
                        <a:t>Integer</a:t>
                      </a:r>
                      <a:endParaRPr lang="en-US" dirty="0"/>
                    </a:p>
                  </a:txBody>
                  <a:tcPr/>
                </a:tc>
                <a:tc>
                  <a:txBody>
                    <a:bodyPr/>
                    <a:lstStyle/>
                    <a:p>
                      <a:r>
                        <a:rPr lang="en-US" dirty="0" smtClean="0"/>
                        <a:t>integer</a:t>
                      </a:r>
                      <a:endParaRPr lang="en-US" dirty="0"/>
                    </a:p>
                  </a:txBody>
                  <a:tcPr/>
                </a:tc>
                <a:tc>
                  <a:txBody>
                    <a:bodyPr/>
                    <a:lstStyle/>
                    <a:p>
                      <a:r>
                        <a:rPr lang="en-US" dirty="0" smtClean="0"/>
                        <a:t>integer</a:t>
                      </a:r>
                      <a:endParaRPr lang="en-US" dirty="0"/>
                    </a:p>
                  </a:txBody>
                  <a:tcPr/>
                </a:tc>
                <a:tc>
                  <a:txBody>
                    <a:bodyPr/>
                    <a:lstStyle/>
                    <a:p>
                      <a:r>
                        <a:rPr lang="en-US" dirty="0" smtClean="0"/>
                        <a:t>integer</a:t>
                      </a:r>
                      <a:endParaRPr lang="en-US" dirty="0"/>
                    </a:p>
                  </a:txBody>
                  <a:tcPr/>
                </a:tc>
                <a:tc>
                  <a:txBody>
                    <a:bodyPr/>
                    <a:lstStyle/>
                    <a:p>
                      <a:r>
                        <a:rPr lang="en-US" dirty="0" smtClean="0"/>
                        <a:t>string</a:t>
                      </a:r>
                      <a:endParaRPr lang="en-US" dirty="0"/>
                    </a:p>
                  </a:txBody>
                  <a:tcPr/>
                </a:tc>
              </a:tr>
            </a:tbl>
          </a:graphicData>
        </a:graphic>
      </p:graphicFrame>
    </p:spTree>
    <p:extLst>
      <p:ext uri="{BB962C8B-B14F-4D97-AF65-F5344CB8AC3E}">
        <p14:creationId xmlns:p14="http://schemas.microsoft.com/office/powerpoint/2010/main" val="1398843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Scene 1:</a:t>
            </a:r>
            <a:endParaRPr lang="en-US" dirty="0"/>
          </a:p>
        </p:txBody>
      </p:sp>
      <p:pic>
        <p:nvPicPr>
          <p:cNvPr id="7" name="Picture 6"/>
          <p:cNvPicPr>
            <a:picLocks noChangeAspect="1"/>
          </p:cNvPicPr>
          <p:nvPr/>
        </p:nvPicPr>
        <p:blipFill>
          <a:blip r:embed="rId3"/>
          <a:stretch>
            <a:fillRect/>
          </a:stretch>
        </p:blipFill>
        <p:spPr>
          <a:xfrm>
            <a:off x="10329430" y="4041220"/>
            <a:ext cx="1047750" cy="1971675"/>
          </a:xfrm>
          <a:prstGeom prst="rect">
            <a:avLst/>
          </a:prstGeom>
        </p:spPr>
      </p:pic>
      <p:pic>
        <p:nvPicPr>
          <p:cNvPr id="9" name="Picture 8"/>
          <p:cNvPicPr>
            <a:picLocks noChangeAspect="1"/>
          </p:cNvPicPr>
          <p:nvPr/>
        </p:nvPicPr>
        <p:blipFill>
          <a:blip r:embed="rId4"/>
          <a:stretch>
            <a:fillRect/>
          </a:stretch>
        </p:blipFill>
        <p:spPr>
          <a:xfrm>
            <a:off x="553748" y="1690688"/>
            <a:ext cx="942975" cy="1981200"/>
          </a:xfrm>
          <a:prstGeom prst="rect">
            <a:avLst/>
          </a:prstGeom>
        </p:spPr>
      </p:pic>
      <p:sp>
        <p:nvSpPr>
          <p:cNvPr id="10" name="Rectangular Callout 9"/>
          <p:cNvSpPr/>
          <p:nvPr/>
        </p:nvSpPr>
        <p:spPr>
          <a:xfrm>
            <a:off x="1876301" y="1444121"/>
            <a:ext cx="5355772" cy="729064"/>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a:t>I want to see disease </a:t>
            </a:r>
            <a:r>
              <a:rPr lang="en-US" dirty="0" smtClean="0"/>
              <a:t>dengue’s </a:t>
            </a:r>
            <a:r>
              <a:rPr lang="en-US" dirty="0"/>
              <a:t>total diagnosis records </a:t>
            </a:r>
            <a:r>
              <a:rPr lang="en-US" dirty="0" smtClean="0"/>
              <a:t>amount </a:t>
            </a:r>
            <a:r>
              <a:rPr lang="en-US" dirty="0"/>
              <a:t>in 2013, </a:t>
            </a:r>
            <a:r>
              <a:rPr lang="en-US" dirty="0" smtClean="0"/>
              <a:t>by month</a:t>
            </a:r>
            <a:r>
              <a:rPr lang="en-US" dirty="0"/>
              <a:t>.</a:t>
            </a:r>
          </a:p>
        </p:txBody>
      </p:sp>
      <p:sp>
        <p:nvSpPr>
          <p:cNvPr id="11" name="Rectangular Callout 10"/>
          <p:cNvSpPr/>
          <p:nvPr/>
        </p:nvSpPr>
        <p:spPr>
          <a:xfrm>
            <a:off x="7947778" y="2223252"/>
            <a:ext cx="1864426" cy="305357"/>
          </a:xfrm>
          <a:prstGeom prst="wedgeRectCallout">
            <a:avLst>
              <a:gd name="adj1" fmla="val 44135"/>
              <a:gd name="adj2" fmla="val 9829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OK!</a:t>
            </a:r>
            <a:endParaRPr lang="en-US" dirty="0"/>
          </a:p>
        </p:txBody>
      </p:sp>
      <p:sp>
        <p:nvSpPr>
          <p:cNvPr id="12" name="TextBox 11"/>
          <p:cNvSpPr txBox="1"/>
          <p:nvPr/>
        </p:nvSpPr>
        <p:spPr>
          <a:xfrm>
            <a:off x="731443" y="3671888"/>
            <a:ext cx="636713" cy="369332"/>
          </a:xfrm>
          <a:prstGeom prst="rect">
            <a:avLst/>
          </a:prstGeom>
          <a:noFill/>
        </p:spPr>
        <p:txBody>
          <a:bodyPr wrap="none" rtlCol="0">
            <a:spAutoFit/>
          </a:bodyPr>
          <a:lstStyle/>
          <a:p>
            <a:r>
              <a:rPr lang="en-US" dirty="0" smtClean="0"/>
              <a:t>Alice</a:t>
            </a:r>
            <a:endParaRPr lang="en-US" dirty="0"/>
          </a:p>
        </p:txBody>
      </p:sp>
      <p:sp>
        <p:nvSpPr>
          <p:cNvPr id="13" name="TextBox 12"/>
          <p:cNvSpPr txBox="1"/>
          <p:nvPr/>
        </p:nvSpPr>
        <p:spPr>
          <a:xfrm>
            <a:off x="10576626" y="6012895"/>
            <a:ext cx="553357" cy="369332"/>
          </a:xfrm>
          <a:prstGeom prst="rect">
            <a:avLst/>
          </a:prstGeom>
          <a:noFill/>
        </p:spPr>
        <p:txBody>
          <a:bodyPr wrap="none" rtlCol="0">
            <a:spAutoFit/>
          </a:bodyPr>
          <a:lstStyle/>
          <a:p>
            <a:r>
              <a:rPr lang="en-US" dirty="0" smtClean="0"/>
              <a:t>Bob</a:t>
            </a:r>
            <a:endParaRPr lang="en-US" dirty="0"/>
          </a:p>
        </p:txBody>
      </p:sp>
      <p:sp>
        <p:nvSpPr>
          <p:cNvPr id="14" name="Rectangle 13"/>
          <p:cNvSpPr/>
          <p:nvPr/>
        </p:nvSpPr>
        <p:spPr>
          <a:xfrm>
            <a:off x="4120735" y="2826327"/>
            <a:ext cx="5830785"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t>Select month, count(*) from diagnosis where disease = </a:t>
            </a:r>
            <a:r>
              <a:rPr lang="en-US" dirty="0" smtClean="0"/>
              <a:t>‘061’ </a:t>
            </a:r>
            <a:r>
              <a:rPr lang="en-US" dirty="0"/>
              <a:t>and year = 2013, group by month</a:t>
            </a:r>
          </a:p>
        </p:txBody>
      </p:sp>
      <p:graphicFrame>
        <p:nvGraphicFramePr>
          <p:cNvPr id="16" name="Table 15"/>
          <p:cNvGraphicFramePr>
            <a:graphicFrameLocks noGrp="1"/>
          </p:cNvGraphicFramePr>
          <p:nvPr>
            <p:extLst>
              <p:ext uri="{D42A27DB-BD31-4B8C-83A1-F6EECF244321}">
                <p14:modId xmlns:p14="http://schemas.microsoft.com/office/powerpoint/2010/main" val="193201227"/>
              </p:ext>
            </p:extLst>
          </p:nvPr>
        </p:nvGraphicFramePr>
        <p:xfrm>
          <a:off x="3503219" y="3601768"/>
          <a:ext cx="6531434" cy="741680"/>
        </p:xfrm>
        <a:graphic>
          <a:graphicData uri="http://schemas.openxmlformats.org/drawingml/2006/table">
            <a:tbl>
              <a:tblPr firstRow="1" bandRow="1">
                <a:tableStyleId>{5C22544A-7EE6-4342-B048-85BDC9FD1C3A}</a:tableStyleId>
              </a:tblPr>
              <a:tblGrid>
                <a:gridCol w="1169846"/>
                <a:gridCol w="446799"/>
                <a:gridCol w="446799"/>
                <a:gridCol w="446799"/>
                <a:gridCol w="446799"/>
                <a:gridCol w="446799"/>
                <a:gridCol w="446799"/>
                <a:gridCol w="446799"/>
                <a:gridCol w="446799"/>
                <a:gridCol w="446799"/>
                <a:gridCol w="446799"/>
                <a:gridCol w="446799"/>
                <a:gridCol w="446799"/>
              </a:tblGrid>
              <a:tr h="370840">
                <a:tc>
                  <a:txBody>
                    <a:bodyPr/>
                    <a:lstStyle/>
                    <a:p>
                      <a:r>
                        <a:rPr lang="en-US" dirty="0" smtClean="0"/>
                        <a:t>month</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tr>
              <a:tr h="370840">
                <a:tc>
                  <a:txBody>
                    <a:bodyPr/>
                    <a:lstStyle/>
                    <a:p>
                      <a:r>
                        <a:rPr lang="en-US" dirty="0" smtClean="0"/>
                        <a:t>Count(*)</a:t>
                      </a:r>
                      <a:endParaRPr lang="en-US" dirty="0"/>
                    </a:p>
                  </a:txBody>
                  <a:tcPr/>
                </a:tc>
                <a:tc>
                  <a:txBody>
                    <a:bodyPr/>
                    <a:lstStyle/>
                    <a:p>
                      <a:r>
                        <a:rPr lang="en-US" sz="1000" dirty="0" smtClean="0"/>
                        <a:t>223</a:t>
                      </a:r>
                      <a:endParaRPr lang="en-US" sz="1000" dirty="0"/>
                    </a:p>
                  </a:txBody>
                  <a:tcPr/>
                </a:tc>
                <a:tc>
                  <a:txBody>
                    <a:bodyPr/>
                    <a:lstStyle/>
                    <a:p>
                      <a:r>
                        <a:rPr lang="en-US" sz="1000" dirty="0" smtClean="0"/>
                        <a:t>218</a:t>
                      </a:r>
                      <a:endParaRPr lang="en-US" sz="1000" dirty="0"/>
                    </a:p>
                  </a:txBody>
                  <a:tcPr/>
                </a:tc>
                <a:tc>
                  <a:txBody>
                    <a:bodyPr/>
                    <a:lstStyle/>
                    <a:p>
                      <a:r>
                        <a:rPr lang="en-US" sz="1000" dirty="0" smtClean="0"/>
                        <a:t>148</a:t>
                      </a:r>
                      <a:endParaRPr lang="en-US" sz="1000" dirty="0"/>
                    </a:p>
                  </a:txBody>
                  <a:tcPr/>
                </a:tc>
                <a:tc>
                  <a:txBody>
                    <a:bodyPr/>
                    <a:lstStyle/>
                    <a:p>
                      <a:r>
                        <a:rPr lang="en-US" sz="1000" dirty="0" smtClean="0"/>
                        <a:t>216</a:t>
                      </a:r>
                      <a:endParaRPr lang="en-US" sz="1000" dirty="0"/>
                    </a:p>
                  </a:txBody>
                  <a:tcPr/>
                </a:tc>
                <a:tc>
                  <a:txBody>
                    <a:bodyPr/>
                    <a:lstStyle/>
                    <a:p>
                      <a:r>
                        <a:rPr lang="en-US" sz="1000" dirty="0" smtClean="0"/>
                        <a:t>719</a:t>
                      </a:r>
                      <a:endParaRPr lang="en-US" sz="1000" dirty="0"/>
                    </a:p>
                  </a:txBody>
                  <a:tcPr/>
                </a:tc>
                <a:tc>
                  <a:txBody>
                    <a:bodyPr/>
                    <a:lstStyle/>
                    <a:p>
                      <a:r>
                        <a:rPr lang="en-US" sz="1000" dirty="0" smtClean="0"/>
                        <a:t>1081</a:t>
                      </a:r>
                      <a:endParaRPr lang="en-US" sz="1000" dirty="0"/>
                    </a:p>
                  </a:txBody>
                  <a:tcPr/>
                </a:tc>
                <a:tc>
                  <a:txBody>
                    <a:bodyPr/>
                    <a:lstStyle/>
                    <a:p>
                      <a:r>
                        <a:rPr lang="en-US" sz="1000" dirty="0" smtClean="0"/>
                        <a:t>1035</a:t>
                      </a:r>
                      <a:endParaRPr lang="en-US" sz="1000" dirty="0"/>
                    </a:p>
                  </a:txBody>
                  <a:tcPr/>
                </a:tc>
                <a:tc>
                  <a:txBody>
                    <a:bodyPr/>
                    <a:lstStyle/>
                    <a:p>
                      <a:r>
                        <a:rPr lang="en-US" sz="1000" dirty="0" smtClean="0"/>
                        <a:t>435</a:t>
                      </a:r>
                      <a:endParaRPr lang="en-US" sz="1000" dirty="0"/>
                    </a:p>
                  </a:txBody>
                  <a:tcPr/>
                </a:tc>
                <a:tc>
                  <a:txBody>
                    <a:bodyPr/>
                    <a:lstStyle/>
                    <a:p>
                      <a:r>
                        <a:rPr lang="en-US" sz="1000" dirty="0" smtClean="0"/>
                        <a:t>565</a:t>
                      </a:r>
                      <a:endParaRPr lang="en-US" sz="1000" dirty="0"/>
                    </a:p>
                  </a:txBody>
                  <a:tcPr/>
                </a:tc>
                <a:tc>
                  <a:txBody>
                    <a:bodyPr/>
                    <a:lstStyle/>
                    <a:p>
                      <a:r>
                        <a:rPr lang="en-US" sz="1000" dirty="0" smtClean="0"/>
                        <a:t>371</a:t>
                      </a:r>
                      <a:endParaRPr lang="en-US" sz="1000" dirty="0"/>
                    </a:p>
                  </a:txBody>
                  <a:tcPr/>
                </a:tc>
                <a:tc>
                  <a:txBody>
                    <a:bodyPr/>
                    <a:lstStyle/>
                    <a:p>
                      <a:r>
                        <a:rPr lang="en-US" sz="1000" dirty="0" smtClean="0"/>
                        <a:t>512</a:t>
                      </a:r>
                      <a:endParaRPr lang="en-US" sz="1000" dirty="0"/>
                    </a:p>
                  </a:txBody>
                  <a:tcPr/>
                </a:tc>
                <a:tc>
                  <a:txBody>
                    <a:bodyPr/>
                    <a:lstStyle/>
                    <a:p>
                      <a:r>
                        <a:rPr lang="en-US" sz="1000" dirty="0" smtClean="0"/>
                        <a:t>102</a:t>
                      </a:r>
                      <a:endParaRPr lang="en-US" sz="1000" dirty="0"/>
                    </a:p>
                  </a:txBody>
                  <a:tcPr/>
                </a:tc>
              </a:tr>
            </a:tbl>
          </a:graphicData>
        </a:graphic>
      </p:graphicFrame>
      <p:sp>
        <p:nvSpPr>
          <p:cNvPr id="18" name="Rectangular Callout 17"/>
          <p:cNvSpPr/>
          <p:nvPr/>
        </p:nvSpPr>
        <p:spPr>
          <a:xfrm>
            <a:off x="4750130" y="4512623"/>
            <a:ext cx="5201390" cy="1500272"/>
          </a:xfrm>
          <a:prstGeom prst="wedgeRectCallout">
            <a:avLst>
              <a:gd name="adj1" fmla="val 42543"/>
              <a:gd name="adj2" fmla="val 704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smtClean="0"/>
              <a:t>  Here!</a:t>
            </a:r>
            <a:endParaRPr lang="en-US" dirty="0"/>
          </a:p>
        </p:txBody>
      </p:sp>
      <p:pic>
        <p:nvPicPr>
          <p:cNvPr id="17" name="Picture 16"/>
          <p:cNvPicPr>
            <a:picLocks noChangeAspect="1"/>
          </p:cNvPicPr>
          <p:nvPr/>
        </p:nvPicPr>
        <p:blipFill>
          <a:blip r:embed="rId5"/>
          <a:stretch>
            <a:fillRect/>
          </a:stretch>
        </p:blipFill>
        <p:spPr>
          <a:xfrm>
            <a:off x="5913912" y="4611124"/>
            <a:ext cx="3856294" cy="1303269"/>
          </a:xfrm>
          <a:prstGeom prst="rect">
            <a:avLst/>
          </a:prstGeom>
        </p:spPr>
      </p:pic>
      <p:sp>
        <p:nvSpPr>
          <p:cNvPr id="15" name="Rectangular Callout 14"/>
          <p:cNvSpPr/>
          <p:nvPr/>
        </p:nvSpPr>
        <p:spPr>
          <a:xfrm>
            <a:off x="1368156" y="5861625"/>
            <a:ext cx="2582052" cy="465115"/>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Thank you !</a:t>
            </a:r>
            <a:endParaRPr lang="en-US" dirty="0"/>
          </a:p>
        </p:txBody>
      </p:sp>
    </p:spTree>
    <p:extLst>
      <p:ext uri="{BB962C8B-B14F-4D97-AF65-F5344CB8AC3E}">
        <p14:creationId xmlns:p14="http://schemas.microsoft.com/office/powerpoint/2010/main" val="3033648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Scene 2:</a:t>
            </a:r>
            <a:endParaRPr lang="en-US" dirty="0"/>
          </a:p>
        </p:txBody>
      </p:sp>
      <p:pic>
        <p:nvPicPr>
          <p:cNvPr id="7" name="Picture 6"/>
          <p:cNvPicPr>
            <a:picLocks noChangeAspect="1"/>
          </p:cNvPicPr>
          <p:nvPr/>
        </p:nvPicPr>
        <p:blipFill>
          <a:blip r:embed="rId3"/>
          <a:stretch>
            <a:fillRect/>
          </a:stretch>
        </p:blipFill>
        <p:spPr>
          <a:xfrm>
            <a:off x="10329430" y="4041220"/>
            <a:ext cx="1047750" cy="1971675"/>
          </a:xfrm>
          <a:prstGeom prst="rect">
            <a:avLst/>
          </a:prstGeom>
        </p:spPr>
      </p:pic>
      <p:pic>
        <p:nvPicPr>
          <p:cNvPr id="9" name="Picture 8"/>
          <p:cNvPicPr>
            <a:picLocks noChangeAspect="1"/>
          </p:cNvPicPr>
          <p:nvPr/>
        </p:nvPicPr>
        <p:blipFill>
          <a:blip r:embed="rId4"/>
          <a:stretch>
            <a:fillRect/>
          </a:stretch>
        </p:blipFill>
        <p:spPr>
          <a:xfrm>
            <a:off x="578311" y="1702564"/>
            <a:ext cx="942975" cy="1981200"/>
          </a:xfrm>
          <a:prstGeom prst="rect">
            <a:avLst/>
          </a:prstGeom>
        </p:spPr>
      </p:pic>
      <p:sp>
        <p:nvSpPr>
          <p:cNvPr id="12" name="TextBox 11"/>
          <p:cNvSpPr txBox="1"/>
          <p:nvPr/>
        </p:nvSpPr>
        <p:spPr>
          <a:xfrm>
            <a:off x="731443" y="3671888"/>
            <a:ext cx="636713" cy="369332"/>
          </a:xfrm>
          <a:prstGeom prst="rect">
            <a:avLst/>
          </a:prstGeom>
          <a:noFill/>
        </p:spPr>
        <p:txBody>
          <a:bodyPr wrap="none" rtlCol="0">
            <a:spAutoFit/>
          </a:bodyPr>
          <a:lstStyle/>
          <a:p>
            <a:r>
              <a:rPr lang="en-US" dirty="0" smtClean="0"/>
              <a:t>Alice</a:t>
            </a:r>
            <a:endParaRPr lang="en-US" dirty="0"/>
          </a:p>
        </p:txBody>
      </p:sp>
      <p:sp>
        <p:nvSpPr>
          <p:cNvPr id="13" name="TextBox 12"/>
          <p:cNvSpPr txBox="1"/>
          <p:nvPr/>
        </p:nvSpPr>
        <p:spPr>
          <a:xfrm>
            <a:off x="10576626" y="6012895"/>
            <a:ext cx="553357" cy="369332"/>
          </a:xfrm>
          <a:prstGeom prst="rect">
            <a:avLst/>
          </a:prstGeom>
          <a:noFill/>
        </p:spPr>
        <p:txBody>
          <a:bodyPr wrap="none" rtlCol="0">
            <a:spAutoFit/>
          </a:bodyPr>
          <a:lstStyle/>
          <a:p>
            <a:r>
              <a:rPr lang="en-US" dirty="0" smtClean="0"/>
              <a:t>Bob</a:t>
            </a:r>
            <a:endParaRPr lang="en-US" dirty="0"/>
          </a:p>
        </p:txBody>
      </p:sp>
      <p:sp>
        <p:nvSpPr>
          <p:cNvPr id="2" name="Cloud Callout 1"/>
          <p:cNvSpPr/>
          <p:nvPr/>
        </p:nvSpPr>
        <p:spPr>
          <a:xfrm>
            <a:off x="1626919" y="1211284"/>
            <a:ext cx="6020790" cy="1306286"/>
          </a:xfrm>
          <a:prstGeom prst="cloudCallout">
            <a:avLst>
              <a:gd name="adj1" fmla="val -42563"/>
              <a:gd name="adj2" fmla="val 76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want find </a:t>
            </a:r>
            <a:r>
              <a:rPr lang="en-US" dirty="0" smtClean="0"/>
              <a:t>some </a:t>
            </a:r>
            <a:r>
              <a:rPr lang="en-US" dirty="0" smtClean="0"/>
              <a:t>kind of  </a:t>
            </a:r>
            <a:r>
              <a:rPr lang="en-US" dirty="0" smtClean="0"/>
              <a:t>diseases </a:t>
            </a:r>
            <a:r>
              <a:rPr lang="en-US" dirty="0" smtClean="0"/>
              <a:t>that male is more susceptible than female, and learn more detail about </a:t>
            </a:r>
            <a:r>
              <a:rPr lang="en-US" dirty="0" smtClean="0"/>
              <a:t>them</a:t>
            </a:r>
            <a:r>
              <a:rPr lang="en-US" dirty="0" smtClean="0"/>
              <a:t>. </a:t>
            </a:r>
            <a:endParaRPr lang="en-US" dirty="0"/>
          </a:p>
        </p:txBody>
      </p:sp>
      <p:sp>
        <p:nvSpPr>
          <p:cNvPr id="15" name="Rectangular Callout 14"/>
          <p:cNvSpPr/>
          <p:nvPr/>
        </p:nvSpPr>
        <p:spPr>
          <a:xfrm>
            <a:off x="1763484" y="3127490"/>
            <a:ext cx="5355772" cy="1088250"/>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Hi, Bob. Can you help me find some diseases that</a:t>
            </a:r>
          </a:p>
          <a:p>
            <a:pPr lvl="1"/>
            <a:r>
              <a:rPr lang="en-US" dirty="0" smtClean="0"/>
              <a:t> male is more susceptible than female ?</a:t>
            </a:r>
            <a:endParaRPr lang="en-US" dirty="0"/>
          </a:p>
        </p:txBody>
      </p:sp>
      <p:sp>
        <p:nvSpPr>
          <p:cNvPr id="19" name="Rectangular Callout 18"/>
          <p:cNvSpPr/>
          <p:nvPr/>
        </p:nvSpPr>
        <p:spPr>
          <a:xfrm>
            <a:off x="8054653" y="4360806"/>
            <a:ext cx="1864426" cy="305357"/>
          </a:xfrm>
          <a:prstGeom prst="wedgeRectCallout">
            <a:avLst>
              <a:gd name="adj1" fmla="val 44135"/>
              <a:gd name="adj2" fmla="val 9829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OK</a:t>
            </a:r>
            <a:endParaRPr lang="en-US" dirty="0"/>
          </a:p>
        </p:txBody>
      </p:sp>
      <p:sp>
        <p:nvSpPr>
          <p:cNvPr id="20" name="Rectangle 19"/>
          <p:cNvSpPr/>
          <p:nvPr/>
        </p:nvSpPr>
        <p:spPr>
          <a:xfrm>
            <a:off x="4156364" y="4963881"/>
            <a:ext cx="5795156"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t>Select </a:t>
            </a:r>
            <a:r>
              <a:rPr lang="en-US" dirty="0" smtClean="0"/>
              <a:t>disease, gender, count(*) </a:t>
            </a:r>
            <a:r>
              <a:rPr lang="en-US" dirty="0"/>
              <a:t>from </a:t>
            </a:r>
            <a:r>
              <a:rPr lang="en-US" dirty="0" smtClean="0"/>
              <a:t>diagnosis  </a:t>
            </a:r>
            <a:r>
              <a:rPr lang="en-US" dirty="0"/>
              <a:t>group by </a:t>
            </a:r>
            <a:r>
              <a:rPr lang="en-US" dirty="0" smtClean="0"/>
              <a:t>disease, gender</a:t>
            </a:r>
            <a:endParaRPr lang="en-US" dirty="0"/>
          </a:p>
        </p:txBody>
      </p:sp>
      <p:sp>
        <p:nvSpPr>
          <p:cNvPr id="21" name="Rectangle 20"/>
          <p:cNvSpPr/>
          <p:nvPr/>
        </p:nvSpPr>
        <p:spPr>
          <a:xfrm>
            <a:off x="4156364" y="5790763"/>
            <a:ext cx="5795156"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smtClean="0"/>
              <a:t>…Here may goes some programing to find the top n diseases that meet the requirement. …</a:t>
            </a:r>
            <a:endParaRPr lang="en-US" dirty="0"/>
          </a:p>
        </p:txBody>
      </p:sp>
    </p:spTree>
    <p:extLst>
      <p:ext uri="{BB962C8B-B14F-4D97-AF65-F5344CB8AC3E}">
        <p14:creationId xmlns:p14="http://schemas.microsoft.com/office/powerpoint/2010/main" val="311983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Scene 2:</a:t>
            </a:r>
            <a:endParaRPr lang="en-US" dirty="0"/>
          </a:p>
        </p:txBody>
      </p:sp>
      <p:pic>
        <p:nvPicPr>
          <p:cNvPr id="7" name="Picture 6"/>
          <p:cNvPicPr>
            <a:picLocks noChangeAspect="1"/>
          </p:cNvPicPr>
          <p:nvPr/>
        </p:nvPicPr>
        <p:blipFill>
          <a:blip r:embed="rId3"/>
          <a:stretch>
            <a:fillRect/>
          </a:stretch>
        </p:blipFill>
        <p:spPr>
          <a:xfrm>
            <a:off x="10198801" y="721489"/>
            <a:ext cx="1047750" cy="1971675"/>
          </a:xfrm>
          <a:prstGeom prst="rect">
            <a:avLst/>
          </a:prstGeom>
        </p:spPr>
      </p:pic>
      <p:pic>
        <p:nvPicPr>
          <p:cNvPr id="9" name="Picture 8"/>
          <p:cNvPicPr>
            <a:picLocks noChangeAspect="1"/>
          </p:cNvPicPr>
          <p:nvPr/>
        </p:nvPicPr>
        <p:blipFill>
          <a:blip r:embed="rId4"/>
          <a:stretch>
            <a:fillRect/>
          </a:stretch>
        </p:blipFill>
        <p:spPr>
          <a:xfrm>
            <a:off x="425181" y="4172860"/>
            <a:ext cx="942975" cy="1981200"/>
          </a:xfrm>
          <a:prstGeom prst="rect">
            <a:avLst/>
          </a:prstGeom>
        </p:spPr>
      </p:pic>
      <p:sp>
        <p:nvSpPr>
          <p:cNvPr id="12" name="TextBox 11"/>
          <p:cNvSpPr txBox="1"/>
          <p:nvPr/>
        </p:nvSpPr>
        <p:spPr>
          <a:xfrm>
            <a:off x="731443" y="3671888"/>
            <a:ext cx="636713" cy="369332"/>
          </a:xfrm>
          <a:prstGeom prst="rect">
            <a:avLst/>
          </a:prstGeom>
          <a:noFill/>
        </p:spPr>
        <p:txBody>
          <a:bodyPr wrap="none" rtlCol="0">
            <a:spAutoFit/>
          </a:bodyPr>
          <a:lstStyle/>
          <a:p>
            <a:r>
              <a:rPr lang="en-US" dirty="0" smtClean="0"/>
              <a:t>Alice</a:t>
            </a:r>
            <a:endParaRPr lang="en-US" dirty="0"/>
          </a:p>
        </p:txBody>
      </p:sp>
      <p:sp>
        <p:nvSpPr>
          <p:cNvPr id="13" name="TextBox 12"/>
          <p:cNvSpPr txBox="1"/>
          <p:nvPr/>
        </p:nvSpPr>
        <p:spPr>
          <a:xfrm>
            <a:off x="10576626" y="2747108"/>
            <a:ext cx="553357" cy="369332"/>
          </a:xfrm>
          <a:prstGeom prst="rect">
            <a:avLst/>
          </a:prstGeom>
          <a:noFill/>
        </p:spPr>
        <p:txBody>
          <a:bodyPr wrap="none" rtlCol="0">
            <a:spAutoFit/>
          </a:bodyPr>
          <a:lstStyle/>
          <a:p>
            <a:r>
              <a:rPr lang="en-US" dirty="0" smtClean="0"/>
              <a:t>Bob</a:t>
            </a:r>
            <a:endParaRPr lang="en-US" dirty="0"/>
          </a:p>
        </p:txBody>
      </p:sp>
      <p:sp>
        <p:nvSpPr>
          <p:cNvPr id="19" name="Rectangular Callout 18"/>
          <p:cNvSpPr/>
          <p:nvPr/>
        </p:nvSpPr>
        <p:spPr>
          <a:xfrm>
            <a:off x="4298868" y="1166343"/>
            <a:ext cx="5216450" cy="840587"/>
          </a:xfrm>
          <a:prstGeom prst="wedgeRectCallout">
            <a:avLst>
              <a:gd name="adj1" fmla="val 44135"/>
              <a:gd name="adj2" fmla="val 9829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I’ve found disease A, B, C, D meet your requirements.</a:t>
            </a:r>
            <a:endParaRPr lang="en-US" dirty="0"/>
          </a:p>
        </p:txBody>
      </p:sp>
      <p:sp>
        <p:nvSpPr>
          <p:cNvPr id="17" name="Rectangular Callout 16"/>
          <p:cNvSpPr/>
          <p:nvPr/>
        </p:nvSpPr>
        <p:spPr>
          <a:xfrm>
            <a:off x="4963886" y="2693164"/>
            <a:ext cx="4551432" cy="2080717"/>
          </a:xfrm>
          <a:prstGeom prst="wedgeRectCallout">
            <a:avLst>
              <a:gd name="adj1" fmla="val 44135"/>
              <a:gd name="adj2" fmla="val 9829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28650375"/>
              </p:ext>
            </p:extLst>
          </p:nvPr>
        </p:nvGraphicFramePr>
        <p:xfrm>
          <a:off x="5391397" y="2808148"/>
          <a:ext cx="3545442" cy="1828800"/>
        </p:xfrm>
        <a:graphic>
          <a:graphicData uri="http://schemas.openxmlformats.org/drawingml/2006/table">
            <a:tbl>
              <a:tblPr firstRow="1" bandRow="1">
                <a:tableStyleId>{5C22544A-7EE6-4342-B048-85BDC9FD1C3A}</a:tableStyleId>
              </a:tblPr>
              <a:tblGrid>
                <a:gridCol w="1181814"/>
                <a:gridCol w="1181814"/>
                <a:gridCol w="1181814"/>
              </a:tblGrid>
              <a:tr h="323938">
                <a:tc>
                  <a:txBody>
                    <a:bodyPr/>
                    <a:lstStyle/>
                    <a:p>
                      <a:r>
                        <a:rPr lang="en-US" dirty="0" smtClean="0"/>
                        <a:t>Disease</a:t>
                      </a:r>
                      <a:endParaRPr lang="en-US" dirty="0"/>
                    </a:p>
                  </a:txBody>
                  <a:tcPr/>
                </a:tc>
                <a:tc>
                  <a:txBody>
                    <a:bodyPr/>
                    <a:lstStyle/>
                    <a:p>
                      <a:r>
                        <a:rPr lang="en-US" dirty="0" smtClean="0"/>
                        <a:t>Male</a:t>
                      </a:r>
                      <a:r>
                        <a:rPr lang="en-US" baseline="0" dirty="0" smtClean="0"/>
                        <a:t> </a:t>
                      </a:r>
                      <a:endParaRPr lang="en-US" dirty="0"/>
                    </a:p>
                  </a:txBody>
                  <a:tcPr/>
                </a:tc>
                <a:tc>
                  <a:txBody>
                    <a:bodyPr/>
                    <a:lstStyle/>
                    <a:p>
                      <a:r>
                        <a:rPr lang="en-US" dirty="0" smtClean="0"/>
                        <a:t>Female</a:t>
                      </a:r>
                      <a:endParaRPr lang="en-US" dirty="0"/>
                    </a:p>
                  </a:txBody>
                  <a:tcPr/>
                </a:tc>
              </a:tr>
              <a:tr h="323938">
                <a:tc>
                  <a:txBody>
                    <a:bodyPr/>
                    <a:lstStyle/>
                    <a:p>
                      <a:r>
                        <a:rPr lang="en-US" dirty="0" smtClean="0"/>
                        <a:t>A</a:t>
                      </a:r>
                      <a:endParaRPr lang="en-US" dirty="0"/>
                    </a:p>
                  </a:txBody>
                  <a:tcPr/>
                </a:tc>
                <a:tc>
                  <a:txBody>
                    <a:bodyPr/>
                    <a:lstStyle/>
                    <a:p>
                      <a:r>
                        <a:rPr lang="en-US" sz="1400" dirty="0" smtClean="0"/>
                        <a:t>15532</a:t>
                      </a:r>
                      <a:endParaRPr lang="en-US" sz="1400" dirty="0"/>
                    </a:p>
                  </a:txBody>
                  <a:tcPr/>
                </a:tc>
                <a:tc>
                  <a:txBody>
                    <a:bodyPr/>
                    <a:lstStyle/>
                    <a:p>
                      <a:r>
                        <a:rPr lang="en-US" sz="1400" dirty="0" smtClean="0"/>
                        <a:t>6223</a:t>
                      </a:r>
                      <a:endParaRPr lang="en-US" sz="1400" dirty="0"/>
                    </a:p>
                  </a:txBody>
                  <a:tcPr/>
                </a:tc>
              </a:tr>
              <a:tr h="323938">
                <a:tc>
                  <a:txBody>
                    <a:bodyPr/>
                    <a:lstStyle/>
                    <a:p>
                      <a:r>
                        <a:rPr lang="en-US" dirty="0" smtClean="0"/>
                        <a:t>B</a:t>
                      </a:r>
                      <a:endParaRPr lang="en-US" dirty="0"/>
                    </a:p>
                  </a:txBody>
                  <a:tcPr/>
                </a:tc>
                <a:tc>
                  <a:txBody>
                    <a:bodyPr/>
                    <a:lstStyle/>
                    <a:p>
                      <a:r>
                        <a:rPr lang="en-US" sz="1400" dirty="0" smtClean="0"/>
                        <a:t>4322</a:t>
                      </a:r>
                      <a:endParaRPr lang="en-US" sz="1400" dirty="0"/>
                    </a:p>
                  </a:txBody>
                  <a:tcPr/>
                </a:tc>
                <a:tc>
                  <a:txBody>
                    <a:bodyPr/>
                    <a:lstStyle/>
                    <a:p>
                      <a:r>
                        <a:rPr lang="en-US" sz="1400" dirty="0" smtClean="0"/>
                        <a:t>2332</a:t>
                      </a:r>
                      <a:endParaRPr lang="en-US" sz="1400" dirty="0"/>
                    </a:p>
                  </a:txBody>
                  <a:tcPr/>
                </a:tc>
              </a:tr>
              <a:tr h="323938">
                <a:tc>
                  <a:txBody>
                    <a:bodyPr/>
                    <a:lstStyle/>
                    <a:p>
                      <a:r>
                        <a:rPr lang="en-US" dirty="0" smtClean="0"/>
                        <a:t>C</a:t>
                      </a:r>
                      <a:endParaRPr lang="en-US" dirty="0"/>
                    </a:p>
                  </a:txBody>
                  <a:tcPr/>
                </a:tc>
                <a:tc>
                  <a:txBody>
                    <a:bodyPr/>
                    <a:lstStyle/>
                    <a:p>
                      <a:r>
                        <a:rPr lang="en-US" sz="1400" dirty="0" smtClean="0"/>
                        <a:t>5663</a:t>
                      </a:r>
                      <a:endParaRPr lang="en-US" sz="1400" dirty="0"/>
                    </a:p>
                  </a:txBody>
                  <a:tcPr/>
                </a:tc>
                <a:tc>
                  <a:txBody>
                    <a:bodyPr/>
                    <a:lstStyle/>
                    <a:p>
                      <a:r>
                        <a:rPr lang="en-US" sz="1400" dirty="0" smtClean="0"/>
                        <a:t>2345</a:t>
                      </a:r>
                      <a:endParaRPr lang="en-US" sz="1400" dirty="0"/>
                    </a:p>
                  </a:txBody>
                  <a:tcPr/>
                </a:tc>
              </a:tr>
              <a:tr h="323938">
                <a:tc>
                  <a:txBody>
                    <a:bodyPr/>
                    <a:lstStyle/>
                    <a:p>
                      <a:r>
                        <a:rPr lang="en-US" dirty="0" smtClean="0"/>
                        <a:t>D</a:t>
                      </a:r>
                      <a:endParaRPr lang="en-US" dirty="0"/>
                    </a:p>
                  </a:txBody>
                  <a:tcPr/>
                </a:tc>
                <a:tc>
                  <a:txBody>
                    <a:bodyPr/>
                    <a:lstStyle/>
                    <a:p>
                      <a:r>
                        <a:rPr lang="en-US" sz="1400" dirty="0" smtClean="0"/>
                        <a:t>9883</a:t>
                      </a:r>
                      <a:endParaRPr lang="en-US" sz="1400" dirty="0"/>
                    </a:p>
                  </a:txBody>
                  <a:tcPr/>
                </a:tc>
                <a:tc>
                  <a:txBody>
                    <a:bodyPr/>
                    <a:lstStyle/>
                    <a:p>
                      <a:r>
                        <a:rPr lang="en-US" sz="1400" dirty="0" smtClean="0"/>
                        <a:t>3012</a:t>
                      </a:r>
                      <a:endParaRPr lang="en-US" sz="1400" dirty="0"/>
                    </a:p>
                  </a:txBody>
                  <a:tcPr/>
                </a:tc>
              </a:tr>
            </a:tbl>
          </a:graphicData>
        </a:graphic>
      </p:graphicFrame>
      <p:sp>
        <p:nvSpPr>
          <p:cNvPr id="18" name="Rectangular Callout 17"/>
          <p:cNvSpPr/>
          <p:nvPr/>
        </p:nvSpPr>
        <p:spPr>
          <a:xfrm>
            <a:off x="1883830" y="5163460"/>
            <a:ext cx="5355772" cy="729064"/>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OK, disease A is very interesting. I want to see details about it . What </a:t>
            </a:r>
            <a:r>
              <a:rPr lang="en-US" dirty="0"/>
              <a:t>about </a:t>
            </a:r>
            <a:r>
              <a:rPr lang="en-US" dirty="0" smtClean="0"/>
              <a:t>diagnostic time</a:t>
            </a:r>
            <a:r>
              <a:rPr lang="en-US" dirty="0" smtClean="0"/>
              <a:t>.</a:t>
            </a:r>
            <a:endParaRPr lang="en-US" dirty="0"/>
          </a:p>
        </p:txBody>
      </p:sp>
    </p:spTree>
    <p:extLst>
      <p:ext uri="{BB962C8B-B14F-4D97-AF65-F5344CB8AC3E}">
        <p14:creationId xmlns:p14="http://schemas.microsoft.com/office/powerpoint/2010/main" val="1205767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2443</Words>
  <Application>Microsoft Office PowerPoint</Application>
  <PresentationFormat>Widescreen</PresentationFormat>
  <Paragraphs>363</Paragraphs>
  <Slides>20</Slides>
  <Notes>16</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宋体</vt:lpstr>
      <vt:lpstr>Arial</vt:lpstr>
      <vt:lpstr>Calibri</vt:lpstr>
      <vt:lpstr>Calibri Light</vt:lpstr>
      <vt:lpstr>Office Theme</vt:lpstr>
      <vt:lpstr>Interactive Data Analytics Tool (IDAT)</vt:lpstr>
      <vt:lpstr>Background </vt:lpstr>
      <vt:lpstr>Data analysis</vt:lpstr>
      <vt:lpstr>How do data transform to chart in enterprises?</vt:lpstr>
      <vt:lpstr>Let’s focus on statistics and visualization</vt:lpstr>
      <vt:lpstr>A diagnostic data example</vt:lpstr>
      <vt:lpstr>Scene 1:</vt:lpstr>
      <vt:lpstr>Scene 2:</vt:lpstr>
      <vt:lpstr>Scene 2:</vt:lpstr>
      <vt:lpstr>Scene 2:</vt:lpstr>
      <vt:lpstr>Scene 2:</vt:lpstr>
      <vt:lpstr>A diagnosis data example</vt:lpstr>
      <vt:lpstr>A diagnosis data example</vt:lpstr>
      <vt:lpstr>IDAT( Interactive Data Analysis Tool)</vt:lpstr>
      <vt:lpstr>Software structure</vt:lpstr>
      <vt:lpstr>Demonstration</vt:lpstr>
      <vt:lpstr>Q &amp; A</vt:lpstr>
      <vt:lpstr>Difference between IDAT, tableau and excel</vt:lpstr>
      <vt:lpstr>传统数据分析流程</vt:lpstr>
      <vt:lpstr>特点及问题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Data Analytics Tool</dc:title>
  <dc:creator>workshop</dc:creator>
  <cp:lastModifiedBy>workshop</cp:lastModifiedBy>
  <cp:revision>130</cp:revision>
  <dcterms:created xsi:type="dcterms:W3CDTF">2015-01-01T11:44:45Z</dcterms:created>
  <dcterms:modified xsi:type="dcterms:W3CDTF">2015-02-28T12:29:03Z</dcterms:modified>
</cp:coreProperties>
</file>