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0" r:id="rId3"/>
    <p:sldId id="282" r:id="rId4"/>
    <p:sldId id="304" r:id="rId5"/>
    <p:sldId id="305" r:id="rId6"/>
    <p:sldId id="285" r:id="rId7"/>
    <p:sldId id="288" r:id="rId8"/>
    <p:sldId id="297" r:id="rId9"/>
    <p:sldId id="298" r:id="rId10"/>
    <p:sldId id="299" r:id="rId11"/>
    <p:sldId id="300" r:id="rId12"/>
    <p:sldId id="301" r:id="rId13"/>
    <p:sldId id="290" r:id="rId14"/>
    <p:sldId id="306" r:id="rId15"/>
    <p:sldId id="307" r:id="rId16"/>
    <p:sldId id="279" r:id="rId17"/>
    <p:sldId id="295" r:id="rId18"/>
    <p:sldId id="309" r:id="rId19"/>
    <p:sldId id="281" r:id="rId20"/>
    <p:sldId id="293"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027D70-2BC6-4224-A3C7-76F21CF3382F}">
          <p14:sldIdLst>
            <p14:sldId id="256"/>
            <p14:sldId id="280"/>
            <p14:sldId id="282"/>
            <p14:sldId id="304"/>
            <p14:sldId id="305"/>
            <p14:sldId id="285"/>
            <p14:sldId id="288"/>
            <p14:sldId id="297"/>
            <p14:sldId id="298"/>
            <p14:sldId id="299"/>
            <p14:sldId id="300"/>
            <p14:sldId id="301"/>
            <p14:sldId id="290"/>
            <p14:sldId id="306"/>
            <p14:sldId id="307"/>
            <p14:sldId id="279"/>
            <p14:sldId id="295"/>
            <p14:sldId id="309"/>
            <p14:sldId id="281"/>
            <p14:sldId id="293"/>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8" autoAdjust="0"/>
    <p:restoredTop sz="69484" autoAdjust="0"/>
  </p:normalViewPr>
  <p:slideViewPr>
    <p:cSldViewPr snapToGrid="0">
      <p:cViewPr varScale="1">
        <p:scale>
          <a:sx n="79" d="100"/>
          <a:sy n="79" d="100"/>
        </p:scale>
        <p:origin x="1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product A</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product B</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2.4</c:v>
                </c:pt>
                <c:pt idx="1">
                  <c:v>8.1999999999999993</c:v>
                </c:pt>
                <c:pt idx="2">
                  <c:v>1.8</c:v>
                </c:pt>
                <c:pt idx="3">
                  <c:v>2.8</c:v>
                </c:pt>
              </c:numCache>
            </c:numRef>
          </c:val>
        </c:ser>
        <c:dLbls>
          <c:showLegendKey val="0"/>
          <c:showVal val="0"/>
          <c:showCatName val="0"/>
          <c:showSerName val="0"/>
          <c:showPercent val="0"/>
          <c:showBubbleSize val="0"/>
        </c:dLbls>
        <c:gapWidth val="219"/>
        <c:overlap val="-27"/>
        <c:axId val="126272992"/>
        <c:axId val="126273552"/>
      </c:barChart>
      <c:catAx>
        <c:axId val="126272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273552"/>
        <c:crosses val="autoZero"/>
        <c:auto val="1"/>
        <c:lblAlgn val="ctr"/>
        <c:lblOffset val="100"/>
        <c:noMultiLvlLbl val="0"/>
      </c:catAx>
      <c:valAx>
        <c:axId val="126273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2729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sales</c:v>
                </c:pt>
              </c:strCache>
            </c:strRef>
          </c:tx>
          <c:spPr>
            <a:ln w="28575" cap="rnd">
              <a:solidFill>
                <a:schemeClr val="accent1"/>
              </a:solidFill>
              <a:round/>
            </a:ln>
            <a:effectLst/>
          </c:spPr>
          <c:marker>
            <c:symbol val="none"/>
          </c:marker>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Sheet1!$B$2:$B$13</c:f>
              <c:numCache>
                <c:formatCode>General</c:formatCode>
                <c:ptCount val="12"/>
                <c:pt idx="0">
                  <c:v>4.3</c:v>
                </c:pt>
                <c:pt idx="1">
                  <c:v>2.5</c:v>
                </c:pt>
                <c:pt idx="2">
                  <c:v>3.5</c:v>
                </c:pt>
                <c:pt idx="3">
                  <c:v>5.6</c:v>
                </c:pt>
                <c:pt idx="4">
                  <c:v>6.1</c:v>
                </c:pt>
                <c:pt idx="5">
                  <c:v>5.8</c:v>
                </c:pt>
                <c:pt idx="6">
                  <c:v>8.1</c:v>
                </c:pt>
                <c:pt idx="7">
                  <c:v>7.5</c:v>
                </c:pt>
                <c:pt idx="8">
                  <c:v>9.8000000000000007</c:v>
                </c:pt>
                <c:pt idx="9">
                  <c:v>10.9</c:v>
                </c:pt>
                <c:pt idx="10">
                  <c:v>11.2</c:v>
                </c:pt>
                <c:pt idx="11">
                  <c:v>12.5</c:v>
                </c:pt>
              </c:numCache>
            </c:numRef>
          </c:val>
          <c:smooth val="0"/>
        </c:ser>
        <c:dLbls>
          <c:showLegendKey val="0"/>
          <c:showVal val="0"/>
          <c:showCatName val="0"/>
          <c:showSerName val="0"/>
          <c:showPercent val="0"/>
          <c:showBubbleSize val="0"/>
        </c:dLbls>
        <c:smooth val="0"/>
        <c:axId val="126275792"/>
        <c:axId val="126276352"/>
      </c:lineChart>
      <c:catAx>
        <c:axId val="126275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276352"/>
        <c:crosses val="autoZero"/>
        <c:auto val="1"/>
        <c:lblAlgn val="ctr"/>
        <c:lblOffset val="100"/>
        <c:noMultiLvlLbl val="0"/>
      </c:catAx>
      <c:valAx>
        <c:axId val="126276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2757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price</c:v>
                </c:pt>
              </c:strCache>
            </c:strRef>
          </c:tx>
          <c:spPr>
            <a:ln w="28575" cap="rnd">
              <a:solidFill>
                <a:schemeClr val="accent1"/>
              </a:solidFill>
              <a:round/>
            </a:ln>
            <a:effectLst/>
          </c:spPr>
          <c:marker>
            <c:symbol val="none"/>
          </c:marker>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Sheet1!$B$2:$B$13</c:f>
              <c:numCache>
                <c:formatCode>General</c:formatCode>
                <c:ptCount val="12"/>
                <c:pt idx="0">
                  <c:v>4.3</c:v>
                </c:pt>
                <c:pt idx="1">
                  <c:v>5.6</c:v>
                </c:pt>
                <c:pt idx="2">
                  <c:v>4.5999999999999996</c:v>
                </c:pt>
                <c:pt idx="3">
                  <c:v>5.6</c:v>
                </c:pt>
                <c:pt idx="4">
                  <c:v>2</c:v>
                </c:pt>
                <c:pt idx="5">
                  <c:v>5.8</c:v>
                </c:pt>
                <c:pt idx="6">
                  <c:v>6.8</c:v>
                </c:pt>
                <c:pt idx="7">
                  <c:v>6.5</c:v>
                </c:pt>
                <c:pt idx="8">
                  <c:v>7.2</c:v>
                </c:pt>
                <c:pt idx="9">
                  <c:v>6.8</c:v>
                </c:pt>
                <c:pt idx="10">
                  <c:v>5.9</c:v>
                </c:pt>
                <c:pt idx="11">
                  <c:v>6.2</c:v>
                </c:pt>
              </c:numCache>
            </c:numRef>
          </c:val>
          <c:smooth val="0"/>
        </c:ser>
        <c:dLbls>
          <c:showLegendKey val="0"/>
          <c:showVal val="0"/>
          <c:showCatName val="0"/>
          <c:showSerName val="0"/>
          <c:showPercent val="0"/>
          <c:showBubbleSize val="0"/>
        </c:dLbls>
        <c:smooth val="0"/>
        <c:axId val="225206240"/>
        <c:axId val="178289424"/>
      </c:lineChart>
      <c:catAx>
        <c:axId val="225206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289424"/>
        <c:crosses val="autoZero"/>
        <c:auto val="1"/>
        <c:lblAlgn val="ctr"/>
        <c:lblOffset val="100"/>
        <c:noMultiLvlLbl val="0"/>
      </c:catAx>
      <c:valAx>
        <c:axId val="178289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52062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smooth val="0"/>
        <c:axId val="181845920"/>
        <c:axId val="181846480"/>
      </c:lineChart>
      <c:catAx>
        <c:axId val="181845920"/>
        <c:scaling>
          <c:orientation val="minMax"/>
        </c:scaling>
        <c:delete val="1"/>
        <c:axPos val="b"/>
        <c:numFmt formatCode="General" sourceLinked="1"/>
        <c:majorTickMark val="none"/>
        <c:minorTickMark val="none"/>
        <c:tickLblPos val="nextTo"/>
        <c:crossAx val="181846480"/>
        <c:crosses val="autoZero"/>
        <c:auto val="1"/>
        <c:lblAlgn val="ctr"/>
        <c:lblOffset val="100"/>
        <c:noMultiLvlLbl val="0"/>
      </c:catAx>
      <c:valAx>
        <c:axId val="181846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8459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45F86A-A34D-40FB-A47B-11535700C8F5}" type="doc">
      <dgm:prSet loTypeId="urn:microsoft.com/office/officeart/2005/8/layout/process2" loCatId="process" qsTypeId="urn:microsoft.com/office/officeart/2005/8/quickstyle/simple1" qsCatId="simple" csTypeId="urn:microsoft.com/office/officeart/2005/8/colors/accent1_2" csCatId="accent1" phldr="1"/>
      <dgm:spPr/>
    </dgm:pt>
    <dgm:pt modelId="{74282E73-B813-47D2-B7EE-5FD58E5C7C3D}">
      <dgm:prSet phldrT="[Text]"/>
      <dgm:spPr/>
      <dgm:t>
        <a:bodyPr/>
        <a:lstStyle/>
        <a:p>
          <a:r>
            <a:rPr lang="en-US" dirty="0" smtClean="0"/>
            <a:t>Ask question</a:t>
          </a:r>
          <a:endParaRPr lang="en-US" dirty="0"/>
        </a:p>
      </dgm:t>
    </dgm:pt>
    <dgm:pt modelId="{B4C4DC51-44E0-4DAA-A9D4-D23349AD2AB6}" type="parTrans" cxnId="{95F442EF-2639-4B4E-ABB9-C48C97854B2E}">
      <dgm:prSet/>
      <dgm:spPr/>
      <dgm:t>
        <a:bodyPr/>
        <a:lstStyle/>
        <a:p>
          <a:endParaRPr lang="en-US"/>
        </a:p>
      </dgm:t>
    </dgm:pt>
    <dgm:pt modelId="{9FA7154D-195C-4909-B2CA-243A72DFF842}" type="sibTrans" cxnId="{95F442EF-2639-4B4E-ABB9-C48C97854B2E}">
      <dgm:prSet/>
      <dgm:spPr/>
      <dgm:t>
        <a:bodyPr/>
        <a:lstStyle/>
        <a:p>
          <a:endParaRPr lang="en-US"/>
        </a:p>
      </dgm:t>
    </dgm:pt>
    <dgm:pt modelId="{3B68409C-7361-4D09-A130-6849E5161D0E}">
      <dgm:prSet phldrT="[Text]"/>
      <dgm:spPr/>
      <dgm:t>
        <a:bodyPr/>
        <a:lstStyle/>
        <a:p>
          <a:r>
            <a:rPr lang="en-US" dirty="0" smtClean="0"/>
            <a:t>Analyze data</a:t>
          </a:r>
          <a:endParaRPr lang="en-US" dirty="0"/>
        </a:p>
      </dgm:t>
    </dgm:pt>
    <dgm:pt modelId="{F3ECBB54-54DE-473E-A565-EC2B51CFFFB7}" type="parTrans" cxnId="{765BD638-7650-4D43-BFD8-1943E5DF7542}">
      <dgm:prSet/>
      <dgm:spPr/>
      <dgm:t>
        <a:bodyPr/>
        <a:lstStyle/>
        <a:p>
          <a:endParaRPr lang="en-US"/>
        </a:p>
      </dgm:t>
    </dgm:pt>
    <dgm:pt modelId="{6E108BE3-CA8A-46F3-9DCF-9C6AAEE28D40}" type="sibTrans" cxnId="{765BD638-7650-4D43-BFD8-1943E5DF7542}">
      <dgm:prSet/>
      <dgm:spPr/>
      <dgm:t>
        <a:bodyPr/>
        <a:lstStyle/>
        <a:p>
          <a:endParaRPr lang="en-US"/>
        </a:p>
      </dgm:t>
    </dgm:pt>
    <dgm:pt modelId="{E6DD163C-6A0A-4694-978E-BD90E5084475}">
      <dgm:prSet phldrT="[Text]"/>
      <dgm:spPr/>
      <dgm:t>
        <a:bodyPr/>
        <a:lstStyle/>
        <a:p>
          <a:r>
            <a:rPr lang="en-US" dirty="0" smtClean="0"/>
            <a:t>Generate report</a:t>
          </a:r>
          <a:endParaRPr lang="en-US" dirty="0"/>
        </a:p>
      </dgm:t>
    </dgm:pt>
    <dgm:pt modelId="{F0D5F7A5-3867-4A6C-9E2C-6B9F70332E6D}" type="parTrans" cxnId="{9A25E528-2914-406D-916E-9C56527DFE8B}">
      <dgm:prSet/>
      <dgm:spPr/>
      <dgm:t>
        <a:bodyPr/>
        <a:lstStyle/>
        <a:p>
          <a:endParaRPr lang="en-US"/>
        </a:p>
      </dgm:t>
    </dgm:pt>
    <dgm:pt modelId="{E54E63F0-0EBA-4ABE-931B-DCA6B383B846}" type="sibTrans" cxnId="{9A25E528-2914-406D-916E-9C56527DFE8B}">
      <dgm:prSet/>
      <dgm:spPr/>
      <dgm:t>
        <a:bodyPr/>
        <a:lstStyle/>
        <a:p>
          <a:endParaRPr lang="en-US"/>
        </a:p>
      </dgm:t>
    </dgm:pt>
    <dgm:pt modelId="{65095D1E-9B54-48AF-A078-FE0C5AF80604}" type="pres">
      <dgm:prSet presAssocID="{6845F86A-A34D-40FB-A47B-11535700C8F5}" presName="linearFlow" presStyleCnt="0">
        <dgm:presLayoutVars>
          <dgm:resizeHandles val="exact"/>
        </dgm:presLayoutVars>
      </dgm:prSet>
      <dgm:spPr/>
    </dgm:pt>
    <dgm:pt modelId="{F7B98CA5-1A56-4815-9AC9-EA870632A4AA}" type="pres">
      <dgm:prSet presAssocID="{74282E73-B813-47D2-B7EE-5FD58E5C7C3D}" presName="node" presStyleLbl="node1" presStyleIdx="0" presStyleCnt="3">
        <dgm:presLayoutVars>
          <dgm:bulletEnabled val="1"/>
        </dgm:presLayoutVars>
      </dgm:prSet>
      <dgm:spPr/>
      <dgm:t>
        <a:bodyPr/>
        <a:lstStyle/>
        <a:p>
          <a:endParaRPr lang="en-US"/>
        </a:p>
      </dgm:t>
    </dgm:pt>
    <dgm:pt modelId="{282CAA7F-7B5E-4130-9240-3519FE72381C}" type="pres">
      <dgm:prSet presAssocID="{9FA7154D-195C-4909-B2CA-243A72DFF842}" presName="sibTrans" presStyleLbl="sibTrans2D1" presStyleIdx="0" presStyleCnt="2"/>
      <dgm:spPr/>
      <dgm:t>
        <a:bodyPr/>
        <a:lstStyle/>
        <a:p>
          <a:endParaRPr lang="en-US"/>
        </a:p>
      </dgm:t>
    </dgm:pt>
    <dgm:pt modelId="{5D1B5E2E-D736-4C71-BB8D-799C0DACB6C6}" type="pres">
      <dgm:prSet presAssocID="{9FA7154D-195C-4909-B2CA-243A72DFF842}" presName="connectorText" presStyleLbl="sibTrans2D1" presStyleIdx="0" presStyleCnt="2"/>
      <dgm:spPr/>
      <dgm:t>
        <a:bodyPr/>
        <a:lstStyle/>
        <a:p>
          <a:endParaRPr lang="en-US"/>
        </a:p>
      </dgm:t>
    </dgm:pt>
    <dgm:pt modelId="{64531B5F-2406-4067-91D6-BFA53110FDF4}" type="pres">
      <dgm:prSet presAssocID="{3B68409C-7361-4D09-A130-6849E5161D0E}" presName="node" presStyleLbl="node1" presStyleIdx="1" presStyleCnt="3">
        <dgm:presLayoutVars>
          <dgm:bulletEnabled val="1"/>
        </dgm:presLayoutVars>
      </dgm:prSet>
      <dgm:spPr/>
      <dgm:t>
        <a:bodyPr/>
        <a:lstStyle/>
        <a:p>
          <a:endParaRPr lang="en-US"/>
        </a:p>
      </dgm:t>
    </dgm:pt>
    <dgm:pt modelId="{BF52ED8D-4A13-46F9-AB77-1FBD7EC7807B}" type="pres">
      <dgm:prSet presAssocID="{6E108BE3-CA8A-46F3-9DCF-9C6AAEE28D40}" presName="sibTrans" presStyleLbl="sibTrans2D1" presStyleIdx="1" presStyleCnt="2"/>
      <dgm:spPr/>
      <dgm:t>
        <a:bodyPr/>
        <a:lstStyle/>
        <a:p>
          <a:endParaRPr lang="en-US"/>
        </a:p>
      </dgm:t>
    </dgm:pt>
    <dgm:pt modelId="{4275AB71-15F8-4F12-AEC1-58CACB623847}" type="pres">
      <dgm:prSet presAssocID="{6E108BE3-CA8A-46F3-9DCF-9C6AAEE28D40}" presName="connectorText" presStyleLbl="sibTrans2D1" presStyleIdx="1" presStyleCnt="2"/>
      <dgm:spPr/>
      <dgm:t>
        <a:bodyPr/>
        <a:lstStyle/>
        <a:p>
          <a:endParaRPr lang="en-US"/>
        </a:p>
      </dgm:t>
    </dgm:pt>
    <dgm:pt modelId="{B26340C3-0CA2-4B51-85AC-0D5B58C8819F}" type="pres">
      <dgm:prSet presAssocID="{E6DD163C-6A0A-4694-978E-BD90E5084475}" presName="node" presStyleLbl="node1" presStyleIdx="2" presStyleCnt="3">
        <dgm:presLayoutVars>
          <dgm:bulletEnabled val="1"/>
        </dgm:presLayoutVars>
      </dgm:prSet>
      <dgm:spPr/>
      <dgm:t>
        <a:bodyPr/>
        <a:lstStyle/>
        <a:p>
          <a:endParaRPr lang="en-US"/>
        </a:p>
      </dgm:t>
    </dgm:pt>
  </dgm:ptLst>
  <dgm:cxnLst>
    <dgm:cxn modelId="{9A25E528-2914-406D-916E-9C56527DFE8B}" srcId="{6845F86A-A34D-40FB-A47B-11535700C8F5}" destId="{E6DD163C-6A0A-4694-978E-BD90E5084475}" srcOrd="2" destOrd="0" parTransId="{F0D5F7A5-3867-4A6C-9E2C-6B9F70332E6D}" sibTransId="{E54E63F0-0EBA-4ABE-931B-DCA6B383B846}"/>
    <dgm:cxn modelId="{A961C80A-7329-42CE-9F58-3CC89D2BBFBA}" type="presOf" srcId="{6E108BE3-CA8A-46F3-9DCF-9C6AAEE28D40}" destId="{4275AB71-15F8-4F12-AEC1-58CACB623847}" srcOrd="1" destOrd="0" presId="urn:microsoft.com/office/officeart/2005/8/layout/process2"/>
    <dgm:cxn modelId="{AC41F5FA-0CC9-4395-BEF7-D80508D1DBE3}" type="presOf" srcId="{E6DD163C-6A0A-4694-978E-BD90E5084475}" destId="{B26340C3-0CA2-4B51-85AC-0D5B58C8819F}" srcOrd="0" destOrd="0" presId="urn:microsoft.com/office/officeart/2005/8/layout/process2"/>
    <dgm:cxn modelId="{C1FB5082-07B0-43CD-B8DB-B57CDFADB42D}" type="presOf" srcId="{6845F86A-A34D-40FB-A47B-11535700C8F5}" destId="{65095D1E-9B54-48AF-A078-FE0C5AF80604}" srcOrd="0" destOrd="0" presId="urn:microsoft.com/office/officeart/2005/8/layout/process2"/>
    <dgm:cxn modelId="{7BF958CA-1E9B-4DF0-93E7-82347100B8D5}" type="presOf" srcId="{74282E73-B813-47D2-B7EE-5FD58E5C7C3D}" destId="{F7B98CA5-1A56-4815-9AC9-EA870632A4AA}" srcOrd="0" destOrd="0" presId="urn:microsoft.com/office/officeart/2005/8/layout/process2"/>
    <dgm:cxn modelId="{69C1447D-72C7-4B9F-A7E6-0FECD5FD6E56}" type="presOf" srcId="{3B68409C-7361-4D09-A130-6849E5161D0E}" destId="{64531B5F-2406-4067-91D6-BFA53110FDF4}" srcOrd="0" destOrd="0" presId="urn:microsoft.com/office/officeart/2005/8/layout/process2"/>
    <dgm:cxn modelId="{28A7D56C-DCD6-4E29-B9D6-F43B1D07EC9E}" type="presOf" srcId="{6E108BE3-CA8A-46F3-9DCF-9C6AAEE28D40}" destId="{BF52ED8D-4A13-46F9-AB77-1FBD7EC7807B}" srcOrd="0" destOrd="0" presId="urn:microsoft.com/office/officeart/2005/8/layout/process2"/>
    <dgm:cxn modelId="{0848D1F0-C3F7-451B-9908-D0CB55059988}" type="presOf" srcId="{9FA7154D-195C-4909-B2CA-243A72DFF842}" destId="{282CAA7F-7B5E-4130-9240-3519FE72381C}" srcOrd="0" destOrd="0" presId="urn:microsoft.com/office/officeart/2005/8/layout/process2"/>
    <dgm:cxn modelId="{765BD638-7650-4D43-BFD8-1943E5DF7542}" srcId="{6845F86A-A34D-40FB-A47B-11535700C8F5}" destId="{3B68409C-7361-4D09-A130-6849E5161D0E}" srcOrd="1" destOrd="0" parTransId="{F3ECBB54-54DE-473E-A565-EC2B51CFFFB7}" sibTransId="{6E108BE3-CA8A-46F3-9DCF-9C6AAEE28D40}"/>
    <dgm:cxn modelId="{677EB800-D107-4596-83A5-133D84B38E3D}" type="presOf" srcId="{9FA7154D-195C-4909-B2CA-243A72DFF842}" destId="{5D1B5E2E-D736-4C71-BB8D-799C0DACB6C6}" srcOrd="1" destOrd="0" presId="urn:microsoft.com/office/officeart/2005/8/layout/process2"/>
    <dgm:cxn modelId="{95F442EF-2639-4B4E-ABB9-C48C97854B2E}" srcId="{6845F86A-A34D-40FB-A47B-11535700C8F5}" destId="{74282E73-B813-47D2-B7EE-5FD58E5C7C3D}" srcOrd="0" destOrd="0" parTransId="{B4C4DC51-44E0-4DAA-A9D4-D23349AD2AB6}" sibTransId="{9FA7154D-195C-4909-B2CA-243A72DFF842}"/>
    <dgm:cxn modelId="{F62B57E7-DE24-408D-8E6A-51F12200BB57}" type="presParOf" srcId="{65095D1E-9B54-48AF-A078-FE0C5AF80604}" destId="{F7B98CA5-1A56-4815-9AC9-EA870632A4AA}" srcOrd="0" destOrd="0" presId="urn:microsoft.com/office/officeart/2005/8/layout/process2"/>
    <dgm:cxn modelId="{B5218F8C-A997-4F62-BF2E-C3A91DCD0291}" type="presParOf" srcId="{65095D1E-9B54-48AF-A078-FE0C5AF80604}" destId="{282CAA7F-7B5E-4130-9240-3519FE72381C}" srcOrd="1" destOrd="0" presId="urn:microsoft.com/office/officeart/2005/8/layout/process2"/>
    <dgm:cxn modelId="{95072CE2-7754-41AA-B418-925BF024C6B4}" type="presParOf" srcId="{282CAA7F-7B5E-4130-9240-3519FE72381C}" destId="{5D1B5E2E-D736-4C71-BB8D-799C0DACB6C6}" srcOrd="0" destOrd="0" presId="urn:microsoft.com/office/officeart/2005/8/layout/process2"/>
    <dgm:cxn modelId="{5B0D27E5-A3C3-42C4-97C7-6B2FE4E2B116}" type="presParOf" srcId="{65095D1E-9B54-48AF-A078-FE0C5AF80604}" destId="{64531B5F-2406-4067-91D6-BFA53110FDF4}" srcOrd="2" destOrd="0" presId="urn:microsoft.com/office/officeart/2005/8/layout/process2"/>
    <dgm:cxn modelId="{85BDDA0A-1C5C-4F87-BC95-807C73E8659D}" type="presParOf" srcId="{65095D1E-9B54-48AF-A078-FE0C5AF80604}" destId="{BF52ED8D-4A13-46F9-AB77-1FBD7EC7807B}" srcOrd="3" destOrd="0" presId="urn:microsoft.com/office/officeart/2005/8/layout/process2"/>
    <dgm:cxn modelId="{C71004A3-CDC5-4BBF-9C16-0D486FE525E1}" type="presParOf" srcId="{BF52ED8D-4A13-46F9-AB77-1FBD7EC7807B}" destId="{4275AB71-15F8-4F12-AEC1-58CACB623847}" srcOrd="0" destOrd="0" presId="urn:microsoft.com/office/officeart/2005/8/layout/process2"/>
    <dgm:cxn modelId="{D926A614-28BC-4578-8B1D-C47D2219049E}" type="presParOf" srcId="{65095D1E-9B54-48AF-A078-FE0C5AF80604}" destId="{B26340C3-0CA2-4B51-85AC-0D5B58C8819F}" srcOrd="4"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98CA5-1A56-4815-9AC9-EA870632A4AA}">
      <dsp:nvSpPr>
        <dsp:cNvPr id="0" name=""/>
        <dsp:cNvSpPr/>
      </dsp:nvSpPr>
      <dsp:spPr>
        <a:xfrm>
          <a:off x="0" y="0"/>
          <a:ext cx="1696235" cy="6702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Ask question</a:t>
          </a:r>
          <a:endParaRPr lang="en-US" sz="1800" kern="1200" dirty="0"/>
        </a:p>
      </dsp:txBody>
      <dsp:txXfrm>
        <a:off x="19632" y="19632"/>
        <a:ext cx="1656971" cy="631023"/>
      </dsp:txXfrm>
    </dsp:sp>
    <dsp:sp modelId="{282CAA7F-7B5E-4130-9240-3519FE72381C}">
      <dsp:nvSpPr>
        <dsp:cNvPr id="0" name=""/>
        <dsp:cNvSpPr/>
      </dsp:nvSpPr>
      <dsp:spPr>
        <a:xfrm rot="5400000">
          <a:off x="722438" y="687044"/>
          <a:ext cx="251357" cy="3016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757629" y="712180"/>
        <a:ext cx="180977" cy="175950"/>
      </dsp:txXfrm>
    </dsp:sp>
    <dsp:sp modelId="{64531B5F-2406-4067-91D6-BFA53110FDF4}">
      <dsp:nvSpPr>
        <dsp:cNvPr id="0" name=""/>
        <dsp:cNvSpPr/>
      </dsp:nvSpPr>
      <dsp:spPr>
        <a:xfrm>
          <a:off x="0" y="1005430"/>
          <a:ext cx="1696235" cy="6702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Analyze data</a:t>
          </a:r>
          <a:endParaRPr lang="en-US" sz="1800" kern="1200" dirty="0"/>
        </a:p>
      </dsp:txBody>
      <dsp:txXfrm>
        <a:off x="19632" y="1025062"/>
        <a:ext cx="1656971" cy="631023"/>
      </dsp:txXfrm>
    </dsp:sp>
    <dsp:sp modelId="{BF52ED8D-4A13-46F9-AB77-1FBD7EC7807B}">
      <dsp:nvSpPr>
        <dsp:cNvPr id="0" name=""/>
        <dsp:cNvSpPr/>
      </dsp:nvSpPr>
      <dsp:spPr>
        <a:xfrm rot="5400000">
          <a:off x="722438" y="1692475"/>
          <a:ext cx="251357" cy="3016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757629" y="1717611"/>
        <a:ext cx="180977" cy="175950"/>
      </dsp:txXfrm>
    </dsp:sp>
    <dsp:sp modelId="{B26340C3-0CA2-4B51-85AC-0D5B58C8819F}">
      <dsp:nvSpPr>
        <dsp:cNvPr id="0" name=""/>
        <dsp:cNvSpPr/>
      </dsp:nvSpPr>
      <dsp:spPr>
        <a:xfrm>
          <a:off x="0" y="2010861"/>
          <a:ext cx="1696235" cy="6702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Generate report</a:t>
          </a:r>
          <a:endParaRPr lang="en-US" sz="1800" kern="1200" dirty="0"/>
        </a:p>
      </dsp:txBody>
      <dsp:txXfrm>
        <a:off x="19632" y="2030493"/>
        <a:ext cx="1656971" cy="6310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6BC2A5-1100-4B65-99B0-4E70C3DC409A}" type="datetimeFigureOut">
              <a:rPr lang="en-US" smtClean="0"/>
              <a:t>3/2/2015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BF8E4-EE3A-475A-9C8B-8228CFF6D56C}" type="slidenum">
              <a:rPr lang="en-US" smtClean="0"/>
              <a:t>‹#›</a:t>
            </a:fld>
            <a:endParaRPr lang="en-US"/>
          </a:p>
        </p:txBody>
      </p:sp>
    </p:spTree>
    <p:extLst>
      <p:ext uri="{BB962C8B-B14F-4D97-AF65-F5344CB8AC3E}">
        <p14:creationId xmlns:p14="http://schemas.microsoft.com/office/powerpoint/2010/main" val="289544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Good</a:t>
            </a:r>
            <a:r>
              <a:rPr lang="en-US" baseline="0" dirty="0" smtClean="0"/>
              <a:t> afternoon , everyone! I am glad to introduce our recent work to you. It is called Interactive Data Analytics Tool, IDAT for short.</a:t>
            </a:r>
            <a:endParaRPr lang="en-US" dirty="0" smtClean="0"/>
          </a:p>
          <a:p>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1</a:t>
            </a:fld>
            <a:endParaRPr lang="en-US"/>
          </a:p>
        </p:txBody>
      </p:sp>
    </p:spTree>
    <p:extLst>
      <p:ext uri="{BB962C8B-B14F-4D97-AF65-F5344CB8AC3E}">
        <p14:creationId xmlns:p14="http://schemas.microsoft.com/office/powerpoint/2010/main" val="3507947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see ,that male</a:t>
            </a:r>
            <a:r>
              <a:rPr lang="en-US" baseline="0" dirty="0" smtClean="0"/>
              <a:t>’s diagnostic time is quite same with female.</a:t>
            </a:r>
          </a:p>
          <a:p>
            <a:r>
              <a:rPr lang="en-US" baseline="0" dirty="0" smtClean="0"/>
              <a:t>So Alice think it is not interesting, and want to see age details.</a:t>
            </a:r>
          </a:p>
          <a:p>
            <a:r>
              <a:rPr lang="en-US" baseline="0" dirty="0" smtClean="0"/>
              <a:t>We can see that male’s age distribution is quite different from female. Male’s peak age is about 60 while female’s peak age is 70.</a:t>
            </a:r>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10</a:t>
            </a:fld>
            <a:endParaRPr lang="en-US"/>
          </a:p>
        </p:txBody>
      </p:sp>
    </p:spTree>
    <p:extLst>
      <p:ext uri="{BB962C8B-B14F-4D97-AF65-F5344CB8AC3E}">
        <p14:creationId xmlns:p14="http://schemas.microsoft.com/office/powerpoint/2010/main" val="1529348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11</a:t>
            </a:fld>
            <a:endParaRPr lang="en-US"/>
          </a:p>
        </p:txBody>
      </p:sp>
    </p:spTree>
    <p:extLst>
      <p:ext uri="{BB962C8B-B14F-4D97-AF65-F5344CB8AC3E}">
        <p14:creationId xmlns:p14="http://schemas.microsoft.com/office/powerpoint/2010/main" val="2358111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example, we got two roles. Business expert and data analyst. Alice is business  expert. Bob is data analyst.</a:t>
            </a:r>
          </a:p>
          <a:p>
            <a:r>
              <a:rPr lang="en-US" baseline="0" dirty="0" smtClean="0"/>
              <a:t>And two kind of questions. Determined and explorative. </a:t>
            </a:r>
          </a:p>
          <a:p>
            <a:r>
              <a:rPr lang="en-US" baseline="0" dirty="0" smtClean="0"/>
              <a:t>In scene 1, the question is determined. Alice know quite well about what she wants to see. And the question is well defined. She just tell Bob the question  and get the result. There is no further interaction between Alice and Bob.</a:t>
            </a:r>
          </a:p>
          <a:p>
            <a:r>
              <a:rPr lang="en-US" baseline="0" dirty="0" smtClean="0"/>
              <a:t>In scene 2, Alice doesn’t know what disease she really wants to see. It depends on what Bob find. Only if she sees the midway result, can she know what to see next. This is  like an exploration in the data warehouse. It needs Alice’s business experience and Bob’s database skills. </a:t>
            </a:r>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12</a:t>
            </a:fld>
            <a:endParaRPr lang="en-US"/>
          </a:p>
        </p:txBody>
      </p:sp>
    </p:spTree>
    <p:extLst>
      <p:ext uri="{BB962C8B-B14F-4D97-AF65-F5344CB8AC3E}">
        <p14:creationId xmlns:p14="http://schemas.microsoft.com/office/powerpoint/2010/main" val="1247990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focus on explorative</a:t>
            </a:r>
            <a:r>
              <a:rPr lang="en-US" baseline="0" dirty="0" smtClean="0"/>
              <a:t> questions. </a:t>
            </a:r>
          </a:p>
          <a:p>
            <a:r>
              <a:rPr lang="en-US" baseline="0" dirty="0" smtClean="0"/>
              <a:t>The first two steps and the last two steps need business experience. Which Alice good at. While the middle two steps need database and programing skills, only bob can do it.</a:t>
            </a:r>
          </a:p>
          <a:p>
            <a:r>
              <a:rPr lang="en-US" dirty="0" smtClean="0"/>
              <a:t>Because</a:t>
            </a:r>
            <a:r>
              <a:rPr lang="en-US" baseline="0" dirty="0" smtClean="0"/>
              <a:t> none of them can solve the problem alone, they need a lot of communication and that takes a lot of time.</a:t>
            </a:r>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13</a:t>
            </a:fld>
            <a:endParaRPr lang="en-US"/>
          </a:p>
        </p:txBody>
      </p:sp>
    </p:spTree>
    <p:extLst>
      <p:ext uri="{BB962C8B-B14F-4D97-AF65-F5344CB8AC3E}">
        <p14:creationId xmlns:p14="http://schemas.microsoft.com/office/powerpoint/2010/main" val="3386149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That’s why we develop IDAT.</a:t>
            </a:r>
          </a:p>
          <a:p>
            <a:r>
              <a:rPr lang="en-US" baseline="0" dirty="0" smtClean="0"/>
              <a:t>We develop IDAT to make what bob does become automated and need no programing. So Alice can explore data all by herself. While Bob just need to prepare data for IDAT and do some routine maintains.</a:t>
            </a:r>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14</a:t>
            </a:fld>
            <a:endParaRPr lang="en-US"/>
          </a:p>
        </p:txBody>
      </p:sp>
    </p:spTree>
    <p:extLst>
      <p:ext uri="{BB962C8B-B14F-4D97-AF65-F5344CB8AC3E}">
        <p14:creationId xmlns:p14="http://schemas.microsoft.com/office/powerpoint/2010/main" val="2293092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some features of IDAT.</a:t>
            </a:r>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15</a:t>
            </a:fld>
            <a:endParaRPr lang="en-US"/>
          </a:p>
        </p:txBody>
      </p:sp>
    </p:spTree>
    <p:extLst>
      <p:ext uri="{BB962C8B-B14F-4D97-AF65-F5344CB8AC3E}">
        <p14:creationId xmlns:p14="http://schemas.microsoft.com/office/powerpoint/2010/main" val="3383201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the whole OLAP system’s software structure.</a:t>
            </a:r>
          </a:p>
          <a:p>
            <a:r>
              <a:rPr lang="en-US" baseline="0" dirty="0" smtClean="0"/>
              <a:t>At the bottom is raw data. And we use script to import and adapt raw data into our OLAP system. So data can be changed automatically and dynamically.</a:t>
            </a:r>
          </a:p>
          <a:p>
            <a:r>
              <a:rPr lang="en-US" baseline="0" dirty="0" smtClean="0"/>
              <a:t>The IDAT  installed in a server  as a web service, It communicate with OLAP System to get data. And end user can access to the service via a browser.</a:t>
            </a:r>
          </a:p>
          <a:p>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16</a:t>
            </a:fld>
            <a:endParaRPr lang="en-US"/>
          </a:p>
        </p:txBody>
      </p:sp>
    </p:spTree>
    <p:extLst>
      <p:ext uri="{BB962C8B-B14F-4D97-AF65-F5344CB8AC3E}">
        <p14:creationId xmlns:p14="http://schemas.microsoft.com/office/powerpoint/2010/main" val="1904465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don’t want to replace tableau, which is a</a:t>
            </a:r>
            <a:r>
              <a:rPr lang="en-US" baseline="0" dirty="0" smtClean="0"/>
              <a:t> great data analytics software in industry.</a:t>
            </a:r>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18</a:t>
            </a:fld>
            <a:endParaRPr lang="en-US"/>
          </a:p>
        </p:txBody>
      </p:sp>
    </p:spTree>
    <p:extLst>
      <p:ext uri="{BB962C8B-B14F-4D97-AF65-F5344CB8AC3E}">
        <p14:creationId xmlns:p14="http://schemas.microsoft.com/office/powerpoint/2010/main" val="3901606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a:t>
            </a:r>
            <a:r>
              <a:rPr lang="en-US" baseline="0" dirty="0" smtClean="0"/>
              <a:t> data analytics is not only visualization. It include many work.</a:t>
            </a:r>
          </a:p>
          <a:p>
            <a:r>
              <a:rPr lang="en-US" baseline="0" dirty="0" smtClean="0"/>
              <a:t>Here is a simple workflow. You see, there are five states. </a:t>
            </a:r>
          </a:p>
          <a:p>
            <a:r>
              <a:rPr lang="en-US" baseline="0" dirty="0" smtClean="0"/>
              <a:t>The first state is raw data. Data is stored in different places and in different formats. Such as database, excel file, log file, or even in a website. Some data is well defined and structured, but some isn’t. such as log data. </a:t>
            </a:r>
          </a:p>
          <a:p>
            <a:r>
              <a:rPr lang="en-US" dirty="0" smtClean="0"/>
              <a:t>The</a:t>
            </a:r>
            <a:r>
              <a:rPr lang="en-US" baseline="0" dirty="0" smtClean="0"/>
              <a:t> second state is structured data. After structuring and integrating, raw data become structured data and store in the same place and in a unified format . This step need hard work. We have to discover significant data from various places ,write script to structure and transmit data. Finally integrate them into a database or just a excel file.  </a:t>
            </a:r>
          </a:p>
          <a:p>
            <a:r>
              <a:rPr lang="en-US" baseline="0" dirty="0" smtClean="0"/>
              <a:t>To go to the Third state, We need to do some filtering   and correcting and modeling. After all this method , the data will have a schema, such as  star schema. and out of noise. At this state, the data is ready for analysis. Then we use SQL queries or some analytics tool to do some statistics and aggregating .  After that ,we got the result we want. But it is in a table form and hard to read and understand. </a:t>
            </a:r>
          </a:p>
          <a:p>
            <a:r>
              <a:rPr lang="en-US" baseline="0" dirty="0" smtClean="0"/>
              <a:t>At last, we do some visualizing and comes out  a beautiful chart.</a:t>
            </a:r>
          </a:p>
          <a:p>
            <a:r>
              <a:rPr lang="en-US" baseline="0" dirty="0" smtClean="0"/>
              <a:t>So this is the five states when data transform to chart. Every step need proficient skill of different programing language.</a:t>
            </a:r>
          </a:p>
        </p:txBody>
      </p:sp>
      <p:sp>
        <p:nvSpPr>
          <p:cNvPr id="4" name="Slide Number Placeholder 3"/>
          <p:cNvSpPr>
            <a:spLocks noGrp="1"/>
          </p:cNvSpPr>
          <p:nvPr>
            <p:ph type="sldNum" sz="quarter" idx="10"/>
          </p:nvPr>
        </p:nvSpPr>
        <p:spPr/>
        <p:txBody>
          <a:bodyPr/>
          <a:lstStyle/>
          <a:p>
            <a:fld id="{272BF8E4-EE3A-475A-9C8B-8228CFF6D56C}" type="slidenum">
              <a:rPr lang="en-US" smtClean="0"/>
              <a:t>19</a:t>
            </a:fld>
            <a:endParaRPr lang="en-US"/>
          </a:p>
        </p:txBody>
      </p:sp>
    </p:spTree>
    <p:extLst>
      <p:ext uri="{BB962C8B-B14F-4D97-AF65-F5344CB8AC3E}">
        <p14:creationId xmlns:p14="http://schemas.microsoft.com/office/powerpoint/2010/main" val="365513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we all know, now it is information age or big data age. Everyday, people create a lot of information, and store them inside different types of data. In enterprises,  huge amount of data are accumulated and stored in the data warehouse. Increasing day after day. If we can make best use of them, they can be precious treasure, if not, they are just rubbish and electricity consumer.  </a:t>
            </a:r>
          </a:p>
          <a:p>
            <a:r>
              <a:rPr lang="en-US" baseline="0" dirty="0" smtClean="0"/>
              <a:t>So data need analytics.</a:t>
            </a:r>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2</a:t>
            </a:fld>
            <a:endParaRPr lang="en-US"/>
          </a:p>
        </p:txBody>
      </p:sp>
    </p:spTree>
    <p:extLst>
      <p:ext uri="{BB962C8B-B14F-4D97-AF65-F5344CB8AC3E}">
        <p14:creationId xmlns:p14="http://schemas.microsoft.com/office/powerpoint/2010/main" val="183866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Generally speaking, data analytics is extracting  significant information from data and draw conclusions about them.   For example , identifying business trends. or detecting significant event. In the first chart, we can see there is an ascending trend in sales. In the second chart, product B has a better sale than product A in Quarter 2. which is quite abnormal</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we need data analytics? There are many benefits we can get. For example. Data analytics help enterprises identifying business problems. And provide valuable information to make better business decisions. The most important thing is it can boost profits. </a:t>
            </a:r>
            <a:endParaRPr lang="en-US" dirty="0" smtClean="0"/>
          </a:p>
          <a:p>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3</a:t>
            </a:fld>
            <a:endParaRPr lang="en-US"/>
          </a:p>
        </p:txBody>
      </p:sp>
    </p:spTree>
    <p:extLst>
      <p:ext uri="{BB962C8B-B14F-4D97-AF65-F5344CB8AC3E}">
        <p14:creationId xmlns:p14="http://schemas.microsoft.com/office/powerpoint/2010/main" val="310990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Visualization is a very important part of data analytics. Traditional visualization formation is dashboard report consists of different types of charts. Like line chart, pie chart or column chart.</a:t>
            </a:r>
          </a:p>
          <a:p>
            <a:r>
              <a:rPr lang="en-US" baseline="0" dirty="0" smtClean="0"/>
              <a:t>Pre-defined and unchangeable are the most two important characteristics of dashboard report. The  X-axis dimension , Y-axis measure are all pre-defined, we can’t change them. </a:t>
            </a:r>
          </a:p>
          <a:p>
            <a:r>
              <a:rPr lang="en-US" baseline="0" dirty="0" smtClean="0"/>
              <a:t>And the analyzing progress is generally divide into three steps. Ask question, analyze data  then generate report.</a:t>
            </a:r>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4</a:t>
            </a:fld>
            <a:endParaRPr lang="en-US"/>
          </a:p>
        </p:txBody>
      </p:sp>
    </p:spTree>
    <p:extLst>
      <p:ext uri="{BB962C8B-B14F-4D97-AF65-F5344CB8AC3E}">
        <p14:creationId xmlns:p14="http://schemas.microsoft.com/office/powerpoint/2010/main" val="1023541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 it comes a new challenge.  Not all questions  can be solve through that simple three steps. The explorative questions are more complicated and can’t been solved. For example, ….</a:t>
            </a:r>
          </a:p>
          <a:p>
            <a:endParaRPr lang="en-US" baseline="0" dirty="0" smtClean="0"/>
          </a:p>
          <a:p>
            <a:r>
              <a:rPr lang="en-US" baseline="0" dirty="0" smtClean="0"/>
              <a:t>The progress to solve explorative questions looks like this:</a:t>
            </a:r>
          </a:p>
          <a:p>
            <a:r>
              <a:rPr lang="en-US" baseline="0" dirty="0" smtClean="0"/>
              <a:t>we begin with a question, then, we make a hypothesis and set some conditions. Then analyze data and generated a report.  When we get a report, we test if it meet our requirements. If so, we draw the conclusion, if not, we will go back to make a new hypothesis, adjust the conditions and repeat the progress again.</a:t>
            </a:r>
          </a:p>
          <a:p>
            <a:endParaRPr lang="en-US" baseline="0" dirty="0" smtClean="0"/>
          </a:p>
          <a:p>
            <a:r>
              <a:rPr lang="en-US" baseline="0" dirty="0" smtClean="0"/>
              <a:t>Let’s see an example to show how it works.</a:t>
            </a:r>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5</a:t>
            </a:fld>
            <a:endParaRPr lang="en-US"/>
          </a:p>
        </p:txBody>
      </p:sp>
    </p:spTree>
    <p:extLst>
      <p:ext uri="{BB962C8B-B14F-4D97-AF65-F5344CB8AC3E}">
        <p14:creationId xmlns:p14="http://schemas.microsoft.com/office/powerpoint/2010/main" val="610329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 diagnostic data example.</a:t>
            </a:r>
          </a:p>
          <a:p>
            <a:r>
              <a:rPr lang="en-US" baseline="0" dirty="0" smtClean="0"/>
              <a:t>I have  simplified the data model. The data is stored in </a:t>
            </a:r>
            <a:r>
              <a:rPr lang="en-US" baseline="0" dirty="0" err="1" smtClean="0"/>
              <a:t>mysql</a:t>
            </a:r>
            <a:r>
              <a:rPr lang="en-US" baseline="0" dirty="0" smtClean="0"/>
              <a:t> database , table name is diagnosis. We can see the table definition. …</a:t>
            </a:r>
          </a:p>
          <a:p>
            <a:r>
              <a:rPr lang="en-US" baseline="0" dirty="0" smtClean="0"/>
              <a:t>Also, in this example there are two people. Alice and Bob. Alice is a medical expert and Bob is a data analyst.</a:t>
            </a:r>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6</a:t>
            </a:fld>
            <a:endParaRPr lang="en-US"/>
          </a:p>
        </p:txBody>
      </p:sp>
    </p:spTree>
    <p:extLst>
      <p:ext uri="{BB962C8B-B14F-4D97-AF65-F5344CB8AC3E}">
        <p14:creationId xmlns:p14="http://schemas.microsoft.com/office/powerpoint/2010/main" val="2367522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scene 1.</a:t>
            </a:r>
          </a:p>
          <a:p>
            <a:r>
              <a:rPr lang="en-US" dirty="0" smtClean="0"/>
              <a:t>Alice gets</a:t>
            </a:r>
            <a:r>
              <a:rPr lang="en-US" baseline="0" dirty="0" smtClean="0"/>
              <a:t> a question, so she asks Bob for help. Let’s see what’s her question.</a:t>
            </a:r>
          </a:p>
          <a:p>
            <a:r>
              <a:rPr lang="en-US" baseline="0" dirty="0" smtClean="0"/>
              <a:t>Bob gets the question. And he knows disease dengue’s icd9 code is 061. so he  writes a </a:t>
            </a:r>
            <a:r>
              <a:rPr lang="en-US" baseline="0" dirty="0" err="1" smtClean="0"/>
              <a:t>sql</a:t>
            </a:r>
            <a:r>
              <a:rPr lang="en-US" baseline="0" dirty="0" smtClean="0"/>
              <a:t> query. Execute it and get a result. Then he draws a chart. Send it to Alice. </a:t>
            </a:r>
          </a:p>
          <a:p>
            <a:r>
              <a:rPr lang="en-US" baseline="0" dirty="0" smtClean="0"/>
              <a:t>The question is well defined and very clear, so everything goes well.</a:t>
            </a:r>
          </a:p>
        </p:txBody>
      </p:sp>
      <p:sp>
        <p:nvSpPr>
          <p:cNvPr id="4" name="Slide Number Placeholder 3"/>
          <p:cNvSpPr>
            <a:spLocks noGrp="1"/>
          </p:cNvSpPr>
          <p:nvPr>
            <p:ph type="sldNum" sz="quarter" idx="10"/>
          </p:nvPr>
        </p:nvSpPr>
        <p:spPr/>
        <p:txBody>
          <a:bodyPr/>
          <a:lstStyle/>
          <a:p>
            <a:fld id="{272BF8E4-EE3A-475A-9C8B-8228CFF6D56C}" type="slidenum">
              <a:rPr lang="en-US" smtClean="0"/>
              <a:t>7</a:t>
            </a:fld>
            <a:endParaRPr lang="en-US"/>
          </a:p>
        </p:txBody>
      </p:sp>
    </p:spTree>
    <p:extLst>
      <p:ext uri="{BB962C8B-B14F-4D97-AF65-F5344CB8AC3E}">
        <p14:creationId xmlns:p14="http://schemas.microsoft.com/office/powerpoint/2010/main" val="3767800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Scene 2 is more complicated.</a:t>
            </a:r>
          </a:p>
          <a:p>
            <a:r>
              <a:rPr lang="en-US" dirty="0" smtClean="0"/>
              <a:t>Alice</a:t>
            </a:r>
            <a:r>
              <a:rPr lang="en-US" baseline="0" dirty="0" smtClean="0"/>
              <a:t> has a idea in her mind.</a:t>
            </a:r>
          </a:p>
          <a:p>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8</a:t>
            </a:fld>
            <a:endParaRPr lang="en-US"/>
          </a:p>
        </p:txBody>
      </p:sp>
    </p:spTree>
    <p:extLst>
      <p:ext uri="{BB962C8B-B14F-4D97-AF65-F5344CB8AC3E}">
        <p14:creationId xmlns:p14="http://schemas.microsoft.com/office/powerpoint/2010/main" val="365883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bob found 4 diseases that male is more susceptible than female. And give the result to Alice.</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272BF8E4-EE3A-475A-9C8B-8228CFF6D56C}" type="slidenum">
              <a:rPr lang="en-US" smtClean="0"/>
              <a:t>9</a:t>
            </a:fld>
            <a:endParaRPr lang="en-US"/>
          </a:p>
        </p:txBody>
      </p:sp>
    </p:spTree>
    <p:extLst>
      <p:ext uri="{BB962C8B-B14F-4D97-AF65-F5344CB8AC3E}">
        <p14:creationId xmlns:p14="http://schemas.microsoft.com/office/powerpoint/2010/main" val="3288456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A56B1C-DF0F-4EE0-A545-714389A223DD}"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C96C9-6102-4702-AACC-0BEA0037F29C}" type="slidenum">
              <a:rPr lang="en-US" smtClean="0"/>
              <a:t>‹#›</a:t>
            </a:fld>
            <a:endParaRPr lang="en-US"/>
          </a:p>
        </p:txBody>
      </p:sp>
    </p:spTree>
    <p:extLst>
      <p:ext uri="{BB962C8B-B14F-4D97-AF65-F5344CB8AC3E}">
        <p14:creationId xmlns:p14="http://schemas.microsoft.com/office/powerpoint/2010/main" val="1814383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A56B1C-DF0F-4EE0-A545-714389A223DD}"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C96C9-6102-4702-AACC-0BEA0037F29C}" type="slidenum">
              <a:rPr lang="en-US" smtClean="0"/>
              <a:t>‹#›</a:t>
            </a:fld>
            <a:endParaRPr lang="en-US"/>
          </a:p>
        </p:txBody>
      </p:sp>
    </p:spTree>
    <p:extLst>
      <p:ext uri="{BB962C8B-B14F-4D97-AF65-F5344CB8AC3E}">
        <p14:creationId xmlns:p14="http://schemas.microsoft.com/office/powerpoint/2010/main" val="3806331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A56B1C-DF0F-4EE0-A545-714389A223DD}"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C96C9-6102-4702-AACC-0BEA0037F29C}" type="slidenum">
              <a:rPr lang="en-US" smtClean="0"/>
              <a:t>‹#›</a:t>
            </a:fld>
            <a:endParaRPr lang="en-US"/>
          </a:p>
        </p:txBody>
      </p:sp>
    </p:spTree>
    <p:extLst>
      <p:ext uri="{BB962C8B-B14F-4D97-AF65-F5344CB8AC3E}">
        <p14:creationId xmlns:p14="http://schemas.microsoft.com/office/powerpoint/2010/main" val="1880900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A56B1C-DF0F-4EE0-A545-714389A223DD}"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C96C9-6102-4702-AACC-0BEA0037F29C}" type="slidenum">
              <a:rPr lang="en-US" smtClean="0"/>
              <a:t>‹#›</a:t>
            </a:fld>
            <a:endParaRPr lang="en-US"/>
          </a:p>
        </p:txBody>
      </p:sp>
    </p:spTree>
    <p:extLst>
      <p:ext uri="{BB962C8B-B14F-4D97-AF65-F5344CB8AC3E}">
        <p14:creationId xmlns:p14="http://schemas.microsoft.com/office/powerpoint/2010/main" val="337788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A56B1C-DF0F-4EE0-A545-714389A223DD}"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C96C9-6102-4702-AACC-0BEA0037F29C}" type="slidenum">
              <a:rPr lang="en-US" smtClean="0"/>
              <a:t>‹#›</a:t>
            </a:fld>
            <a:endParaRPr lang="en-US"/>
          </a:p>
        </p:txBody>
      </p:sp>
    </p:spTree>
    <p:extLst>
      <p:ext uri="{BB962C8B-B14F-4D97-AF65-F5344CB8AC3E}">
        <p14:creationId xmlns:p14="http://schemas.microsoft.com/office/powerpoint/2010/main" val="3014303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A56B1C-DF0F-4EE0-A545-714389A223DD}" type="datetimeFigureOut">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9C96C9-6102-4702-AACC-0BEA0037F29C}" type="slidenum">
              <a:rPr lang="en-US" smtClean="0"/>
              <a:t>‹#›</a:t>
            </a:fld>
            <a:endParaRPr lang="en-US"/>
          </a:p>
        </p:txBody>
      </p:sp>
    </p:spTree>
    <p:extLst>
      <p:ext uri="{BB962C8B-B14F-4D97-AF65-F5344CB8AC3E}">
        <p14:creationId xmlns:p14="http://schemas.microsoft.com/office/powerpoint/2010/main" val="2553257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A56B1C-DF0F-4EE0-A545-714389A223DD}" type="datetimeFigureOut">
              <a:rPr lang="en-US" smtClean="0"/>
              <a:t>3/2/2015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9C96C9-6102-4702-AACC-0BEA0037F29C}" type="slidenum">
              <a:rPr lang="en-US" smtClean="0"/>
              <a:t>‹#›</a:t>
            </a:fld>
            <a:endParaRPr lang="en-US"/>
          </a:p>
        </p:txBody>
      </p:sp>
    </p:spTree>
    <p:extLst>
      <p:ext uri="{BB962C8B-B14F-4D97-AF65-F5344CB8AC3E}">
        <p14:creationId xmlns:p14="http://schemas.microsoft.com/office/powerpoint/2010/main" val="320024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A56B1C-DF0F-4EE0-A545-714389A223DD}" type="datetimeFigureOut">
              <a:rPr lang="en-US" smtClean="0"/>
              <a:t>3/2/2015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9C96C9-6102-4702-AACC-0BEA0037F29C}" type="slidenum">
              <a:rPr lang="en-US" smtClean="0"/>
              <a:t>‹#›</a:t>
            </a:fld>
            <a:endParaRPr lang="en-US"/>
          </a:p>
        </p:txBody>
      </p:sp>
    </p:spTree>
    <p:extLst>
      <p:ext uri="{BB962C8B-B14F-4D97-AF65-F5344CB8AC3E}">
        <p14:creationId xmlns:p14="http://schemas.microsoft.com/office/powerpoint/2010/main" val="347682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56B1C-DF0F-4EE0-A545-714389A223DD}" type="datetimeFigureOut">
              <a:rPr lang="en-US" smtClean="0"/>
              <a:t>3/2/2015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9C96C9-6102-4702-AACC-0BEA0037F29C}" type="slidenum">
              <a:rPr lang="en-US" smtClean="0"/>
              <a:t>‹#›</a:t>
            </a:fld>
            <a:endParaRPr lang="en-US"/>
          </a:p>
        </p:txBody>
      </p:sp>
    </p:spTree>
    <p:extLst>
      <p:ext uri="{BB962C8B-B14F-4D97-AF65-F5344CB8AC3E}">
        <p14:creationId xmlns:p14="http://schemas.microsoft.com/office/powerpoint/2010/main" val="147103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A56B1C-DF0F-4EE0-A545-714389A223DD}" type="datetimeFigureOut">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9C96C9-6102-4702-AACC-0BEA0037F29C}" type="slidenum">
              <a:rPr lang="en-US" smtClean="0"/>
              <a:t>‹#›</a:t>
            </a:fld>
            <a:endParaRPr lang="en-US"/>
          </a:p>
        </p:txBody>
      </p:sp>
    </p:spTree>
    <p:extLst>
      <p:ext uri="{BB962C8B-B14F-4D97-AF65-F5344CB8AC3E}">
        <p14:creationId xmlns:p14="http://schemas.microsoft.com/office/powerpoint/2010/main" val="3232957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A56B1C-DF0F-4EE0-A545-714389A223DD}" type="datetimeFigureOut">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9C96C9-6102-4702-AACC-0BEA0037F29C}" type="slidenum">
              <a:rPr lang="en-US" smtClean="0"/>
              <a:t>‹#›</a:t>
            </a:fld>
            <a:endParaRPr lang="en-US"/>
          </a:p>
        </p:txBody>
      </p:sp>
    </p:spTree>
    <p:extLst>
      <p:ext uri="{BB962C8B-B14F-4D97-AF65-F5344CB8AC3E}">
        <p14:creationId xmlns:p14="http://schemas.microsoft.com/office/powerpoint/2010/main" val="1029317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A56B1C-DF0F-4EE0-A545-714389A223DD}" type="datetimeFigureOut">
              <a:rPr lang="en-US" smtClean="0"/>
              <a:t>3/2/2015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C96C9-6102-4702-AACC-0BEA0037F29C}" type="slidenum">
              <a:rPr lang="en-US" smtClean="0"/>
              <a:t>‹#›</a:t>
            </a:fld>
            <a:endParaRPr lang="en-US"/>
          </a:p>
        </p:txBody>
      </p:sp>
    </p:spTree>
    <p:extLst>
      <p:ext uri="{BB962C8B-B14F-4D97-AF65-F5344CB8AC3E}">
        <p14:creationId xmlns:p14="http://schemas.microsoft.com/office/powerpoint/2010/main" val="2717464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dbpcm.d1.comp.nus.edu.sg:801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Interactive Data Analytics Tool</a:t>
            </a:r>
            <a:br>
              <a:rPr lang="en-US" sz="5400" dirty="0" smtClean="0"/>
            </a:br>
            <a:r>
              <a:rPr lang="en-US" sz="5400" dirty="0" smtClean="0"/>
              <a:t>(IDAT)</a:t>
            </a:r>
            <a:endParaRPr lang="en-US" sz="5400" dirty="0"/>
          </a:p>
        </p:txBody>
      </p:sp>
      <p:sp>
        <p:nvSpPr>
          <p:cNvPr id="3" name="Subtitle 2"/>
          <p:cNvSpPr>
            <a:spLocks noGrp="1"/>
          </p:cNvSpPr>
          <p:nvPr>
            <p:ph type="subTitle" idx="1"/>
          </p:nvPr>
        </p:nvSpPr>
        <p:spPr/>
        <p:txBody>
          <a:bodyPr/>
          <a:lstStyle/>
          <a:p>
            <a:r>
              <a:rPr lang="en-US" dirty="0" smtClean="0"/>
              <a:t> </a:t>
            </a:r>
          </a:p>
          <a:p>
            <a:r>
              <a:rPr lang="en-US" dirty="0" smtClean="0"/>
              <a:t>Wu </a:t>
            </a:r>
            <a:r>
              <a:rPr lang="en-US" dirty="0" err="1" smtClean="0"/>
              <a:t>Wenfeng</a:t>
            </a:r>
            <a:r>
              <a:rPr lang="en-US" dirty="0" smtClean="0"/>
              <a:t>, Fan </a:t>
            </a:r>
            <a:r>
              <a:rPr lang="en-US" dirty="0" err="1" smtClean="0"/>
              <a:t>Ju</a:t>
            </a:r>
            <a:r>
              <a:rPr lang="en-US" dirty="0" smtClean="0"/>
              <a:t>, David</a:t>
            </a:r>
          </a:p>
          <a:p>
            <a:r>
              <a:rPr lang="en-US" dirty="0" smtClean="0"/>
              <a:t>2 March,2015</a:t>
            </a:r>
            <a:endParaRPr lang="en-US" dirty="0"/>
          </a:p>
        </p:txBody>
      </p:sp>
    </p:spTree>
    <p:extLst>
      <p:ext uri="{BB962C8B-B14F-4D97-AF65-F5344CB8AC3E}">
        <p14:creationId xmlns:p14="http://schemas.microsoft.com/office/powerpoint/2010/main" val="263974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ular Callout 13"/>
          <p:cNvSpPr/>
          <p:nvPr/>
        </p:nvSpPr>
        <p:spPr>
          <a:xfrm>
            <a:off x="3336178" y="3671889"/>
            <a:ext cx="5952721" cy="2707094"/>
          </a:xfrm>
          <a:prstGeom prst="wedgeRectCallout">
            <a:avLst>
              <a:gd name="adj1" fmla="val 57501"/>
              <a:gd name="adj2" fmla="val -421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p:cNvSpPr>
            <a:spLocks noGrp="1"/>
          </p:cNvSpPr>
          <p:nvPr>
            <p:ph type="title"/>
          </p:nvPr>
        </p:nvSpPr>
        <p:spPr>
          <a:xfrm>
            <a:off x="838200" y="365125"/>
            <a:ext cx="10515600" cy="1325563"/>
          </a:xfrm>
        </p:spPr>
        <p:txBody>
          <a:bodyPr/>
          <a:lstStyle/>
          <a:p>
            <a:r>
              <a:rPr lang="en-US" dirty="0" smtClean="0"/>
              <a:t>Scene 2:</a:t>
            </a:r>
            <a:endParaRPr lang="en-US" dirty="0"/>
          </a:p>
        </p:txBody>
      </p:sp>
      <p:pic>
        <p:nvPicPr>
          <p:cNvPr id="7" name="Picture 6"/>
          <p:cNvPicPr>
            <a:picLocks noChangeAspect="1"/>
          </p:cNvPicPr>
          <p:nvPr/>
        </p:nvPicPr>
        <p:blipFill>
          <a:blip r:embed="rId3"/>
          <a:stretch>
            <a:fillRect/>
          </a:stretch>
        </p:blipFill>
        <p:spPr>
          <a:xfrm>
            <a:off x="10198801" y="721489"/>
            <a:ext cx="1047750" cy="1971675"/>
          </a:xfrm>
          <a:prstGeom prst="rect">
            <a:avLst/>
          </a:prstGeom>
        </p:spPr>
      </p:pic>
      <p:pic>
        <p:nvPicPr>
          <p:cNvPr id="9" name="Picture 8"/>
          <p:cNvPicPr>
            <a:picLocks noChangeAspect="1"/>
          </p:cNvPicPr>
          <p:nvPr/>
        </p:nvPicPr>
        <p:blipFill>
          <a:blip r:embed="rId4"/>
          <a:stretch>
            <a:fillRect/>
          </a:stretch>
        </p:blipFill>
        <p:spPr>
          <a:xfrm>
            <a:off x="425181" y="3856554"/>
            <a:ext cx="942975" cy="1981200"/>
          </a:xfrm>
          <a:prstGeom prst="rect">
            <a:avLst/>
          </a:prstGeom>
        </p:spPr>
      </p:pic>
      <p:sp>
        <p:nvSpPr>
          <p:cNvPr id="12" name="TextBox 11"/>
          <p:cNvSpPr txBox="1"/>
          <p:nvPr/>
        </p:nvSpPr>
        <p:spPr>
          <a:xfrm>
            <a:off x="578311" y="5865878"/>
            <a:ext cx="636713" cy="369332"/>
          </a:xfrm>
          <a:prstGeom prst="rect">
            <a:avLst/>
          </a:prstGeom>
          <a:noFill/>
        </p:spPr>
        <p:txBody>
          <a:bodyPr wrap="none" rtlCol="0">
            <a:spAutoFit/>
          </a:bodyPr>
          <a:lstStyle/>
          <a:p>
            <a:r>
              <a:rPr lang="en-US" dirty="0" smtClean="0"/>
              <a:t>Alice</a:t>
            </a:r>
            <a:endParaRPr lang="en-US" dirty="0"/>
          </a:p>
        </p:txBody>
      </p:sp>
      <p:sp>
        <p:nvSpPr>
          <p:cNvPr id="13" name="TextBox 12"/>
          <p:cNvSpPr txBox="1"/>
          <p:nvPr/>
        </p:nvSpPr>
        <p:spPr>
          <a:xfrm>
            <a:off x="10576626" y="2747108"/>
            <a:ext cx="553357" cy="369332"/>
          </a:xfrm>
          <a:prstGeom prst="rect">
            <a:avLst/>
          </a:prstGeom>
          <a:noFill/>
        </p:spPr>
        <p:txBody>
          <a:bodyPr wrap="none" rtlCol="0">
            <a:spAutoFit/>
          </a:bodyPr>
          <a:lstStyle/>
          <a:p>
            <a:r>
              <a:rPr lang="en-US" dirty="0" smtClean="0"/>
              <a:t>Bob</a:t>
            </a:r>
            <a:endParaRPr lang="en-US" dirty="0"/>
          </a:p>
        </p:txBody>
      </p:sp>
      <p:sp>
        <p:nvSpPr>
          <p:cNvPr id="17" name="Rectangular Callout 16"/>
          <p:cNvSpPr/>
          <p:nvPr/>
        </p:nvSpPr>
        <p:spPr>
          <a:xfrm>
            <a:off x="3301340" y="795155"/>
            <a:ext cx="5952721" cy="1594478"/>
          </a:xfrm>
          <a:prstGeom prst="wedgeRectCallout">
            <a:avLst>
              <a:gd name="adj1" fmla="val 59297"/>
              <a:gd name="adj2" fmla="val 81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ular Callout 17"/>
          <p:cNvSpPr/>
          <p:nvPr/>
        </p:nvSpPr>
        <p:spPr>
          <a:xfrm>
            <a:off x="1692773" y="2614885"/>
            <a:ext cx="5355772" cy="729064"/>
          </a:xfrm>
          <a:prstGeom prst="wedgeRectCallout">
            <a:avLst>
              <a:gd name="adj1" fmla="val -42341"/>
              <a:gd name="adj2" fmla="val 944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1"/>
            <a:r>
              <a:rPr lang="en-US" dirty="0" smtClean="0"/>
              <a:t>Hmm, not interesting, </a:t>
            </a:r>
            <a:r>
              <a:rPr lang="en-US" dirty="0" smtClean="0"/>
              <a:t>what about age?</a:t>
            </a:r>
            <a:endParaRPr lang="en-US" dirty="0"/>
          </a:p>
        </p:txBody>
      </p:sp>
      <p:pic>
        <p:nvPicPr>
          <p:cNvPr id="2" name="Picture 1"/>
          <p:cNvPicPr>
            <a:picLocks noChangeAspect="1"/>
          </p:cNvPicPr>
          <p:nvPr/>
        </p:nvPicPr>
        <p:blipFill>
          <a:blip r:embed="rId5"/>
          <a:stretch>
            <a:fillRect/>
          </a:stretch>
        </p:blipFill>
        <p:spPr>
          <a:xfrm>
            <a:off x="3674863" y="950026"/>
            <a:ext cx="5205674" cy="1305494"/>
          </a:xfrm>
          <a:prstGeom prst="rect">
            <a:avLst/>
          </a:prstGeom>
        </p:spPr>
      </p:pic>
      <p:pic>
        <p:nvPicPr>
          <p:cNvPr id="3" name="Picture 2"/>
          <p:cNvPicPr>
            <a:picLocks noChangeAspect="1"/>
          </p:cNvPicPr>
          <p:nvPr/>
        </p:nvPicPr>
        <p:blipFill>
          <a:blip r:embed="rId6"/>
          <a:stretch>
            <a:fillRect/>
          </a:stretch>
        </p:blipFill>
        <p:spPr>
          <a:xfrm>
            <a:off x="3525111" y="3791712"/>
            <a:ext cx="5574853" cy="2443498"/>
          </a:xfrm>
          <a:prstGeom prst="rect">
            <a:avLst/>
          </a:prstGeom>
        </p:spPr>
      </p:pic>
      <p:sp>
        <p:nvSpPr>
          <p:cNvPr id="5" name="Rectangle 4"/>
          <p:cNvSpPr/>
          <p:nvPr/>
        </p:nvSpPr>
        <p:spPr>
          <a:xfrm>
            <a:off x="10198801" y="3049528"/>
            <a:ext cx="1410964" cy="369332"/>
          </a:xfrm>
          <a:prstGeom prst="rect">
            <a:avLst/>
          </a:prstGeom>
        </p:spPr>
        <p:txBody>
          <a:bodyPr wrap="none">
            <a:spAutoFit/>
          </a:bodyPr>
          <a:lstStyle/>
          <a:p>
            <a:r>
              <a:rPr lang="en-US" dirty="0"/>
              <a:t>Data Analyst </a:t>
            </a:r>
          </a:p>
        </p:txBody>
      </p:sp>
      <p:sp>
        <p:nvSpPr>
          <p:cNvPr id="15" name="Rectangle 14"/>
          <p:cNvSpPr/>
          <p:nvPr/>
        </p:nvSpPr>
        <p:spPr>
          <a:xfrm>
            <a:off x="75127" y="6263334"/>
            <a:ext cx="1643079" cy="369332"/>
          </a:xfrm>
          <a:prstGeom prst="rect">
            <a:avLst/>
          </a:prstGeom>
        </p:spPr>
        <p:txBody>
          <a:bodyPr wrap="none">
            <a:spAutoFit/>
          </a:bodyPr>
          <a:lstStyle/>
          <a:p>
            <a:r>
              <a:rPr lang="en-US" dirty="0"/>
              <a:t>Medical Expert </a:t>
            </a:r>
          </a:p>
        </p:txBody>
      </p:sp>
    </p:spTree>
    <p:extLst>
      <p:ext uri="{BB962C8B-B14F-4D97-AF65-F5344CB8AC3E}">
        <p14:creationId xmlns:p14="http://schemas.microsoft.com/office/powerpoint/2010/main" val="3033523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smtClean="0"/>
              <a:t>Scene 2:</a:t>
            </a:r>
            <a:endParaRPr lang="en-US" dirty="0"/>
          </a:p>
        </p:txBody>
      </p:sp>
      <p:pic>
        <p:nvPicPr>
          <p:cNvPr id="7" name="Picture 6"/>
          <p:cNvPicPr>
            <a:picLocks noChangeAspect="1"/>
          </p:cNvPicPr>
          <p:nvPr/>
        </p:nvPicPr>
        <p:blipFill>
          <a:blip r:embed="rId3"/>
          <a:stretch>
            <a:fillRect/>
          </a:stretch>
        </p:blipFill>
        <p:spPr>
          <a:xfrm>
            <a:off x="10306050" y="3671888"/>
            <a:ext cx="1047750" cy="1971675"/>
          </a:xfrm>
          <a:prstGeom prst="rect">
            <a:avLst/>
          </a:prstGeom>
        </p:spPr>
      </p:pic>
      <p:pic>
        <p:nvPicPr>
          <p:cNvPr id="9" name="Picture 8"/>
          <p:cNvPicPr>
            <a:picLocks noChangeAspect="1"/>
          </p:cNvPicPr>
          <p:nvPr/>
        </p:nvPicPr>
        <p:blipFill>
          <a:blip r:embed="rId4"/>
          <a:stretch>
            <a:fillRect/>
          </a:stretch>
        </p:blipFill>
        <p:spPr>
          <a:xfrm>
            <a:off x="366712" y="1530246"/>
            <a:ext cx="942975" cy="1981200"/>
          </a:xfrm>
          <a:prstGeom prst="rect">
            <a:avLst/>
          </a:prstGeom>
        </p:spPr>
      </p:pic>
      <p:sp>
        <p:nvSpPr>
          <p:cNvPr id="12" name="TextBox 11"/>
          <p:cNvSpPr txBox="1"/>
          <p:nvPr/>
        </p:nvSpPr>
        <p:spPr>
          <a:xfrm>
            <a:off x="601407" y="3690298"/>
            <a:ext cx="636713" cy="369332"/>
          </a:xfrm>
          <a:prstGeom prst="rect">
            <a:avLst/>
          </a:prstGeom>
          <a:noFill/>
        </p:spPr>
        <p:txBody>
          <a:bodyPr wrap="none" rtlCol="0">
            <a:spAutoFit/>
          </a:bodyPr>
          <a:lstStyle/>
          <a:p>
            <a:r>
              <a:rPr lang="en-US" dirty="0" smtClean="0"/>
              <a:t>Alice</a:t>
            </a:r>
            <a:endParaRPr lang="en-US" dirty="0"/>
          </a:p>
        </p:txBody>
      </p:sp>
      <p:sp>
        <p:nvSpPr>
          <p:cNvPr id="13" name="TextBox 12"/>
          <p:cNvSpPr txBox="1"/>
          <p:nvPr/>
        </p:nvSpPr>
        <p:spPr>
          <a:xfrm>
            <a:off x="10553246" y="5645605"/>
            <a:ext cx="553357" cy="369332"/>
          </a:xfrm>
          <a:prstGeom prst="rect">
            <a:avLst/>
          </a:prstGeom>
          <a:noFill/>
        </p:spPr>
        <p:txBody>
          <a:bodyPr wrap="none" rtlCol="0">
            <a:spAutoFit/>
          </a:bodyPr>
          <a:lstStyle/>
          <a:p>
            <a:r>
              <a:rPr lang="en-US" dirty="0" smtClean="0"/>
              <a:t>Bob</a:t>
            </a:r>
            <a:endParaRPr lang="en-US" dirty="0"/>
          </a:p>
        </p:txBody>
      </p:sp>
      <p:sp>
        <p:nvSpPr>
          <p:cNvPr id="18" name="Rectangular Callout 17"/>
          <p:cNvSpPr/>
          <p:nvPr/>
        </p:nvSpPr>
        <p:spPr>
          <a:xfrm>
            <a:off x="1670075" y="1507470"/>
            <a:ext cx="5355772" cy="915095"/>
          </a:xfrm>
          <a:prstGeom prst="wedgeRectCallout">
            <a:avLst>
              <a:gd name="adj1" fmla="val -42341"/>
              <a:gd name="adj2" fmla="val 944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1"/>
            <a:r>
              <a:rPr lang="en-US" dirty="0" smtClean="0"/>
              <a:t>Hmm, It’s very interesting, seems that men and women differ in peak age. </a:t>
            </a:r>
            <a:r>
              <a:rPr lang="en-US" dirty="0" smtClean="0"/>
              <a:t>Maybe that’s why women live longer!</a:t>
            </a:r>
            <a:endParaRPr lang="en-US" dirty="0"/>
          </a:p>
        </p:txBody>
      </p:sp>
      <p:sp>
        <p:nvSpPr>
          <p:cNvPr id="15" name="Rectangular Callout 14"/>
          <p:cNvSpPr/>
          <p:nvPr/>
        </p:nvSpPr>
        <p:spPr>
          <a:xfrm>
            <a:off x="1670075" y="3147910"/>
            <a:ext cx="5355772" cy="915095"/>
          </a:xfrm>
          <a:prstGeom prst="wedgeRectCallout">
            <a:avLst>
              <a:gd name="adj1" fmla="val -42341"/>
              <a:gd name="adj2" fmla="val 944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1"/>
            <a:r>
              <a:rPr lang="en-US" dirty="0" smtClean="0"/>
              <a:t>Well , let’s see what happens with disease B .</a:t>
            </a:r>
            <a:endParaRPr lang="en-US" dirty="0"/>
          </a:p>
        </p:txBody>
      </p:sp>
      <p:sp>
        <p:nvSpPr>
          <p:cNvPr id="16" name="Rectangular Callout 15"/>
          <p:cNvSpPr/>
          <p:nvPr/>
        </p:nvSpPr>
        <p:spPr>
          <a:xfrm>
            <a:off x="8046840" y="4041220"/>
            <a:ext cx="1238217" cy="424951"/>
          </a:xfrm>
          <a:prstGeom prst="wedgeRectCallout">
            <a:avLst>
              <a:gd name="adj1" fmla="val 44135"/>
              <a:gd name="adj2" fmla="val 98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OK.</a:t>
            </a:r>
            <a:endParaRPr lang="en-US" dirty="0"/>
          </a:p>
        </p:txBody>
      </p:sp>
      <p:sp>
        <p:nvSpPr>
          <p:cNvPr id="19" name="Rectangular Callout 18"/>
          <p:cNvSpPr/>
          <p:nvPr/>
        </p:nvSpPr>
        <p:spPr>
          <a:xfrm>
            <a:off x="1670075" y="5309310"/>
            <a:ext cx="1999400" cy="334253"/>
          </a:xfrm>
          <a:prstGeom prst="wedgeRectCallout">
            <a:avLst>
              <a:gd name="adj1" fmla="val -42341"/>
              <a:gd name="adj2" fmla="val 944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1"/>
            <a:r>
              <a:rPr lang="en-US" dirty="0" smtClean="0"/>
              <a:t>… …</a:t>
            </a:r>
            <a:endParaRPr lang="en-US" dirty="0"/>
          </a:p>
        </p:txBody>
      </p:sp>
      <p:sp>
        <p:nvSpPr>
          <p:cNvPr id="20" name="Rectangular Callout 19"/>
          <p:cNvSpPr/>
          <p:nvPr/>
        </p:nvSpPr>
        <p:spPr>
          <a:xfrm>
            <a:off x="8006299" y="4882389"/>
            <a:ext cx="1238217" cy="424951"/>
          </a:xfrm>
          <a:prstGeom prst="wedgeRectCallout">
            <a:avLst>
              <a:gd name="adj1" fmla="val 44135"/>
              <a:gd name="adj2" fmla="val 98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 name="TextBox 4"/>
          <p:cNvSpPr txBox="1"/>
          <p:nvPr/>
        </p:nvSpPr>
        <p:spPr>
          <a:xfrm>
            <a:off x="4785756" y="5830271"/>
            <a:ext cx="926857" cy="646331"/>
          </a:xfrm>
          <a:prstGeom prst="rect">
            <a:avLst/>
          </a:prstGeom>
          <a:noFill/>
        </p:spPr>
        <p:txBody>
          <a:bodyPr wrap="none" rtlCol="0">
            <a:spAutoFit/>
          </a:bodyPr>
          <a:lstStyle/>
          <a:p>
            <a:r>
              <a:rPr lang="en-US" sz="3600" dirty="0" smtClean="0"/>
              <a:t>… …</a:t>
            </a:r>
            <a:endParaRPr lang="en-US" sz="3600" dirty="0"/>
          </a:p>
        </p:txBody>
      </p:sp>
      <p:sp>
        <p:nvSpPr>
          <p:cNvPr id="14" name="Rectangular Callout 13"/>
          <p:cNvSpPr/>
          <p:nvPr/>
        </p:nvSpPr>
        <p:spPr>
          <a:xfrm>
            <a:off x="7680960" y="2441002"/>
            <a:ext cx="1563555" cy="437822"/>
          </a:xfrm>
          <a:prstGeom prst="wedgeRectCallout">
            <a:avLst>
              <a:gd name="adj1" fmla="val 44135"/>
              <a:gd name="adj2" fmla="val 98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Well, that’s..</a:t>
            </a:r>
            <a:endParaRPr lang="en-US" dirty="0"/>
          </a:p>
        </p:txBody>
      </p:sp>
      <p:sp>
        <p:nvSpPr>
          <p:cNvPr id="2" name="Rectangle 1"/>
          <p:cNvSpPr/>
          <p:nvPr/>
        </p:nvSpPr>
        <p:spPr>
          <a:xfrm>
            <a:off x="10124442" y="5968770"/>
            <a:ext cx="1410964" cy="369332"/>
          </a:xfrm>
          <a:prstGeom prst="rect">
            <a:avLst/>
          </a:prstGeom>
        </p:spPr>
        <p:txBody>
          <a:bodyPr wrap="none">
            <a:spAutoFit/>
          </a:bodyPr>
          <a:lstStyle/>
          <a:p>
            <a:r>
              <a:rPr lang="en-US" dirty="0"/>
              <a:t>Data Analyst </a:t>
            </a:r>
          </a:p>
        </p:txBody>
      </p:sp>
      <p:sp>
        <p:nvSpPr>
          <p:cNvPr id="17" name="Rectangle 16"/>
          <p:cNvSpPr/>
          <p:nvPr/>
        </p:nvSpPr>
        <p:spPr>
          <a:xfrm>
            <a:off x="129436" y="4096839"/>
            <a:ext cx="1643079" cy="369332"/>
          </a:xfrm>
          <a:prstGeom prst="rect">
            <a:avLst/>
          </a:prstGeom>
        </p:spPr>
        <p:txBody>
          <a:bodyPr wrap="none">
            <a:spAutoFit/>
          </a:bodyPr>
          <a:lstStyle/>
          <a:p>
            <a:r>
              <a:rPr lang="en-US" dirty="0"/>
              <a:t>Medical Expert </a:t>
            </a:r>
          </a:p>
        </p:txBody>
      </p:sp>
    </p:spTree>
    <p:extLst>
      <p:ext uri="{BB962C8B-B14F-4D97-AF65-F5344CB8AC3E}">
        <p14:creationId xmlns:p14="http://schemas.microsoft.com/office/powerpoint/2010/main" val="2031650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dirty="0" smtClean="0"/>
              <a:t>diagnostic data </a:t>
            </a:r>
            <a:r>
              <a:rPr lang="en-US" dirty="0"/>
              <a:t>example</a:t>
            </a:r>
          </a:p>
        </p:txBody>
      </p:sp>
      <p:sp>
        <p:nvSpPr>
          <p:cNvPr id="3" name="Content Placeholder 2"/>
          <p:cNvSpPr>
            <a:spLocks noGrp="1"/>
          </p:cNvSpPr>
          <p:nvPr>
            <p:ph idx="1"/>
          </p:nvPr>
        </p:nvSpPr>
        <p:spPr>
          <a:xfrm>
            <a:off x="838200" y="1825625"/>
            <a:ext cx="5728855" cy="4351338"/>
          </a:xfrm>
        </p:spPr>
        <p:txBody>
          <a:bodyPr/>
          <a:lstStyle/>
          <a:p>
            <a:r>
              <a:rPr lang="en-US" altLang="zh-CN" dirty="0" smtClean="0"/>
              <a:t>Scene 1</a:t>
            </a:r>
          </a:p>
          <a:p>
            <a:pPr lvl="1"/>
            <a:r>
              <a:rPr lang="en-US" altLang="zh-CN" dirty="0" smtClean="0"/>
              <a:t>question is determined and well defined, every thing goes well.</a:t>
            </a:r>
          </a:p>
          <a:p>
            <a:r>
              <a:rPr lang="en-US" altLang="zh-CN" dirty="0" smtClean="0"/>
              <a:t>Scene 2</a:t>
            </a:r>
          </a:p>
          <a:p>
            <a:pPr lvl="1"/>
            <a:r>
              <a:rPr lang="en-US" dirty="0" smtClean="0"/>
              <a:t>Question is undetermined, need a lot of explorative actions. Need Alice’s experience to determine what to do next.</a:t>
            </a:r>
          </a:p>
          <a:p>
            <a:pPr lvl="1"/>
            <a:r>
              <a:rPr lang="en-US" dirty="0"/>
              <a:t>So Alice and Bob work </a:t>
            </a:r>
            <a:r>
              <a:rPr lang="en-US" dirty="0" smtClean="0"/>
              <a:t>alternately. And they communicate a lot .</a:t>
            </a:r>
            <a:endParaRPr lang="en-US" dirty="0" smtClean="0"/>
          </a:p>
        </p:txBody>
      </p:sp>
      <p:pic>
        <p:nvPicPr>
          <p:cNvPr id="4" name="Picture 3"/>
          <p:cNvPicPr>
            <a:picLocks noChangeAspect="1"/>
          </p:cNvPicPr>
          <p:nvPr/>
        </p:nvPicPr>
        <p:blipFill>
          <a:blip r:embed="rId3"/>
          <a:stretch>
            <a:fillRect/>
          </a:stretch>
        </p:blipFill>
        <p:spPr>
          <a:xfrm>
            <a:off x="6981268" y="1340241"/>
            <a:ext cx="942975" cy="1981200"/>
          </a:xfrm>
          <a:prstGeom prst="rect">
            <a:avLst/>
          </a:prstGeom>
        </p:spPr>
      </p:pic>
      <p:pic>
        <p:nvPicPr>
          <p:cNvPr id="5" name="Picture 4"/>
          <p:cNvPicPr>
            <a:picLocks noChangeAspect="1"/>
          </p:cNvPicPr>
          <p:nvPr/>
        </p:nvPicPr>
        <p:blipFill>
          <a:blip r:embed="rId4"/>
          <a:stretch>
            <a:fillRect/>
          </a:stretch>
        </p:blipFill>
        <p:spPr>
          <a:xfrm>
            <a:off x="9741168" y="4698793"/>
            <a:ext cx="1047750" cy="1971675"/>
          </a:xfrm>
          <a:prstGeom prst="rect">
            <a:avLst/>
          </a:prstGeom>
        </p:spPr>
      </p:pic>
      <p:sp>
        <p:nvSpPr>
          <p:cNvPr id="6" name="Oval Callout 5"/>
          <p:cNvSpPr/>
          <p:nvPr/>
        </p:nvSpPr>
        <p:spPr>
          <a:xfrm>
            <a:off x="8703438" y="836392"/>
            <a:ext cx="3123210" cy="1681177"/>
          </a:xfrm>
          <a:prstGeom prst="wedgeEllipseCallout">
            <a:avLst>
              <a:gd name="adj1" fmla="val -69932"/>
              <a:gd name="adj2" fmla="val 257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Expert in medical, but has no database or programing knowledge.</a:t>
            </a:r>
            <a:endParaRPr lang="en-US" dirty="0"/>
          </a:p>
        </p:txBody>
      </p:sp>
      <p:sp>
        <p:nvSpPr>
          <p:cNvPr id="7" name="Oval Callout 6"/>
          <p:cNvSpPr/>
          <p:nvPr/>
        </p:nvSpPr>
        <p:spPr>
          <a:xfrm>
            <a:off x="6404202" y="3742923"/>
            <a:ext cx="3336966" cy="1747982"/>
          </a:xfrm>
          <a:prstGeom prst="wedgeEllipseCallout">
            <a:avLst>
              <a:gd name="adj1" fmla="val 54282"/>
              <a:gd name="adj2" fmla="val 402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Expert in data analysis, but can’t find valuable information lied in data. </a:t>
            </a:r>
            <a:endParaRPr lang="en-US" dirty="0"/>
          </a:p>
        </p:txBody>
      </p:sp>
    </p:spTree>
    <p:extLst>
      <p:ext uri="{BB962C8B-B14F-4D97-AF65-F5344CB8AC3E}">
        <p14:creationId xmlns:p14="http://schemas.microsoft.com/office/powerpoint/2010/main" val="1599577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365125"/>
            <a:ext cx="10515600" cy="1325563"/>
          </a:xfrm>
        </p:spPr>
        <p:txBody>
          <a:bodyPr/>
          <a:lstStyle/>
          <a:p>
            <a:r>
              <a:rPr lang="en-US" dirty="0"/>
              <a:t>A </a:t>
            </a:r>
            <a:r>
              <a:rPr lang="en-US" dirty="0" smtClean="0"/>
              <a:t>diagnostic data </a:t>
            </a:r>
            <a:r>
              <a:rPr lang="en-US" dirty="0"/>
              <a:t>example</a:t>
            </a:r>
          </a:p>
        </p:txBody>
      </p:sp>
      <p:sp>
        <p:nvSpPr>
          <p:cNvPr id="8" name="Rounded Rectangle 7"/>
          <p:cNvSpPr/>
          <p:nvPr/>
        </p:nvSpPr>
        <p:spPr>
          <a:xfrm>
            <a:off x="4444068" y="1408852"/>
            <a:ext cx="2154476" cy="56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Ask question</a:t>
            </a:r>
            <a:endParaRPr lang="en-US" sz="1400" dirty="0"/>
          </a:p>
        </p:txBody>
      </p:sp>
      <p:sp>
        <p:nvSpPr>
          <p:cNvPr id="9" name="Rounded Rectangle 8"/>
          <p:cNvSpPr/>
          <p:nvPr/>
        </p:nvSpPr>
        <p:spPr>
          <a:xfrm>
            <a:off x="4431368" y="3431328"/>
            <a:ext cx="2179876" cy="56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Analyze data</a:t>
            </a:r>
            <a:endParaRPr lang="en-US" sz="1400" dirty="0"/>
          </a:p>
        </p:txBody>
      </p:sp>
      <p:sp>
        <p:nvSpPr>
          <p:cNvPr id="10" name="Rounded Rectangle 9"/>
          <p:cNvSpPr/>
          <p:nvPr/>
        </p:nvSpPr>
        <p:spPr>
          <a:xfrm>
            <a:off x="4444068" y="6162959"/>
            <a:ext cx="2154476" cy="56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Draw conclusion</a:t>
            </a:r>
            <a:endParaRPr lang="en-US" sz="1400" dirty="0"/>
          </a:p>
        </p:txBody>
      </p:sp>
      <p:sp>
        <p:nvSpPr>
          <p:cNvPr id="11" name="Rounded Rectangle 10"/>
          <p:cNvSpPr/>
          <p:nvPr/>
        </p:nvSpPr>
        <p:spPr>
          <a:xfrm>
            <a:off x="4444068" y="2423249"/>
            <a:ext cx="2154476" cy="56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Make hypothesis</a:t>
            </a:r>
          </a:p>
          <a:p>
            <a:pPr algn="ctr"/>
            <a:r>
              <a:rPr lang="en-US" sz="1400" dirty="0" smtClean="0"/>
              <a:t>Change condition</a:t>
            </a:r>
            <a:endParaRPr lang="en-US" sz="1400" dirty="0"/>
          </a:p>
        </p:txBody>
      </p:sp>
      <p:sp>
        <p:nvSpPr>
          <p:cNvPr id="12" name="Rounded Rectangle 11"/>
          <p:cNvSpPr/>
          <p:nvPr/>
        </p:nvSpPr>
        <p:spPr>
          <a:xfrm>
            <a:off x="4431368" y="4439407"/>
            <a:ext cx="2167176" cy="56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Generate report </a:t>
            </a:r>
            <a:endParaRPr lang="en-US" sz="1400" dirty="0"/>
          </a:p>
        </p:txBody>
      </p:sp>
      <p:sp>
        <p:nvSpPr>
          <p:cNvPr id="13" name="Flowchart: Decision 12"/>
          <p:cNvSpPr/>
          <p:nvPr/>
        </p:nvSpPr>
        <p:spPr>
          <a:xfrm>
            <a:off x="4444068" y="5326782"/>
            <a:ext cx="2154476" cy="5124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atisfied</a:t>
            </a:r>
            <a:endParaRPr lang="en-US" dirty="0"/>
          </a:p>
        </p:txBody>
      </p:sp>
      <p:cxnSp>
        <p:nvCxnSpPr>
          <p:cNvPr id="14" name="Straight Arrow Connector 13"/>
          <p:cNvCxnSpPr>
            <a:stCxn id="8" idx="2"/>
            <a:endCxn id="11" idx="0"/>
          </p:cNvCxnSpPr>
          <p:nvPr/>
        </p:nvCxnSpPr>
        <p:spPr>
          <a:xfrm>
            <a:off x="5521306" y="1972523"/>
            <a:ext cx="0" cy="4507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2"/>
            <a:endCxn id="9" idx="0"/>
          </p:cNvCxnSpPr>
          <p:nvPr/>
        </p:nvCxnSpPr>
        <p:spPr>
          <a:xfrm>
            <a:off x="5521306" y="2986920"/>
            <a:ext cx="0" cy="4444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2"/>
            <a:endCxn id="12" idx="0"/>
          </p:cNvCxnSpPr>
          <p:nvPr/>
        </p:nvCxnSpPr>
        <p:spPr>
          <a:xfrm flipH="1">
            <a:off x="5514956" y="3994999"/>
            <a:ext cx="6350" cy="4444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2"/>
            <a:endCxn id="13" idx="0"/>
          </p:cNvCxnSpPr>
          <p:nvPr/>
        </p:nvCxnSpPr>
        <p:spPr>
          <a:xfrm>
            <a:off x="5514956" y="5003078"/>
            <a:ext cx="6350" cy="3237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2"/>
            <a:endCxn id="10" idx="0"/>
          </p:cNvCxnSpPr>
          <p:nvPr/>
        </p:nvCxnSpPr>
        <p:spPr>
          <a:xfrm>
            <a:off x="5521306" y="5839254"/>
            <a:ext cx="0" cy="3237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3" idx="3"/>
            <a:endCxn id="11" idx="3"/>
          </p:cNvCxnSpPr>
          <p:nvPr/>
        </p:nvCxnSpPr>
        <p:spPr>
          <a:xfrm flipV="1">
            <a:off x="6598544" y="2705085"/>
            <a:ext cx="12700" cy="2877933"/>
          </a:xfrm>
          <a:prstGeom prst="bentConnector3">
            <a:avLst>
              <a:gd name="adj1" fmla="val 6435614"/>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995965" y="5805814"/>
            <a:ext cx="512641" cy="369332"/>
          </a:xfrm>
          <a:prstGeom prst="rect">
            <a:avLst/>
          </a:prstGeom>
          <a:noFill/>
        </p:spPr>
        <p:txBody>
          <a:bodyPr wrap="none" rtlCol="0">
            <a:spAutoFit/>
          </a:bodyPr>
          <a:lstStyle/>
          <a:p>
            <a:r>
              <a:rPr lang="en-US" dirty="0" smtClean="0"/>
              <a:t>YES</a:t>
            </a:r>
            <a:endParaRPr lang="en-US" dirty="0"/>
          </a:p>
        </p:txBody>
      </p:sp>
      <p:sp>
        <p:nvSpPr>
          <p:cNvPr id="21" name="TextBox 20"/>
          <p:cNvSpPr txBox="1"/>
          <p:nvPr/>
        </p:nvSpPr>
        <p:spPr>
          <a:xfrm>
            <a:off x="6788112" y="3959385"/>
            <a:ext cx="486030" cy="369332"/>
          </a:xfrm>
          <a:prstGeom prst="rect">
            <a:avLst/>
          </a:prstGeom>
          <a:noFill/>
        </p:spPr>
        <p:txBody>
          <a:bodyPr wrap="none" rtlCol="0">
            <a:spAutoFit/>
          </a:bodyPr>
          <a:lstStyle/>
          <a:p>
            <a:r>
              <a:rPr lang="en-US" dirty="0" smtClean="0"/>
              <a:t>NO</a:t>
            </a:r>
            <a:endParaRPr lang="en-US" dirty="0"/>
          </a:p>
        </p:txBody>
      </p:sp>
      <p:sp>
        <p:nvSpPr>
          <p:cNvPr id="22" name="Rectangle 21"/>
          <p:cNvSpPr/>
          <p:nvPr/>
        </p:nvSpPr>
        <p:spPr>
          <a:xfrm>
            <a:off x="4236408" y="1288525"/>
            <a:ext cx="2551704" cy="1886567"/>
          </a:xfrm>
          <a:prstGeom prst="rect">
            <a:avLst/>
          </a:prstGeom>
          <a:noFill/>
          <a:ln w="19050">
            <a:solidFill>
              <a:srgbClr val="FF0000"/>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en-US"/>
          </a:p>
        </p:txBody>
      </p:sp>
      <p:sp>
        <p:nvSpPr>
          <p:cNvPr id="23" name="TextBox 22"/>
          <p:cNvSpPr txBox="1"/>
          <p:nvPr/>
        </p:nvSpPr>
        <p:spPr>
          <a:xfrm>
            <a:off x="994894" y="2100083"/>
            <a:ext cx="1693092" cy="707886"/>
          </a:xfrm>
          <a:prstGeom prst="rect">
            <a:avLst/>
          </a:prstGeom>
          <a:noFill/>
        </p:spPr>
        <p:txBody>
          <a:bodyPr wrap="none" rtlCol="0">
            <a:spAutoFit/>
          </a:bodyPr>
          <a:lstStyle/>
          <a:p>
            <a:r>
              <a:rPr lang="en-US" sz="2000" dirty="0" smtClean="0">
                <a:solidFill>
                  <a:srgbClr val="FF0000"/>
                </a:solidFill>
              </a:rPr>
              <a:t>Need business</a:t>
            </a:r>
          </a:p>
          <a:p>
            <a:r>
              <a:rPr lang="en-US" sz="2000" dirty="0" smtClean="0">
                <a:solidFill>
                  <a:srgbClr val="FF0000"/>
                </a:solidFill>
              </a:rPr>
              <a:t>experience</a:t>
            </a:r>
            <a:endParaRPr lang="en-US" sz="2000" dirty="0">
              <a:solidFill>
                <a:srgbClr val="FF0000"/>
              </a:solidFill>
            </a:endParaRPr>
          </a:p>
        </p:txBody>
      </p:sp>
      <p:sp>
        <p:nvSpPr>
          <p:cNvPr id="24" name="Rectangle 23"/>
          <p:cNvSpPr/>
          <p:nvPr/>
        </p:nvSpPr>
        <p:spPr>
          <a:xfrm>
            <a:off x="4245454" y="5209699"/>
            <a:ext cx="2551704" cy="1590083"/>
          </a:xfrm>
          <a:prstGeom prst="rect">
            <a:avLst/>
          </a:prstGeom>
          <a:noFill/>
          <a:ln w="19050">
            <a:solidFill>
              <a:srgbClr val="FF0000"/>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en-US"/>
          </a:p>
        </p:txBody>
      </p:sp>
      <p:cxnSp>
        <p:nvCxnSpPr>
          <p:cNvPr id="26" name="Straight Arrow Connector 25"/>
          <p:cNvCxnSpPr>
            <a:stCxn id="23" idx="3"/>
            <a:endCxn id="22" idx="1"/>
          </p:cNvCxnSpPr>
          <p:nvPr/>
        </p:nvCxnSpPr>
        <p:spPr>
          <a:xfrm flipV="1">
            <a:off x="2687986" y="2231809"/>
            <a:ext cx="1548422" cy="2222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4" idx="1"/>
          </p:cNvCxnSpPr>
          <p:nvPr/>
        </p:nvCxnSpPr>
        <p:spPr>
          <a:xfrm>
            <a:off x="2537304" y="2819566"/>
            <a:ext cx="1708150" cy="31851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245454" y="3313459"/>
            <a:ext cx="2551704" cy="1753987"/>
          </a:xfrm>
          <a:prstGeom prst="rect">
            <a:avLst/>
          </a:prstGeom>
          <a:noFill/>
          <a:ln w="19050">
            <a:solidFill>
              <a:srgbClr val="00B050"/>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en-US"/>
          </a:p>
        </p:txBody>
      </p:sp>
      <p:sp>
        <p:nvSpPr>
          <p:cNvPr id="34" name="TextBox 33"/>
          <p:cNvSpPr txBox="1"/>
          <p:nvPr/>
        </p:nvSpPr>
        <p:spPr>
          <a:xfrm>
            <a:off x="8336534" y="2528761"/>
            <a:ext cx="2072875" cy="646331"/>
          </a:xfrm>
          <a:prstGeom prst="rect">
            <a:avLst/>
          </a:prstGeom>
          <a:noFill/>
        </p:spPr>
        <p:txBody>
          <a:bodyPr wrap="none" rtlCol="0">
            <a:spAutoFit/>
          </a:bodyPr>
          <a:lstStyle/>
          <a:p>
            <a:r>
              <a:rPr lang="en-US" dirty="0" smtClean="0">
                <a:solidFill>
                  <a:srgbClr val="00B050"/>
                </a:solidFill>
              </a:rPr>
              <a:t>Need Database and </a:t>
            </a:r>
          </a:p>
          <a:p>
            <a:r>
              <a:rPr lang="en-US" dirty="0" smtClean="0">
                <a:solidFill>
                  <a:srgbClr val="00B050"/>
                </a:solidFill>
              </a:rPr>
              <a:t>Programing skills</a:t>
            </a:r>
            <a:endParaRPr lang="en-US" dirty="0">
              <a:solidFill>
                <a:srgbClr val="00B050"/>
              </a:solidFill>
            </a:endParaRPr>
          </a:p>
        </p:txBody>
      </p:sp>
      <p:cxnSp>
        <p:nvCxnSpPr>
          <p:cNvPr id="36" name="Straight Arrow Connector 35"/>
          <p:cNvCxnSpPr>
            <a:endCxn id="33" idx="3"/>
          </p:cNvCxnSpPr>
          <p:nvPr/>
        </p:nvCxnSpPr>
        <p:spPr>
          <a:xfrm flipH="1">
            <a:off x="6797158" y="3032484"/>
            <a:ext cx="1408058" cy="115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a:stretch>
            <a:fillRect/>
          </a:stretch>
        </p:blipFill>
        <p:spPr>
          <a:xfrm>
            <a:off x="1267802" y="2968785"/>
            <a:ext cx="942975" cy="1981200"/>
          </a:xfrm>
          <a:prstGeom prst="rect">
            <a:avLst/>
          </a:prstGeom>
        </p:spPr>
      </p:pic>
      <p:pic>
        <p:nvPicPr>
          <p:cNvPr id="42" name="Picture 41"/>
          <p:cNvPicPr>
            <a:picLocks noChangeAspect="1"/>
          </p:cNvPicPr>
          <p:nvPr/>
        </p:nvPicPr>
        <p:blipFill>
          <a:blip r:embed="rId4"/>
          <a:stretch>
            <a:fillRect/>
          </a:stretch>
        </p:blipFill>
        <p:spPr>
          <a:xfrm>
            <a:off x="8849096" y="3313459"/>
            <a:ext cx="1047750" cy="1971675"/>
          </a:xfrm>
          <a:prstGeom prst="rect">
            <a:avLst/>
          </a:prstGeom>
        </p:spPr>
      </p:pic>
    </p:spTree>
    <p:extLst>
      <p:ext uri="{BB962C8B-B14F-4D97-AF65-F5344CB8AC3E}">
        <p14:creationId xmlns:p14="http://schemas.microsoft.com/office/powerpoint/2010/main" val="2893806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365125"/>
            <a:ext cx="10515600" cy="1325563"/>
          </a:xfrm>
        </p:spPr>
        <p:txBody>
          <a:bodyPr/>
          <a:lstStyle/>
          <a:p>
            <a:r>
              <a:rPr lang="en-US" dirty="0"/>
              <a:t>A </a:t>
            </a:r>
            <a:r>
              <a:rPr lang="en-US" dirty="0" smtClean="0"/>
              <a:t>diagnostic data </a:t>
            </a:r>
            <a:r>
              <a:rPr lang="en-US" dirty="0"/>
              <a:t>example</a:t>
            </a:r>
          </a:p>
        </p:txBody>
      </p:sp>
      <p:sp>
        <p:nvSpPr>
          <p:cNvPr id="8" name="Rounded Rectangle 7"/>
          <p:cNvSpPr/>
          <p:nvPr/>
        </p:nvSpPr>
        <p:spPr>
          <a:xfrm>
            <a:off x="4444068" y="1408852"/>
            <a:ext cx="2154476" cy="56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Ask question</a:t>
            </a:r>
            <a:endParaRPr lang="en-US" sz="1400" dirty="0"/>
          </a:p>
        </p:txBody>
      </p:sp>
      <p:sp>
        <p:nvSpPr>
          <p:cNvPr id="9" name="Rounded Rectangle 8"/>
          <p:cNvSpPr/>
          <p:nvPr/>
        </p:nvSpPr>
        <p:spPr>
          <a:xfrm>
            <a:off x="4431368" y="3431328"/>
            <a:ext cx="2179876" cy="56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Analyze data</a:t>
            </a:r>
            <a:endParaRPr lang="en-US" sz="1400" dirty="0"/>
          </a:p>
        </p:txBody>
      </p:sp>
      <p:sp>
        <p:nvSpPr>
          <p:cNvPr id="10" name="Rounded Rectangle 9"/>
          <p:cNvSpPr/>
          <p:nvPr/>
        </p:nvSpPr>
        <p:spPr>
          <a:xfrm>
            <a:off x="4444068" y="6162959"/>
            <a:ext cx="2154476" cy="56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Draw conclusion</a:t>
            </a:r>
            <a:endParaRPr lang="en-US" sz="1400" dirty="0"/>
          </a:p>
        </p:txBody>
      </p:sp>
      <p:sp>
        <p:nvSpPr>
          <p:cNvPr id="11" name="Rounded Rectangle 10"/>
          <p:cNvSpPr/>
          <p:nvPr/>
        </p:nvSpPr>
        <p:spPr>
          <a:xfrm>
            <a:off x="4444068" y="2423249"/>
            <a:ext cx="2154476" cy="56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Make hypothesis</a:t>
            </a:r>
          </a:p>
          <a:p>
            <a:pPr algn="ctr"/>
            <a:r>
              <a:rPr lang="en-US" sz="1400" dirty="0" smtClean="0"/>
              <a:t>Change condition</a:t>
            </a:r>
            <a:endParaRPr lang="en-US" sz="1400" dirty="0"/>
          </a:p>
        </p:txBody>
      </p:sp>
      <p:sp>
        <p:nvSpPr>
          <p:cNvPr id="12" name="Rounded Rectangle 11"/>
          <p:cNvSpPr/>
          <p:nvPr/>
        </p:nvSpPr>
        <p:spPr>
          <a:xfrm>
            <a:off x="4431368" y="4439407"/>
            <a:ext cx="2167176" cy="56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Generate report </a:t>
            </a:r>
            <a:endParaRPr lang="en-US" sz="1400" dirty="0"/>
          </a:p>
        </p:txBody>
      </p:sp>
      <p:sp>
        <p:nvSpPr>
          <p:cNvPr id="13" name="Flowchart: Decision 12"/>
          <p:cNvSpPr/>
          <p:nvPr/>
        </p:nvSpPr>
        <p:spPr>
          <a:xfrm>
            <a:off x="4444068" y="5326782"/>
            <a:ext cx="2154476" cy="5124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atisfied</a:t>
            </a:r>
            <a:endParaRPr lang="en-US" dirty="0"/>
          </a:p>
        </p:txBody>
      </p:sp>
      <p:cxnSp>
        <p:nvCxnSpPr>
          <p:cNvPr id="14" name="Straight Arrow Connector 13"/>
          <p:cNvCxnSpPr>
            <a:stCxn id="8" idx="2"/>
            <a:endCxn id="11" idx="0"/>
          </p:cNvCxnSpPr>
          <p:nvPr/>
        </p:nvCxnSpPr>
        <p:spPr>
          <a:xfrm>
            <a:off x="5521306" y="1972523"/>
            <a:ext cx="0" cy="4507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2"/>
            <a:endCxn id="9" idx="0"/>
          </p:cNvCxnSpPr>
          <p:nvPr/>
        </p:nvCxnSpPr>
        <p:spPr>
          <a:xfrm>
            <a:off x="5521306" y="2986920"/>
            <a:ext cx="0" cy="4444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2"/>
            <a:endCxn id="12" idx="0"/>
          </p:cNvCxnSpPr>
          <p:nvPr/>
        </p:nvCxnSpPr>
        <p:spPr>
          <a:xfrm flipH="1">
            <a:off x="5514956" y="3994999"/>
            <a:ext cx="6350" cy="4444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2"/>
            <a:endCxn id="13" idx="0"/>
          </p:cNvCxnSpPr>
          <p:nvPr/>
        </p:nvCxnSpPr>
        <p:spPr>
          <a:xfrm>
            <a:off x="5514956" y="5003078"/>
            <a:ext cx="6350" cy="3237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2"/>
            <a:endCxn id="10" idx="0"/>
          </p:cNvCxnSpPr>
          <p:nvPr/>
        </p:nvCxnSpPr>
        <p:spPr>
          <a:xfrm>
            <a:off x="5521306" y="5839254"/>
            <a:ext cx="0" cy="3237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3" idx="3"/>
            <a:endCxn id="11" idx="3"/>
          </p:cNvCxnSpPr>
          <p:nvPr/>
        </p:nvCxnSpPr>
        <p:spPr>
          <a:xfrm flipV="1">
            <a:off x="6598544" y="2705085"/>
            <a:ext cx="12700" cy="2877933"/>
          </a:xfrm>
          <a:prstGeom prst="bentConnector3">
            <a:avLst>
              <a:gd name="adj1" fmla="val 6435614"/>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995965" y="5805814"/>
            <a:ext cx="512641" cy="369332"/>
          </a:xfrm>
          <a:prstGeom prst="rect">
            <a:avLst/>
          </a:prstGeom>
          <a:noFill/>
        </p:spPr>
        <p:txBody>
          <a:bodyPr wrap="none" rtlCol="0">
            <a:spAutoFit/>
          </a:bodyPr>
          <a:lstStyle/>
          <a:p>
            <a:r>
              <a:rPr lang="en-US" dirty="0" smtClean="0"/>
              <a:t>YES</a:t>
            </a:r>
            <a:endParaRPr lang="en-US" dirty="0"/>
          </a:p>
        </p:txBody>
      </p:sp>
      <p:sp>
        <p:nvSpPr>
          <p:cNvPr id="21" name="TextBox 20"/>
          <p:cNvSpPr txBox="1"/>
          <p:nvPr/>
        </p:nvSpPr>
        <p:spPr>
          <a:xfrm>
            <a:off x="6788971" y="4282550"/>
            <a:ext cx="486030" cy="369332"/>
          </a:xfrm>
          <a:prstGeom prst="rect">
            <a:avLst/>
          </a:prstGeom>
          <a:noFill/>
        </p:spPr>
        <p:txBody>
          <a:bodyPr wrap="none" rtlCol="0">
            <a:spAutoFit/>
          </a:bodyPr>
          <a:lstStyle/>
          <a:p>
            <a:r>
              <a:rPr lang="en-US" dirty="0" smtClean="0"/>
              <a:t>NO</a:t>
            </a:r>
            <a:endParaRPr lang="en-US" dirty="0"/>
          </a:p>
        </p:txBody>
      </p:sp>
      <p:sp>
        <p:nvSpPr>
          <p:cNvPr id="22" name="Rectangle 21"/>
          <p:cNvSpPr/>
          <p:nvPr/>
        </p:nvSpPr>
        <p:spPr>
          <a:xfrm>
            <a:off x="4236408" y="1288525"/>
            <a:ext cx="2551704" cy="1886567"/>
          </a:xfrm>
          <a:prstGeom prst="rect">
            <a:avLst/>
          </a:prstGeom>
          <a:noFill/>
          <a:ln w="19050">
            <a:solidFill>
              <a:srgbClr val="FF0000"/>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en-US"/>
          </a:p>
        </p:txBody>
      </p:sp>
      <p:sp>
        <p:nvSpPr>
          <p:cNvPr id="24" name="Rectangle 23"/>
          <p:cNvSpPr/>
          <p:nvPr/>
        </p:nvSpPr>
        <p:spPr>
          <a:xfrm>
            <a:off x="4245454" y="5209699"/>
            <a:ext cx="2551704" cy="1590083"/>
          </a:xfrm>
          <a:prstGeom prst="rect">
            <a:avLst/>
          </a:prstGeom>
          <a:noFill/>
          <a:ln w="19050">
            <a:solidFill>
              <a:srgbClr val="FF0000"/>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en-US"/>
          </a:p>
        </p:txBody>
      </p:sp>
      <p:cxnSp>
        <p:nvCxnSpPr>
          <p:cNvPr id="26" name="Straight Arrow Connector 25"/>
          <p:cNvCxnSpPr>
            <a:endCxn id="22" idx="1"/>
          </p:cNvCxnSpPr>
          <p:nvPr/>
        </p:nvCxnSpPr>
        <p:spPr>
          <a:xfrm flipV="1">
            <a:off x="2687986" y="2231809"/>
            <a:ext cx="1548422" cy="2222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4" idx="1"/>
          </p:cNvCxnSpPr>
          <p:nvPr/>
        </p:nvCxnSpPr>
        <p:spPr>
          <a:xfrm>
            <a:off x="2537304" y="2819566"/>
            <a:ext cx="1708150" cy="31851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245454" y="3313459"/>
            <a:ext cx="2551704" cy="1753987"/>
          </a:xfrm>
          <a:prstGeom prst="rect">
            <a:avLst/>
          </a:prstGeom>
          <a:noFill/>
          <a:ln w="19050">
            <a:solidFill>
              <a:srgbClr val="00B050"/>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pic>
        <p:nvPicPr>
          <p:cNvPr id="41" name="Picture 40"/>
          <p:cNvPicPr>
            <a:picLocks noChangeAspect="1"/>
          </p:cNvPicPr>
          <p:nvPr/>
        </p:nvPicPr>
        <p:blipFill>
          <a:blip r:embed="rId3"/>
          <a:stretch>
            <a:fillRect/>
          </a:stretch>
        </p:blipFill>
        <p:spPr>
          <a:xfrm>
            <a:off x="1267802" y="1690687"/>
            <a:ext cx="942975" cy="1981200"/>
          </a:xfrm>
          <a:prstGeom prst="rect">
            <a:avLst/>
          </a:prstGeom>
        </p:spPr>
      </p:pic>
      <p:sp>
        <p:nvSpPr>
          <p:cNvPr id="6" name="TextBox 5"/>
          <p:cNvSpPr txBox="1"/>
          <p:nvPr/>
        </p:nvSpPr>
        <p:spPr>
          <a:xfrm>
            <a:off x="8421526" y="4144051"/>
            <a:ext cx="2852928" cy="646331"/>
          </a:xfrm>
          <a:prstGeom prst="rect">
            <a:avLst/>
          </a:prstGeom>
          <a:noFill/>
        </p:spPr>
        <p:txBody>
          <a:bodyPr wrap="square" rtlCol="0">
            <a:spAutoFit/>
          </a:bodyPr>
          <a:lstStyle/>
          <a:p>
            <a:r>
              <a:rPr lang="en-US" dirty="0" smtClean="0"/>
              <a:t>Make </a:t>
            </a:r>
            <a:r>
              <a:rPr lang="en-US" dirty="0" smtClean="0"/>
              <a:t>this two step </a:t>
            </a:r>
            <a:r>
              <a:rPr lang="en-US" dirty="0" smtClean="0"/>
              <a:t>automated </a:t>
            </a:r>
            <a:r>
              <a:rPr lang="en-US" dirty="0" smtClean="0"/>
              <a:t> </a:t>
            </a:r>
            <a:endParaRPr lang="en-US" dirty="0" smtClean="0"/>
          </a:p>
        </p:txBody>
      </p:sp>
      <p:cxnSp>
        <p:nvCxnSpPr>
          <p:cNvPr id="27" name="Straight Arrow Connector 26"/>
          <p:cNvCxnSpPr>
            <a:stCxn id="30" idx="1"/>
            <a:endCxn id="33" idx="3"/>
          </p:cNvCxnSpPr>
          <p:nvPr/>
        </p:nvCxnSpPr>
        <p:spPr>
          <a:xfrm flipH="1">
            <a:off x="6797158" y="3745039"/>
            <a:ext cx="1763898" cy="4454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35" name="Picture 34"/>
          <p:cNvPicPr>
            <a:picLocks noChangeAspect="1"/>
          </p:cNvPicPr>
          <p:nvPr/>
        </p:nvPicPr>
        <p:blipFill>
          <a:blip r:embed="rId4"/>
          <a:stretch>
            <a:fillRect/>
          </a:stretch>
        </p:blipFill>
        <p:spPr>
          <a:xfrm>
            <a:off x="8900160" y="1134438"/>
            <a:ext cx="1047750" cy="1971675"/>
          </a:xfrm>
          <a:prstGeom prst="rect">
            <a:avLst/>
          </a:prstGeom>
        </p:spPr>
      </p:pic>
      <p:sp>
        <p:nvSpPr>
          <p:cNvPr id="38" name="Oval Callout 37"/>
          <p:cNvSpPr/>
          <p:nvPr/>
        </p:nvSpPr>
        <p:spPr>
          <a:xfrm>
            <a:off x="9815203" y="341921"/>
            <a:ext cx="2157341" cy="1143365"/>
          </a:xfrm>
          <a:prstGeom prst="wedgeEllipseCallout">
            <a:avLst>
              <a:gd name="adj1" fmla="val -39616"/>
              <a:gd name="adj2" fmla="val 507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Now I just need prepare data for IDAT</a:t>
            </a:r>
            <a:endParaRPr lang="en-US" dirty="0"/>
          </a:p>
        </p:txBody>
      </p:sp>
      <p:sp>
        <p:nvSpPr>
          <p:cNvPr id="39" name="Oval Callout 38"/>
          <p:cNvSpPr/>
          <p:nvPr/>
        </p:nvSpPr>
        <p:spPr>
          <a:xfrm>
            <a:off x="288347" y="4226857"/>
            <a:ext cx="3123210" cy="1681177"/>
          </a:xfrm>
          <a:prstGeom prst="wedgeEllipseCallout">
            <a:avLst>
              <a:gd name="adj1" fmla="val -16842"/>
              <a:gd name="adj2" fmla="val -721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Great! Now I can explore data all by myself.</a:t>
            </a:r>
            <a:endParaRPr lang="en-US" dirty="0"/>
          </a:p>
        </p:txBody>
      </p:sp>
      <p:sp>
        <p:nvSpPr>
          <p:cNvPr id="30" name="Rectangle 29"/>
          <p:cNvSpPr/>
          <p:nvPr/>
        </p:nvSpPr>
        <p:spPr>
          <a:xfrm>
            <a:off x="8561056" y="3431328"/>
            <a:ext cx="1633728" cy="6274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IDAT</a:t>
            </a:r>
            <a:endParaRPr lang="en-US" dirty="0"/>
          </a:p>
        </p:txBody>
      </p:sp>
    </p:spTree>
    <p:extLst>
      <p:ext uri="{BB962C8B-B14F-4D97-AF65-F5344CB8AC3E}">
        <p14:creationId xmlns:p14="http://schemas.microsoft.com/office/powerpoint/2010/main" val="1509499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IDAT( Interactive Data Analysis Tool)</a:t>
            </a:r>
            <a:endParaRPr lang="en-US" dirty="0"/>
          </a:p>
        </p:txBody>
      </p:sp>
      <p:sp>
        <p:nvSpPr>
          <p:cNvPr id="3" name="Content Placeholder 2"/>
          <p:cNvSpPr>
            <a:spLocks noGrp="1"/>
          </p:cNvSpPr>
          <p:nvPr>
            <p:ph idx="1"/>
          </p:nvPr>
        </p:nvSpPr>
        <p:spPr/>
        <p:txBody>
          <a:bodyPr/>
          <a:lstStyle/>
          <a:p>
            <a:r>
              <a:rPr lang="en-US" dirty="0" smtClean="0"/>
              <a:t>Let’s see how IDAT solve this two questions in the above example:</a:t>
            </a:r>
          </a:p>
          <a:p>
            <a:pPr marL="685800" lvl="2">
              <a:spcBef>
                <a:spcPts val="1000"/>
              </a:spcBef>
            </a:pPr>
            <a:r>
              <a:rPr lang="en-US" dirty="0" smtClean="0"/>
              <a:t>Disease </a:t>
            </a:r>
            <a:r>
              <a:rPr lang="en-US" dirty="0"/>
              <a:t>dengue’s total diagnosis records amount in 2013, </a:t>
            </a:r>
            <a:r>
              <a:rPr lang="en-US" dirty="0" smtClean="0"/>
              <a:t>show by </a:t>
            </a:r>
            <a:r>
              <a:rPr lang="en-US" dirty="0"/>
              <a:t>month</a:t>
            </a:r>
            <a:r>
              <a:rPr lang="en-US" dirty="0" smtClean="0"/>
              <a:t>.</a:t>
            </a:r>
          </a:p>
          <a:p>
            <a:pPr marL="685800" lvl="2">
              <a:spcBef>
                <a:spcPts val="1000"/>
              </a:spcBef>
            </a:pPr>
            <a:r>
              <a:rPr lang="en-US" dirty="0"/>
              <a:t>F</a:t>
            </a:r>
            <a:r>
              <a:rPr lang="en-US" dirty="0" smtClean="0"/>
              <a:t>ind </a:t>
            </a:r>
            <a:r>
              <a:rPr lang="en-US" dirty="0"/>
              <a:t>some kind of  diseases that male is more susceptible than female, and learn more detail about them.</a:t>
            </a:r>
          </a:p>
          <a:p>
            <a:endParaRPr lang="en-US" dirty="0" smtClean="0"/>
          </a:p>
          <a:p>
            <a:pPr lvl="1"/>
            <a:endParaRPr lang="en-US" dirty="0" smtClean="0"/>
          </a:p>
        </p:txBody>
      </p:sp>
      <p:sp>
        <p:nvSpPr>
          <p:cNvPr id="4" name="Title 1"/>
          <p:cNvSpPr txBox="1">
            <a:spLocks/>
          </p:cNvSpPr>
          <p:nvPr/>
        </p:nvSpPr>
        <p:spPr>
          <a:xfrm>
            <a:off x="1254944" y="3596163"/>
            <a:ext cx="70232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hlinkClick r:id="rId3"/>
              </a:rPr>
              <a:t>Demonstration</a:t>
            </a:r>
            <a:endParaRPr lang="en-US" dirty="0"/>
          </a:p>
        </p:txBody>
      </p:sp>
    </p:spTree>
    <p:extLst>
      <p:ext uri="{BB962C8B-B14F-4D97-AF65-F5344CB8AC3E}">
        <p14:creationId xmlns:p14="http://schemas.microsoft.com/office/powerpoint/2010/main" val="8237115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Software structure</a:t>
            </a:r>
            <a:endParaRPr lang="en-US" dirty="0"/>
          </a:p>
        </p:txBody>
      </p:sp>
      <p:sp>
        <p:nvSpPr>
          <p:cNvPr id="4" name="Can 3"/>
          <p:cNvSpPr/>
          <p:nvPr/>
        </p:nvSpPr>
        <p:spPr>
          <a:xfrm>
            <a:off x="4049488" y="6008478"/>
            <a:ext cx="531223" cy="5399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5" name="Flowchart: Multidocument 4"/>
          <p:cNvSpPr/>
          <p:nvPr/>
        </p:nvSpPr>
        <p:spPr>
          <a:xfrm>
            <a:off x="4915989" y="5982353"/>
            <a:ext cx="801189" cy="60089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excel</a:t>
            </a:r>
            <a:endParaRPr lang="en-US" dirty="0"/>
          </a:p>
        </p:txBody>
      </p:sp>
      <p:sp>
        <p:nvSpPr>
          <p:cNvPr id="6" name="Flowchart: Predefined Process 5"/>
          <p:cNvSpPr/>
          <p:nvPr/>
        </p:nvSpPr>
        <p:spPr>
          <a:xfrm>
            <a:off x="7119247" y="6008478"/>
            <a:ext cx="879566" cy="539931"/>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endParaRPr lang="en-US" dirty="0"/>
          </a:p>
        </p:txBody>
      </p:sp>
      <p:sp>
        <p:nvSpPr>
          <p:cNvPr id="7" name="Flowchart: Document 6"/>
          <p:cNvSpPr/>
          <p:nvPr/>
        </p:nvSpPr>
        <p:spPr>
          <a:xfrm>
            <a:off x="6113415" y="5995415"/>
            <a:ext cx="635725" cy="60089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a:t>
            </a:r>
            <a:endParaRPr lang="en-US" dirty="0"/>
          </a:p>
        </p:txBody>
      </p:sp>
      <p:sp>
        <p:nvSpPr>
          <p:cNvPr id="8" name="Rounded Rectangle 7"/>
          <p:cNvSpPr/>
          <p:nvPr/>
        </p:nvSpPr>
        <p:spPr>
          <a:xfrm>
            <a:off x="4652551" y="2752701"/>
            <a:ext cx="2394859" cy="4934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IDAT Sever</a:t>
            </a:r>
            <a:endParaRPr lang="en-US" dirty="0"/>
          </a:p>
        </p:txBody>
      </p:sp>
      <p:sp>
        <p:nvSpPr>
          <p:cNvPr id="10" name="Flowchart: Magnetic Disk 9"/>
          <p:cNvSpPr/>
          <p:nvPr/>
        </p:nvSpPr>
        <p:spPr>
          <a:xfrm>
            <a:off x="5019304" y="3793584"/>
            <a:ext cx="1729836" cy="60019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OLAP System</a:t>
            </a:r>
            <a:endParaRPr lang="en-US" dirty="0"/>
          </a:p>
        </p:txBody>
      </p:sp>
      <p:sp>
        <p:nvSpPr>
          <p:cNvPr id="12" name="Rounded Rectangle 11"/>
          <p:cNvSpPr/>
          <p:nvPr/>
        </p:nvSpPr>
        <p:spPr>
          <a:xfrm>
            <a:off x="4652550" y="4895004"/>
            <a:ext cx="2394859" cy="5399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Data crawler &amp; adapter</a:t>
            </a:r>
            <a:endParaRPr lang="en-US" sz="1600" dirty="0"/>
          </a:p>
        </p:txBody>
      </p:sp>
      <p:sp>
        <p:nvSpPr>
          <p:cNvPr id="13" name="Flowchart: Predefined Process 12"/>
          <p:cNvSpPr/>
          <p:nvPr/>
        </p:nvSpPr>
        <p:spPr>
          <a:xfrm>
            <a:off x="4519749" y="1559626"/>
            <a:ext cx="1166948" cy="566057"/>
          </a:xfrm>
          <a:prstGeom prst="flowChartPredefined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dirty="0" err="1" smtClean="0"/>
              <a:t>visulisation</a:t>
            </a:r>
            <a:endParaRPr lang="en-US" sz="1050" dirty="0"/>
          </a:p>
        </p:txBody>
      </p:sp>
      <p:sp>
        <p:nvSpPr>
          <p:cNvPr id="17" name="Flowchart: Predefined Process 16"/>
          <p:cNvSpPr/>
          <p:nvPr/>
        </p:nvSpPr>
        <p:spPr>
          <a:xfrm>
            <a:off x="5926184" y="1559150"/>
            <a:ext cx="1166948" cy="566057"/>
          </a:xfrm>
          <a:prstGeom prst="flowChartPredefined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dirty="0" err="1" smtClean="0"/>
              <a:t>visulisation</a:t>
            </a:r>
            <a:endParaRPr lang="en-US" sz="1050" dirty="0"/>
          </a:p>
        </p:txBody>
      </p:sp>
      <p:sp>
        <p:nvSpPr>
          <p:cNvPr id="18" name="TextBox 17"/>
          <p:cNvSpPr txBox="1"/>
          <p:nvPr/>
        </p:nvSpPr>
        <p:spPr>
          <a:xfrm>
            <a:off x="2702145" y="1657512"/>
            <a:ext cx="955454" cy="369332"/>
          </a:xfrm>
          <a:prstGeom prst="rect">
            <a:avLst/>
          </a:prstGeom>
          <a:noFill/>
        </p:spPr>
        <p:txBody>
          <a:bodyPr wrap="none" rtlCol="0">
            <a:spAutoFit/>
          </a:bodyPr>
          <a:lstStyle/>
          <a:p>
            <a:r>
              <a:rPr lang="en-US" dirty="0" smtClean="0"/>
              <a:t>Browser</a:t>
            </a:r>
            <a:endParaRPr lang="en-US" dirty="0"/>
          </a:p>
        </p:txBody>
      </p:sp>
      <p:sp>
        <p:nvSpPr>
          <p:cNvPr id="19" name="TextBox 18"/>
          <p:cNvSpPr txBox="1"/>
          <p:nvPr/>
        </p:nvSpPr>
        <p:spPr>
          <a:xfrm>
            <a:off x="2727503" y="2814768"/>
            <a:ext cx="785664" cy="369332"/>
          </a:xfrm>
          <a:prstGeom prst="rect">
            <a:avLst/>
          </a:prstGeom>
          <a:noFill/>
        </p:spPr>
        <p:txBody>
          <a:bodyPr wrap="none" rtlCol="0">
            <a:spAutoFit/>
          </a:bodyPr>
          <a:lstStyle/>
          <a:p>
            <a:r>
              <a:rPr lang="en-US" dirty="0" smtClean="0"/>
              <a:t>Server</a:t>
            </a:r>
          </a:p>
        </p:txBody>
      </p:sp>
      <p:sp>
        <p:nvSpPr>
          <p:cNvPr id="20" name="TextBox 19"/>
          <p:cNvSpPr txBox="1"/>
          <p:nvPr/>
        </p:nvSpPr>
        <p:spPr>
          <a:xfrm>
            <a:off x="2702145" y="3875644"/>
            <a:ext cx="703911" cy="369332"/>
          </a:xfrm>
          <a:prstGeom prst="rect">
            <a:avLst/>
          </a:prstGeom>
          <a:noFill/>
        </p:spPr>
        <p:txBody>
          <a:bodyPr wrap="square" rtlCol="0">
            <a:spAutoFit/>
          </a:bodyPr>
          <a:lstStyle/>
          <a:p>
            <a:r>
              <a:rPr lang="en-US" dirty="0" smtClean="0"/>
              <a:t>OLAP</a:t>
            </a:r>
          </a:p>
        </p:txBody>
      </p:sp>
      <p:sp>
        <p:nvSpPr>
          <p:cNvPr id="21" name="TextBox 20"/>
          <p:cNvSpPr txBox="1"/>
          <p:nvPr/>
        </p:nvSpPr>
        <p:spPr>
          <a:xfrm>
            <a:off x="2727504" y="4983040"/>
            <a:ext cx="719043" cy="369332"/>
          </a:xfrm>
          <a:prstGeom prst="rect">
            <a:avLst/>
          </a:prstGeom>
          <a:noFill/>
        </p:spPr>
        <p:txBody>
          <a:bodyPr wrap="none" rtlCol="0">
            <a:spAutoFit/>
          </a:bodyPr>
          <a:lstStyle/>
          <a:p>
            <a:r>
              <a:rPr lang="en-US" dirty="0" smtClean="0"/>
              <a:t>Script</a:t>
            </a:r>
          </a:p>
        </p:txBody>
      </p:sp>
      <p:sp>
        <p:nvSpPr>
          <p:cNvPr id="22" name="TextBox 21"/>
          <p:cNvSpPr txBox="1"/>
          <p:nvPr/>
        </p:nvSpPr>
        <p:spPr>
          <a:xfrm>
            <a:off x="2727503" y="6093777"/>
            <a:ext cx="1051763" cy="369332"/>
          </a:xfrm>
          <a:prstGeom prst="rect">
            <a:avLst/>
          </a:prstGeom>
          <a:noFill/>
        </p:spPr>
        <p:txBody>
          <a:bodyPr wrap="none" rtlCol="0">
            <a:spAutoFit/>
          </a:bodyPr>
          <a:lstStyle/>
          <a:p>
            <a:r>
              <a:rPr lang="en-US" dirty="0" smtClean="0"/>
              <a:t>Raw data</a:t>
            </a:r>
          </a:p>
        </p:txBody>
      </p:sp>
      <p:cxnSp>
        <p:nvCxnSpPr>
          <p:cNvPr id="24" name="Straight Arrow Connector 23"/>
          <p:cNvCxnSpPr/>
          <p:nvPr/>
        </p:nvCxnSpPr>
        <p:spPr>
          <a:xfrm flipV="1">
            <a:off x="4423954" y="5609112"/>
            <a:ext cx="365760"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425441" y="5609112"/>
            <a:ext cx="261256" cy="261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6270171" y="5566823"/>
            <a:ext cx="161106" cy="28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6975566" y="5536038"/>
            <a:ext cx="418011" cy="316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5852160" y="4567955"/>
            <a:ext cx="8709" cy="225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5852160" y="3317174"/>
            <a:ext cx="0" cy="226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5233851" y="2238894"/>
            <a:ext cx="269966" cy="374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70171" y="2251720"/>
            <a:ext cx="226423" cy="388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042263" y="2233325"/>
            <a:ext cx="278674" cy="452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6431277" y="2337720"/>
            <a:ext cx="248197" cy="335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86697" y="3332735"/>
            <a:ext cx="0" cy="25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236408" y="1288525"/>
            <a:ext cx="3054408" cy="2255071"/>
          </a:xfrm>
          <a:prstGeom prst="rect">
            <a:avLst/>
          </a:prstGeom>
          <a:noFill/>
          <a:ln w="19050">
            <a:solidFill>
              <a:srgbClr val="FF0000"/>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8478465" y="1968388"/>
            <a:ext cx="845424" cy="523220"/>
          </a:xfrm>
          <a:prstGeom prst="rect">
            <a:avLst/>
          </a:prstGeom>
          <a:noFill/>
        </p:spPr>
        <p:txBody>
          <a:bodyPr wrap="none" rtlCol="0">
            <a:spAutoFit/>
          </a:bodyPr>
          <a:lstStyle/>
          <a:p>
            <a:r>
              <a:rPr lang="en-US" sz="2800" dirty="0" smtClean="0">
                <a:solidFill>
                  <a:srgbClr val="FF0000"/>
                </a:solidFill>
              </a:rPr>
              <a:t>IDAT</a:t>
            </a:r>
            <a:endParaRPr lang="en-US" sz="2800" dirty="0">
              <a:solidFill>
                <a:srgbClr val="FF0000"/>
              </a:solidFill>
            </a:endParaRPr>
          </a:p>
        </p:txBody>
      </p:sp>
      <p:cxnSp>
        <p:nvCxnSpPr>
          <p:cNvPr id="11" name="Straight Arrow Connector 10"/>
          <p:cNvCxnSpPr>
            <a:stCxn id="3" idx="1"/>
          </p:cNvCxnSpPr>
          <p:nvPr/>
        </p:nvCxnSpPr>
        <p:spPr>
          <a:xfrm flipH="1">
            <a:off x="7290816" y="2229998"/>
            <a:ext cx="1187649" cy="2915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610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65815" y="2692689"/>
            <a:ext cx="10515600" cy="1325563"/>
          </a:xfrm>
        </p:spPr>
        <p:txBody>
          <a:bodyPr/>
          <a:lstStyle/>
          <a:p>
            <a:r>
              <a:rPr lang="en-US" dirty="0" smtClean="0"/>
              <a:t>Q &amp; A</a:t>
            </a:r>
            <a:endParaRPr lang="en-US" dirty="0"/>
          </a:p>
        </p:txBody>
      </p:sp>
    </p:spTree>
    <p:extLst>
      <p:ext uri="{BB962C8B-B14F-4D97-AF65-F5344CB8AC3E}">
        <p14:creationId xmlns:p14="http://schemas.microsoft.com/office/powerpoint/2010/main" val="2901176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with Tableau</a:t>
            </a:r>
          </a:p>
        </p:txBody>
      </p:sp>
      <p:sp>
        <p:nvSpPr>
          <p:cNvPr id="3" name="Content Placeholder 2"/>
          <p:cNvSpPr>
            <a:spLocks noGrp="1"/>
          </p:cNvSpPr>
          <p:nvPr>
            <p:ph idx="1"/>
          </p:nvPr>
        </p:nvSpPr>
        <p:spPr/>
        <p:txBody>
          <a:bodyPr/>
          <a:lstStyle/>
          <a:p>
            <a:r>
              <a:rPr lang="en-US" dirty="0" smtClean="0"/>
              <a:t>IDAT </a:t>
            </a:r>
            <a:r>
              <a:rPr lang="en-US" dirty="0" smtClean="0"/>
              <a:t>focus on helping user with no database skills explore data more efficiently. While Tableau focus on helping data analyst generate various and colorful charts.</a:t>
            </a:r>
            <a:endParaRPr lang="en-US" dirty="0"/>
          </a:p>
        </p:txBody>
      </p:sp>
    </p:spTree>
    <p:extLst>
      <p:ext uri="{BB962C8B-B14F-4D97-AF65-F5344CB8AC3E}">
        <p14:creationId xmlns:p14="http://schemas.microsoft.com/office/powerpoint/2010/main" val="18925128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71946" y="365125"/>
            <a:ext cx="11001499" cy="1325563"/>
          </a:xfrm>
        </p:spPr>
        <p:txBody>
          <a:bodyPr/>
          <a:lstStyle/>
          <a:p>
            <a:r>
              <a:rPr lang="en-US" dirty="0" smtClean="0"/>
              <a:t>Data analytics progress in enterprises</a:t>
            </a:r>
            <a:endParaRPr lang="en-US" dirty="0"/>
          </a:p>
        </p:txBody>
      </p:sp>
      <p:sp>
        <p:nvSpPr>
          <p:cNvPr id="4" name="Flowchart: Connector 3"/>
          <p:cNvSpPr/>
          <p:nvPr/>
        </p:nvSpPr>
        <p:spPr>
          <a:xfrm>
            <a:off x="826520" y="1838516"/>
            <a:ext cx="332509" cy="33250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TextBox 4"/>
          <p:cNvSpPr txBox="1"/>
          <p:nvPr/>
        </p:nvSpPr>
        <p:spPr>
          <a:xfrm>
            <a:off x="440371" y="2293124"/>
            <a:ext cx="1051763" cy="369332"/>
          </a:xfrm>
          <a:prstGeom prst="rect">
            <a:avLst/>
          </a:prstGeom>
          <a:noFill/>
        </p:spPr>
        <p:txBody>
          <a:bodyPr wrap="none" rtlCol="0">
            <a:spAutoFit/>
          </a:bodyPr>
          <a:lstStyle/>
          <a:p>
            <a:r>
              <a:rPr lang="en-US" dirty="0" smtClean="0"/>
              <a:t>Raw data</a:t>
            </a:r>
            <a:endParaRPr lang="en-US" dirty="0"/>
          </a:p>
        </p:txBody>
      </p:sp>
      <p:sp>
        <p:nvSpPr>
          <p:cNvPr id="6" name="Can 5"/>
          <p:cNvSpPr/>
          <p:nvPr/>
        </p:nvSpPr>
        <p:spPr>
          <a:xfrm>
            <a:off x="700643" y="2944260"/>
            <a:ext cx="531223" cy="5399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7" name="Flowchart: Multidocument 6"/>
          <p:cNvSpPr/>
          <p:nvPr/>
        </p:nvSpPr>
        <p:spPr>
          <a:xfrm>
            <a:off x="520337" y="3815880"/>
            <a:ext cx="801189" cy="60089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excel</a:t>
            </a:r>
            <a:endParaRPr lang="en-US" dirty="0"/>
          </a:p>
        </p:txBody>
      </p:sp>
      <p:sp>
        <p:nvSpPr>
          <p:cNvPr id="8" name="Flowchart: Predefined Process 7"/>
          <p:cNvSpPr/>
          <p:nvPr/>
        </p:nvSpPr>
        <p:spPr>
          <a:xfrm>
            <a:off x="481148" y="5681042"/>
            <a:ext cx="879566" cy="539931"/>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endParaRPr lang="en-US" dirty="0"/>
          </a:p>
        </p:txBody>
      </p:sp>
      <p:sp>
        <p:nvSpPr>
          <p:cNvPr id="9" name="Flowchart: Document 8"/>
          <p:cNvSpPr/>
          <p:nvPr/>
        </p:nvSpPr>
        <p:spPr>
          <a:xfrm>
            <a:off x="648391" y="4748461"/>
            <a:ext cx="635725" cy="60089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a:t>
            </a:r>
            <a:endParaRPr lang="en-US" dirty="0"/>
          </a:p>
        </p:txBody>
      </p:sp>
      <p:sp>
        <p:nvSpPr>
          <p:cNvPr id="10" name="Right Arrow 9"/>
          <p:cNvSpPr/>
          <p:nvPr/>
        </p:nvSpPr>
        <p:spPr>
          <a:xfrm>
            <a:off x="1847408" y="4321769"/>
            <a:ext cx="800788" cy="19000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TextBox 10"/>
          <p:cNvSpPr txBox="1"/>
          <p:nvPr/>
        </p:nvSpPr>
        <p:spPr>
          <a:xfrm>
            <a:off x="1632890" y="3611220"/>
            <a:ext cx="1229824" cy="369332"/>
          </a:xfrm>
          <a:prstGeom prst="rect">
            <a:avLst/>
          </a:prstGeom>
          <a:noFill/>
        </p:spPr>
        <p:txBody>
          <a:bodyPr wrap="none" rtlCol="0">
            <a:spAutoFit/>
          </a:bodyPr>
          <a:lstStyle/>
          <a:p>
            <a:r>
              <a:rPr lang="en-US" dirty="0"/>
              <a:t>Structuring</a:t>
            </a:r>
          </a:p>
        </p:txBody>
      </p:sp>
      <p:sp>
        <p:nvSpPr>
          <p:cNvPr id="13" name="TextBox 12"/>
          <p:cNvSpPr txBox="1"/>
          <p:nvPr/>
        </p:nvSpPr>
        <p:spPr>
          <a:xfrm>
            <a:off x="1632890" y="3931660"/>
            <a:ext cx="1205523" cy="369332"/>
          </a:xfrm>
          <a:prstGeom prst="rect">
            <a:avLst/>
          </a:prstGeom>
          <a:noFill/>
        </p:spPr>
        <p:txBody>
          <a:bodyPr wrap="none" rtlCol="0">
            <a:spAutoFit/>
          </a:bodyPr>
          <a:lstStyle/>
          <a:p>
            <a:r>
              <a:rPr lang="en-US" dirty="0" smtClean="0"/>
              <a:t>Integrating</a:t>
            </a:r>
            <a:endParaRPr lang="en-US" dirty="0"/>
          </a:p>
        </p:txBody>
      </p:sp>
      <p:sp>
        <p:nvSpPr>
          <p:cNvPr id="14" name="Flowchart: Connector 13"/>
          <p:cNvSpPr/>
          <p:nvPr/>
        </p:nvSpPr>
        <p:spPr>
          <a:xfrm>
            <a:off x="3278748" y="1838515"/>
            <a:ext cx="332509" cy="33250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a:t>
            </a:r>
          </a:p>
        </p:txBody>
      </p:sp>
      <p:sp>
        <p:nvSpPr>
          <p:cNvPr id="15" name="TextBox 14"/>
          <p:cNvSpPr txBox="1"/>
          <p:nvPr/>
        </p:nvSpPr>
        <p:spPr>
          <a:xfrm>
            <a:off x="2620866" y="2367810"/>
            <a:ext cx="1648272" cy="369332"/>
          </a:xfrm>
          <a:prstGeom prst="rect">
            <a:avLst/>
          </a:prstGeom>
          <a:noFill/>
        </p:spPr>
        <p:txBody>
          <a:bodyPr wrap="none" rtlCol="0">
            <a:spAutoFit/>
          </a:bodyPr>
          <a:lstStyle/>
          <a:p>
            <a:r>
              <a:rPr lang="en-US" dirty="0" smtClean="0"/>
              <a:t>Structured data</a:t>
            </a:r>
            <a:endParaRPr lang="en-US" dirty="0"/>
          </a:p>
        </p:txBody>
      </p:sp>
      <p:sp>
        <p:nvSpPr>
          <p:cNvPr id="16" name="Can 15"/>
          <p:cNvSpPr/>
          <p:nvPr/>
        </p:nvSpPr>
        <p:spPr>
          <a:xfrm>
            <a:off x="3174078" y="3710586"/>
            <a:ext cx="531223" cy="539931"/>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DB</a:t>
            </a:r>
            <a:endParaRPr lang="en-US" dirty="0"/>
          </a:p>
        </p:txBody>
      </p:sp>
      <p:sp>
        <p:nvSpPr>
          <p:cNvPr id="17" name="Flowchart: Multidocument 16"/>
          <p:cNvSpPr/>
          <p:nvPr/>
        </p:nvSpPr>
        <p:spPr>
          <a:xfrm>
            <a:off x="3039094" y="4748461"/>
            <a:ext cx="801189" cy="600892"/>
          </a:xfrm>
          <a:prstGeom prst="flowChartMulti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excel</a:t>
            </a:r>
            <a:endParaRPr lang="en-US" dirty="0"/>
          </a:p>
        </p:txBody>
      </p:sp>
      <p:sp>
        <p:nvSpPr>
          <p:cNvPr id="18" name="TextBox 17"/>
          <p:cNvSpPr txBox="1"/>
          <p:nvPr/>
        </p:nvSpPr>
        <p:spPr>
          <a:xfrm>
            <a:off x="3208695" y="4300992"/>
            <a:ext cx="461986" cy="369332"/>
          </a:xfrm>
          <a:prstGeom prst="rect">
            <a:avLst/>
          </a:prstGeom>
          <a:noFill/>
        </p:spPr>
        <p:txBody>
          <a:bodyPr wrap="none" rtlCol="0">
            <a:spAutoFit/>
          </a:bodyPr>
          <a:lstStyle/>
          <a:p>
            <a:r>
              <a:rPr lang="en-US" dirty="0" smtClean="0"/>
              <a:t>OR</a:t>
            </a:r>
            <a:endParaRPr lang="en-US" dirty="0"/>
          </a:p>
        </p:txBody>
      </p:sp>
      <p:sp>
        <p:nvSpPr>
          <p:cNvPr id="19" name="Flowchart: Connector 18"/>
          <p:cNvSpPr/>
          <p:nvPr/>
        </p:nvSpPr>
        <p:spPr>
          <a:xfrm>
            <a:off x="5694520" y="1803934"/>
            <a:ext cx="332509" cy="332509"/>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a:t>
            </a:r>
            <a:endParaRPr lang="en-US" dirty="0"/>
          </a:p>
        </p:txBody>
      </p:sp>
      <p:sp>
        <p:nvSpPr>
          <p:cNvPr id="20" name="TextBox 19"/>
          <p:cNvSpPr txBox="1"/>
          <p:nvPr/>
        </p:nvSpPr>
        <p:spPr>
          <a:xfrm>
            <a:off x="5286188" y="2341900"/>
            <a:ext cx="1248932" cy="369332"/>
          </a:xfrm>
          <a:prstGeom prst="rect">
            <a:avLst/>
          </a:prstGeom>
          <a:noFill/>
        </p:spPr>
        <p:txBody>
          <a:bodyPr wrap="none" rtlCol="0">
            <a:spAutoFit/>
          </a:bodyPr>
          <a:lstStyle/>
          <a:p>
            <a:r>
              <a:rPr lang="en-US" dirty="0" smtClean="0"/>
              <a:t>model data</a:t>
            </a:r>
            <a:endParaRPr lang="en-US" dirty="0"/>
          </a:p>
        </p:txBody>
      </p:sp>
      <p:sp>
        <p:nvSpPr>
          <p:cNvPr id="21" name="Right Arrow 20"/>
          <p:cNvSpPr/>
          <p:nvPr/>
        </p:nvSpPr>
        <p:spPr>
          <a:xfrm>
            <a:off x="4158526" y="4321769"/>
            <a:ext cx="800788" cy="19000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TextBox 21"/>
          <p:cNvSpPr txBox="1"/>
          <p:nvPr/>
        </p:nvSpPr>
        <p:spPr>
          <a:xfrm>
            <a:off x="4062759" y="3611220"/>
            <a:ext cx="950004" cy="369332"/>
          </a:xfrm>
          <a:prstGeom prst="rect">
            <a:avLst/>
          </a:prstGeom>
          <a:noFill/>
        </p:spPr>
        <p:txBody>
          <a:bodyPr wrap="none" rtlCol="0">
            <a:spAutoFit/>
          </a:bodyPr>
          <a:lstStyle/>
          <a:p>
            <a:r>
              <a:rPr lang="en-US" dirty="0"/>
              <a:t>F</a:t>
            </a:r>
            <a:r>
              <a:rPr lang="en-US" dirty="0" smtClean="0"/>
              <a:t>iltering</a:t>
            </a:r>
            <a:endParaRPr lang="en-US" dirty="0"/>
          </a:p>
        </p:txBody>
      </p:sp>
      <p:sp>
        <p:nvSpPr>
          <p:cNvPr id="23" name="TextBox 22"/>
          <p:cNvSpPr txBox="1"/>
          <p:nvPr/>
        </p:nvSpPr>
        <p:spPr>
          <a:xfrm>
            <a:off x="4062759" y="3931660"/>
            <a:ext cx="1161087" cy="369332"/>
          </a:xfrm>
          <a:prstGeom prst="rect">
            <a:avLst/>
          </a:prstGeom>
          <a:noFill/>
        </p:spPr>
        <p:txBody>
          <a:bodyPr wrap="none" rtlCol="0">
            <a:spAutoFit/>
          </a:bodyPr>
          <a:lstStyle/>
          <a:p>
            <a:r>
              <a:rPr lang="en-US" dirty="0" smtClean="0"/>
              <a:t>Correcting</a:t>
            </a:r>
            <a:endParaRPr lang="en-US" dirty="0"/>
          </a:p>
        </p:txBody>
      </p:sp>
      <p:sp>
        <p:nvSpPr>
          <p:cNvPr id="24" name="TextBox 23"/>
          <p:cNvSpPr txBox="1"/>
          <p:nvPr/>
        </p:nvSpPr>
        <p:spPr>
          <a:xfrm>
            <a:off x="4062759" y="3217442"/>
            <a:ext cx="1077539" cy="369332"/>
          </a:xfrm>
          <a:prstGeom prst="rect">
            <a:avLst/>
          </a:prstGeom>
          <a:noFill/>
        </p:spPr>
        <p:txBody>
          <a:bodyPr wrap="none" rtlCol="0">
            <a:spAutoFit/>
          </a:bodyPr>
          <a:lstStyle/>
          <a:p>
            <a:r>
              <a:rPr lang="en-US" dirty="0" smtClean="0"/>
              <a:t>Modeling</a:t>
            </a:r>
            <a:endParaRPr lang="en-US" dirty="0"/>
          </a:p>
        </p:txBody>
      </p:sp>
      <p:sp>
        <p:nvSpPr>
          <p:cNvPr id="31" name="Right Arrow 30"/>
          <p:cNvSpPr/>
          <p:nvPr/>
        </p:nvSpPr>
        <p:spPr>
          <a:xfrm>
            <a:off x="6535120" y="4321769"/>
            <a:ext cx="800788" cy="19000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TextBox 31"/>
          <p:cNvSpPr txBox="1"/>
          <p:nvPr/>
        </p:nvSpPr>
        <p:spPr>
          <a:xfrm>
            <a:off x="6441051" y="3931853"/>
            <a:ext cx="1304268" cy="369332"/>
          </a:xfrm>
          <a:prstGeom prst="rect">
            <a:avLst/>
          </a:prstGeom>
          <a:noFill/>
        </p:spPr>
        <p:txBody>
          <a:bodyPr wrap="none" rtlCol="0">
            <a:spAutoFit/>
          </a:bodyPr>
          <a:lstStyle/>
          <a:p>
            <a:r>
              <a:rPr lang="en-US" dirty="0" smtClean="0"/>
              <a:t>Aggregating</a:t>
            </a:r>
            <a:endParaRPr lang="en-US" dirty="0"/>
          </a:p>
        </p:txBody>
      </p:sp>
      <p:sp>
        <p:nvSpPr>
          <p:cNvPr id="34" name="TextBox 33"/>
          <p:cNvSpPr txBox="1"/>
          <p:nvPr/>
        </p:nvSpPr>
        <p:spPr>
          <a:xfrm>
            <a:off x="6441051" y="3650438"/>
            <a:ext cx="1007520" cy="369332"/>
          </a:xfrm>
          <a:prstGeom prst="rect">
            <a:avLst/>
          </a:prstGeom>
          <a:noFill/>
        </p:spPr>
        <p:txBody>
          <a:bodyPr wrap="none" rtlCol="0">
            <a:spAutoFit/>
          </a:bodyPr>
          <a:lstStyle/>
          <a:p>
            <a:r>
              <a:rPr lang="en-US" dirty="0"/>
              <a:t>S</a:t>
            </a:r>
            <a:r>
              <a:rPr lang="en-US" dirty="0" smtClean="0"/>
              <a:t>tatistics</a:t>
            </a:r>
            <a:endParaRPr lang="en-US" dirty="0"/>
          </a:p>
        </p:txBody>
      </p:sp>
      <p:sp>
        <p:nvSpPr>
          <p:cNvPr id="36" name="Flowchart: Connector 35"/>
          <p:cNvSpPr/>
          <p:nvPr/>
        </p:nvSpPr>
        <p:spPr>
          <a:xfrm>
            <a:off x="8086547" y="1803934"/>
            <a:ext cx="332509" cy="332509"/>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4</a:t>
            </a:r>
          </a:p>
        </p:txBody>
      </p:sp>
      <p:sp>
        <p:nvSpPr>
          <p:cNvPr id="37" name="TextBox 36"/>
          <p:cNvSpPr txBox="1"/>
          <p:nvPr/>
        </p:nvSpPr>
        <p:spPr>
          <a:xfrm>
            <a:off x="7535712" y="2341900"/>
            <a:ext cx="1594411" cy="369332"/>
          </a:xfrm>
          <a:prstGeom prst="rect">
            <a:avLst/>
          </a:prstGeom>
          <a:noFill/>
        </p:spPr>
        <p:txBody>
          <a:bodyPr wrap="none" rtlCol="0">
            <a:spAutoFit/>
          </a:bodyPr>
          <a:lstStyle/>
          <a:p>
            <a:r>
              <a:rPr lang="en-US" dirty="0" smtClean="0"/>
              <a:t>Statistics result</a:t>
            </a:r>
            <a:endParaRPr lang="en-US" dirty="0"/>
          </a:p>
        </p:txBody>
      </p:sp>
      <p:graphicFrame>
        <p:nvGraphicFramePr>
          <p:cNvPr id="38" name="Table 37"/>
          <p:cNvGraphicFramePr>
            <a:graphicFrameLocks noGrp="1"/>
          </p:cNvGraphicFramePr>
          <p:nvPr>
            <p:extLst>
              <p:ext uri="{D42A27DB-BD31-4B8C-83A1-F6EECF244321}">
                <p14:modId xmlns:p14="http://schemas.microsoft.com/office/powerpoint/2010/main" val="1672844786"/>
              </p:ext>
            </p:extLst>
          </p:nvPr>
        </p:nvGraphicFramePr>
        <p:xfrm>
          <a:off x="7776269" y="3611220"/>
          <a:ext cx="1106472" cy="1463040"/>
        </p:xfrm>
        <a:graphic>
          <a:graphicData uri="http://schemas.openxmlformats.org/drawingml/2006/table">
            <a:tbl>
              <a:tblPr firstRow="1" bandRow="1">
                <a:tableStyleId>{5C22544A-7EE6-4342-B048-85BDC9FD1C3A}</a:tableStyleId>
              </a:tblPr>
              <a:tblGrid>
                <a:gridCol w="368824"/>
                <a:gridCol w="368824"/>
                <a:gridCol w="368824"/>
              </a:tblGrid>
              <a:tr h="305509">
                <a:tc>
                  <a:txBody>
                    <a:bodyPr/>
                    <a:lstStyle/>
                    <a:p>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r>
              <a:tr h="305509">
                <a:tc>
                  <a:txBody>
                    <a:bodyPr/>
                    <a:lstStyle/>
                    <a:p>
                      <a:r>
                        <a:rPr lang="en-US" dirty="0" smtClean="0"/>
                        <a:t>x</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r>
              <a:tr h="305509">
                <a:tc>
                  <a:txBody>
                    <a:bodyPr/>
                    <a:lstStyle/>
                    <a:p>
                      <a:r>
                        <a:rPr lang="en-US" dirty="0" smtClean="0"/>
                        <a:t>y</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r>
              <a:tr h="305509">
                <a:tc>
                  <a:txBody>
                    <a:bodyPr/>
                    <a:lstStyle/>
                    <a:p>
                      <a:r>
                        <a:rPr lang="en-US" dirty="0" smtClean="0"/>
                        <a:t>z</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bl>
          </a:graphicData>
        </a:graphic>
      </p:graphicFrame>
      <p:sp>
        <p:nvSpPr>
          <p:cNvPr id="39" name="Flowchart: Connector 38"/>
          <p:cNvSpPr/>
          <p:nvPr/>
        </p:nvSpPr>
        <p:spPr>
          <a:xfrm>
            <a:off x="10722124" y="1756836"/>
            <a:ext cx="332509" cy="33250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5</a:t>
            </a:r>
            <a:endParaRPr lang="en-US" dirty="0"/>
          </a:p>
        </p:txBody>
      </p:sp>
      <p:sp>
        <p:nvSpPr>
          <p:cNvPr id="40" name="TextBox 39"/>
          <p:cNvSpPr txBox="1"/>
          <p:nvPr/>
        </p:nvSpPr>
        <p:spPr>
          <a:xfrm>
            <a:off x="10539421" y="2294802"/>
            <a:ext cx="671979" cy="369332"/>
          </a:xfrm>
          <a:prstGeom prst="rect">
            <a:avLst/>
          </a:prstGeom>
          <a:noFill/>
        </p:spPr>
        <p:txBody>
          <a:bodyPr wrap="none" rtlCol="0">
            <a:spAutoFit/>
          </a:bodyPr>
          <a:lstStyle/>
          <a:p>
            <a:r>
              <a:rPr lang="en-US" dirty="0" smtClean="0"/>
              <a:t>chart</a:t>
            </a:r>
            <a:endParaRPr lang="en-US" dirty="0"/>
          </a:p>
        </p:txBody>
      </p:sp>
      <p:sp>
        <p:nvSpPr>
          <p:cNvPr id="41" name="Right Arrow 40"/>
          <p:cNvSpPr/>
          <p:nvPr/>
        </p:nvSpPr>
        <p:spPr>
          <a:xfrm>
            <a:off x="9098213" y="4284169"/>
            <a:ext cx="800788" cy="19000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TextBox 41"/>
          <p:cNvSpPr txBox="1"/>
          <p:nvPr/>
        </p:nvSpPr>
        <p:spPr>
          <a:xfrm>
            <a:off x="8956999" y="3904084"/>
            <a:ext cx="1172116" cy="369332"/>
          </a:xfrm>
          <a:prstGeom prst="rect">
            <a:avLst/>
          </a:prstGeom>
          <a:noFill/>
        </p:spPr>
        <p:txBody>
          <a:bodyPr wrap="none" rtlCol="0">
            <a:spAutoFit/>
          </a:bodyPr>
          <a:lstStyle/>
          <a:p>
            <a:r>
              <a:rPr lang="en-US" dirty="0" smtClean="0"/>
              <a:t>Visualizing</a:t>
            </a:r>
            <a:endParaRPr lang="en-US" dirty="0"/>
          </a:p>
        </p:txBody>
      </p:sp>
      <p:graphicFrame>
        <p:nvGraphicFramePr>
          <p:cNvPr id="44" name="Chart 43"/>
          <p:cNvGraphicFramePr/>
          <p:nvPr>
            <p:extLst>
              <p:ext uri="{D42A27DB-BD31-4B8C-83A1-F6EECF244321}">
                <p14:modId xmlns:p14="http://schemas.microsoft.com/office/powerpoint/2010/main" val="490952901"/>
              </p:ext>
            </p:extLst>
          </p:nvPr>
        </p:nvGraphicFramePr>
        <p:xfrm>
          <a:off x="10157217" y="3525179"/>
          <a:ext cx="1794831" cy="1450675"/>
        </p:xfrm>
        <a:graphic>
          <a:graphicData uri="http://schemas.openxmlformats.org/drawingml/2006/chart">
            <c:chart xmlns:c="http://schemas.openxmlformats.org/drawingml/2006/chart" xmlns:r="http://schemas.openxmlformats.org/officeDocument/2006/relationships" r:id="rId3"/>
          </a:graphicData>
        </a:graphic>
      </p:graphicFrame>
      <p:sp>
        <p:nvSpPr>
          <p:cNvPr id="45" name="5-Point Star 44"/>
          <p:cNvSpPr/>
          <p:nvPr/>
        </p:nvSpPr>
        <p:spPr>
          <a:xfrm>
            <a:off x="5497478" y="3501183"/>
            <a:ext cx="629393" cy="629393"/>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Cube 45"/>
          <p:cNvSpPr/>
          <p:nvPr/>
        </p:nvSpPr>
        <p:spPr>
          <a:xfrm>
            <a:off x="5556853" y="4670324"/>
            <a:ext cx="598522" cy="598522"/>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TextBox 46"/>
          <p:cNvSpPr txBox="1"/>
          <p:nvPr/>
        </p:nvSpPr>
        <p:spPr>
          <a:xfrm>
            <a:off x="5593659" y="4239642"/>
            <a:ext cx="461986" cy="369332"/>
          </a:xfrm>
          <a:prstGeom prst="rect">
            <a:avLst/>
          </a:prstGeom>
          <a:noFill/>
        </p:spPr>
        <p:txBody>
          <a:bodyPr wrap="none" rtlCol="0">
            <a:spAutoFit/>
          </a:bodyPr>
          <a:lstStyle/>
          <a:p>
            <a:r>
              <a:rPr lang="en-US" dirty="0" smtClean="0"/>
              <a:t>OR</a:t>
            </a:r>
            <a:endParaRPr lang="en-US" dirty="0"/>
          </a:p>
        </p:txBody>
      </p:sp>
    </p:spTree>
    <p:extLst>
      <p:ext uri="{BB962C8B-B14F-4D97-AF65-F5344CB8AC3E}">
        <p14:creationId xmlns:p14="http://schemas.microsoft.com/office/powerpoint/2010/main" val="927457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need analytics</a:t>
            </a:r>
            <a:endParaRPr lang="en-US" dirty="0"/>
          </a:p>
        </p:txBody>
      </p:sp>
      <p:sp>
        <p:nvSpPr>
          <p:cNvPr id="6" name="Flowchart: Magnetic Disk 5"/>
          <p:cNvSpPr/>
          <p:nvPr/>
        </p:nvSpPr>
        <p:spPr>
          <a:xfrm>
            <a:off x="1780032" y="1700784"/>
            <a:ext cx="1950720" cy="160934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7" name="Equal 6"/>
          <p:cNvSpPr/>
          <p:nvPr/>
        </p:nvSpPr>
        <p:spPr>
          <a:xfrm rot="5400000">
            <a:off x="2139696" y="3719321"/>
            <a:ext cx="1231392" cy="74371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p:cNvPicPr>
            <a:picLocks noChangeAspect="1"/>
          </p:cNvPicPr>
          <p:nvPr/>
        </p:nvPicPr>
        <p:blipFill>
          <a:blip r:embed="rId3"/>
          <a:stretch>
            <a:fillRect/>
          </a:stretch>
        </p:blipFill>
        <p:spPr>
          <a:xfrm>
            <a:off x="1320927" y="4872226"/>
            <a:ext cx="2409825" cy="1600200"/>
          </a:xfrm>
          <a:prstGeom prst="rect">
            <a:avLst/>
          </a:prstGeom>
        </p:spPr>
      </p:pic>
      <p:sp>
        <p:nvSpPr>
          <p:cNvPr id="9" name="Plus 8"/>
          <p:cNvSpPr/>
          <p:nvPr/>
        </p:nvSpPr>
        <p:spPr>
          <a:xfrm>
            <a:off x="4096512" y="2072640"/>
            <a:ext cx="950976" cy="86563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entagon 9"/>
          <p:cNvSpPr/>
          <p:nvPr/>
        </p:nvSpPr>
        <p:spPr>
          <a:xfrm>
            <a:off x="5340096" y="1840992"/>
            <a:ext cx="1731264" cy="109728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a:t>
            </a:r>
          </a:p>
          <a:p>
            <a:pPr algn="ctr"/>
            <a:r>
              <a:rPr lang="en-US" dirty="0" smtClean="0"/>
              <a:t>Analytics</a:t>
            </a:r>
            <a:endParaRPr lang="en-US" dirty="0"/>
          </a:p>
        </p:txBody>
      </p:sp>
      <p:sp>
        <p:nvSpPr>
          <p:cNvPr id="11" name="Equal 10"/>
          <p:cNvSpPr/>
          <p:nvPr/>
        </p:nvSpPr>
        <p:spPr>
          <a:xfrm>
            <a:off x="7333488" y="1999488"/>
            <a:ext cx="1085088" cy="78028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p:cNvPicPr>
            <a:picLocks noChangeAspect="1"/>
          </p:cNvPicPr>
          <p:nvPr/>
        </p:nvPicPr>
        <p:blipFill>
          <a:blip r:embed="rId4"/>
          <a:stretch>
            <a:fillRect/>
          </a:stretch>
        </p:blipFill>
        <p:spPr>
          <a:xfrm>
            <a:off x="8680704" y="1478661"/>
            <a:ext cx="1704975" cy="1666875"/>
          </a:xfrm>
          <a:prstGeom prst="rect">
            <a:avLst/>
          </a:prstGeom>
        </p:spPr>
      </p:pic>
    </p:spTree>
    <p:extLst>
      <p:ext uri="{BB962C8B-B14F-4D97-AF65-F5344CB8AC3E}">
        <p14:creationId xmlns:p14="http://schemas.microsoft.com/office/powerpoint/2010/main" val="932514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IDAT, tableau and excel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816511"/>
              </p:ext>
            </p:extLst>
          </p:nvPr>
        </p:nvGraphicFramePr>
        <p:xfrm>
          <a:off x="838200" y="1825625"/>
          <a:ext cx="10515600" cy="2265226"/>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endParaRPr lang="en-US" dirty="0"/>
                    </a:p>
                  </a:txBody>
                  <a:tcPr/>
                </a:tc>
                <a:tc>
                  <a:txBody>
                    <a:bodyPr/>
                    <a:lstStyle/>
                    <a:p>
                      <a:r>
                        <a:rPr lang="en-US" dirty="0" smtClean="0"/>
                        <a:t>IDAT</a:t>
                      </a:r>
                      <a:endParaRPr lang="en-US" dirty="0"/>
                    </a:p>
                  </a:txBody>
                  <a:tcPr/>
                </a:tc>
                <a:tc>
                  <a:txBody>
                    <a:bodyPr/>
                    <a:lstStyle/>
                    <a:p>
                      <a:r>
                        <a:rPr lang="en-US" dirty="0" smtClean="0"/>
                        <a:t>Tableau</a:t>
                      </a:r>
                      <a:endParaRPr lang="en-US" dirty="0"/>
                    </a:p>
                  </a:txBody>
                  <a:tcPr/>
                </a:tc>
                <a:tc>
                  <a:txBody>
                    <a:bodyPr/>
                    <a:lstStyle/>
                    <a:p>
                      <a:r>
                        <a:rPr lang="en-US" dirty="0" smtClean="0"/>
                        <a:t>Excel</a:t>
                      </a:r>
                      <a:endParaRPr lang="en-US" dirty="0"/>
                    </a:p>
                  </a:txBody>
                  <a:tcPr/>
                </a:tc>
              </a:tr>
              <a:tr h="416106">
                <a:tc>
                  <a:txBody>
                    <a:bodyPr/>
                    <a:lstStyle/>
                    <a:p>
                      <a:r>
                        <a:rPr lang="en-US" dirty="0" smtClean="0"/>
                        <a:t>Interactive ability</a:t>
                      </a:r>
                      <a:endParaRPr lang="en-US" dirty="0"/>
                    </a:p>
                  </a:txBody>
                  <a:tcPr/>
                </a:tc>
                <a:tc>
                  <a:txBody>
                    <a:bodyPr/>
                    <a:lstStyle/>
                    <a:p>
                      <a:r>
                        <a:rPr lang="en-US" dirty="0" smtClean="0"/>
                        <a:t>Powerful</a:t>
                      </a:r>
                      <a:endParaRPr lang="en-US" dirty="0"/>
                    </a:p>
                  </a:txBody>
                  <a:tcPr/>
                </a:tc>
                <a:tc>
                  <a:txBody>
                    <a:bodyPr/>
                    <a:lstStyle/>
                    <a:p>
                      <a:r>
                        <a:rPr lang="en-US" dirty="0" smtClean="0"/>
                        <a:t>Weak</a:t>
                      </a:r>
                      <a:endParaRPr lang="en-US" dirty="0"/>
                    </a:p>
                  </a:txBody>
                  <a:tcPr/>
                </a:tc>
                <a:tc>
                  <a:txBody>
                    <a:bodyPr/>
                    <a:lstStyle/>
                    <a:p>
                      <a:r>
                        <a:rPr lang="en-US" dirty="0" smtClean="0"/>
                        <a:t>No</a:t>
                      </a:r>
                      <a:endParaRPr lang="en-US" dirty="0"/>
                    </a:p>
                  </a:txBody>
                  <a:tcPr/>
                </a:tc>
              </a:tr>
              <a:tr h="370840">
                <a:tc>
                  <a:txBody>
                    <a:bodyPr/>
                    <a:lstStyle/>
                    <a:p>
                      <a:r>
                        <a:rPr lang="en-US" dirty="0" smtClean="0"/>
                        <a:t>DA requirement</a:t>
                      </a:r>
                      <a:endParaRPr lang="en-US" dirty="0"/>
                    </a:p>
                  </a:txBody>
                  <a:tcPr/>
                </a:tc>
                <a:tc>
                  <a:txBody>
                    <a:bodyPr/>
                    <a:lstStyle/>
                    <a:p>
                      <a:r>
                        <a:rPr lang="en-US" dirty="0" smtClean="0"/>
                        <a:t>No programing</a:t>
                      </a:r>
                      <a:endParaRPr lang="en-US" dirty="0"/>
                    </a:p>
                  </a:txBody>
                  <a:tcPr/>
                </a:tc>
                <a:tc>
                  <a:txBody>
                    <a:bodyPr/>
                    <a:lstStyle/>
                    <a:p>
                      <a:r>
                        <a:rPr lang="en-US" dirty="0" smtClean="0"/>
                        <a:t>Little</a:t>
                      </a:r>
                      <a:r>
                        <a:rPr lang="en-US" baseline="0" dirty="0" smtClean="0"/>
                        <a:t> programing</a:t>
                      </a:r>
                      <a:endParaRPr lang="en-US" dirty="0"/>
                    </a:p>
                  </a:txBody>
                  <a:tcPr/>
                </a:tc>
                <a:tc>
                  <a:txBody>
                    <a:bodyPr/>
                    <a:lstStyle/>
                    <a:p>
                      <a:r>
                        <a:rPr lang="en-US" dirty="0" smtClean="0"/>
                        <a:t>Little</a:t>
                      </a:r>
                      <a:r>
                        <a:rPr lang="en-US" baseline="0" dirty="0" smtClean="0"/>
                        <a:t> programing</a:t>
                      </a:r>
                      <a:endParaRPr lang="en-US" dirty="0"/>
                    </a:p>
                  </a:txBody>
                  <a:tcPr/>
                </a:tc>
              </a:tr>
              <a:tr h="353555">
                <a:tc>
                  <a:txBody>
                    <a:bodyPr/>
                    <a:lstStyle/>
                    <a:p>
                      <a:r>
                        <a:rPr lang="en-US" dirty="0" smtClean="0"/>
                        <a:t>Big</a:t>
                      </a:r>
                      <a:r>
                        <a:rPr lang="en-US" baseline="0" dirty="0" smtClean="0"/>
                        <a:t> Data capability</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r>
              <a:tr h="370840">
                <a:tc>
                  <a:txBody>
                    <a:bodyPr/>
                    <a:lstStyle/>
                    <a:p>
                      <a:r>
                        <a:rPr lang="en-US" dirty="0" smtClean="0"/>
                        <a:t>Target</a:t>
                      </a:r>
                      <a:r>
                        <a:rPr lang="en-US" baseline="0" dirty="0" smtClean="0"/>
                        <a:t> User</a:t>
                      </a:r>
                      <a:endParaRPr lang="en-US" dirty="0"/>
                    </a:p>
                  </a:txBody>
                  <a:tcPr/>
                </a:tc>
                <a:tc>
                  <a:txBody>
                    <a:bodyPr/>
                    <a:lstStyle/>
                    <a:p>
                      <a:r>
                        <a:rPr lang="en-US" dirty="0" smtClean="0"/>
                        <a:t>BA&amp;DA</a:t>
                      </a:r>
                      <a:endParaRPr lang="en-US" dirty="0"/>
                    </a:p>
                  </a:txBody>
                  <a:tcPr/>
                </a:tc>
                <a:tc>
                  <a:txBody>
                    <a:bodyPr/>
                    <a:lstStyle/>
                    <a:p>
                      <a:r>
                        <a:rPr lang="en-US" dirty="0" smtClean="0"/>
                        <a:t>DA&amp;BA</a:t>
                      </a:r>
                      <a:endParaRPr lang="en-US" dirty="0"/>
                    </a:p>
                  </a:txBody>
                  <a:tcPr/>
                </a:tc>
                <a:tc>
                  <a:txBody>
                    <a:bodyPr/>
                    <a:lstStyle/>
                    <a:p>
                      <a:r>
                        <a:rPr lang="en-US" dirty="0" smtClean="0"/>
                        <a:t>DA</a:t>
                      </a:r>
                      <a:endParaRPr lang="en-US" dirty="0"/>
                    </a:p>
                  </a:txBody>
                  <a:tcPr/>
                </a:tc>
              </a:tr>
              <a:tr h="370840">
                <a:tc>
                  <a:txBody>
                    <a:bodyPr/>
                    <a:lstStyle/>
                    <a:p>
                      <a:r>
                        <a:rPr lang="en-US" dirty="0" smtClean="0"/>
                        <a:t>Target Enterprise</a:t>
                      </a:r>
                      <a:endParaRPr lang="en-US" dirty="0"/>
                    </a:p>
                  </a:txBody>
                  <a:tcPr/>
                </a:tc>
                <a:tc>
                  <a:txBody>
                    <a:bodyPr/>
                    <a:lstStyle/>
                    <a:p>
                      <a:r>
                        <a:rPr lang="en-US" dirty="0" smtClean="0"/>
                        <a:t>Medium &amp; Small</a:t>
                      </a:r>
                      <a:endParaRPr lang="en-US" dirty="0"/>
                    </a:p>
                  </a:txBody>
                  <a:tcPr/>
                </a:tc>
                <a:tc>
                  <a:txBody>
                    <a:bodyPr/>
                    <a:lstStyle/>
                    <a:p>
                      <a:r>
                        <a:rPr lang="en-US" dirty="0" smtClean="0"/>
                        <a:t>Big</a:t>
                      </a:r>
                      <a:endParaRPr lang="en-US" dirty="0"/>
                    </a:p>
                  </a:txBody>
                  <a:tcPr/>
                </a:tc>
                <a:tc>
                  <a:txBody>
                    <a:bodyPr/>
                    <a:lstStyle/>
                    <a:p>
                      <a:r>
                        <a:rPr lang="en-US" dirty="0" smtClean="0"/>
                        <a:t>Small</a:t>
                      </a:r>
                      <a:endParaRPr lang="en-US" dirty="0"/>
                    </a:p>
                  </a:txBody>
                  <a:tcPr/>
                </a:tc>
              </a:tr>
            </a:tbl>
          </a:graphicData>
        </a:graphic>
      </p:graphicFrame>
    </p:spTree>
    <p:extLst>
      <p:ext uri="{BB962C8B-B14F-4D97-AF65-F5344CB8AC3E}">
        <p14:creationId xmlns:p14="http://schemas.microsoft.com/office/powerpoint/2010/main" val="1496355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 name="Flowchart: Connector 81"/>
          <p:cNvSpPr/>
          <p:nvPr/>
        </p:nvSpPr>
        <p:spPr>
          <a:xfrm>
            <a:off x="9892984" y="4147346"/>
            <a:ext cx="574766" cy="574766"/>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83" name="Flowchart: Connector 82"/>
          <p:cNvSpPr/>
          <p:nvPr/>
        </p:nvSpPr>
        <p:spPr>
          <a:xfrm>
            <a:off x="10003501" y="5309791"/>
            <a:ext cx="574766" cy="5747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 name="Title 1"/>
          <p:cNvSpPr>
            <a:spLocks noGrp="1"/>
          </p:cNvSpPr>
          <p:nvPr>
            <p:ph type="title"/>
          </p:nvPr>
        </p:nvSpPr>
        <p:spPr/>
        <p:txBody>
          <a:bodyPr/>
          <a:lstStyle/>
          <a:p>
            <a:r>
              <a:rPr lang="zh-CN" altLang="en-US" dirty="0" smtClean="0"/>
              <a:t>传统数据分析流程</a:t>
            </a:r>
            <a:endParaRPr lang="en-US" dirty="0"/>
          </a:p>
        </p:txBody>
      </p:sp>
      <p:sp>
        <p:nvSpPr>
          <p:cNvPr id="7" name="Content Placeholder 6"/>
          <p:cNvSpPr>
            <a:spLocks noGrp="1"/>
          </p:cNvSpPr>
          <p:nvPr>
            <p:ph idx="1"/>
          </p:nvPr>
        </p:nvSpPr>
        <p:spPr>
          <a:xfrm>
            <a:off x="824441" y="1767618"/>
            <a:ext cx="6686006" cy="4572222"/>
          </a:xfrm>
        </p:spPr>
        <p:txBody>
          <a:bodyPr>
            <a:normAutofit fontScale="70000" lnSpcReduction="20000"/>
          </a:bodyPr>
          <a:lstStyle/>
          <a:p>
            <a:pPr marL="514350" indent="-514350">
              <a:buFont typeface="+mj-lt"/>
              <a:buAutoNum type="arabicPeriod"/>
            </a:pPr>
            <a:r>
              <a:rPr lang="zh-CN" altLang="en-US" dirty="0" smtClean="0"/>
              <a:t>提出问题</a:t>
            </a:r>
            <a:endParaRPr lang="en-US" altLang="zh-CN" dirty="0" smtClean="0"/>
          </a:p>
          <a:p>
            <a:pPr marL="457200" lvl="1" indent="0">
              <a:buNone/>
            </a:pPr>
            <a:r>
              <a:rPr lang="zh-CN" altLang="en-US" sz="1900" dirty="0"/>
              <a:t>历史数据分析，趋势预测，异常数据监测等</a:t>
            </a:r>
            <a:endParaRPr lang="en-US" altLang="zh-CN" sz="1900" dirty="0"/>
          </a:p>
          <a:p>
            <a:pPr marL="514350" indent="-514350">
              <a:buFont typeface="+mj-lt"/>
              <a:buAutoNum type="arabicPeriod"/>
            </a:pPr>
            <a:r>
              <a:rPr lang="zh-CN" altLang="en-US" dirty="0"/>
              <a:t>分</a:t>
            </a:r>
            <a:r>
              <a:rPr lang="zh-CN" altLang="en-US" dirty="0" smtClean="0"/>
              <a:t>析问题，确定所需数据</a:t>
            </a:r>
            <a:endParaRPr lang="en-US" altLang="zh-CN" dirty="0"/>
          </a:p>
          <a:p>
            <a:pPr marL="457200" lvl="1" indent="0">
              <a:buNone/>
            </a:pPr>
            <a:r>
              <a:rPr lang="zh-CN" altLang="en-US" sz="1900" dirty="0"/>
              <a:t>明确知道问题所涉及到的相关数据</a:t>
            </a:r>
            <a:endParaRPr lang="en-US" altLang="zh-CN" sz="1900" dirty="0"/>
          </a:p>
          <a:p>
            <a:pPr marL="514350" indent="-514350">
              <a:buFont typeface="+mj-lt"/>
              <a:buAutoNum type="arabicPeriod"/>
            </a:pPr>
            <a:r>
              <a:rPr lang="zh-CN" altLang="en-US" dirty="0" smtClean="0"/>
              <a:t>定位数据，明晰数据格式</a:t>
            </a:r>
            <a:endParaRPr lang="en-US" altLang="zh-CN" dirty="0" smtClean="0"/>
          </a:p>
          <a:p>
            <a:pPr marL="457200" lvl="1" indent="0">
              <a:buNone/>
            </a:pPr>
            <a:r>
              <a:rPr lang="zh-CN" altLang="en-US" sz="1900" dirty="0"/>
              <a:t>确定数据存储位置及存储格式，获得数据</a:t>
            </a:r>
            <a:endParaRPr lang="en-US" altLang="zh-CN" sz="1900" dirty="0"/>
          </a:p>
          <a:p>
            <a:pPr marL="514350" indent="-514350">
              <a:buFont typeface="+mj-lt"/>
              <a:buAutoNum type="arabicPeriod"/>
            </a:pPr>
            <a:r>
              <a:rPr lang="zh-CN" altLang="en-US" dirty="0" smtClean="0"/>
              <a:t>结构化，并整合数据为统一格式</a:t>
            </a:r>
            <a:endParaRPr lang="en-US" altLang="zh-CN" dirty="0" smtClean="0"/>
          </a:p>
          <a:p>
            <a:pPr marL="457200" lvl="1" indent="0">
              <a:buNone/>
            </a:pPr>
            <a:r>
              <a:rPr lang="zh-CN" altLang="en-US" sz="1900" dirty="0"/>
              <a:t>将不同存储位置，不同格式，的数据提取出来，整合成统一格式，需</a:t>
            </a:r>
            <a:r>
              <a:rPr lang="zh-CN" altLang="en-US" sz="1900" dirty="0" smtClean="0"/>
              <a:t>要脚本编</a:t>
            </a:r>
            <a:r>
              <a:rPr lang="zh-CN" altLang="en-US" sz="1900" dirty="0"/>
              <a:t>程、</a:t>
            </a:r>
            <a:r>
              <a:rPr lang="en-US" altLang="zh-CN" sz="1900" dirty="0"/>
              <a:t>SQL</a:t>
            </a:r>
            <a:r>
              <a:rPr lang="zh-CN" altLang="en-US" sz="1900" dirty="0"/>
              <a:t>等基</a:t>
            </a:r>
            <a:r>
              <a:rPr lang="zh-CN" altLang="en-US" sz="1900" dirty="0" smtClean="0"/>
              <a:t>础，可能由</a:t>
            </a:r>
            <a:r>
              <a:rPr lang="en-US" altLang="zh-CN" sz="1900" dirty="0" smtClean="0"/>
              <a:t>DA</a:t>
            </a:r>
            <a:r>
              <a:rPr lang="zh-CN" altLang="en-US" sz="1900" dirty="0" smtClean="0"/>
              <a:t>执行</a:t>
            </a:r>
            <a:endParaRPr lang="en-US" altLang="zh-CN" sz="1900" dirty="0"/>
          </a:p>
          <a:p>
            <a:pPr marL="514350" indent="-514350">
              <a:buFont typeface="+mj-lt"/>
              <a:buAutoNum type="arabicPeriod"/>
            </a:pPr>
            <a:r>
              <a:rPr lang="zh-CN" altLang="en-US" dirty="0"/>
              <a:t>去</a:t>
            </a:r>
            <a:r>
              <a:rPr lang="zh-CN" altLang="en-US" dirty="0" smtClean="0"/>
              <a:t>除冗余，歧义，错误数据</a:t>
            </a:r>
            <a:endParaRPr lang="en-US" altLang="zh-CN" dirty="0" smtClean="0"/>
          </a:p>
          <a:p>
            <a:pPr marL="457200" lvl="1" indent="0">
              <a:buNone/>
            </a:pPr>
            <a:r>
              <a:rPr lang="zh-CN" altLang="en-US" sz="1900" dirty="0"/>
              <a:t>对数据意义有深刻认识，处理数据时需要一定编程能</a:t>
            </a:r>
            <a:r>
              <a:rPr lang="zh-CN" altLang="en-US" sz="1900" dirty="0" smtClean="0"/>
              <a:t>力，可能由</a:t>
            </a:r>
            <a:r>
              <a:rPr lang="en-US" altLang="zh-CN" sz="1900" dirty="0" smtClean="0"/>
              <a:t>ITS</a:t>
            </a:r>
            <a:r>
              <a:rPr lang="zh-CN" altLang="en-US" sz="1900" dirty="0" smtClean="0"/>
              <a:t>执行</a:t>
            </a:r>
            <a:endParaRPr lang="en-US" altLang="zh-CN" sz="1900" dirty="0"/>
          </a:p>
          <a:p>
            <a:pPr marL="514350" indent="-514350">
              <a:buFont typeface="+mj-lt"/>
              <a:buAutoNum type="arabicPeriod"/>
            </a:pPr>
            <a:r>
              <a:rPr lang="zh-CN" altLang="en-US" dirty="0" smtClean="0"/>
              <a:t>观察数据，提出猜想，为数据建模</a:t>
            </a:r>
            <a:endParaRPr lang="en-US" altLang="zh-CN" dirty="0" smtClean="0"/>
          </a:p>
          <a:p>
            <a:pPr marL="457200" lvl="1" indent="0">
              <a:buNone/>
            </a:pPr>
            <a:r>
              <a:rPr lang="zh-CN" altLang="en-US" sz="1900" dirty="0"/>
              <a:t>分析数据特征，提取有意义数据集，并导入相关数据分析软</a:t>
            </a:r>
            <a:r>
              <a:rPr lang="zh-CN" altLang="en-US" sz="1900" dirty="0" smtClean="0"/>
              <a:t>件（</a:t>
            </a:r>
            <a:r>
              <a:rPr lang="en-US" altLang="zh-CN" sz="1900" dirty="0" err="1" smtClean="0"/>
              <a:t>tablau</a:t>
            </a:r>
            <a:r>
              <a:rPr lang="zh-CN" altLang="en-US" sz="1900" dirty="0" smtClean="0"/>
              <a:t>，</a:t>
            </a:r>
            <a:r>
              <a:rPr lang="en-US" altLang="zh-CN" sz="1900" dirty="0" smtClean="0"/>
              <a:t>excel</a:t>
            </a:r>
            <a:r>
              <a:rPr lang="zh-CN" altLang="en-US" sz="1900" dirty="0" smtClean="0"/>
              <a:t>等）</a:t>
            </a:r>
            <a:endParaRPr lang="en-US" altLang="zh-CN" sz="1900" dirty="0"/>
          </a:p>
          <a:p>
            <a:pPr marL="514350" indent="-514350">
              <a:buFont typeface="+mj-lt"/>
              <a:buAutoNum type="arabicPeriod"/>
            </a:pPr>
            <a:r>
              <a:rPr lang="zh-CN" altLang="en-US" dirty="0" smtClean="0"/>
              <a:t>统计分析，生成报表</a:t>
            </a:r>
            <a:endParaRPr lang="en-US" altLang="zh-CN" dirty="0" smtClean="0"/>
          </a:p>
          <a:p>
            <a:pPr marL="457200" lvl="1" indent="0">
              <a:buNone/>
            </a:pPr>
            <a:r>
              <a:rPr lang="zh-CN" altLang="en-US" sz="1900" dirty="0"/>
              <a:t>通过数据分析软件，进行统计计算，生成报表，需掌握软件使用技能</a:t>
            </a:r>
            <a:endParaRPr lang="en-US" altLang="zh-CN" sz="1900" dirty="0"/>
          </a:p>
          <a:p>
            <a:pPr marL="514350" indent="-514350">
              <a:buFont typeface="+mj-lt"/>
              <a:buAutoNum type="arabicPeriod"/>
            </a:pPr>
            <a:r>
              <a:rPr lang="zh-CN" altLang="en-US" dirty="0" smtClean="0"/>
              <a:t>分析报表，得出结论或提出新的问题</a:t>
            </a:r>
            <a:endParaRPr lang="en-US" altLang="zh-CN" dirty="0"/>
          </a:p>
          <a:p>
            <a:pPr marL="457200" lvl="1" indent="0">
              <a:buNone/>
            </a:pPr>
            <a:r>
              <a:rPr lang="zh-CN" altLang="en-US" sz="1900" dirty="0"/>
              <a:t>能从报表中获取有用信息，分析原因，得出结论</a:t>
            </a:r>
            <a:endParaRPr lang="en-US" altLang="zh-CN" sz="1900" dirty="0"/>
          </a:p>
          <a:p>
            <a:endParaRPr lang="en-US" dirty="0"/>
          </a:p>
        </p:txBody>
      </p:sp>
      <p:sp>
        <p:nvSpPr>
          <p:cNvPr id="8" name="Flowchart: Connector 7"/>
          <p:cNvSpPr/>
          <p:nvPr/>
        </p:nvSpPr>
        <p:spPr>
          <a:xfrm>
            <a:off x="7968343" y="1425043"/>
            <a:ext cx="574766" cy="574766"/>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a:t>
            </a:r>
            <a:endParaRPr lang="en-US" dirty="0"/>
          </a:p>
        </p:txBody>
      </p:sp>
      <p:sp>
        <p:nvSpPr>
          <p:cNvPr id="9" name="Flowchart: Connector 8"/>
          <p:cNvSpPr/>
          <p:nvPr/>
        </p:nvSpPr>
        <p:spPr>
          <a:xfrm>
            <a:off x="8012980" y="3146245"/>
            <a:ext cx="574766" cy="5747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Flowchart: Connector 9"/>
          <p:cNvSpPr/>
          <p:nvPr/>
        </p:nvSpPr>
        <p:spPr>
          <a:xfrm>
            <a:off x="8537666" y="5263932"/>
            <a:ext cx="574766" cy="574766"/>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a:t>
            </a:r>
          </a:p>
        </p:txBody>
      </p:sp>
      <p:sp>
        <p:nvSpPr>
          <p:cNvPr id="12" name="Flowchart: Connector 11"/>
          <p:cNvSpPr/>
          <p:nvPr/>
        </p:nvSpPr>
        <p:spPr>
          <a:xfrm>
            <a:off x="9840709" y="3189468"/>
            <a:ext cx="574766" cy="5747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3" name="Flowchart: Connector 12"/>
          <p:cNvSpPr/>
          <p:nvPr/>
        </p:nvSpPr>
        <p:spPr>
          <a:xfrm>
            <a:off x="9726877" y="4141075"/>
            <a:ext cx="574766" cy="5747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4" name="Flowchart: Connector 13"/>
          <p:cNvSpPr/>
          <p:nvPr/>
        </p:nvSpPr>
        <p:spPr>
          <a:xfrm>
            <a:off x="9840709" y="5309791"/>
            <a:ext cx="574766" cy="574766"/>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a:t>
            </a:r>
          </a:p>
        </p:txBody>
      </p:sp>
      <p:sp>
        <p:nvSpPr>
          <p:cNvPr id="15" name="Flowchart: Connector 14"/>
          <p:cNvSpPr/>
          <p:nvPr/>
        </p:nvSpPr>
        <p:spPr>
          <a:xfrm>
            <a:off x="10014260" y="2284096"/>
            <a:ext cx="574766" cy="5747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6" name="Flowchart: Connector 15"/>
          <p:cNvSpPr/>
          <p:nvPr/>
        </p:nvSpPr>
        <p:spPr>
          <a:xfrm>
            <a:off x="9120323" y="1542982"/>
            <a:ext cx="574766" cy="574766"/>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8</a:t>
            </a:r>
            <a:endParaRPr lang="en-US" dirty="0"/>
          </a:p>
        </p:txBody>
      </p:sp>
      <p:cxnSp>
        <p:nvCxnSpPr>
          <p:cNvPr id="24" name="Straight Arrow Connector 23"/>
          <p:cNvCxnSpPr/>
          <p:nvPr/>
        </p:nvCxnSpPr>
        <p:spPr>
          <a:xfrm>
            <a:off x="8168640" y="2185851"/>
            <a:ext cx="8709" cy="748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8395063" y="2185851"/>
            <a:ext cx="8708" cy="748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8341455" y="3868563"/>
            <a:ext cx="441139" cy="1308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9203876" y="5597174"/>
            <a:ext cx="339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10027914" y="4770168"/>
            <a:ext cx="97978" cy="40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9954512" y="3763444"/>
            <a:ext cx="97978" cy="323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10062890" y="2898751"/>
            <a:ext cx="63002" cy="25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0301643" y="2959006"/>
            <a:ext cx="0" cy="196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9670130" y="2132276"/>
            <a:ext cx="340267" cy="24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8583409" y="2260813"/>
            <a:ext cx="441434" cy="73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9373688" y="1027906"/>
            <a:ext cx="0" cy="469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8703437" y="3418579"/>
            <a:ext cx="1023440" cy="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Flowchart: Process 78"/>
          <p:cNvSpPr/>
          <p:nvPr/>
        </p:nvSpPr>
        <p:spPr>
          <a:xfrm>
            <a:off x="10702792" y="1080482"/>
            <a:ext cx="621925" cy="235132"/>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BA</a:t>
            </a:r>
            <a:endParaRPr lang="en-US" dirty="0"/>
          </a:p>
        </p:txBody>
      </p:sp>
      <p:sp>
        <p:nvSpPr>
          <p:cNvPr id="80" name="Flowchart: Process 79"/>
          <p:cNvSpPr/>
          <p:nvPr/>
        </p:nvSpPr>
        <p:spPr>
          <a:xfrm>
            <a:off x="10702792" y="1511323"/>
            <a:ext cx="621924" cy="2351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a:t>
            </a:r>
            <a:endParaRPr lang="en-US" dirty="0"/>
          </a:p>
        </p:txBody>
      </p:sp>
      <p:sp>
        <p:nvSpPr>
          <p:cNvPr id="81" name="Flowchart: Process 80"/>
          <p:cNvSpPr/>
          <p:nvPr/>
        </p:nvSpPr>
        <p:spPr>
          <a:xfrm>
            <a:off x="10702792" y="1904620"/>
            <a:ext cx="621924" cy="2351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IT</a:t>
            </a:r>
            <a:r>
              <a:rPr lang="en-US" altLang="zh-CN" dirty="0"/>
              <a:t>S</a:t>
            </a:r>
            <a:endParaRPr lang="en-US" dirty="0"/>
          </a:p>
        </p:txBody>
      </p:sp>
    </p:spTree>
    <p:extLst>
      <p:ext uri="{BB962C8B-B14F-4D97-AF65-F5344CB8AC3E}">
        <p14:creationId xmlns:p14="http://schemas.microsoft.com/office/powerpoint/2010/main" val="494266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特点及问题</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dirty="0" smtClean="0"/>
              <a:t>数据分析员要求较高</a:t>
            </a:r>
            <a:endParaRPr lang="en-US" altLang="zh-CN" dirty="0" smtClean="0"/>
          </a:p>
          <a:p>
            <a:pPr lvl="1"/>
            <a:r>
              <a:rPr lang="zh-CN" altLang="en-US" dirty="0"/>
              <a:t>一</a:t>
            </a:r>
            <a:r>
              <a:rPr lang="zh-CN" altLang="en-US" dirty="0" smtClean="0"/>
              <a:t>般企业，无数据分析员角色，或能力不足</a:t>
            </a:r>
            <a:r>
              <a:rPr lang="en-US" altLang="zh-CN" dirty="0" smtClean="0"/>
              <a:t>(</a:t>
            </a:r>
            <a:r>
              <a:rPr lang="zh-CN" altLang="en-US" dirty="0" smtClean="0"/>
              <a:t>举例，医院，财政厅</a:t>
            </a:r>
            <a:r>
              <a:rPr lang="en-US" altLang="zh-CN" dirty="0" smtClean="0"/>
              <a:t>)</a:t>
            </a:r>
          </a:p>
          <a:p>
            <a:r>
              <a:rPr lang="zh-CN" altLang="en-US" dirty="0" smtClean="0"/>
              <a:t>查找数据，预处理数据的代价很高</a:t>
            </a:r>
            <a:endParaRPr lang="en-US" altLang="zh-CN" dirty="0" smtClean="0"/>
          </a:p>
          <a:p>
            <a:pPr lvl="1"/>
            <a:r>
              <a:rPr lang="zh-CN" altLang="en-US" dirty="0" smtClean="0"/>
              <a:t>分</a:t>
            </a:r>
            <a:r>
              <a:rPr lang="zh-CN" altLang="en-US" dirty="0"/>
              <a:t>布式存储，且存储方</a:t>
            </a:r>
            <a:r>
              <a:rPr lang="zh-CN" altLang="en-US" dirty="0" smtClean="0"/>
              <a:t>式，存</a:t>
            </a:r>
            <a:r>
              <a:rPr lang="zh-CN" altLang="en-US" dirty="0"/>
              <a:t>储格</a:t>
            </a:r>
            <a:r>
              <a:rPr lang="zh-CN" altLang="en-US" dirty="0" smtClean="0"/>
              <a:t>式不</a:t>
            </a:r>
            <a:r>
              <a:rPr lang="zh-CN" altLang="en-US" dirty="0"/>
              <a:t>相</a:t>
            </a:r>
            <a:r>
              <a:rPr lang="zh-CN" altLang="en-US" dirty="0" smtClean="0"/>
              <a:t>同（</a:t>
            </a:r>
            <a:r>
              <a:rPr lang="en-US" altLang="zh-CN" dirty="0"/>
              <a:t>log</a:t>
            </a:r>
            <a:r>
              <a:rPr lang="zh-CN" altLang="en-US" dirty="0"/>
              <a:t>文件，</a:t>
            </a:r>
            <a:r>
              <a:rPr lang="en-US" altLang="zh-CN" dirty="0"/>
              <a:t>excel</a:t>
            </a:r>
            <a:r>
              <a:rPr lang="zh-CN" altLang="en-US" dirty="0"/>
              <a:t>，关系型数据库，</a:t>
            </a:r>
            <a:r>
              <a:rPr lang="en-US" altLang="zh-CN" dirty="0" smtClean="0"/>
              <a:t>HDFS</a:t>
            </a:r>
            <a:r>
              <a:rPr lang="zh-CN" altLang="en-US" dirty="0"/>
              <a:t>）</a:t>
            </a:r>
            <a:r>
              <a:rPr lang="zh-CN" altLang="en-US" dirty="0" smtClean="0"/>
              <a:t>。</a:t>
            </a:r>
            <a:endParaRPr lang="en-US" altLang="zh-CN" dirty="0" smtClean="0"/>
          </a:p>
          <a:p>
            <a:r>
              <a:rPr lang="zh-CN" altLang="en-US" dirty="0" smtClean="0"/>
              <a:t>静态数据迁移，重复计算，工作量大</a:t>
            </a:r>
            <a:endParaRPr lang="en-US" altLang="zh-CN" dirty="0" smtClean="0"/>
          </a:p>
          <a:p>
            <a:pPr lvl="1"/>
            <a:r>
              <a:rPr lang="en-US" altLang="zh-CN" dirty="0" smtClean="0"/>
              <a:t>ITS</a:t>
            </a:r>
            <a:r>
              <a:rPr lang="zh-CN" altLang="en-US" dirty="0"/>
              <a:t>交</a:t>
            </a:r>
            <a:r>
              <a:rPr lang="zh-CN" altLang="en-US" dirty="0" smtClean="0"/>
              <a:t>付给</a:t>
            </a:r>
            <a:r>
              <a:rPr lang="en-US" altLang="zh-CN" dirty="0" smtClean="0"/>
              <a:t>DA</a:t>
            </a:r>
            <a:r>
              <a:rPr lang="zh-CN" altLang="en-US" dirty="0" smtClean="0"/>
              <a:t>的预处理数据，以及</a:t>
            </a:r>
            <a:r>
              <a:rPr lang="en-US" altLang="zh-CN" dirty="0" smtClean="0"/>
              <a:t>DA</a:t>
            </a:r>
            <a:r>
              <a:rPr lang="zh-CN" altLang="en-US" dirty="0" smtClean="0"/>
              <a:t>交付给</a:t>
            </a:r>
            <a:r>
              <a:rPr lang="en-US" altLang="zh-CN" dirty="0" smtClean="0"/>
              <a:t>BA</a:t>
            </a:r>
            <a:r>
              <a:rPr lang="zh-CN" altLang="en-US" dirty="0" smtClean="0"/>
              <a:t>的报表都是静态数据。</a:t>
            </a:r>
            <a:endParaRPr lang="en-US" altLang="zh-CN" dirty="0" smtClean="0"/>
          </a:p>
          <a:p>
            <a:pPr lvl="1"/>
            <a:r>
              <a:rPr lang="zh-CN" altLang="en-US" dirty="0" smtClean="0"/>
              <a:t>当原始数据发生改变时，需重新进行处理计算，生成报表。</a:t>
            </a:r>
            <a:endParaRPr lang="en-US" altLang="zh-CN" dirty="0" smtClean="0"/>
          </a:p>
          <a:p>
            <a:r>
              <a:rPr lang="en-US" altLang="zh-CN" dirty="0" smtClean="0"/>
              <a:t>BA</a:t>
            </a:r>
            <a:r>
              <a:rPr lang="zh-CN" altLang="en-US" dirty="0"/>
              <a:t>无</a:t>
            </a:r>
            <a:r>
              <a:rPr lang="zh-CN" altLang="en-US" dirty="0" smtClean="0"/>
              <a:t>法与报表进行交互。</a:t>
            </a:r>
            <a:endParaRPr lang="en-US" altLang="zh-CN" dirty="0" smtClean="0"/>
          </a:p>
          <a:p>
            <a:pPr lvl="1"/>
            <a:r>
              <a:rPr lang="en-US" altLang="zh-CN" dirty="0"/>
              <a:t>BA</a:t>
            </a:r>
            <a:r>
              <a:rPr lang="zh-CN" altLang="en-US" dirty="0" smtClean="0"/>
              <a:t>对</a:t>
            </a:r>
            <a:r>
              <a:rPr lang="en-US" altLang="zh-CN" dirty="0" smtClean="0"/>
              <a:t>DA</a:t>
            </a:r>
            <a:r>
              <a:rPr lang="zh-CN" altLang="en-US" dirty="0" smtClean="0"/>
              <a:t>及</a:t>
            </a:r>
            <a:r>
              <a:rPr lang="en-US" altLang="zh-CN" dirty="0" smtClean="0"/>
              <a:t>ITS</a:t>
            </a:r>
            <a:r>
              <a:rPr lang="zh-CN" altLang="en-US" dirty="0" smtClean="0"/>
              <a:t>依赖极大</a:t>
            </a:r>
            <a:endParaRPr lang="en-US" altLang="zh-CN" dirty="0" smtClean="0"/>
          </a:p>
          <a:p>
            <a:r>
              <a:rPr lang="zh-CN" altLang="en-US" dirty="0" smtClean="0"/>
              <a:t>无大数据处理能力</a:t>
            </a:r>
            <a:endParaRPr lang="en-US" altLang="zh-CN" dirty="0" smtClean="0"/>
          </a:p>
          <a:p>
            <a:pPr lvl="1"/>
            <a:r>
              <a:rPr lang="en-US" altLang="zh-CN" dirty="0" smtClean="0"/>
              <a:t>DA</a:t>
            </a:r>
            <a:r>
              <a:rPr lang="zh-CN" altLang="en-US" dirty="0" smtClean="0"/>
              <a:t>编程技术有限、软件处理能力有限</a:t>
            </a:r>
            <a:endParaRPr lang="en-US" altLang="zh-CN" dirty="0" smtClean="0"/>
          </a:p>
          <a:p>
            <a:pPr lvl="1"/>
            <a:r>
              <a:rPr lang="zh-CN" altLang="en-US" dirty="0"/>
              <a:t>一</a:t>
            </a:r>
            <a:r>
              <a:rPr lang="zh-CN" altLang="en-US" dirty="0" smtClean="0"/>
              <a:t>般采取取样分析的方式，结果偏差大</a:t>
            </a:r>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315000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a:t>
            </a:r>
            <a:endParaRPr lang="en-US" dirty="0"/>
          </a:p>
        </p:txBody>
      </p:sp>
      <p:sp>
        <p:nvSpPr>
          <p:cNvPr id="3" name="Content Placeholder 2"/>
          <p:cNvSpPr>
            <a:spLocks noGrp="1"/>
          </p:cNvSpPr>
          <p:nvPr>
            <p:ph idx="1"/>
          </p:nvPr>
        </p:nvSpPr>
        <p:spPr>
          <a:xfrm>
            <a:off x="838200" y="1690172"/>
            <a:ext cx="10515600" cy="4351338"/>
          </a:xfrm>
        </p:spPr>
        <p:txBody>
          <a:bodyPr/>
          <a:lstStyle/>
          <a:p>
            <a:r>
              <a:rPr lang="en-US" dirty="0" smtClean="0"/>
              <a:t>What? Extract </a:t>
            </a:r>
            <a:r>
              <a:rPr lang="en-US" dirty="0" smtClean="0"/>
              <a:t>significant information form data and draw conclusions</a:t>
            </a:r>
            <a:endParaRPr lang="en-US" dirty="0"/>
          </a:p>
        </p:txBody>
      </p:sp>
      <p:sp>
        <p:nvSpPr>
          <p:cNvPr id="4" name="Flowchart: Magnetic Disk 3"/>
          <p:cNvSpPr/>
          <p:nvPr/>
        </p:nvSpPr>
        <p:spPr>
          <a:xfrm>
            <a:off x="590999" y="2517226"/>
            <a:ext cx="1187533" cy="18662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5" name="Right Arrow 4"/>
          <p:cNvSpPr/>
          <p:nvPr/>
        </p:nvSpPr>
        <p:spPr>
          <a:xfrm>
            <a:off x="1979621" y="3041534"/>
            <a:ext cx="531931" cy="408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hart 7"/>
          <p:cNvGraphicFramePr/>
          <p:nvPr>
            <p:extLst>
              <p:ext uri="{D42A27DB-BD31-4B8C-83A1-F6EECF244321}">
                <p14:modId xmlns:p14="http://schemas.microsoft.com/office/powerpoint/2010/main" val="763017072"/>
              </p:ext>
            </p:extLst>
          </p:nvPr>
        </p:nvGraphicFramePr>
        <p:xfrm>
          <a:off x="6429142" y="2238561"/>
          <a:ext cx="2815441" cy="23040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extLst>
              <p:ext uri="{D42A27DB-BD31-4B8C-83A1-F6EECF244321}">
                <p14:modId xmlns:p14="http://schemas.microsoft.com/office/powerpoint/2010/main" val="1775028562"/>
              </p:ext>
            </p:extLst>
          </p:nvPr>
        </p:nvGraphicFramePr>
        <p:xfrm>
          <a:off x="2627596" y="2303263"/>
          <a:ext cx="3396342" cy="2294145"/>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8"/>
          <p:cNvSpPr/>
          <p:nvPr/>
        </p:nvSpPr>
        <p:spPr>
          <a:xfrm>
            <a:off x="7426713" y="2581116"/>
            <a:ext cx="493776" cy="1332515"/>
          </a:xfrm>
          <a:prstGeom prst="rect">
            <a:avLst/>
          </a:prstGeom>
          <a:noFill/>
          <a:ln w="19050">
            <a:solidFill>
              <a:srgbClr val="FF0000"/>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en-US"/>
          </a:p>
        </p:txBody>
      </p:sp>
      <p:cxnSp>
        <p:nvCxnSpPr>
          <p:cNvPr id="13" name="Straight Connector 12"/>
          <p:cNvCxnSpPr/>
          <p:nvPr/>
        </p:nvCxnSpPr>
        <p:spPr>
          <a:xfrm flipV="1">
            <a:off x="3137284" y="2705037"/>
            <a:ext cx="2621280" cy="914400"/>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920911" y="5706012"/>
            <a:ext cx="11338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01968" y="4817130"/>
            <a:ext cx="1109472" cy="731520"/>
          </a:xfrm>
          <a:prstGeom prst="straightConnector1">
            <a:avLst/>
          </a:prstGeom>
          <a:ln w="57150">
            <a:solidFill>
              <a:srgbClr val="00B05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301968" y="5697695"/>
            <a:ext cx="1109472" cy="687630"/>
          </a:xfrm>
          <a:prstGeom prst="straightConnector1">
            <a:avLst/>
          </a:prstGeom>
          <a:ln w="571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656408" y="6385325"/>
            <a:ext cx="3583032" cy="369332"/>
          </a:xfrm>
          <a:prstGeom prst="rect">
            <a:avLst/>
          </a:prstGeom>
        </p:spPr>
        <p:txBody>
          <a:bodyPr wrap="none">
            <a:spAutoFit/>
          </a:bodyPr>
          <a:lstStyle/>
          <a:p>
            <a:r>
              <a:rPr lang="en-US" dirty="0" smtClean="0">
                <a:solidFill>
                  <a:srgbClr val="222222"/>
                </a:solidFill>
                <a:latin typeface="arial" panose="020B0604020202020204" pitchFamily="34" charset="0"/>
              </a:rPr>
              <a:t>Making </a:t>
            </a:r>
            <a:r>
              <a:rPr lang="en-US" dirty="0">
                <a:solidFill>
                  <a:srgbClr val="222222"/>
                </a:solidFill>
                <a:latin typeface="arial" panose="020B0604020202020204" pitchFamily="34" charset="0"/>
              </a:rPr>
              <a:t>better business decisions</a:t>
            </a:r>
            <a:endParaRPr lang="en-US" dirty="0"/>
          </a:p>
        </p:txBody>
      </p:sp>
      <p:graphicFrame>
        <p:nvGraphicFramePr>
          <p:cNvPr id="28" name="Chart 27"/>
          <p:cNvGraphicFramePr/>
          <p:nvPr>
            <p:extLst>
              <p:ext uri="{D42A27DB-BD31-4B8C-83A1-F6EECF244321}">
                <p14:modId xmlns:p14="http://schemas.microsoft.com/office/powerpoint/2010/main" val="3879573188"/>
              </p:ext>
            </p:extLst>
          </p:nvPr>
        </p:nvGraphicFramePr>
        <p:xfrm>
          <a:off x="6392349" y="4383446"/>
          <a:ext cx="2897955" cy="1793517"/>
        </p:xfrm>
        <a:graphic>
          <a:graphicData uri="http://schemas.openxmlformats.org/drawingml/2006/chart">
            <c:chart xmlns:c="http://schemas.openxmlformats.org/drawingml/2006/chart" xmlns:r="http://schemas.openxmlformats.org/officeDocument/2006/relationships" r:id="rId5"/>
          </a:graphicData>
        </a:graphic>
      </p:graphicFrame>
      <p:sp>
        <p:nvSpPr>
          <p:cNvPr id="29" name="Rectangle 28"/>
          <p:cNvSpPr/>
          <p:nvPr/>
        </p:nvSpPr>
        <p:spPr>
          <a:xfrm>
            <a:off x="7492974" y="5060970"/>
            <a:ext cx="251721" cy="243839"/>
          </a:xfrm>
          <a:prstGeom prst="rect">
            <a:avLst/>
          </a:prstGeom>
          <a:noFill/>
          <a:ln w="19050">
            <a:solidFill>
              <a:srgbClr val="FF0000"/>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en-US"/>
          </a:p>
        </p:txBody>
      </p:sp>
      <p:sp>
        <p:nvSpPr>
          <p:cNvPr id="30" name="Rectangle 29"/>
          <p:cNvSpPr/>
          <p:nvPr/>
        </p:nvSpPr>
        <p:spPr>
          <a:xfrm>
            <a:off x="6331727" y="6397236"/>
            <a:ext cx="3223959" cy="369332"/>
          </a:xfrm>
          <a:prstGeom prst="rect">
            <a:avLst/>
          </a:prstGeom>
        </p:spPr>
        <p:txBody>
          <a:bodyPr wrap="none">
            <a:spAutoFit/>
          </a:bodyPr>
          <a:lstStyle/>
          <a:p>
            <a:r>
              <a:rPr lang="en-US" dirty="0" smtClean="0">
                <a:solidFill>
                  <a:srgbClr val="222222"/>
                </a:solidFill>
                <a:latin typeface="arial" panose="020B0604020202020204" pitchFamily="34" charset="0"/>
              </a:rPr>
              <a:t>Identifying </a:t>
            </a:r>
            <a:r>
              <a:rPr lang="en-US" dirty="0">
                <a:solidFill>
                  <a:srgbClr val="222222"/>
                </a:solidFill>
                <a:latin typeface="arial" panose="020B0604020202020204" pitchFamily="34" charset="0"/>
              </a:rPr>
              <a:t>business problems</a:t>
            </a:r>
            <a:endParaRPr lang="en-US" dirty="0"/>
          </a:p>
        </p:txBody>
      </p:sp>
      <p:sp>
        <p:nvSpPr>
          <p:cNvPr id="31" name="Rectangle 30"/>
          <p:cNvSpPr/>
          <p:nvPr/>
        </p:nvSpPr>
        <p:spPr>
          <a:xfrm>
            <a:off x="9864137" y="6307194"/>
            <a:ext cx="1774845" cy="369332"/>
          </a:xfrm>
          <a:prstGeom prst="rect">
            <a:avLst/>
          </a:prstGeom>
        </p:spPr>
        <p:txBody>
          <a:bodyPr wrap="none">
            <a:spAutoFit/>
          </a:bodyPr>
          <a:lstStyle/>
          <a:p>
            <a:r>
              <a:rPr lang="en-US" dirty="0" smtClean="0">
                <a:solidFill>
                  <a:srgbClr val="222222"/>
                </a:solidFill>
                <a:latin typeface="arial" panose="020B0604020202020204" pitchFamily="34" charset="0"/>
              </a:rPr>
              <a:t>Boosting </a:t>
            </a:r>
            <a:r>
              <a:rPr lang="en-US" dirty="0">
                <a:solidFill>
                  <a:srgbClr val="222222"/>
                </a:solidFill>
                <a:latin typeface="arial" panose="020B0604020202020204" pitchFamily="34" charset="0"/>
              </a:rPr>
              <a:t>profits</a:t>
            </a:r>
            <a:endParaRPr lang="en-US" dirty="0"/>
          </a:p>
        </p:txBody>
      </p:sp>
      <p:pic>
        <p:nvPicPr>
          <p:cNvPr id="32" name="Picture 31"/>
          <p:cNvPicPr>
            <a:picLocks noChangeAspect="1"/>
          </p:cNvPicPr>
          <p:nvPr/>
        </p:nvPicPr>
        <p:blipFill>
          <a:blip r:embed="rId6"/>
          <a:stretch>
            <a:fillRect/>
          </a:stretch>
        </p:blipFill>
        <p:spPr>
          <a:xfrm>
            <a:off x="9864137" y="4486846"/>
            <a:ext cx="1323975" cy="1438275"/>
          </a:xfrm>
          <a:prstGeom prst="rect">
            <a:avLst/>
          </a:prstGeom>
        </p:spPr>
      </p:pic>
      <p:sp>
        <p:nvSpPr>
          <p:cNvPr id="33" name="Up Arrow 32"/>
          <p:cNvSpPr/>
          <p:nvPr/>
        </p:nvSpPr>
        <p:spPr>
          <a:xfrm>
            <a:off x="11188112" y="4486846"/>
            <a:ext cx="333328" cy="1438275"/>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47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ppt_x"/>
                                          </p:val>
                                        </p:tav>
                                        <p:tav tm="100000">
                                          <p:val>
                                            <p:strVal val="#ppt_x"/>
                                          </p:val>
                                        </p:tav>
                                      </p:tavLst>
                                    </p:anim>
                                    <p:anim calcmode="lin" valueType="num">
                                      <p:cBhvr additive="base">
                                        <p:cTn id="40" dur="500" fill="hold"/>
                                        <p:tgtEl>
                                          <p:spTgt spid="3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Graphic spid="28" grpId="0">
        <p:bldAsOne/>
      </p:bldGraphic>
      <p:bldP spid="29" grpId="0" animBg="1"/>
      <p:bldP spid="30" grpId="0"/>
      <p:bldP spid="31" grpId="0"/>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Visualization</a:t>
            </a:r>
            <a:endParaRPr lang="en-US" dirty="0"/>
          </a:p>
        </p:txBody>
      </p:sp>
      <p:pic>
        <p:nvPicPr>
          <p:cNvPr id="5" name="Picture 4"/>
          <p:cNvPicPr>
            <a:picLocks noChangeAspect="1"/>
          </p:cNvPicPr>
          <p:nvPr/>
        </p:nvPicPr>
        <p:blipFill>
          <a:blip r:embed="rId3"/>
          <a:stretch>
            <a:fillRect/>
          </a:stretch>
        </p:blipFill>
        <p:spPr>
          <a:xfrm>
            <a:off x="947928" y="1960404"/>
            <a:ext cx="8105222" cy="4897596"/>
          </a:xfrm>
          <a:prstGeom prst="rect">
            <a:avLst/>
          </a:prstGeom>
        </p:spPr>
      </p:pic>
      <p:sp>
        <p:nvSpPr>
          <p:cNvPr id="6" name="Rectangle 5"/>
          <p:cNvSpPr/>
          <p:nvPr/>
        </p:nvSpPr>
        <p:spPr>
          <a:xfrm>
            <a:off x="947928" y="1498739"/>
            <a:ext cx="2399760" cy="461665"/>
          </a:xfrm>
          <a:prstGeom prst="rect">
            <a:avLst/>
          </a:prstGeom>
        </p:spPr>
        <p:txBody>
          <a:bodyPr wrap="none">
            <a:spAutoFit/>
          </a:bodyPr>
          <a:lstStyle/>
          <a:p>
            <a:r>
              <a:rPr lang="en-US" sz="2400" dirty="0" smtClean="0"/>
              <a:t>Dashboard report</a:t>
            </a:r>
            <a:endParaRPr lang="en-US" sz="2400" dirty="0"/>
          </a:p>
        </p:txBody>
      </p:sp>
      <p:sp>
        <p:nvSpPr>
          <p:cNvPr id="8" name="TextBox 7"/>
          <p:cNvSpPr txBox="1"/>
          <p:nvPr/>
        </p:nvSpPr>
        <p:spPr>
          <a:xfrm>
            <a:off x="9412224" y="1690688"/>
            <a:ext cx="2424872" cy="954107"/>
          </a:xfrm>
          <a:prstGeom prst="rect">
            <a:avLst/>
          </a:prstGeom>
          <a:noFill/>
        </p:spPr>
        <p:txBody>
          <a:bodyPr wrap="square" rtlCol="0">
            <a:spAutoFit/>
          </a:bodyPr>
          <a:lstStyle/>
          <a:p>
            <a:r>
              <a:rPr lang="en-US" sz="2000" b="1" dirty="0" smtClean="0"/>
              <a:t>Characteristics:</a:t>
            </a:r>
          </a:p>
          <a:p>
            <a:r>
              <a:rPr lang="en-US" dirty="0" smtClean="0"/>
              <a:t>      Pre-defined</a:t>
            </a:r>
            <a:endParaRPr lang="en-US" dirty="0"/>
          </a:p>
          <a:p>
            <a:r>
              <a:rPr lang="en-US" dirty="0" smtClean="0"/>
              <a:t>      </a:t>
            </a:r>
            <a:r>
              <a:rPr lang="en-US" dirty="0" smtClean="0"/>
              <a:t>static</a:t>
            </a:r>
            <a:endParaRPr lang="en-US" dirty="0" smtClean="0"/>
          </a:p>
        </p:txBody>
      </p:sp>
      <p:graphicFrame>
        <p:nvGraphicFramePr>
          <p:cNvPr id="9" name="Diagram 8"/>
          <p:cNvGraphicFramePr/>
          <p:nvPr>
            <p:extLst>
              <p:ext uri="{D42A27DB-BD31-4B8C-83A1-F6EECF244321}">
                <p14:modId xmlns:p14="http://schemas.microsoft.com/office/powerpoint/2010/main" val="1808319499"/>
              </p:ext>
            </p:extLst>
          </p:nvPr>
        </p:nvGraphicFramePr>
        <p:xfrm>
          <a:off x="9294310" y="3632547"/>
          <a:ext cx="1696235" cy="26811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 name="TextBox 18"/>
          <p:cNvSpPr txBox="1"/>
          <p:nvPr/>
        </p:nvSpPr>
        <p:spPr>
          <a:xfrm>
            <a:off x="9412224" y="2845170"/>
            <a:ext cx="2424872" cy="400110"/>
          </a:xfrm>
          <a:prstGeom prst="rect">
            <a:avLst/>
          </a:prstGeom>
          <a:noFill/>
        </p:spPr>
        <p:txBody>
          <a:bodyPr wrap="square" rtlCol="0">
            <a:spAutoFit/>
          </a:bodyPr>
          <a:lstStyle/>
          <a:p>
            <a:r>
              <a:rPr lang="en-US" sz="2000" b="1" dirty="0" smtClean="0"/>
              <a:t>Process</a:t>
            </a:r>
            <a:r>
              <a:rPr lang="en-US" sz="2000" b="1" dirty="0" smtClean="0"/>
              <a:t>:</a:t>
            </a:r>
          </a:p>
        </p:txBody>
      </p:sp>
    </p:spTree>
    <p:extLst>
      <p:ext uri="{BB962C8B-B14F-4D97-AF65-F5344CB8AC3E}">
        <p14:creationId xmlns:p14="http://schemas.microsoft.com/office/powerpoint/2010/main" val="3265013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challenge</a:t>
            </a:r>
            <a:endParaRPr lang="en-US" dirty="0"/>
          </a:p>
        </p:txBody>
      </p:sp>
      <p:sp>
        <p:nvSpPr>
          <p:cNvPr id="3" name="Content Placeholder 2"/>
          <p:cNvSpPr>
            <a:spLocks noGrp="1"/>
          </p:cNvSpPr>
          <p:nvPr>
            <p:ph idx="1"/>
          </p:nvPr>
        </p:nvSpPr>
        <p:spPr>
          <a:xfrm>
            <a:off x="838200" y="1825625"/>
            <a:ext cx="7554992" cy="4351338"/>
          </a:xfrm>
        </p:spPr>
        <p:txBody>
          <a:bodyPr/>
          <a:lstStyle/>
          <a:p>
            <a:r>
              <a:rPr lang="en-US" dirty="0" smtClean="0"/>
              <a:t>Explorative questions are more and more popular and  can’t be well solved.  </a:t>
            </a:r>
          </a:p>
          <a:p>
            <a:pPr lvl="1"/>
            <a:r>
              <a:rPr lang="en-US" dirty="0"/>
              <a:t> While the overall sales are increasing, which products in which country have great deficits? </a:t>
            </a:r>
            <a:endParaRPr lang="en-US" dirty="0" smtClean="0"/>
          </a:p>
          <a:p>
            <a:pPr lvl="1"/>
            <a:r>
              <a:rPr lang="en-US" dirty="0" smtClean="0"/>
              <a:t>Which diseases are more susceptible to males than females?</a:t>
            </a:r>
          </a:p>
          <a:p>
            <a:pPr lvl="1"/>
            <a:r>
              <a:rPr lang="en-US" dirty="0" smtClean="0"/>
              <a:t>Why did some products have deficits? Because they have improper price? Because they are unattractive to young people?</a:t>
            </a:r>
          </a:p>
          <a:p>
            <a:pPr marL="0" indent="0">
              <a:buNone/>
            </a:pPr>
            <a:endParaRPr lang="en-US" dirty="0"/>
          </a:p>
        </p:txBody>
      </p:sp>
      <p:sp>
        <p:nvSpPr>
          <p:cNvPr id="4" name="Rounded Rectangle 3"/>
          <p:cNvSpPr/>
          <p:nvPr/>
        </p:nvSpPr>
        <p:spPr>
          <a:xfrm>
            <a:off x="8918532" y="1394849"/>
            <a:ext cx="2154476" cy="56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Ask question</a:t>
            </a:r>
            <a:endParaRPr lang="en-US" sz="1400" dirty="0"/>
          </a:p>
        </p:txBody>
      </p:sp>
      <p:sp>
        <p:nvSpPr>
          <p:cNvPr id="5" name="Rounded Rectangle 4"/>
          <p:cNvSpPr/>
          <p:nvPr/>
        </p:nvSpPr>
        <p:spPr>
          <a:xfrm>
            <a:off x="8905832" y="3417325"/>
            <a:ext cx="2179876" cy="56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Analyze data</a:t>
            </a:r>
            <a:endParaRPr lang="en-US" sz="1400" dirty="0"/>
          </a:p>
        </p:txBody>
      </p:sp>
      <p:sp>
        <p:nvSpPr>
          <p:cNvPr id="6" name="Rounded Rectangle 5"/>
          <p:cNvSpPr/>
          <p:nvPr/>
        </p:nvSpPr>
        <p:spPr>
          <a:xfrm>
            <a:off x="8918532" y="6148956"/>
            <a:ext cx="2154476" cy="56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Draw conclusion</a:t>
            </a:r>
            <a:endParaRPr lang="en-US" sz="1400" dirty="0"/>
          </a:p>
        </p:txBody>
      </p:sp>
      <p:sp>
        <p:nvSpPr>
          <p:cNvPr id="7" name="Rounded Rectangle 6"/>
          <p:cNvSpPr/>
          <p:nvPr/>
        </p:nvSpPr>
        <p:spPr>
          <a:xfrm>
            <a:off x="8918532" y="2409246"/>
            <a:ext cx="2154476" cy="56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Make hypothesis</a:t>
            </a:r>
          </a:p>
          <a:p>
            <a:pPr algn="ctr"/>
            <a:r>
              <a:rPr lang="en-US" sz="1400" dirty="0" smtClean="0"/>
              <a:t>Adjust conditions</a:t>
            </a:r>
            <a:endParaRPr lang="en-US" sz="1400" dirty="0"/>
          </a:p>
        </p:txBody>
      </p:sp>
      <p:sp>
        <p:nvSpPr>
          <p:cNvPr id="8" name="Rounded Rectangle 7"/>
          <p:cNvSpPr/>
          <p:nvPr/>
        </p:nvSpPr>
        <p:spPr>
          <a:xfrm>
            <a:off x="8918532" y="4425404"/>
            <a:ext cx="2154476" cy="56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Generate report </a:t>
            </a:r>
            <a:endParaRPr lang="en-US" sz="1400" dirty="0"/>
          </a:p>
        </p:txBody>
      </p:sp>
      <p:sp>
        <p:nvSpPr>
          <p:cNvPr id="9" name="Flowchart: Decision 8"/>
          <p:cNvSpPr/>
          <p:nvPr/>
        </p:nvSpPr>
        <p:spPr>
          <a:xfrm>
            <a:off x="8918532" y="5312779"/>
            <a:ext cx="2154476" cy="5124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atisfied</a:t>
            </a:r>
            <a:endParaRPr lang="en-US" dirty="0"/>
          </a:p>
        </p:txBody>
      </p:sp>
      <p:cxnSp>
        <p:nvCxnSpPr>
          <p:cNvPr id="11" name="Straight Arrow Connector 10"/>
          <p:cNvCxnSpPr>
            <a:stCxn id="4" idx="2"/>
            <a:endCxn id="7" idx="0"/>
          </p:cNvCxnSpPr>
          <p:nvPr/>
        </p:nvCxnSpPr>
        <p:spPr>
          <a:xfrm>
            <a:off x="9995770" y="1958520"/>
            <a:ext cx="0" cy="4507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5" idx="0"/>
          </p:cNvCxnSpPr>
          <p:nvPr/>
        </p:nvCxnSpPr>
        <p:spPr>
          <a:xfrm>
            <a:off x="9995770" y="2972917"/>
            <a:ext cx="0" cy="4444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8" idx="0"/>
          </p:cNvCxnSpPr>
          <p:nvPr/>
        </p:nvCxnSpPr>
        <p:spPr>
          <a:xfrm>
            <a:off x="9995770" y="3980996"/>
            <a:ext cx="0" cy="4444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9" idx="0"/>
          </p:cNvCxnSpPr>
          <p:nvPr/>
        </p:nvCxnSpPr>
        <p:spPr>
          <a:xfrm>
            <a:off x="9995770" y="4989075"/>
            <a:ext cx="0" cy="3237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2"/>
            <a:endCxn id="6" idx="0"/>
          </p:cNvCxnSpPr>
          <p:nvPr/>
        </p:nvCxnSpPr>
        <p:spPr>
          <a:xfrm>
            <a:off x="9995770" y="5825251"/>
            <a:ext cx="0" cy="3237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9" idx="3"/>
            <a:endCxn id="7" idx="3"/>
          </p:cNvCxnSpPr>
          <p:nvPr/>
        </p:nvCxnSpPr>
        <p:spPr>
          <a:xfrm flipV="1">
            <a:off x="11073008" y="2691082"/>
            <a:ext cx="12700" cy="2877933"/>
          </a:xfrm>
          <a:prstGeom prst="bentConnector3">
            <a:avLst>
              <a:gd name="adj1" fmla="val 6435614"/>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470429" y="5791811"/>
            <a:ext cx="512641" cy="369332"/>
          </a:xfrm>
          <a:prstGeom prst="rect">
            <a:avLst/>
          </a:prstGeom>
          <a:noFill/>
        </p:spPr>
        <p:txBody>
          <a:bodyPr wrap="none" rtlCol="0">
            <a:spAutoFit/>
          </a:bodyPr>
          <a:lstStyle/>
          <a:p>
            <a:r>
              <a:rPr lang="en-US" dirty="0" smtClean="0"/>
              <a:t>YES</a:t>
            </a:r>
            <a:endParaRPr lang="en-US" dirty="0"/>
          </a:p>
        </p:txBody>
      </p:sp>
      <p:sp>
        <p:nvSpPr>
          <p:cNvPr id="26" name="TextBox 25"/>
          <p:cNvSpPr txBox="1"/>
          <p:nvPr/>
        </p:nvSpPr>
        <p:spPr>
          <a:xfrm>
            <a:off x="11262576" y="3945382"/>
            <a:ext cx="486030" cy="369332"/>
          </a:xfrm>
          <a:prstGeom prst="rect">
            <a:avLst/>
          </a:prstGeom>
          <a:noFill/>
        </p:spPr>
        <p:txBody>
          <a:bodyPr wrap="none" rtlCol="0">
            <a:spAutoFit/>
          </a:bodyPr>
          <a:lstStyle/>
          <a:p>
            <a:r>
              <a:rPr lang="en-US" dirty="0" smtClean="0"/>
              <a:t>NO</a:t>
            </a:r>
            <a:endParaRPr lang="en-US" dirty="0"/>
          </a:p>
        </p:txBody>
      </p:sp>
      <p:sp>
        <p:nvSpPr>
          <p:cNvPr id="52" name="TextBox 51"/>
          <p:cNvSpPr txBox="1"/>
          <p:nvPr/>
        </p:nvSpPr>
        <p:spPr>
          <a:xfrm>
            <a:off x="838200" y="6148956"/>
            <a:ext cx="5211555" cy="523220"/>
          </a:xfrm>
          <a:prstGeom prst="rect">
            <a:avLst/>
          </a:prstGeom>
          <a:noFill/>
        </p:spPr>
        <p:txBody>
          <a:bodyPr wrap="none" rtlCol="0">
            <a:spAutoFit/>
          </a:bodyPr>
          <a:lstStyle/>
          <a:p>
            <a:r>
              <a:rPr lang="en-US" sz="2800" dirty="0" smtClean="0">
                <a:solidFill>
                  <a:srgbClr val="FF0000"/>
                </a:solidFill>
              </a:rPr>
              <a:t>Next example shows how it works.</a:t>
            </a:r>
            <a:endParaRPr lang="en-US" sz="2800" dirty="0">
              <a:solidFill>
                <a:srgbClr val="FF0000"/>
              </a:solidFill>
            </a:endParaRPr>
          </a:p>
        </p:txBody>
      </p:sp>
      <p:sp>
        <p:nvSpPr>
          <p:cNvPr id="57" name="TextBox 56"/>
          <p:cNvSpPr txBox="1"/>
          <p:nvPr/>
        </p:nvSpPr>
        <p:spPr>
          <a:xfrm>
            <a:off x="8648136" y="759704"/>
            <a:ext cx="2424872" cy="400110"/>
          </a:xfrm>
          <a:prstGeom prst="rect">
            <a:avLst/>
          </a:prstGeom>
          <a:noFill/>
        </p:spPr>
        <p:txBody>
          <a:bodyPr wrap="square" rtlCol="0">
            <a:spAutoFit/>
          </a:bodyPr>
          <a:lstStyle/>
          <a:p>
            <a:r>
              <a:rPr lang="en-US" sz="2000" b="1" dirty="0" smtClean="0"/>
              <a:t>Progress:</a:t>
            </a:r>
          </a:p>
        </p:txBody>
      </p:sp>
    </p:spTree>
    <p:extLst>
      <p:ext uri="{BB962C8B-B14F-4D97-AF65-F5344CB8AC3E}">
        <p14:creationId xmlns:p14="http://schemas.microsoft.com/office/powerpoint/2010/main" val="350891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diagnostic data example</a:t>
            </a:r>
            <a:endParaRPr lang="en-US" dirty="0"/>
          </a:p>
        </p:txBody>
      </p:sp>
      <p:sp>
        <p:nvSpPr>
          <p:cNvPr id="3" name="Content Placeholder 2"/>
          <p:cNvSpPr>
            <a:spLocks noGrp="1"/>
          </p:cNvSpPr>
          <p:nvPr>
            <p:ph idx="1"/>
          </p:nvPr>
        </p:nvSpPr>
        <p:spPr/>
        <p:txBody>
          <a:bodyPr/>
          <a:lstStyle/>
          <a:p>
            <a:r>
              <a:rPr lang="en-US" dirty="0" smtClean="0"/>
              <a:t>Data model</a:t>
            </a:r>
          </a:p>
          <a:p>
            <a:pPr lvl="1"/>
            <a:r>
              <a:rPr lang="en-US" dirty="0" smtClean="0"/>
              <a:t>Stored in </a:t>
            </a:r>
            <a:r>
              <a:rPr lang="en-US" dirty="0" err="1" smtClean="0"/>
              <a:t>mysql</a:t>
            </a:r>
            <a:r>
              <a:rPr lang="en-US" dirty="0"/>
              <a:t> </a:t>
            </a:r>
            <a:r>
              <a:rPr lang="en-US" dirty="0" smtClean="0"/>
              <a:t>database, table name is diagnosis.</a:t>
            </a:r>
          </a:p>
          <a:p>
            <a:endParaRPr lang="en-US" dirty="0"/>
          </a:p>
          <a:p>
            <a:endParaRPr lang="en-US" dirty="0" smtClean="0"/>
          </a:p>
          <a:p>
            <a:endParaRPr lang="en-US" dirty="0"/>
          </a:p>
          <a:p>
            <a:r>
              <a:rPr lang="en-US" dirty="0" smtClean="0"/>
              <a:t>People</a:t>
            </a:r>
          </a:p>
          <a:p>
            <a:pPr lvl="1"/>
            <a:r>
              <a:rPr lang="en-US" dirty="0" smtClean="0"/>
              <a:t>Alice : Medical Expert (ME)</a:t>
            </a:r>
          </a:p>
          <a:p>
            <a:pPr lvl="1"/>
            <a:r>
              <a:rPr lang="en-US" dirty="0" smtClean="0"/>
              <a:t>Bob : Data Analyst (DA)</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00270986"/>
              </p:ext>
            </p:extLst>
          </p:nvPr>
        </p:nvGraphicFramePr>
        <p:xfrm>
          <a:off x="1663864" y="2987853"/>
          <a:ext cx="9546444" cy="1010920"/>
        </p:xfrm>
        <a:graphic>
          <a:graphicData uri="http://schemas.openxmlformats.org/drawingml/2006/table">
            <a:tbl>
              <a:tblPr firstRow="1" bandRow="1">
                <a:tableStyleId>{5C22544A-7EE6-4342-B048-85BDC9FD1C3A}</a:tableStyleId>
              </a:tblPr>
              <a:tblGrid>
                <a:gridCol w="1060716"/>
                <a:gridCol w="1060716"/>
                <a:gridCol w="917333"/>
                <a:gridCol w="1353787"/>
                <a:gridCol w="911028"/>
                <a:gridCol w="1060716"/>
                <a:gridCol w="1060716"/>
                <a:gridCol w="1060716"/>
                <a:gridCol w="1060716"/>
              </a:tblGrid>
              <a:tr h="370840">
                <a:tc>
                  <a:txBody>
                    <a:bodyPr/>
                    <a:lstStyle/>
                    <a:p>
                      <a:r>
                        <a:rPr lang="en-US" b="1" dirty="0" smtClean="0"/>
                        <a:t>column</a:t>
                      </a:r>
                    </a:p>
                  </a:txBody>
                  <a:tcPr/>
                </a:tc>
                <a:tc>
                  <a:txBody>
                    <a:bodyPr/>
                    <a:lstStyle/>
                    <a:p>
                      <a:r>
                        <a:rPr lang="en-US" dirty="0" smtClean="0"/>
                        <a:t>User Id</a:t>
                      </a:r>
                      <a:endParaRPr lang="en-US" dirty="0"/>
                    </a:p>
                  </a:txBody>
                  <a:tcPr/>
                </a:tc>
                <a:tc>
                  <a:txBody>
                    <a:bodyPr/>
                    <a:lstStyle/>
                    <a:p>
                      <a:r>
                        <a:rPr lang="en-US" dirty="0" smtClean="0"/>
                        <a:t>Gender</a:t>
                      </a:r>
                      <a:endParaRPr lang="en-US" dirty="0"/>
                    </a:p>
                  </a:txBody>
                  <a:tcPr/>
                </a:tc>
                <a:tc>
                  <a:txBody>
                    <a:bodyPr/>
                    <a:lstStyle/>
                    <a:p>
                      <a:r>
                        <a:rPr lang="en-US" dirty="0" smtClean="0"/>
                        <a:t>disease</a:t>
                      </a:r>
                      <a:endParaRPr lang="en-US" dirty="0"/>
                    </a:p>
                  </a:txBody>
                  <a:tcPr/>
                </a:tc>
                <a:tc>
                  <a:txBody>
                    <a:bodyPr/>
                    <a:lstStyle/>
                    <a:p>
                      <a:r>
                        <a:rPr lang="en-US" dirty="0" smtClean="0"/>
                        <a:t>Age</a:t>
                      </a:r>
                      <a:endParaRPr lang="en-US" dirty="0"/>
                    </a:p>
                  </a:txBody>
                  <a:tcPr/>
                </a:tc>
                <a:tc>
                  <a:txBody>
                    <a:bodyPr/>
                    <a:lstStyle/>
                    <a:p>
                      <a:r>
                        <a:rPr lang="en-US" dirty="0" smtClean="0"/>
                        <a:t>year</a:t>
                      </a:r>
                      <a:endParaRPr lang="en-US" dirty="0"/>
                    </a:p>
                  </a:txBody>
                  <a:tcPr/>
                </a:tc>
                <a:tc>
                  <a:txBody>
                    <a:bodyPr/>
                    <a:lstStyle/>
                    <a:p>
                      <a:r>
                        <a:rPr lang="en-US" dirty="0" smtClean="0"/>
                        <a:t>month</a:t>
                      </a:r>
                      <a:endParaRPr lang="en-US" dirty="0"/>
                    </a:p>
                  </a:txBody>
                  <a:tcPr/>
                </a:tc>
                <a:tc>
                  <a:txBody>
                    <a:bodyPr/>
                    <a:lstStyle/>
                    <a:p>
                      <a:r>
                        <a:rPr lang="en-US" dirty="0" smtClean="0"/>
                        <a:t>day</a:t>
                      </a:r>
                      <a:endParaRPr lang="en-US" dirty="0"/>
                    </a:p>
                  </a:txBody>
                  <a:tcPr/>
                </a:tc>
                <a:tc>
                  <a:txBody>
                    <a:bodyPr/>
                    <a:lstStyle/>
                    <a:p>
                      <a:r>
                        <a:rPr lang="en-US" dirty="0" smtClean="0"/>
                        <a:t>Region</a:t>
                      </a:r>
                      <a:endParaRPr lang="en-US" dirty="0"/>
                    </a:p>
                  </a:txBody>
                  <a:tcPr/>
                </a:tc>
              </a:tr>
              <a:tr h="370840">
                <a:tc>
                  <a:txBody>
                    <a:bodyPr/>
                    <a:lstStyle/>
                    <a:p>
                      <a:r>
                        <a:rPr lang="en-US" b="1" dirty="0" smtClean="0"/>
                        <a:t>type</a:t>
                      </a:r>
                      <a:endParaRPr lang="en-US" b="1" dirty="0"/>
                    </a:p>
                  </a:txBody>
                  <a:tcPr/>
                </a:tc>
                <a:tc>
                  <a:txBody>
                    <a:bodyPr/>
                    <a:lstStyle/>
                    <a:p>
                      <a:r>
                        <a:rPr lang="en-US" dirty="0" smtClean="0"/>
                        <a:t>String</a:t>
                      </a:r>
                      <a:endParaRPr lang="en-US" dirty="0"/>
                    </a:p>
                  </a:txBody>
                  <a:tcPr/>
                </a:tc>
                <a:tc>
                  <a:txBody>
                    <a:bodyPr/>
                    <a:lstStyle/>
                    <a:p>
                      <a:r>
                        <a:rPr lang="en-US" dirty="0" smtClean="0"/>
                        <a:t>Male/</a:t>
                      </a:r>
                    </a:p>
                    <a:p>
                      <a:r>
                        <a:rPr lang="en-US" dirty="0" smtClean="0"/>
                        <a:t>Female</a:t>
                      </a:r>
                      <a:endParaRPr lang="en-US" dirty="0"/>
                    </a:p>
                  </a:txBody>
                  <a:tcPr/>
                </a:tc>
                <a:tc>
                  <a:txBody>
                    <a:bodyPr/>
                    <a:lstStyle/>
                    <a:p>
                      <a:r>
                        <a:rPr lang="en-US" dirty="0" smtClean="0"/>
                        <a:t>String</a:t>
                      </a:r>
                    </a:p>
                    <a:p>
                      <a:r>
                        <a:rPr lang="en-US" dirty="0" smtClean="0"/>
                        <a:t>(Icd9</a:t>
                      </a:r>
                      <a:r>
                        <a:rPr lang="en-US" baseline="0" dirty="0" smtClean="0"/>
                        <a:t> code)</a:t>
                      </a:r>
                      <a:endParaRPr lang="en-US" dirty="0"/>
                    </a:p>
                  </a:txBody>
                  <a:tcPr/>
                </a:tc>
                <a:tc>
                  <a:txBody>
                    <a:bodyPr/>
                    <a:lstStyle/>
                    <a:p>
                      <a:r>
                        <a:rPr lang="en-US" dirty="0" smtClean="0"/>
                        <a:t>Integer</a:t>
                      </a:r>
                      <a:endParaRPr lang="en-US" dirty="0"/>
                    </a:p>
                  </a:txBody>
                  <a:tcPr/>
                </a:tc>
                <a:tc>
                  <a:txBody>
                    <a:bodyPr/>
                    <a:lstStyle/>
                    <a:p>
                      <a:r>
                        <a:rPr lang="en-US" dirty="0" smtClean="0"/>
                        <a:t>integer</a:t>
                      </a:r>
                      <a:endParaRPr lang="en-US" dirty="0"/>
                    </a:p>
                  </a:txBody>
                  <a:tcPr/>
                </a:tc>
                <a:tc>
                  <a:txBody>
                    <a:bodyPr/>
                    <a:lstStyle/>
                    <a:p>
                      <a:r>
                        <a:rPr lang="en-US" dirty="0" smtClean="0"/>
                        <a:t>integer</a:t>
                      </a:r>
                      <a:endParaRPr lang="en-US" dirty="0"/>
                    </a:p>
                  </a:txBody>
                  <a:tcPr/>
                </a:tc>
                <a:tc>
                  <a:txBody>
                    <a:bodyPr/>
                    <a:lstStyle/>
                    <a:p>
                      <a:r>
                        <a:rPr lang="en-US" dirty="0" smtClean="0"/>
                        <a:t>integer</a:t>
                      </a:r>
                      <a:endParaRPr lang="en-US" dirty="0"/>
                    </a:p>
                  </a:txBody>
                  <a:tcPr/>
                </a:tc>
                <a:tc>
                  <a:txBody>
                    <a:bodyPr/>
                    <a:lstStyle/>
                    <a:p>
                      <a:r>
                        <a:rPr lang="en-US" dirty="0" smtClean="0"/>
                        <a:t>string</a:t>
                      </a:r>
                      <a:endParaRPr lang="en-US" dirty="0"/>
                    </a:p>
                  </a:txBody>
                  <a:tcPr/>
                </a:tc>
              </a:tr>
            </a:tbl>
          </a:graphicData>
        </a:graphic>
      </p:graphicFrame>
    </p:spTree>
    <p:extLst>
      <p:ext uri="{BB962C8B-B14F-4D97-AF65-F5344CB8AC3E}">
        <p14:creationId xmlns:p14="http://schemas.microsoft.com/office/powerpoint/2010/main" val="1398843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smtClean="0"/>
              <a:t>Scene 1</a:t>
            </a:r>
            <a:r>
              <a:rPr lang="en-US" dirty="0" smtClean="0"/>
              <a:t>: traditional question</a:t>
            </a:r>
            <a:endParaRPr lang="en-US" dirty="0"/>
          </a:p>
        </p:txBody>
      </p:sp>
      <p:pic>
        <p:nvPicPr>
          <p:cNvPr id="7" name="Picture 6"/>
          <p:cNvPicPr>
            <a:picLocks noChangeAspect="1"/>
          </p:cNvPicPr>
          <p:nvPr/>
        </p:nvPicPr>
        <p:blipFill>
          <a:blip r:embed="rId3"/>
          <a:stretch>
            <a:fillRect/>
          </a:stretch>
        </p:blipFill>
        <p:spPr>
          <a:xfrm>
            <a:off x="10329430" y="4041220"/>
            <a:ext cx="1047750" cy="1971675"/>
          </a:xfrm>
          <a:prstGeom prst="rect">
            <a:avLst/>
          </a:prstGeom>
        </p:spPr>
      </p:pic>
      <p:pic>
        <p:nvPicPr>
          <p:cNvPr id="9" name="Picture 8"/>
          <p:cNvPicPr>
            <a:picLocks noChangeAspect="1"/>
          </p:cNvPicPr>
          <p:nvPr/>
        </p:nvPicPr>
        <p:blipFill>
          <a:blip r:embed="rId4"/>
          <a:stretch>
            <a:fillRect/>
          </a:stretch>
        </p:blipFill>
        <p:spPr>
          <a:xfrm>
            <a:off x="553748" y="1690688"/>
            <a:ext cx="942975" cy="1981200"/>
          </a:xfrm>
          <a:prstGeom prst="rect">
            <a:avLst/>
          </a:prstGeom>
        </p:spPr>
      </p:pic>
      <p:sp>
        <p:nvSpPr>
          <p:cNvPr id="10" name="Rectangular Callout 9"/>
          <p:cNvSpPr/>
          <p:nvPr/>
        </p:nvSpPr>
        <p:spPr>
          <a:xfrm>
            <a:off x="1876301" y="1444121"/>
            <a:ext cx="5355772" cy="729064"/>
          </a:xfrm>
          <a:prstGeom prst="wedgeRectCallout">
            <a:avLst>
              <a:gd name="adj1" fmla="val -42341"/>
              <a:gd name="adj2" fmla="val 944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1"/>
            <a:r>
              <a:rPr lang="en-US" dirty="0"/>
              <a:t>I want to see disease </a:t>
            </a:r>
            <a:r>
              <a:rPr lang="en-US" dirty="0" smtClean="0"/>
              <a:t>dengue’s </a:t>
            </a:r>
            <a:r>
              <a:rPr lang="en-US" dirty="0"/>
              <a:t>total diagnosis records </a:t>
            </a:r>
            <a:r>
              <a:rPr lang="en-US" dirty="0" smtClean="0"/>
              <a:t>amount </a:t>
            </a:r>
            <a:r>
              <a:rPr lang="en-US" dirty="0"/>
              <a:t>in 2013, </a:t>
            </a:r>
            <a:r>
              <a:rPr lang="en-US" dirty="0" smtClean="0"/>
              <a:t>by month</a:t>
            </a:r>
            <a:r>
              <a:rPr lang="en-US" dirty="0"/>
              <a:t>.</a:t>
            </a:r>
          </a:p>
        </p:txBody>
      </p:sp>
      <p:sp>
        <p:nvSpPr>
          <p:cNvPr id="11" name="Rectangular Callout 10"/>
          <p:cNvSpPr/>
          <p:nvPr/>
        </p:nvSpPr>
        <p:spPr>
          <a:xfrm>
            <a:off x="7947778" y="2223252"/>
            <a:ext cx="1864426" cy="305357"/>
          </a:xfrm>
          <a:prstGeom prst="wedgeRectCallout">
            <a:avLst>
              <a:gd name="adj1" fmla="val 44135"/>
              <a:gd name="adj2" fmla="val 98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OK!</a:t>
            </a:r>
            <a:endParaRPr lang="en-US" dirty="0"/>
          </a:p>
        </p:txBody>
      </p:sp>
      <p:sp>
        <p:nvSpPr>
          <p:cNvPr id="12" name="TextBox 11"/>
          <p:cNvSpPr txBox="1"/>
          <p:nvPr/>
        </p:nvSpPr>
        <p:spPr>
          <a:xfrm>
            <a:off x="731443" y="3671888"/>
            <a:ext cx="636713" cy="369332"/>
          </a:xfrm>
          <a:prstGeom prst="rect">
            <a:avLst/>
          </a:prstGeom>
          <a:noFill/>
        </p:spPr>
        <p:txBody>
          <a:bodyPr wrap="none" rtlCol="0">
            <a:spAutoFit/>
          </a:bodyPr>
          <a:lstStyle/>
          <a:p>
            <a:r>
              <a:rPr lang="en-US" dirty="0" smtClean="0"/>
              <a:t>Alice</a:t>
            </a:r>
            <a:endParaRPr lang="en-US" dirty="0"/>
          </a:p>
        </p:txBody>
      </p:sp>
      <p:sp>
        <p:nvSpPr>
          <p:cNvPr id="13" name="TextBox 12"/>
          <p:cNvSpPr txBox="1"/>
          <p:nvPr/>
        </p:nvSpPr>
        <p:spPr>
          <a:xfrm>
            <a:off x="10576626" y="6012895"/>
            <a:ext cx="553357" cy="369332"/>
          </a:xfrm>
          <a:prstGeom prst="rect">
            <a:avLst/>
          </a:prstGeom>
          <a:noFill/>
        </p:spPr>
        <p:txBody>
          <a:bodyPr wrap="none" rtlCol="0">
            <a:spAutoFit/>
          </a:bodyPr>
          <a:lstStyle/>
          <a:p>
            <a:r>
              <a:rPr lang="en-US" dirty="0" smtClean="0"/>
              <a:t>Bob</a:t>
            </a:r>
            <a:endParaRPr lang="en-US" dirty="0"/>
          </a:p>
        </p:txBody>
      </p:sp>
      <p:sp>
        <p:nvSpPr>
          <p:cNvPr id="14" name="Rectangle 13"/>
          <p:cNvSpPr/>
          <p:nvPr/>
        </p:nvSpPr>
        <p:spPr>
          <a:xfrm>
            <a:off x="4120735" y="2826327"/>
            <a:ext cx="5830785"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t>Select month, count(*) from diagnosis where disease = </a:t>
            </a:r>
            <a:r>
              <a:rPr lang="en-US" dirty="0" smtClean="0"/>
              <a:t>‘061’ </a:t>
            </a:r>
            <a:r>
              <a:rPr lang="en-US" dirty="0"/>
              <a:t>and year = 2013, group by month</a:t>
            </a:r>
          </a:p>
        </p:txBody>
      </p:sp>
      <p:graphicFrame>
        <p:nvGraphicFramePr>
          <p:cNvPr id="16" name="Table 15"/>
          <p:cNvGraphicFramePr>
            <a:graphicFrameLocks noGrp="1"/>
          </p:cNvGraphicFramePr>
          <p:nvPr>
            <p:extLst>
              <p:ext uri="{D42A27DB-BD31-4B8C-83A1-F6EECF244321}">
                <p14:modId xmlns:p14="http://schemas.microsoft.com/office/powerpoint/2010/main" val="193201227"/>
              </p:ext>
            </p:extLst>
          </p:nvPr>
        </p:nvGraphicFramePr>
        <p:xfrm>
          <a:off x="3503219" y="3601768"/>
          <a:ext cx="6531434" cy="741680"/>
        </p:xfrm>
        <a:graphic>
          <a:graphicData uri="http://schemas.openxmlformats.org/drawingml/2006/table">
            <a:tbl>
              <a:tblPr firstRow="1" bandRow="1">
                <a:tableStyleId>{5C22544A-7EE6-4342-B048-85BDC9FD1C3A}</a:tableStyleId>
              </a:tblPr>
              <a:tblGrid>
                <a:gridCol w="1169846"/>
                <a:gridCol w="446799"/>
                <a:gridCol w="446799"/>
                <a:gridCol w="446799"/>
                <a:gridCol w="446799"/>
                <a:gridCol w="446799"/>
                <a:gridCol w="446799"/>
                <a:gridCol w="446799"/>
                <a:gridCol w="446799"/>
                <a:gridCol w="446799"/>
                <a:gridCol w="446799"/>
                <a:gridCol w="446799"/>
                <a:gridCol w="446799"/>
              </a:tblGrid>
              <a:tr h="370840">
                <a:tc>
                  <a:txBody>
                    <a:bodyPr/>
                    <a:lstStyle/>
                    <a:p>
                      <a:r>
                        <a:rPr lang="en-US" dirty="0" smtClean="0"/>
                        <a:t>month</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c>
                  <a:txBody>
                    <a:bodyPr/>
                    <a:lstStyle/>
                    <a:p>
                      <a:r>
                        <a:rPr lang="en-US" dirty="0" smtClean="0"/>
                        <a:t>10</a:t>
                      </a:r>
                      <a:endParaRPr lang="en-US" dirty="0"/>
                    </a:p>
                  </a:txBody>
                  <a:tcPr/>
                </a:tc>
                <a:tc>
                  <a:txBody>
                    <a:bodyPr/>
                    <a:lstStyle/>
                    <a:p>
                      <a:r>
                        <a:rPr lang="en-US" dirty="0" smtClean="0"/>
                        <a:t>11</a:t>
                      </a:r>
                      <a:endParaRPr lang="en-US" dirty="0"/>
                    </a:p>
                  </a:txBody>
                  <a:tcPr/>
                </a:tc>
                <a:tc>
                  <a:txBody>
                    <a:bodyPr/>
                    <a:lstStyle/>
                    <a:p>
                      <a:r>
                        <a:rPr lang="en-US" dirty="0" smtClean="0"/>
                        <a:t>12</a:t>
                      </a:r>
                      <a:endParaRPr lang="en-US" dirty="0"/>
                    </a:p>
                  </a:txBody>
                  <a:tcPr/>
                </a:tc>
              </a:tr>
              <a:tr h="370840">
                <a:tc>
                  <a:txBody>
                    <a:bodyPr/>
                    <a:lstStyle/>
                    <a:p>
                      <a:r>
                        <a:rPr lang="en-US" dirty="0" smtClean="0"/>
                        <a:t>Count(*)</a:t>
                      </a:r>
                      <a:endParaRPr lang="en-US" dirty="0"/>
                    </a:p>
                  </a:txBody>
                  <a:tcPr/>
                </a:tc>
                <a:tc>
                  <a:txBody>
                    <a:bodyPr/>
                    <a:lstStyle/>
                    <a:p>
                      <a:r>
                        <a:rPr lang="en-US" sz="1000" dirty="0" smtClean="0"/>
                        <a:t>223</a:t>
                      </a:r>
                      <a:endParaRPr lang="en-US" sz="1000" dirty="0"/>
                    </a:p>
                  </a:txBody>
                  <a:tcPr/>
                </a:tc>
                <a:tc>
                  <a:txBody>
                    <a:bodyPr/>
                    <a:lstStyle/>
                    <a:p>
                      <a:r>
                        <a:rPr lang="en-US" sz="1000" dirty="0" smtClean="0"/>
                        <a:t>218</a:t>
                      </a:r>
                      <a:endParaRPr lang="en-US" sz="1000" dirty="0"/>
                    </a:p>
                  </a:txBody>
                  <a:tcPr/>
                </a:tc>
                <a:tc>
                  <a:txBody>
                    <a:bodyPr/>
                    <a:lstStyle/>
                    <a:p>
                      <a:r>
                        <a:rPr lang="en-US" sz="1000" dirty="0" smtClean="0"/>
                        <a:t>148</a:t>
                      </a:r>
                      <a:endParaRPr lang="en-US" sz="1000" dirty="0"/>
                    </a:p>
                  </a:txBody>
                  <a:tcPr/>
                </a:tc>
                <a:tc>
                  <a:txBody>
                    <a:bodyPr/>
                    <a:lstStyle/>
                    <a:p>
                      <a:r>
                        <a:rPr lang="en-US" sz="1000" dirty="0" smtClean="0"/>
                        <a:t>216</a:t>
                      </a:r>
                      <a:endParaRPr lang="en-US" sz="1000" dirty="0"/>
                    </a:p>
                  </a:txBody>
                  <a:tcPr/>
                </a:tc>
                <a:tc>
                  <a:txBody>
                    <a:bodyPr/>
                    <a:lstStyle/>
                    <a:p>
                      <a:r>
                        <a:rPr lang="en-US" sz="1000" dirty="0" smtClean="0"/>
                        <a:t>719</a:t>
                      </a:r>
                      <a:endParaRPr lang="en-US" sz="1000" dirty="0"/>
                    </a:p>
                  </a:txBody>
                  <a:tcPr/>
                </a:tc>
                <a:tc>
                  <a:txBody>
                    <a:bodyPr/>
                    <a:lstStyle/>
                    <a:p>
                      <a:r>
                        <a:rPr lang="en-US" sz="1000" dirty="0" smtClean="0"/>
                        <a:t>1081</a:t>
                      </a:r>
                      <a:endParaRPr lang="en-US" sz="1000" dirty="0"/>
                    </a:p>
                  </a:txBody>
                  <a:tcPr/>
                </a:tc>
                <a:tc>
                  <a:txBody>
                    <a:bodyPr/>
                    <a:lstStyle/>
                    <a:p>
                      <a:r>
                        <a:rPr lang="en-US" sz="1000" dirty="0" smtClean="0"/>
                        <a:t>1035</a:t>
                      </a:r>
                      <a:endParaRPr lang="en-US" sz="1000" dirty="0"/>
                    </a:p>
                  </a:txBody>
                  <a:tcPr/>
                </a:tc>
                <a:tc>
                  <a:txBody>
                    <a:bodyPr/>
                    <a:lstStyle/>
                    <a:p>
                      <a:r>
                        <a:rPr lang="en-US" sz="1000" dirty="0" smtClean="0"/>
                        <a:t>435</a:t>
                      </a:r>
                      <a:endParaRPr lang="en-US" sz="1000" dirty="0"/>
                    </a:p>
                  </a:txBody>
                  <a:tcPr/>
                </a:tc>
                <a:tc>
                  <a:txBody>
                    <a:bodyPr/>
                    <a:lstStyle/>
                    <a:p>
                      <a:r>
                        <a:rPr lang="en-US" sz="1000" dirty="0" smtClean="0"/>
                        <a:t>565</a:t>
                      </a:r>
                      <a:endParaRPr lang="en-US" sz="1000" dirty="0"/>
                    </a:p>
                  </a:txBody>
                  <a:tcPr/>
                </a:tc>
                <a:tc>
                  <a:txBody>
                    <a:bodyPr/>
                    <a:lstStyle/>
                    <a:p>
                      <a:r>
                        <a:rPr lang="en-US" sz="1000" dirty="0" smtClean="0"/>
                        <a:t>371</a:t>
                      </a:r>
                      <a:endParaRPr lang="en-US" sz="1000" dirty="0"/>
                    </a:p>
                  </a:txBody>
                  <a:tcPr/>
                </a:tc>
                <a:tc>
                  <a:txBody>
                    <a:bodyPr/>
                    <a:lstStyle/>
                    <a:p>
                      <a:r>
                        <a:rPr lang="en-US" sz="1000" dirty="0" smtClean="0"/>
                        <a:t>512</a:t>
                      </a:r>
                      <a:endParaRPr lang="en-US" sz="1000" dirty="0"/>
                    </a:p>
                  </a:txBody>
                  <a:tcPr/>
                </a:tc>
                <a:tc>
                  <a:txBody>
                    <a:bodyPr/>
                    <a:lstStyle/>
                    <a:p>
                      <a:r>
                        <a:rPr lang="en-US" sz="1000" dirty="0" smtClean="0"/>
                        <a:t>102</a:t>
                      </a:r>
                      <a:endParaRPr lang="en-US" sz="1000" dirty="0"/>
                    </a:p>
                  </a:txBody>
                  <a:tcPr/>
                </a:tc>
              </a:tr>
            </a:tbl>
          </a:graphicData>
        </a:graphic>
      </p:graphicFrame>
      <p:sp>
        <p:nvSpPr>
          <p:cNvPr id="18" name="Rectangular Callout 17"/>
          <p:cNvSpPr/>
          <p:nvPr/>
        </p:nvSpPr>
        <p:spPr>
          <a:xfrm>
            <a:off x="4750130" y="4512623"/>
            <a:ext cx="5201390" cy="1500272"/>
          </a:xfrm>
          <a:prstGeom prst="wedgeRectCallout">
            <a:avLst>
              <a:gd name="adj1" fmla="val 42543"/>
              <a:gd name="adj2" fmla="val 704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Here!</a:t>
            </a:r>
            <a:endParaRPr lang="en-US" dirty="0"/>
          </a:p>
        </p:txBody>
      </p:sp>
      <p:pic>
        <p:nvPicPr>
          <p:cNvPr id="17" name="Picture 16"/>
          <p:cNvPicPr>
            <a:picLocks noChangeAspect="1"/>
          </p:cNvPicPr>
          <p:nvPr/>
        </p:nvPicPr>
        <p:blipFill>
          <a:blip r:embed="rId5"/>
          <a:stretch>
            <a:fillRect/>
          </a:stretch>
        </p:blipFill>
        <p:spPr>
          <a:xfrm>
            <a:off x="5913912" y="4611124"/>
            <a:ext cx="3856294" cy="1303269"/>
          </a:xfrm>
          <a:prstGeom prst="rect">
            <a:avLst/>
          </a:prstGeom>
        </p:spPr>
      </p:pic>
      <p:sp>
        <p:nvSpPr>
          <p:cNvPr id="15" name="Rectangular Callout 14"/>
          <p:cNvSpPr/>
          <p:nvPr/>
        </p:nvSpPr>
        <p:spPr>
          <a:xfrm>
            <a:off x="1368156" y="5861625"/>
            <a:ext cx="2582052" cy="465115"/>
          </a:xfrm>
          <a:prstGeom prst="wedgeRectCallout">
            <a:avLst>
              <a:gd name="adj1" fmla="val -42341"/>
              <a:gd name="adj2" fmla="val 944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1"/>
            <a:r>
              <a:rPr lang="en-US" dirty="0" smtClean="0"/>
              <a:t>Thank you !</a:t>
            </a:r>
            <a:endParaRPr lang="en-US" dirty="0"/>
          </a:p>
        </p:txBody>
      </p:sp>
      <p:sp>
        <p:nvSpPr>
          <p:cNvPr id="2" name="Rectangle 1"/>
          <p:cNvSpPr/>
          <p:nvPr/>
        </p:nvSpPr>
        <p:spPr>
          <a:xfrm>
            <a:off x="385468" y="4041220"/>
            <a:ext cx="1643079" cy="369332"/>
          </a:xfrm>
          <a:prstGeom prst="rect">
            <a:avLst/>
          </a:prstGeom>
        </p:spPr>
        <p:txBody>
          <a:bodyPr wrap="none">
            <a:spAutoFit/>
          </a:bodyPr>
          <a:lstStyle/>
          <a:p>
            <a:r>
              <a:rPr lang="en-US" dirty="0"/>
              <a:t>Medical Expert </a:t>
            </a:r>
          </a:p>
        </p:txBody>
      </p:sp>
      <p:sp>
        <p:nvSpPr>
          <p:cNvPr id="3" name="Rectangle 2"/>
          <p:cNvSpPr/>
          <p:nvPr/>
        </p:nvSpPr>
        <p:spPr>
          <a:xfrm>
            <a:off x="10329430" y="6326740"/>
            <a:ext cx="1410964" cy="369332"/>
          </a:xfrm>
          <a:prstGeom prst="rect">
            <a:avLst/>
          </a:prstGeom>
        </p:spPr>
        <p:txBody>
          <a:bodyPr wrap="none">
            <a:spAutoFit/>
          </a:bodyPr>
          <a:lstStyle/>
          <a:p>
            <a:r>
              <a:rPr lang="en-US" dirty="0"/>
              <a:t>Data Analyst </a:t>
            </a:r>
          </a:p>
        </p:txBody>
      </p:sp>
    </p:spTree>
    <p:extLst>
      <p:ext uri="{BB962C8B-B14F-4D97-AF65-F5344CB8AC3E}">
        <p14:creationId xmlns:p14="http://schemas.microsoft.com/office/powerpoint/2010/main" val="3033648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4383" y="153308"/>
            <a:ext cx="10515600" cy="1325563"/>
          </a:xfrm>
        </p:spPr>
        <p:txBody>
          <a:bodyPr/>
          <a:lstStyle/>
          <a:p>
            <a:r>
              <a:rPr lang="en-US" dirty="0" smtClean="0"/>
              <a:t>Scene 2</a:t>
            </a:r>
            <a:r>
              <a:rPr lang="en-US" dirty="0" smtClean="0"/>
              <a:t>: explorative question</a:t>
            </a:r>
            <a:endParaRPr lang="en-US" dirty="0"/>
          </a:p>
        </p:txBody>
      </p:sp>
      <p:pic>
        <p:nvPicPr>
          <p:cNvPr id="7" name="Picture 6"/>
          <p:cNvPicPr>
            <a:picLocks noChangeAspect="1"/>
          </p:cNvPicPr>
          <p:nvPr/>
        </p:nvPicPr>
        <p:blipFill>
          <a:blip r:embed="rId3"/>
          <a:stretch>
            <a:fillRect/>
          </a:stretch>
        </p:blipFill>
        <p:spPr>
          <a:xfrm>
            <a:off x="10329430" y="4041220"/>
            <a:ext cx="1047750" cy="1971675"/>
          </a:xfrm>
          <a:prstGeom prst="rect">
            <a:avLst/>
          </a:prstGeom>
        </p:spPr>
      </p:pic>
      <p:pic>
        <p:nvPicPr>
          <p:cNvPr id="9" name="Picture 8"/>
          <p:cNvPicPr>
            <a:picLocks noChangeAspect="1"/>
          </p:cNvPicPr>
          <p:nvPr/>
        </p:nvPicPr>
        <p:blipFill>
          <a:blip r:embed="rId4"/>
          <a:stretch>
            <a:fillRect/>
          </a:stretch>
        </p:blipFill>
        <p:spPr>
          <a:xfrm>
            <a:off x="578311" y="1702564"/>
            <a:ext cx="942975" cy="1981200"/>
          </a:xfrm>
          <a:prstGeom prst="rect">
            <a:avLst/>
          </a:prstGeom>
        </p:spPr>
      </p:pic>
      <p:sp>
        <p:nvSpPr>
          <p:cNvPr id="12" name="TextBox 11"/>
          <p:cNvSpPr txBox="1"/>
          <p:nvPr/>
        </p:nvSpPr>
        <p:spPr>
          <a:xfrm>
            <a:off x="731443" y="3671888"/>
            <a:ext cx="636713" cy="369332"/>
          </a:xfrm>
          <a:prstGeom prst="rect">
            <a:avLst/>
          </a:prstGeom>
          <a:noFill/>
        </p:spPr>
        <p:txBody>
          <a:bodyPr wrap="none" rtlCol="0">
            <a:spAutoFit/>
          </a:bodyPr>
          <a:lstStyle/>
          <a:p>
            <a:r>
              <a:rPr lang="en-US" dirty="0" smtClean="0"/>
              <a:t>Alice</a:t>
            </a:r>
            <a:endParaRPr lang="en-US" dirty="0"/>
          </a:p>
        </p:txBody>
      </p:sp>
      <p:sp>
        <p:nvSpPr>
          <p:cNvPr id="13" name="TextBox 12"/>
          <p:cNvSpPr txBox="1"/>
          <p:nvPr/>
        </p:nvSpPr>
        <p:spPr>
          <a:xfrm>
            <a:off x="10576626" y="6012895"/>
            <a:ext cx="553357" cy="369332"/>
          </a:xfrm>
          <a:prstGeom prst="rect">
            <a:avLst/>
          </a:prstGeom>
          <a:noFill/>
        </p:spPr>
        <p:txBody>
          <a:bodyPr wrap="none" rtlCol="0">
            <a:spAutoFit/>
          </a:bodyPr>
          <a:lstStyle/>
          <a:p>
            <a:r>
              <a:rPr lang="en-US" dirty="0" smtClean="0"/>
              <a:t>Bob</a:t>
            </a:r>
            <a:endParaRPr lang="en-US" dirty="0"/>
          </a:p>
        </p:txBody>
      </p:sp>
      <p:sp>
        <p:nvSpPr>
          <p:cNvPr id="2" name="Cloud Callout 1"/>
          <p:cNvSpPr/>
          <p:nvPr/>
        </p:nvSpPr>
        <p:spPr>
          <a:xfrm>
            <a:off x="1626919" y="1211284"/>
            <a:ext cx="6020790" cy="1306286"/>
          </a:xfrm>
          <a:prstGeom prst="cloudCallout">
            <a:avLst>
              <a:gd name="adj1" fmla="val -42563"/>
              <a:gd name="adj2" fmla="val 7613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 want find some kind of  diseases that male is more susceptible than female, and learn more detail about them. </a:t>
            </a:r>
            <a:endParaRPr lang="en-US" dirty="0"/>
          </a:p>
        </p:txBody>
      </p:sp>
      <p:sp>
        <p:nvSpPr>
          <p:cNvPr id="15" name="Rectangular Callout 14"/>
          <p:cNvSpPr/>
          <p:nvPr/>
        </p:nvSpPr>
        <p:spPr>
          <a:xfrm>
            <a:off x="1763484" y="3127490"/>
            <a:ext cx="5355772" cy="1088250"/>
          </a:xfrm>
          <a:prstGeom prst="wedgeRectCallout">
            <a:avLst>
              <a:gd name="adj1" fmla="val -42341"/>
              <a:gd name="adj2" fmla="val 944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1"/>
            <a:r>
              <a:rPr lang="en-US" dirty="0" smtClean="0"/>
              <a:t>Hi, Bob. Can you help me find some diseases that</a:t>
            </a:r>
          </a:p>
          <a:p>
            <a:pPr lvl="1"/>
            <a:r>
              <a:rPr lang="en-US" dirty="0" smtClean="0"/>
              <a:t> more susceptible to males  than females ?</a:t>
            </a:r>
            <a:endParaRPr lang="en-US" dirty="0"/>
          </a:p>
        </p:txBody>
      </p:sp>
      <p:sp>
        <p:nvSpPr>
          <p:cNvPr id="19" name="Rectangular Callout 18"/>
          <p:cNvSpPr/>
          <p:nvPr/>
        </p:nvSpPr>
        <p:spPr>
          <a:xfrm>
            <a:off x="8054653" y="4360806"/>
            <a:ext cx="1864426" cy="305357"/>
          </a:xfrm>
          <a:prstGeom prst="wedgeRectCallout">
            <a:avLst>
              <a:gd name="adj1" fmla="val 44135"/>
              <a:gd name="adj2" fmla="val 98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OK</a:t>
            </a:r>
            <a:endParaRPr lang="en-US" dirty="0"/>
          </a:p>
        </p:txBody>
      </p:sp>
      <p:sp>
        <p:nvSpPr>
          <p:cNvPr id="20" name="Rectangle 19"/>
          <p:cNvSpPr/>
          <p:nvPr/>
        </p:nvSpPr>
        <p:spPr>
          <a:xfrm>
            <a:off x="4156364" y="4963881"/>
            <a:ext cx="5795156"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t>Select </a:t>
            </a:r>
            <a:r>
              <a:rPr lang="en-US" dirty="0" smtClean="0"/>
              <a:t>disease, gender, count(*) </a:t>
            </a:r>
            <a:r>
              <a:rPr lang="en-US" dirty="0"/>
              <a:t>from </a:t>
            </a:r>
            <a:r>
              <a:rPr lang="en-US" dirty="0" smtClean="0"/>
              <a:t>diagnosis  </a:t>
            </a:r>
            <a:r>
              <a:rPr lang="en-US" dirty="0"/>
              <a:t>group by </a:t>
            </a:r>
            <a:r>
              <a:rPr lang="en-US" dirty="0" smtClean="0"/>
              <a:t>disease, gender</a:t>
            </a:r>
            <a:endParaRPr lang="en-US" dirty="0"/>
          </a:p>
        </p:txBody>
      </p:sp>
      <p:sp>
        <p:nvSpPr>
          <p:cNvPr id="21" name="Rectangle 20"/>
          <p:cNvSpPr/>
          <p:nvPr/>
        </p:nvSpPr>
        <p:spPr>
          <a:xfrm>
            <a:off x="4156364" y="5790763"/>
            <a:ext cx="5795156"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smtClean="0"/>
              <a:t>…Here may goes some programing to find the top n diseases that meet the requirement. …</a:t>
            </a:r>
            <a:endParaRPr lang="en-US" dirty="0"/>
          </a:p>
        </p:txBody>
      </p:sp>
      <p:sp>
        <p:nvSpPr>
          <p:cNvPr id="3" name="Rectangle 2"/>
          <p:cNvSpPr/>
          <p:nvPr/>
        </p:nvSpPr>
        <p:spPr>
          <a:xfrm>
            <a:off x="10242934" y="6259240"/>
            <a:ext cx="1410964" cy="369332"/>
          </a:xfrm>
          <a:prstGeom prst="rect">
            <a:avLst/>
          </a:prstGeom>
        </p:spPr>
        <p:txBody>
          <a:bodyPr wrap="none">
            <a:spAutoFit/>
          </a:bodyPr>
          <a:lstStyle/>
          <a:p>
            <a:r>
              <a:rPr lang="en-US" dirty="0"/>
              <a:t>Data Analyst </a:t>
            </a:r>
          </a:p>
        </p:txBody>
      </p:sp>
      <p:sp>
        <p:nvSpPr>
          <p:cNvPr id="14" name="Rectangle 13"/>
          <p:cNvSpPr/>
          <p:nvPr/>
        </p:nvSpPr>
        <p:spPr>
          <a:xfrm>
            <a:off x="228258" y="4029288"/>
            <a:ext cx="1643079" cy="369332"/>
          </a:xfrm>
          <a:prstGeom prst="rect">
            <a:avLst/>
          </a:prstGeom>
        </p:spPr>
        <p:txBody>
          <a:bodyPr wrap="none">
            <a:spAutoFit/>
          </a:bodyPr>
          <a:lstStyle/>
          <a:p>
            <a:r>
              <a:rPr lang="en-US" dirty="0"/>
              <a:t>Medical Expert </a:t>
            </a:r>
          </a:p>
        </p:txBody>
      </p:sp>
    </p:spTree>
    <p:extLst>
      <p:ext uri="{BB962C8B-B14F-4D97-AF65-F5344CB8AC3E}">
        <p14:creationId xmlns:p14="http://schemas.microsoft.com/office/powerpoint/2010/main" val="311983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4383" y="288125"/>
            <a:ext cx="10515600" cy="1325563"/>
          </a:xfrm>
        </p:spPr>
        <p:txBody>
          <a:bodyPr/>
          <a:lstStyle/>
          <a:p>
            <a:r>
              <a:rPr lang="en-US" dirty="0" smtClean="0"/>
              <a:t>Scene 2</a:t>
            </a:r>
            <a:r>
              <a:rPr lang="en-US" dirty="0"/>
              <a:t>: </a:t>
            </a:r>
            <a:r>
              <a:rPr lang="en-US" dirty="0" smtClean="0"/>
              <a:t> </a:t>
            </a:r>
            <a:endParaRPr lang="en-US" dirty="0"/>
          </a:p>
        </p:txBody>
      </p:sp>
      <p:pic>
        <p:nvPicPr>
          <p:cNvPr id="7" name="Picture 6"/>
          <p:cNvPicPr>
            <a:picLocks noChangeAspect="1"/>
          </p:cNvPicPr>
          <p:nvPr/>
        </p:nvPicPr>
        <p:blipFill>
          <a:blip r:embed="rId3"/>
          <a:stretch>
            <a:fillRect/>
          </a:stretch>
        </p:blipFill>
        <p:spPr>
          <a:xfrm>
            <a:off x="10198801" y="721489"/>
            <a:ext cx="1047750" cy="1971675"/>
          </a:xfrm>
          <a:prstGeom prst="rect">
            <a:avLst/>
          </a:prstGeom>
        </p:spPr>
      </p:pic>
      <p:pic>
        <p:nvPicPr>
          <p:cNvPr id="9" name="Picture 8"/>
          <p:cNvPicPr>
            <a:picLocks noChangeAspect="1"/>
          </p:cNvPicPr>
          <p:nvPr/>
        </p:nvPicPr>
        <p:blipFill>
          <a:blip r:embed="rId4"/>
          <a:stretch>
            <a:fillRect/>
          </a:stretch>
        </p:blipFill>
        <p:spPr>
          <a:xfrm>
            <a:off x="425181" y="3783281"/>
            <a:ext cx="942975" cy="1981200"/>
          </a:xfrm>
          <a:prstGeom prst="rect">
            <a:avLst/>
          </a:prstGeom>
        </p:spPr>
      </p:pic>
      <p:sp>
        <p:nvSpPr>
          <p:cNvPr id="12" name="TextBox 11"/>
          <p:cNvSpPr txBox="1"/>
          <p:nvPr/>
        </p:nvSpPr>
        <p:spPr>
          <a:xfrm>
            <a:off x="578310" y="5934228"/>
            <a:ext cx="636713" cy="369332"/>
          </a:xfrm>
          <a:prstGeom prst="rect">
            <a:avLst/>
          </a:prstGeom>
          <a:noFill/>
        </p:spPr>
        <p:txBody>
          <a:bodyPr wrap="none" rtlCol="0">
            <a:spAutoFit/>
          </a:bodyPr>
          <a:lstStyle/>
          <a:p>
            <a:r>
              <a:rPr lang="en-US" dirty="0" smtClean="0"/>
              <a:t>Alice</a:t>
            </a:r>
            <a:endParaRPr lang="en-US" dirty="0"/>
          </a:p>
        </p:txBody>
      </p:sp>
      <p:sp>
        <p:nvSpPr>
          <p:cNvPr id="13" name="TextBox 12"/>
          <p:cNvSpPr txBox="1"/>
          <p:nvPr/>
        </p:nvSpPr>
        <p:spPr>
          <a:xfrm>
            <a:off x="10576626" y="2747108"/>
            <a:ext cx="553357" cy="369332"/>
          </a:xfrm>
          <a:prstGeom prst="rect">
            <a:avLst/>
          </a:prstGeom>
          <a:noFill/>
        </p:spPr>
        <p:txBody>
          <a:bodyPr wrap="none" rtlCol="0">
            <a:spAutoFit/>
          </a:bodyPr>
          <a:lstStyle/>
          <a:p>
            <a:r>
              <a:rPr lang="en-US" dirty="0" smtClean="0"/>
              <a:t>Bob</a:t>
            </a:r>
            <a:endParaRPr lang="en-US" dirty="0"/>
          </a:p>
        </p:txBody>
      </p:sp>
      <p:sp>
        <p:nvSpPr>
          <p:cNvPr id="19" name="Rectangular Callout 18"/>
          <p:cNvSpPr/>
          <p:nvPr/>
        </p:nvSpPr>
        <p:spPr>
          <a:xfrm>
            <a:off x="4298868" y="1166343"/>
            <a:ext cx="5216450" cy="840587"/>
          </a:xfrm>
          <a:prstGeom prst="wedgeRectCallout">
            <a:avLst>
              <a:gd name="adj1" fmla="val 44135"/>
              <a:gd name="adj2" fmla="val 98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I’ve found disease A, B, C, D meet your requirements.</a:t>
            </a:r>
            <a:endParaRPr lang="en-US" dirty="0"/>
          </a:p>
        </p:txBody>
      </p:sp>
      <p:sp>
        <p:nvSpPr>
          <p:cNvPr id="17" name="Rectangular Callout 16"/>
          <p:cNvSpPr/>
          <p:nvPr/>
        </p:nvSpPr>
        <p:spPr>
          <a:xfrm>
            <a:off x="4963886" y="2693164"/>
            <a:ext cx="4551432" cy="2080717"/>
          </a:xfrm>
          <a:prstGeom prst="wedgeRectCallout">
            <a:avLst>
              <a:gd name="adj1" fmla="val 44135"/>
              <a:gd name="adj2" fmla="val 98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28650375"/>
              </p:ext>
            </p:extLst>
          </p:nvPr>
        </p:nvGraphicFramePr>
        <p:xfrm>
          <a:off x="5391397" y="2808148"/>
          <a:ext cx="3545442" cy="1828800"/>
        </p:xfrm>
        <a:graphic>
          <a:graphicData uri="http://schemas.openxmlformats.org/drawingml/2006/table">
            <a:tbl>
              <a:tblPr firstRow="1" bandRow="1">
                <a:tableStyleId>{5C22544A-7EE6-4342-B048-85BDC9FD1C3A}</a:tableStyleId>
              </a:tblPr>
              <a:tblGrid>
                <a:gridCol w="1181814"/>
                <a:gridCol w="1181814"/>
                <a:gridCol w="1181814"/>
              </a:tblGrid>
              <a:tr h="323938">
                <a:tc>
                  <a:txBody>
                    <a:bodyPr/>
                    <a:lstStyle/>
                    <a:p>
                      <a:r>
                        <a:rPr lang="en-US" dirty="0" smtClean="0"/>
                        <a:t>Disease</a:t>
                      </a:r>
                      <a:endParaRPr lang="en-US" dirty="0"/>
                    </a:p>
                  </a:txBody>
                  <a:tcPr/>
                </a:tc>
                <a:tc>
                  <a:txBody>
                    <a:bodyPr/>
                    <a:lstStyle/>
                    <a:p>
                      <a:r>
                        <a:rPr lang="en-US" dirty="0" smtClean="0"/>
                        <a:t>Male</a:t>
                      </a:r>
                      <a:r>
                        <a:rPr lang="en-US" baseline="0" dirty="0" smtClean="0"/>
                        <a:t> </a:t>
                      </a:r>
                      <a:endParaRPr lang="en-US" dirty="0"/>
                    </a:p>
                  </a:txBody>
                  <a:tcPr/>
                </a:tc>
                <a:tc>
                  <a:txBody>
                    <a:bodyPr/>
                    <a:lstStyle/>
                    <a:p>
                      <a:r>
                        <a:rPr lang="en-US" dirty="0" smtClean="0"/>
                        <a:t>Female</a:t>
                      </a:r>
                      <a:endParaRPr lang="en-US" dirty="0"/>
                    </a:p>
                  </a:txBody>
                  <a:tcPr/>
                </a:tc>
              </a:tr>
              <a:tr h="323938">
                <a:tc>
                  <a:txBody>
                    <a:bodyPr/>
                    <a:lstStyle/>
                    <a:p>
                      <a:r>
                        <a:rPr lang="en-US" dirty="0" smtClean="0"/>
                        <a:t>A</a:t>
                      </a:r>
                      <a:endParaRPr lang="en-US" dirty="0"/>
                    </a:p>
                  </a:txBody>
                  <a:tcPr/>
                </a:tc>
                <a:tc>
                  <a:txBody>
                    <a:bodyPr/>
                    <a:lstStyle/>
                    <a:p>
                      <a:r>
                        <a:rPr lang="en-US" sz="1400" dirty="0" smtClean="0"/>
                        <a:t>15532</a:t>
                      </a:r>
                      <a:endParaRPr lang="en-US" sz="1400" dirty="0"/>
                    </a:p>
                  </a:txBody>
                  <a:tcPr/>
                </a:tc>
                <a:tc>
                  <a:txBody>
                    <a:bodyPr/>
                    <a:lstStyle/>
                    <a:p>
                      <a:r>
                        <a:rPr lang="en-US" sz="1400" dirty="0" smtClean="0"/>
                        <a:t>6223</a:t>
                      </a:r>
                      <a:endParaRPr lang="en-US" sz="1400" dirty="0"/>
                    </a:p>
                  </a:txBody>
                  <a:tcPr/>
                </a:tc>
              </a:tr>
              <a:tr h="323938">
                <a:tc>
                  <a:txBody>
                    <a:bodyPr/>
                    <a:lstStyle/>
                    <a:p>
                      <a:r>
                        <a:rPr lang="en-US" dirty="0" smtClean="0"/>
                        <a:t>B</a:t>
                      </a:r>
                      <a:endParaRPr lang="en-US" dirty="0"/>
                    </a:p>
                  </a:txBody>
                  <a:tcPr/>
                </a:tc>
                <a:tc>
                  <a:txBody>
                    <a:bodyPr/>
                    <a:lstStyle/>
                    <a:p>
                      <a:r>
                        <a:rPr lang="en-US" sz="1400" dirty="0" smtClean="0"/>
                        <a:t>4322</a:t>
                      </a:r>
                      <a:endParaRPr lang="en-US" sz="1400" dirty="0"/>
                    </a:p>
                  </a:txBody>
                  <a:tcPr/>
                </a:tc>
                <a:tc>
                  <a:txBody>
                    <a:bodyPr/>
                    <a:lstStyle/>
                    <a:p>
                      <a:r>
                        <a:rPr lang="en-US" sz="1400" dirty="0" smtClean="0"/>
                        <a:t>2332</a:t>
                      </a:r>
                      <a:endParaRPr lang="en-US" sz="1400" dirty="0"/>
                    </a:p>
                  </a:txBody>
                  <a:tcPr/>
                </a:tc>
              </a:tr>
              <a:tr h="323938">
                <a:tc>
                  <a:txBody>
                    <a:bodyPr/>
                    <a:lstStyle/>
                    <a:p>
                      <a:r>
                        <a:rPr lang="en-US" dirty="0" smtClean="0"/>
                        <a:t>C</a:t>
                      </a:r>
                      <a:endParaRPr lang="en-US" dirty="0"/>
                    </a:p>
                  </a:txBody>
                  <a:tcPr/>
                </a:tc>
                <a:tc>
                  <a:txBody>
                    <a:bodyPr/>
                    <a:lstStyle/>
                    <a:p>
                      <a:r>
                        <a:rPr lang="en-US" sz="1400" dirty="0" smtClean="0"/>
                        <a:t>5663</a:t>
                      </a:r>
                      <a:endParaRPr lang="en-US" sz="1400" dirty="0"/>
                    </a:p>
                  </a:txBody>
                  <a:tcPr/>
                </a:tc>
                <a:tc>
                  <a:txBody>
                    <a:bodyPr/>
                    <a:lstStyle/>
                    <a:p>
                      <a:r>
                        <a:rPr lang="en-US" sz="1400" dirty="0" smtClean="0"/>
                        <a:t>2345</a:t>
                      </a:r>
                      <a:endParaRPr lang="en-US" sz="1400" dirty="0"/>
                    </a:p>
                  </a:txBody>
                  <a:tcPr/>
                </a:tc>
              </a:tr>
              <a:tr h="323938">
                <a:tc>
                  <a:txBody>
                    <a:bodyPr/>
                    <a:lstStyle/>
                    <a:p>
                      <a:r>
                        <a:rPr lang="en-US" dirty="0" smtClean="0"/>
                        <a:t>D</a:t>
                      </a:r>
                      <a:endParaRPr lang="en-US" dirty="0"/>
                    </a:p>
                  </a:txBody>
                  <a:tcPr/>
                </a:tc>
                <a:tc>
                  <a:txBody>
                    <a:bodyPr/>
                    <a:lstStyle/>
                    <a:p>
                      <a:r>
                        <a:rPr lang="en-US" sz="1400" dirty="0" smtClean="0"/>
                        <a:t>9883</a:t>
                      </a:r>
                      <a:endParaRPr lang="en-US" sz="1400" dirty="0"/>
                    </a:p>
                  </a:txBody>
                  <a:tcPr/>
                </a:tc>
                <a:tc>
                  <a:txBody>
                    <a:bodyPr/>
                    <a:lstStyle/>
                    <a:p>
                      <a:r>
                        <a:rPr lang="en-US" sz="1400" dirty="0" smtClean="0"/>
                        <a:t>3012</a:t>
                      </a:r>
                      <a:endParaRPr lang="en-US" sz="1400" dirty="0"/>
                    </a:p>
                  </a:txBody>
                  <a:tcPr/>
                </a:tc>
              </a:tr>
            </a:tbl>
          </a:graphicData>
        </a:graphic>
      </p:graphicFrame>
      <p:sp>
        <p:nvSpPr>
          <p:cNvPr id="18" name="Rectangular Callout 17"/>
          <p:cNvSpPr/>
          <p:nvPr/>
        </p:nvSpPr>
        <p:spPr>
          <a:xfrm>
            <a:off x="1883830" y="5163460"/>
            <a:ext cx="5355772" cy="729064"/>
          </a:xfrm>
          <a:prstGeom prst="wedgeRectCallout">
            <a:avLst>
              <a:gd name="adj1" fmla="val -42341"/>
              <a:gd name="adj2" fmla="val 944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1"/>
            <a:r>
              <a:rPr lang="en-US" dirty="0" smtClean="0"/>
              <a:t>OK, disease A is very interesting. I want to see details about it . What </a:t>
            </a:r>
            <a:r>
              <a:rPr lang="en-US" dirty="0"/>
              <a:t>about </a:t>
            </a:r>
            <a:r>
              <a:rPr lang="en-US" dirty="0" smtClean="0"/>
              <a:t>diagnostic time.</a:t>
            </a:r>
            <a:endParaRPr lang="en-US" dirty="0"/>
          </a:p>
        </p:txBody>
      </p:sp>
      <p:sp>
        <p:nvSpPr>
          <p:cNvPr id="2" name="Rectangle 1"/>
          <p:cNvSpPr/>
          <p:nvPr/>
        </p:nvSpPr>
        <p:spPr>
          <a:xfrm>
            <a:off x="10198801" y="3049528"/>
            <a:ext cx="1410964" cy="369332"/>
          </a:xfrm>
          <a:prstGeom prst="rect">
            <a:avLst/>
          </a:prstGeom>
        </p:spPr>
        <p:txBody>
          <a:bodyPr wrap="none">
            <a:spAutoFit/>
          </a:bodyPr>
          <a:lstStyle/>
          <a:p>
            <a:r>
              <a:rPr lang="en-US" dirty="0"/>
              <a:t>Data Analyst </a:t>
            </a:r>
          </a:p>
        </p:txBody>
      </p:sp>
      <p:sp>
        <p:nvSpPr>
          <p:cNvPr id="14" name="Rectangle 13"/>
          <p:cNvSpPr/>
          <p:nvPr/>
        </p:nvSpPr>
        <p:spPr>
          <a:xfrm>
            <a:off x="75128" y="6303560"/>
            <a:ext cx="1643079" cy="369332"/>
          </a:xfrm>
          <a:prstGeom prst="rect">
            <a:avLst/>
          </a:prstGeom>
        </p:spPr>
        <p:txBody>
          <a:bodyPr wrap="none">
            <a:spAutoFit/>
          </a:bodyPr>
          <a:lstStyle/>
          <a:p>
            <a:r>
              <a:rPr lang="en-US" dirty="0"/>
              <a:t>Medical Expert </a:t>
            </a:r>
          </a:p>
        </p:txBody>
      </p:sp>
    </p:spTree>
    <p:extLst>
      <p:ext uri="{BB962C8B-B14F-4D97-AF65-F5344CB8AC3E}">
        <p14:creationId xmlns:p14="http://schemas.microsoft.com/office/powerpoint/2010/main" val="1205767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2894</TotalTime>
  <Words>2653</Words>
  <Application>Microsoft Office PowerPoint</Application>
  <PresentationFormat>Widescreen</PresentationFormat>
  <Paragraphs>388</Paragraphs>
  <Slides>22</Slides>
  <Notes>18</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宋体</vt:lpstr>
      <vt:lpstr>Arial</vt:lpstr>
      <vt:lpstr>Arial</vt:lpstr>
      <vt:lpstr>Calibri</vt:lpstr>
      <vt:lpstr>Calibri Light</vt:lpstr>
      <vt:lpstr>Office Theme</vt:lpstr>
      <vt:lpstr>Interactive Data Analytics Tool (IDAT)</vt:lpstr>
      <vt:lpstr>Data need analytics</vt:lpstr>
      <vt:lpstr>Data analytics</vt:lpstr>
      <vt:lpstr>Traditional Visualization</vt:lpstr>
      <vt:lpstr>New challenge</vt:lpstr>
      <vt:lpstr>A diagnostic data example</vt:lpstr>
      <vt:lpstr>Scene 1: traditional question</vt:lpstr>
      <vt:lpstr>Scene 2: explorative question</vt:lpstr>
      <vt:lpstr>Scene 2:  </vt:lpstr>
      <vt:lpstr>Scene 2:</vt:lpstr>
      <vt:lpstr>Scene 2:</vt:lpstr>
      <vt:lpstr>A diagnostic data example</vt:lpstr>
      <vt:lpstr>A diagnostic data example</vt:lpstr>
      <vt:lpstr>A diagnostic data example</vt:lpstr>
      <vt:lpstr>IDAT( Interactive Data Analysis Tool)</vt:lpstr>
      <vt:lpstr>Software structure</vt:lpstr>
      <vt:lpstr>Q &amp; A</vt:lpstr>
      <vt:lpstr>Comparison with Tableau</vt:lpstr>
      <vt:lpstr>Data analytics progress in enterprises</vt:lpstr>
      <vt:lpstr>Difference between IDAT, tableau and excel</vt:lpstr>
      <vt:lpstr>传统数据分析流程</vt:lpstr>
      <vt:lpstr>特点及问题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Data Analytics Tool</dc:title>
  <dc:creator>workshop</dc:creator>
  <cp:lastModifiedBy>workshop</cp:lastModifiedBy>
  <cp:revision>165</cp:revision>
  <dcterms:created xsi:type="dcterms:W3CDTF">2015-01-01T11:44:45Z</dcterms:created>
  <dcterms:modified xsi:type="dcterms:W3CDTF">2015-03-02T05:48:57Z</dcterms:modified>
</cp:coreProperties>
</file>