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8229600" cx="14630400"/>
  <p:notesSz cx="8229600" cy="14630400"/>
  <p:embeddedFontLst>
    <p:embeddedFont>
      <p:font typeface="Heebo"/>
      <p:regular r:id="rId19"/>
      <p:bold r:id="rId20"/>
    </p:embeddedFont>
    <p:embeddedFont>
      <p:font typeface="Crimson Pro"/>
      <p:regular r:id="rId21"/>
      <p:bold r:id="rId22"/>
      <p:italic r:id="rId23"/>
      <p:boldItalic r:id="rId24"/>
    </p:embeddedFont>
    <p:embeddedFont>
      <p:font typeface="Crimson Pro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ebo-bold.fntdata"/><Relationship Id="rId22" Type="http://schemas.openxmlformats.org/officeDocument/2006/relationships/font" Target="fonts/CrimsonPro-bold.fntdata"/><Relationship Id="rId21" Type="http://schemas.openxmlformats.org/officeDocument/2006/relationships/font" Target="fonts/CrimsonPro-regular.fntdata"/><Relationship Id="rId24" Type="http://schemas.openxmlformats.org/officeDocument/2006/relationships/font" Target="fonts/CrimsonPro-boldItalic.fntdata"/><Relationship Id="rId23" Type="http://schemas.openxmlformats.org/officeDocument/2006/relationships/font" Target="fonts/CrimsonPr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rimsonProSemiBold-bold.fntdata"/><Relationship Id="rId25" Type="http://schemas.openxmlformats.org/officeDocument/2006/relationships/font" Target="fonts/CrimsonProSemiBold-regular.fntdata"/><Relationship Id="rId28" Type="http://schemas.openxmlformats.org/officeDocument/2006/relationships/font" Target="fonts/CrimsonProSemiBold-boldItalic.fntdata"/><Relationship Id="rId27" Type="http://schemas.openxmlformats.org/officeDocument/2006/relationships/font" Target="fonts/CrimsonPro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Heeb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affb0e181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affb0e181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3affb0e181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b4dd6faeb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b4dd6faeb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4b4dd6faeb_1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3afe2b57f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3afe2b57fd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3afe2b57fd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afe2b57f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33afe2b57f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3afe2b57fd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afe2b57f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3afe2b57f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3afe2b57f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b09294ecb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b09294ecb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4b09294ecb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b09294ec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b09294ec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4b09294ec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b4dd6fae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34b4dd6faeb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4b4dd6faeb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 Id="rId10" Type="http://schemas.openxmlformats.org/officeDocument/2006/relationships/image" Target="../media/image25.png"/><Relationship Id="rId9"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20.png"/><Relationship Id="rId8"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preencoded.png" id="56" name="Google Shape;56;p1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57" name="Google Shape;57;p13"/>
          <p:cNvSpPr/>
          <p:nvPr/>
        </p:nvSpPr>
        <p:spPr>
          <a:xfrm>
            <a:off x="793800" y="1475300"/>
            <a:ext cx="82374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Course Recommendation System</a:t>
            </a:r>
            <a:endParaRPr b="1" i="0" sz="4450" u="none" cap="none" strike="noStrike">
              <a:solidFill>
                <a:srgbClr val="152D47"/>
              </a:solidFill>
              <a:latin typeface="Crimson Pro SemiBold"/>
              <a:ea typeface="Crimson Pro SemiBold"/>
              <a:cs typeface="Crimson Pro SemiBold"/>
              <a:sym typeface="Crimson Pro SemiBold"/>
            </a:endParaRPr>
          </a:p>
          <a:p>
            <a:pPr indent="0" lvl="0" marL="0" marR="0" rtl="0" algn="l">
              <a:lnSpc>
                <a:spcPct val="124719"/>
              </a:lnSpc>
              <a:spcBef>
                <a:spcPts val="0"/>
              </a:spcBef>
              <a:spcAft>
                <a:spcPts val="0"/>
              </a:spcAft>
              <a:buNone/>
            </a:pPr>
            <a:r>
              <a:rPr b="1" i="0" lang="en-US" sz="4450" u="none" cap="none" strike="noStrike">
                <a:solidFill>
                  <a:srgbClr val="152D47"/>
                </a:solidFill>
                <a:latin typeface="Crimson Pro SemiBold"/>
                <a:ea typeface="Crimson Pro SemiBold"/>
                <a:cs typeface="Crimson Pro SemiBold"/>
                <a:sym typeface="Crimson Pro SemiBold"/>
              </a:rPr>
              <a:t>Group 2</a:t>
            </a:r>
            <a:endParaRPr b="0" i="0" sz="4450" u="none" cap="none" strike="noStrike"/>
          </a:p>
        </p:txBody>
      </p:sp>
      <p:sp>
        <p:nvSpPr>
          <p:cNvPr id="58" name="Google Shape;58;p13"/>
          <p:cNvSpPr/>
          <p:nvPr/>
        </p:nvSpPr>
        <p:spPr>
          <a:xfrm>
            <a:off x="793800" y="3855246"/>
            <a:ext cx="7556400" cy="18813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rPr b="0" i="0" lang="en-US" sz="1750" u="none" cap="none" strike="noStrike">
                <a:solidFill>
                  <a:srgbClr val="4C4C4D"/>
                </a:solidFill>
                <a:latin typeface="Heebo"/>
                <a:ea typeface="Heebo"/>
                <a:cs typeface="Heebo"/>
                <a:sym typeface="Heebo"/>
              </a:rPr>
              <a:t>Developed by </a:t>
            </a:r>
            <a:r>
              <a:rPr b="1" i="0" lang="en-US" sz="1750" u="sng" cap="none" strike="noStrike">
                <a:solidFill>
                  <a:srgbClr val="4C4C4D"/>
                </a:solidFill>
                <a:latin typeface="Heebo"/>
                <a:ea typeface="Heebo"/>
                <a:cs typeface="Heebo"/>
                <a:sym typeface="Heebo"/>
              </a:rPr>
              <a:t>Daljeet Singh Bhinder, Gautam Khatri, and Ricardo Schwarz</a:t>
            </a:r>
            <a:r>
              <a:rPr b="1" i="0" lang="en-US" sz="1750" u="none" cap="none" strike="noStrike">
                <a:solidFill>
                  <a:srgbClr val="4C4C4D"/>
                </a:solidFill>
                <a:latin typeface="Heebo"/>
                <a:ea typeface="Heebo"/>
                <a:cs typeface="Heebo"/>
                <a:sym typeface="Heebo"/>
              </a:rPr>
              <a:t>, </a:t>
            </a:r>
            <a:r>
              <a:rPr b="0" i="0" lang="en-US" sz="1750" u="none" cap="none" strike="noStrike">
                <a:solidFill>
                  <a:srgbClr val="4C4C4D"/>
                </a:solidFill>
                <a:latin typeface="Heebo"/>
                <a:ea typeface="Heebo"/>
                <a:cs typeface="Heebo"/>
                <a:sym typeface="Heebo"/>
              </a:rPr>
              <a:t>this system achieved an accuracy rate of over 8</a:t>
            </a:r>
            <a:r>
              <a:rPr lang="en-US" sz="1750">
                <a:solidFill>
                  <a:srgbClr val="4C4C4D"/>
                </a:solidFill>
                <a:latin typeface="Heebo"/>
                <a:ea typeface="Heebo"/>
                <a:cs typeface="Heebo"/>
                <a:sym typeface="Heebo"/>
              </a:rPr>
              <a:t>5</a:t>
            </a:r>
            <a:r>
              <a:rPr b="0" i="0" lang="en-US" sz="1750" u="none" cap="none" strike="noStrike">
                <a:solidFill>
                  <a:srgbClr val="4C4C4D"/>
                </a:solidFill>
                <a:latin typeface="Heebo"/>
                <a:ea typeface="Heebo"/>
                <a:cs typeface="Heebo"/>
                <a:sym typeface="Heebo"/>
              </a:rPr>
              <a:t>% in predicting student success and effectively matched career goals with relevant courses.</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63512" y="5"/>
            <a:ext cx="14503374" cy="6723170"/>
          </a:xfrm>
          <a:prstGeom prst="rect">
            <a:avLst/>
          </a:prstGeom>
          <a:noFill/>
          <a:ln>
            <a:noFill/>
          </a:ln>
        </p:spPr>
      </p:pic>
      <p:sp>
        <p:nvSpPr>
          <p:cNvPr id="155" name="Google Shape;155;p22"/>
          <p:cNvSpPr/>
          <p:nvPr/>
        </p:nvSpPr>
        <p:spPr>
          <a:xfrm>
            <a:off x="0" y="7620000"/>
            <a:ext cx="146304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3" title="Screenshot 2025-04-11 at 7.29.11 PM.png"/>
          <p:cNvPicPr preferRelativeResize="0"/>
          <p:nvPr/>
        </p:nvPicPr>
        <p:blipFill>
          <a:blip r:embed="rId3">
            <a:alphaModFix/>
          </a:blip>
          <a:stretch>
            <a:fillRect/>
          </a:stretch>
        </p:blipFill>
        <p:spPr>
          <a:xfrm>
            <a:off x="990600" y="1732475"/>
            <a:ext cx="12649200" cy="5238750"/>
          </a:xfrm>
          <a:prstGeom prst="rect">
            <a:avLst/>
          </a:prstGeom>
          <a:noFill/>
          <a:ln>
            <a:noFill/>
          </a:ln>
        </p:spPr>
      </p:pic>
      <p:sp>
        <p:nvSpPr>
          <p:cNvPr id="162" name="Google Shape;162;p23"/>
          <p:cNvSpPr txBox="1"/>
          <p:nvPr/>
        </p:nvSpPr>
        <p:spPr>
          <a:xfrm>
            <a:off x="1185350" y="660425"/>
            <a:ext cx="29634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50">
                <a:latin typeface="Crimson Pro"/>
                <a:ea typeface="Crimson Pro"/>
                <a:cs typeface="Crimson Pro"/>
                <a:sym typeface="Crimson Pro"/>
              </a:rPr>
              <a:t>Unit Test</a:t>
            </a:r>
            <a:endParaRPr b="1" sz="3750">
              <a:latin typeface="Crimson Pro"/>
              <a:ea typeface="Crimson Pro"/>
              <a:cs typeface="Crimson Pro"/>
              <a:sym typeface="Crimso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793790" y="1024533"/>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Key Conclusions</a:t>
            </a:r>
            <a:endParaRPr b="0" i="0" sz="4450" u="none" cap="none" strike="noStrike"/>
          </a:p>
        </p:txBody>
      </p:sp>
      <p:sp>
        <p:nvSpPr>
          <p:cNvPr id="169" name="Google Shape;169;p24"/>
          <p:cNvSpPr/>
          <p:nvPr/>
        </p:nvSpPr>
        <p:spPr>
          <a:xfrm>
            <a:off x="793790"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1020599" y="2413750"/>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Robust Prediction Model</a:t>
            </a:r>
            <a:endParaRPr b="0" i="0" sz="2200" u="none" cap="none" strike="noStrike"/>
          </a:p>
        </p:txBody>
      </p:sp>
      <p:sp>
        <p:nvSpPr>
          <p:cNvPr id="171" name="Google Shape;171;p24"/>
          <p:cNvSpPr/>
          <p:nvPr/>
        </p:nvSpPr>
        <p:spPr>
          <a:xfrm>
            <a:off x="1020604"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system achieves an impressive 88% accuracy in predicting student outcomes, providing a reliable foundation for personalized course recommendations using XG Boost.</a:t>
            </a:r>
            <a:endParaRPr b="0" i="0" sz="1750" u="none" cap="none" strike="noStrike"/>
          </a:p>
        </p:txBody>
      </p:sp>
      <p:sp>
        <p:nvSpPr>
          <p:cNvPr id="172" name="Google Shape;172;p24"/>
          <p:cNvSpPr/>
          <p:nvPr/>
        </p:nvSpPr>
        <p:spPr>
          <a:xfrm>
            <a:off x="7428667"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7655476" y="2413750"/>
            <a:ext cx="5112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i="0" lang="en-US" sz="2200" u="none" cap="none" strike="noStrike">
                <a:solidFill>
                  <a:srgbClr val="4C4C4D"/>
                </a:solidFill>
                <a:latin typeface="Crimson Pro SemiBold"/>
                <a:ea typeface="Crimson Pro SemiBold"/>
                <a:cs typeface="Crimson Pro SemiBold"/>
                <a:sym typeface="Crimson Pro SemiBold"/>
              </a:rPr>
              <a:t>C</a:t>
            </a:r>
            <a:r>
              <a:rPr b="1" lang="en-US" sz="2200">
                <a:solidFill>
                  <a:srgbClr val="4C4C4D"/>
                </a:solidFill>
                <a:latin typeface="Crimson Pro SemiBold"/>
                <a:ea typeface="Crimson Pro SemiBold"/>
                <a:cs typeface="Crimson Pro SemiBold"/>
                <a:sym typeface="Crimson Pro SemiBold"/>
              </a:rPr>
              <a:t>omprehensive Student Analysis</a:t>
            </a:r>
            <a:endParaRPr b="0" i="0" sz="2200" u="none" cap="none" strike="noStrike"/>
          </a:p>
        </p:txBody>
      </p:sp>
      <p:sp>
        <p:nvSpPr>
          <p:cNvPr id="174" name="Google Shape;174;p24"/>
          <p:cNvSpPr/>
          <p:nvPr/>
        </p:nvSpPr>
        <p:spPr>
          <a:xfrm>
            <a:off x="7655481"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The system intelligently integrates multiple student factors (GPA, attendance, extracurricular activities, and career goals) to create tailored course suggestions that align with individual student profiles.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75" name="Google Shape;175;p24"/>
          <p:cNvSpPr/>
          <p:nvPr/>
        </p:nvSpPr>
        <p:spPr>
          <a:xfrm>
            <a:off x="793790"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1020599" y="5036225"/>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Data-Driven Visualization</a:t>
            </a:r>
            <a:endParaRPr b="0" i="0" sz="2200" u="none" cap="none" strike="noStrike"/>
          </a:p>
        </p:txBody>
      </p:sp>
      <p:sp>
        <p:nvSpPr>
          <p:cNvPr id="177" name="Google Shape;177;p24"/>
          <p:cNvSpPr/>
          <p:nvPr/>
        </p:nvSpPr>
        <p:spPr>
          <a:xfrm>
            <a:off x="1020604"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We implemented extensive data visualization techniques that provide clear insights into student patterns and model performance, enhancing the explainability of our recommendations.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78" name="Google Shape;178;p24"/>
          <p:cNvSpPr/>
          <p:nvPr/>
        </p:nvSpPr>
        <p:spPr>
          <a:xfrm>
            <a:off x="7428667"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7655473" y="5036225"/>
            <a:ext cx="38760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Personalized Learning Pathway</a:t>
            </a:r>
            <a:endParaRPr b="0" i="0" sz="2200" u="none" cap="none" strike="noStrike"/>
          </a:p>
        </p:txBody>
      </p:sp>
      <p:sp>
        <p:nvSpPr>
          <p:cNvPr id="180" name="Google Shape;180;p24"/>
          <p:cNvSpPr/>
          <p:nvPr/>
        </p:nvSpPr>
        <p:spPr>
          <a:xfrm>
            <a:off x="7655481"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recommendation function goes beyond basic matching by incorporating student achievements and interests, creating a truly personalized approach to academic planning that adapts to each student's unique goals.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81" name="Google Shape;181;p24"/>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p:nvPr/>
        </p:nvSpPr>
        <p:spPr>
          <a:xfrm>
            <a:off x="672108" y="528042"/>
            <a:ext cx="5147072" cy="600194"/>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Future Recommendations</a:t>
            </a:r>
            <a:endParaRPr b="0" i="0" sz="3750" u="none" cap="none" strike="noStrike"/>
          </a:p>
        </p:txBody>
      </p:sp>
      <p:sp>
        <p:nvSpPr>
          <p:cNvPr id="188" name="Google Shape;188;p25"/>
          <p:cNvSpPr/>
          <p:nvPr/>
        </p:nvSpPr>
        <p:spPr>
          <a:xfrm>
            <a:off x="1416575" y="2318450"/>
            <a:ext cx="29844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Multi-platform Development</a:t>
            </a:r>
            <a:endParaRPr b="0" i="0" sz="1850" u="none" cap="none" strike="noStrike"/>
          </a:p>
        </p:txBody>
      </p:sp>
      <p:sp>
        <p:nvSpPr>
          <p:cNvPr id="189" name="Google Shape;189;p25"/>
          <p:cNvSpPr/>
          <p:nvPr/>
        </p:nvSpPr>
        <p:spPr>
          <a:xfrm>
            <a:off x="672108" y="2733556"/>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Extend to web and mobile applications</a:t>
            </a:r>
            <a:endParaRPr b="0" i="0" sz="1500" u="none" cap="none" strike="noStrike"/>
          </a:p>
        </p:txBody>
      </p:sp>
      <p:pic>
        <p:nvPicPr>
          <p:cNvPr descr="preencoded.png" id="190" name="Google Shape;190;p25"/>
          <p:cNvPicPr preferRelativeResize="0"/>
          <p:nvPr/>
        </p:nvPicPr>
        <p:blipFill rotWithShape="1">
          <a:blip r:embed="rId3">
            <a:alphaModFix/>
          </a:blip>
          <a:srcRect b="0" l="0" r="0" t="0"/>
          <a:stretch/>
        </p:blipFill>
        <p:spPr>
          <a:xfrm>
            <a:off x="4990148" y="1512332"/>
            <a:ext cx="4650105" cy="4650105"/>
          </a:xfrm>
          <a:prstGeom prst="rect">
            <a:avLst/>
          </a:prstGeom>
          <a:noFill/>
          <a:ln>
            <a:noFill/>
          </a:ln>
        </p:spPr>
      </p:pic>
      <p:pic>
        <p:nvPicPr>
          <p:cNvPr descr="preencoded.png" id="191" name="Google Shape;191;p25"/>
          <p:cNvPicPr preferRelativeResize="0"/>
          <p:nvPr/>
        </p:nvPicPr>
        <p:blipFill rotWithShape="1">
          <a:blip r:embed="rId4">
            <a:alphaModFix/>
          </a:blip>
          <a:srcRect b="0" l="0" r="0" t="0"/>
          <a:stretch/>
        </p:blipFill>
        <p:spPr>
          <a:xfrm>
            <a:off x="6235541" y="2326243"/>
            <a:ext cx="287298" cy="359092"/>
          </a:xfrm>
          <a:prstGeom prst="rect">
            <a:avLst/>
          </a:prstGeom>
          <a:noFill/>
          <a:ln>
            <a:noFill/>
          </a:ln>
        </p:spPr>
      </p:pic>
      <p:sp>
        <p:nvSpPr>
          <p:cNvPr id="192" name="Google Shape;192;p25"/>
          <p:cNvSpPr/>
          <p:nvPr/>
        </p:nvSpPr>
        <p:spPr>
          <a:xfrm>
            <a:off x="9928265" y="2164794"/>
            <a:ext cx="2400538" cy="30003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Additional Data Sources</a:t>
            </a:r>
            <a:endParaRPr b="0" i="0" sz="1850" u="none" cap="none" strike="noStrike"/>
          </a:p>
        </p:txBody>
      </p:sp>
      <p:sp>
        <p:nvSpPr>
          <p:cNvPr id="193" name="Google Shape;193;p25"/>
          <p:cNvSpPr/>
          <p:nvPr/>
        </p:nvSpPr>
        <p:spPr>
          <a:xfrm>
            <a:off x="9928265" y="2579965"/>
            <a:ext cx="4030028" cy="614363"/>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Incorporate learning styles and peer performance</a:t>
            </a:r>
            <a:endParaRPr b="0" i="0" sz="1500" u="none" cap="none" strike="noStrike"/>
          </a:p>
        </p:txBody>
      </p:sp>
      <p:pic>
        <p:nvPicPr>
          <p:cNvPr descr="preencoded.png" id="194" name="Google Shape;194;p25"/>
          <p:cNvPicPr preferRelativeResize="0"/>
          <p:nvPr/>
        </p:nvPicPr>
        <p:blipFill rotWithShape="1">
          <a:blip r:embed="rId5">
            <a:alphaModFix/>
          </a:blip>
          <a:srcRect b="0" l="0" r="0" t="0"/>
          <a:stretch/>
        </p:blipFill>
        <p:spPr>
          <a:xfrm>
            <a:off x="4990148" y="1512332"/>
            <a:ext cx="4650105" cy="4650105"/>
          </a:xfrm>
          <a:prstGeom prst="rect">
            <a:avLst/>
          </a:prstGeom>
          <a:noFill/>
          <a:ln>
            <a:noFill/>
          </a:ln>
        </p:spPr>
      </p:pic>
      <p:pic>
        <p:nvPicPr>
          <p:cNvPr descr="preencoded.png" id="195" name="Google Shape;195;p25"/>
          <p:cNvPicPr preferRelativeResize="0"/>
          <p:nvPr/>
        </p:nvPicPr>
        <p:blipFill rotWithShape="1">
          <a:blip r:embed="rId6">
            <a:alphaModFix/>
          </a:blip>
          <a:srcRect b="0" l="0" r="0" t="0"/>
          <a:stretch/>
        </p:blipFill>
        <p:spPr>
          <a:xfrm>
            <a:off x="8502968" y="2721888"/>
            <a:ext cx="287298" cy="359092"/>
          </a:xfrm>
          <a:prstGeom prst="rect">
            <a:avLst/>
          </a:prstGeom>
          <a:noFill/>
          <a:ln>
            <a:noFill/>
          </a:ln>
        </p:spPr>
      </p:pic>
      <p:sp>
        <p:nvSpPr>
          <p:cNvPr id="196" name="Google Shape;196;p25"/>
          <p:cNvSpPr/>
          <p:nvPr/>
        </p:nvSpPr>
        <p:spPr>
          <a:xfrm>
            <a:off x="9928275" y="4787500"/>
            <a:ext cx="2820900" cy="3000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Algorithm Diversification</a:t>
            </a:r>
            <a:endParaRPr b="0" i="0" sz="1850" u="none" cap="none" strike="noStrike"/>
          </a:p>
        </p:txBody>
      </p:sp>
      <p:sp>
        <p:nvSpPr>
          <p:cNvPr id="197" name="Google Shape;197;p25"/>
          <p:cNvSpPr/>
          <p:nvPr/>
        </p:nvSpPr>
        <p:spPr>
          <a:xfrm>
            <a:off x="9928265" y="5202674"/>
            <a:ext cx="4030028" cy="307181"/>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Test ensemble methods and neural networks</a:t>
            </a:r>
            <a:endParaRPr b="0" i="0" sz="1500" u="none" cap="none" strike="noStrike"/>
          </a:p>
        </p:txBody>
      </p:sp>
      <p:pic>
        <p:nvPicPr>
          <p:cNvPr descr="preencoded.png" id="198" name="Google Shape;198;p25"/>
          <p:cNvPicPr preferRelativeResize="0"/>
          <p:nvPr/>
        </p:nvPicPr>
        <p:blipFill rotWithShape="1">
          <a:blip r:embed="rId7">
            <a:alphaModFix/>
          </a:blip>
          <a:srcRect b="0" l="0" r="0" t="0"/>
          <a:stretch/>
        </p:blipFill>
        <p:spPr>
          <a:xfrm>
            <a:off x="4990148" y="1512332"/>
            <a:ext cx="4650105" cy="4650105"/>
          </a:xfrm>
          <a:prstGeom prst="rect">
            <a:avLst/>
          </a:prstGeom>
          <a:noFill/>
          <a:ln>
            <a:noFill/>
          </a:ln>
        </p:spPr>
      </p:pic>
      <p:pic>
        <p:nvPicPr>
          <p:cNvPr descr="preencoded.png" id="199" name="Google Shape;199;p25"/>
          <p:cNvPicPr preferRelativeResize="0"/>
          <p:nvPr/>
        </p:nvPicPr>
        <p:blipFill rotWithShape="1">
          <a:blip r:embed="rId8">
            <a:alphaModFix/>
          </a:blip>
          <a:srcRect b="0" l="0" r="0" t="0"/>
          <a:stretch/>
        </p:blipFill>
        <p:spPr>
          <a:xfrm>
            <a:off x="8107323" y="4989314"/>
            <a:ext cx="287298" cy="359092"/>
          </a:xfrm>
          <a:prstGeom prst="rect">
            <a:avLst/>
          </a:prstGeom>
          <a:noFill/>
          <a:ln>
            <a:noFill/>
          </a:ln>
        </p:spPr>
      </p:pic>
      <p:sp>
        <p:nvSpPr>
          <p:cNvPr id="200" name="Google Shape;200;p25"/>
          <p:cNvSpPr/>
          <p:nvPr/>
        </p:nvSpPr>
        <p:spPr>
          <a:xfrm>
            <a:off x="1786524" y="4763588"/>
            <a:ext cx="27393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Real-time Feedback System</a:t>
            </a:r>
            <a:endParaRPr b="0" i="0" sz="1850" u="none" cap="none" strike="noStrike"/>
          </a:p>
        </p:txBody>
      </p:sp>
      <p:sp>
        <p:nvSpPr>
          <p:cNvPr id="201" name="Google Shape;201;p25"/>
          <p:cNvSpPr/>
          <p:nvPr/>
        </p:nvSpPr>
        <p:spPr>
          <a:xfrm>
            <a:off x="672108" y="5202674"/>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Implement continuous learning loop</a:t>
            </a:r>
            <a:endParaRPr b="0" i="0" sz="1500" u="none" cap="none" strike="noStrike"/>
          </a:p>
        </p:txBody>
      </p:sp>
      <p:pic>
        <p:nvPicPr>
          <p:cNvPr descr="preencoded.png" id="202" name="Google Shape;202;p25"/>
          <p:cNvPicPr preferRelativeResize="0"/>
          <p:nvPr/>
        </p:nvPicPr>
        <p:blipFill rotWithShape="1">
          <a:blip r:embed="rId9">
            <a:alphaModFix/>
          </a:blip>
          <a:srcRect b="0" l="0" r="0" t="0"/>
          <a:stretch/>
        </p:blipFill>
        <p:spPr>
          <a:xfrm>
            <a:off x="4990148" y="1512332"/>
            <a:ext cx="4650105" cy="4650105"/>
          </a:xfrm>
          <a:prstGeom prst="rect">
            <a:avLst/>
          </a:prstGeom>
          <a:noFill/>
          <a:ln>
            <a:noFill/>
          </a:ln>
        </p:spPr>
      </p:pic>
      <p:pic>
        <p:nvPicPr>
          <p:cNvPr descr="preencoded.png" id="203" name="Google Shape;203;p25"/>
          <p:cNvPicPr preferRelativeResize="0"/>
          <p:nvPr/>
        </p:nvPicPr>
        <p:blipFill rotWithShape="1">
          <a:blip r:embed="rId10">
            <a:alphaModFix/>
          </a:blip>
          <a:srcRect b="0" l="0" r="0" t="0"/>
          <a:stretch/>
        </p:blipFill>
        <p:spPr>
          <a:xfrm>
            <a:off x="5839897" y="4593669"/>
            <a:ext cx="287298" cy="359092"/>
          </a:xfrm>
          <a:prstGeom prst="rect">
            <a:avLst/>
          </a:prstGeom>
          <a:noFill/>
          <a:ln>
            <a:noFill/>
          </a:ln>
        </p:spPr>
      </p:pic>
      <p:sp>
        <p:nvSpPr>
          <p:cNvPr id="204" name="Google Shape;204;p25"/>
          <p:cNvSpPr/>
          <p:nvPr/>
        </p:nvSpPr>
        <p:spPr>
          <a:xfrm>
            <a:off x="672108" y="6886416"/>
            <a:ext cx="13286100" cy="6144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For future improvements, we </a:t>
            </a:r>
            <a:r>
              <a:rPr lang="en-US" sz="1500">
                <a:solidFill>
                  <a:srgbClr val="4C4C4D"/>
                </a:solidFill>
                <a:latin typeface="Heebo"/>
                <a:ea typeface="Heebo"/>
                <a:cs typeface="Heebo"/>
                <a:sym typeface="Heebo"/>
              </a:rPr>
              <a:t>thought about</a:t>
            </a:r>
            <a:r>
              <a:rPr b="0" i="0" lang="en-US" sz="1500" u="none" cap="none" strike="noStrike">
                <a:solidFill>
                  <a:srgbClr val="4C4C4D"/>
                </a:solidFill>
                <a:latin typeface="Heebo"/>
                <a:ea typeface="Heebo"/>
                <a:cs typeface="Heebo"/>
                <a:sym typeface="Heebo"/>
              </a:rPr>
              <a:t> expanding the course database to include online learning platforms and MOOCs, implementing NLP techniques to better match student interests with course descriptions, and adding explainable AI components to increase student trust in the system recommendations.</a:t>
            </a:r>
            <a:endParaRPr b="0" i="0" sz="1500" u="none" cap="none" strike="noStrike"/>
          </a:p>
        </p:txBody>
      </p:sp>
      <p:sp>
        <p:nvSpPr>
          <p:cNvPr id="205" name="Google Shape;205;p25"/>
          <p:cNvSpPr/>
          <p:nvPr/>
        </p:nvSpPr>
        <p:spPr>
          <a:xfrm>
            <a:off x="0" y="7870525"/>
            <a:ext cx="14630400" cy="35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4741650" y="3253490"/>
            <a:ext cx="5147100" cy="17226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lang="en-US" sz="7950">
                <a:solidFill>
                  <a:srgbClr val="152D47"/>
                </a:solidFill>
                <a:latin typeface="Crimson Pro SemiBold"/>
                <a:ea typeface="Crimson Pro SemiBold"/>
                <a:cs typeface="Crimson Pro SemiBold"/>
                <a:sym typeface="Crimson Pro SemiBold"/>
              </a:rPr>
              <a:t>Thank You!</a:t>
            </a:r>
            <a:endParaRPr b="0" i="0" sz="7950" u="none" cap="none" strike="noStrike"/>
          </a:p>
        </p:txBody>
      </p:sp>
      <p:sp>
        <p:nvSpPr>
          <p:cNvPr id="212" name="Google Shape;212;p26"/>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595675" y="573475"/>
            <a:ext cx="7988100" cy="6021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System Architecture: How It All Works</a:t>
            </a:r>
            <a:endParaRPr b="0" i="0" sz="3750" u="none" cap="none" strike="noStrike"/>
          </a:p>
        </p:txBody>
      </p:sp>
      <p:pic>
        <p:nvPicPr>
          <p:cNvPr descr="preencoded.png" id="65" name="Google Shape;65;p14"/>
          <p:cNvPicPr preferRelativeResize="0"/>
          <p:nvPr/>
        </p:nvPicPr>
        <p:blipFill rotWithShape="1">
          <a:blip r:embed="rId3">
            <a:alphaModFix/>
          </a:blip>
          <a:srcRect b="0" l="0" r="0" t="0"/>
          <a:stretch/>
        </p:blipFill>
        <p:spPr>
          <a:xfrm>
            <a:off x="3417545" y="1838119"/>
            <a:ext cx="963335" cy="1418153"/>
          </a:xfrm>
          <a:prstGeom prst="rect">
            <a:avLst/>
          </a:prstGeom>
          <a:noFill/>
          <a:ln>
            <a:noFill/>
          </a:ln>
        </p:spPr>
      </p:pic>
      <p:sp>
        <p:nvSpPr>
          <p:cNvPr id="66" name="Google Shape;66;p14"/>
          <p:cNvSpPr/>
          <p:nvPr/>
        </p:nvSpPr>
        <p:spPr>
          <a:xfrm>
            <a:off x="4669844" y="2030762"/>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Student Profile Creation</a:t>
            </a:r>
            <a:endParaRPr b="0" i="0" sz="1850" u="none" cap="none" strike="noStrike"/>
          </a:p>
        </p:txBody>
      </p:sp>
      <p:sp>
        <p:nvSpPr>
          <p:cNvPr id="67" name="Google Shape;67;p14"/>
          <p:cNvSpPr/>
          <p:nvPr/>
        </p:nvSpPr>
        <p:spPr>
          <a:xfrm>
            <a:off x="4669844" y="2447362"/>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Students create profiles with GPA, attendance, extracurricular activities, and career goals</a:t>
            </a:r>
            <a:endParaRPr b="0" i="0" sz="1500" u="none" cap="none" strike="noStrike"/>
          </a:p>
        </p:txBody>
      </p:sp>
      <p:pic>
        <p:nvPicPr>
          <p:cNvPr descr="preencoded.png" id="68" name="Google Shape;68;p14"/>
          <p:cNvPicPr preferRelativeResize="0"/>
          <p:nvPr/>
        </p:nvPicPr>
        <p:blipFill rotWithShape="1">
          <a:blip r:embed="rId4">
            <a:alphaModFix/>
          </a:blip>
          <a:srcRect b="0" l="0" r="0" t="0"/>
          <a:stretch/>
        </p:blipFill>
        <p:spPr>
          <a:xfrm>
            <a:off x="3417545" y="3256272"/>
            <a:ext cx="963335" cy="1418153"/>
          </a:xfrm>
          <a:prstGeom prst="rect">
            <a:avLst/>
          </a:prstGeom>
          <a:noFill/>
          <a:ln>
            <a:noFill/>
          </a:ln>
        </p:spPr>
      </p:pic>
      <p:sp>
        <p:nvSpPr>
          <p:cNvPr id="69" name="Google Shape;69;p14"/>
          <p:cNvSpPr/>
          <p:nvPr/>
        </p:nvSpPr>
        <p:spPr>
          <a:xfrm>
            <a:off x="4669844" y="3448915"/>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Data Processing</a:t>
            </a:r>
            <a:endParaRPr b="0" i="0" sz="1850" u="none" cap="none" strike="noStrike"/>
          </a:p>
        </p:txBody>
      </p:sp>
      <p:sp>
        <p:nvSpPr>
          <p:cNvPr id="70" name="Google Shape;70;p14"/>
          <p:cNvSpPr/>
          <p:nvPr/>
        </p:nvSpPr>
        <p:spPr>
          <a:xfrm>
            <a:off x="4669844" y="386551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preprocesses data using standardization for numeric features and encoding for categorical features</a:t>
            </a:r>
            <a:endParaRPr b="0" i="0" sz="1500" u="none" cap="none" strike="noStrike"/>
          </a:p>
        </p:txBody>
      </p:sp>
      <p:pic>
        <p:nvPicPr>
          <p:cNvPr descr="preencoded.png" id="71" name="Google Shape;71;p14"/>
          <p:cNvPicPr preferRelativeResize="0"/>
          <p:nvPr/>
        </p:nvPicPr>
        <p:blipFill rotWithShape="1">
          <a:blip r:embed="rId5">
            <a:alphaModFix/>
          </a:blip>
          <a:srcRect b="0" l="0" r="0" t="0"/>
          <a:stretch/>
        </p:blipFill>
        <p:spPr>
          <a:xfrm>
            <a:off x="3417545" y="4674426"/>
            <a:ext cx="963335" cy="1156097"/>
          </a:xfrm>
          <a:prstGeom prst="rect">
            <a:avLst/>
          </a:prstGeom>
          <a:noFill/>
          <a:ln>
            <a:noFill/>
          </a:ln>
        </p:spPr>
      </p:pic>
      <p:sp>
        <p:nvSpPr>
          <p:cNvPr id="72" name="Google Shape;72;p14"/>
          <p:cNvSpPr/>
          <p:nvPr/>
        </p:nvSpPr>
        <p:spPr>
          <a:xfrm>
            <a:off x="4669844" y="4867069"/>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Success Prediction</a:t>
            </a:r>
            <a:endParaRPr b="0" i="0" sz="1850" u="none" cap="none" strike="noStrike"/>
          </a:p>
        </p:txBody>
      </p:sp>
      <p:sp>
        <p:nvSpPr>
          <p:cNvPr id="73" name="Google Shape;73;p14"/>
          <p:cNvSpPr/>
          <p:nvPr/>
        </p:nvSpPr>
        <p:spPr>
          <a:xfrm>
            <a:off x="4669844" y="5283668"/>
            <a:ext cx="6543000" cy="3081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Machine learning model predicts likelihood of success in various courses</a:t>
            </a:r>
            <a:endParaRPr b="0" i="0" sz="1500" u="none" cap="none" strike="noStrike"/>
          </a:p>
        </p:txBody>
      </p:sp>
      <p:pic>
        <p:nvPicPr>
          <p:cNvPr descr="preencoded.png" id="74" name="Google Shape;74;p14"/>
          <p:cNvPicPr preferRelativeResize="0"/>
          <p:nvPr/>
        </p:nvPicPr>
        <p:blipFill rotWithShape="1">
          <a:blip r:embed="rId6">
            <a:alphaModFix/>
          </a:blip>
          <a:srcRect b="0" l="0" r="0" t="0"/>
          <a:stretch/>
        </p:blipFill>
        <p:spPr>
          <a:xfrm>
            <a:off x="3417545" y="5830523"/>
            <a:ext cx="963335" cy="1418153"/>
          </a:xfrm>
          <a:prstGeom prst="rect">
            <a:avLst/>
          </a:prstGeom>
          <a:noFill/>
          <a:ln>
            <a:noFill/>
          </a:ln>
        </p:spPr>
      </p:pic>
      <p:sp>
        <p:nvSpPr>
          <p:cNvPr id="75" name="Google Shape;75;p14"/>
          <p:cNvSpPr/>
          <p:nvPr/>
        </p:nvSpPr>
        <p:spPr>
          <a:xfrm>
            <a:off x="4669844" y="6023166"/>
            <a:ext cx="25149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Course Recommendation</a:t>
            </a:r>
            <a:endParaRPr b="0" i="0" sz="1850" u="none" cap="none" strike="noStrike"/>
          </a:p>
        </p:txBody>
      </p:sp>
      <p:sp>
        <p:nvSpPr>
          <p:cNvPr id="76" name="Google Shape;76;p14"/>
          <p:cNvSpPr/>
          <p:nvPr/>
        </p:nvSpPr>
        <p:spPr>
          <a:xfrm>
            <a:off x="4669844" y="643976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generates personalized course suggestions based on profile, predictions, and additional inputs</a:t>
            </a:r>
            <a:endParaRPr b="0" i="0" sz="1500" u="none" cap="none" strike="noStrike"/>
          </a:p>
        </p:txBody>
      </p:sp>
      <p:sp>
        <p:nvSpPr>
          <p:cNvPr id="77" name="Google Shape;77;p14"/>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687350" y="540300"/>
            <a:ext cx="11606400" cy="1227600"/>
          </a:xfrm>
          <a:prstGeom prst="rect">
            <a:avLst/>
          </a:prstGeom>
          <a:noFill/>
          <a:ln>
            <a:noFill/>
          </a:ln>
        </p:spPr>
        <p:txBody>
          <a:bodyPr anchorCtr="0" anchor="t" bIns="0" lIns="0" spcFirstLastPara="1" rIns="0" wrap="square" tIns="0">
            <a:noAutofit/>
          </a:bodyPr>
          <a:lstStyle/>
          <a:p>
            <a:pPr indent="0" lvl="0" marL="0" marR="0" rtl="0" algn="l">
              <a:lnSpc>
                <a:spcPct val="124675"/>
              </a:lnSpc>
              <a:spcBef>
                <a:spcPts val="0"/>
              </a:spcBef>
              <a:spcAft>
                <a:spcPts val="0"/>
              </a:spcAft>
              <a:buClr>
                <a:srgbClr val="152D47"/>
              </a:buClr>
              <a:buSzPts val="3850"/>
              <a:buFont typeface="Crimson Pro SemiBold"/>
              <a:buNone/>
            </a:pPr>
            <a:r>
              <a:rPr b="1" i="0" lang="en-US" sz="3850" u="none" cap="none" strike="noStrike">
                <a:solidFill>
                  <a:srgbClr val="152D47"/>
                </a:solidFill>
                <a:latin typeface="Crimson Pro SemiBold"/>
                <a:ea typeface="Crimson Pro SemiBold"/>
                <a:cs typeface="Crimson Pro SemiBold"/>
                <a:sym typeface="Crimson Pro SemiBold"/>
              </a:rPr>
              <a:t>Methodology: Building the Recommendation Engine</a:t>
            </a:r>
            <a:endParaRPr b="0" i="0" sz="3850" u="none" cap="none" strike="noStrike"/>
          </a:p>
        </p:txBody>
      </p:sp>
      <p:sp>
        <p:nvSpPr>
          <p:cNvPr id="84" name="Google Shape;84;p15"/>
          <p:cNvSpPr/>
          <p:nvPr/>
        </p:nvSpPr>
        <p:spPr>
          <a:xfrm>
            <a:off x="3430548" y="2214176"/>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3872404" y="2214175"/>
            <a:ext cx="41154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Data Collection &amp; Preparation</a:t>
            </a:r>
            <a:endParaRPr b="0" i="0" sz="1900" u="none" cap="none" strike="noStrike"/>
          </a:p>
        </p:txBody>
      </p:sp>
      <p:sp>
        <p:nvSpPr>
          <p:cNvPr id="86" name="Google Shape;86;p15"/>
          <p:cNvSpPr/>
          <p:nvPr/>
        </p:nvSpPr>
        <p:spPr>
          <a:xfrm>
            <a:off x="3872389" y="2638753"/>
            <a:ext cx="73275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Gathered student data including GPA, attendance, extracurricular activities, and career goals. Cleaned and preprocessed data, addressing missing values and outliers.</a:t>
            </a:r>
            <a:endParaRPr b="0" i="0" sz="1500" u="none" cap="none" strike="noStrike"/>
          </a:p>
        </p:txBody>
      </p:sp>
      <p:sp>
        <p:nvSpPr>
          <p:cNvPr id="87" name="Google Shape;87;p15"/>
          <p:cNvSpPr/>
          <p:nvPr/>
        </p:nvSpPr>
        <p:spPr>
          <a:xfrm>
            <a:off x="3725108" y="3778062"/>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4166950" y="3778050"/>
            <a:ext cx="399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Feature Engineering &amp; Selection</a:t>
            </a:r>
            <a:endParaRPr b="0" i="0" sz="1900" u="none" cap="none" strike="noStrike"/>
          </a:p>
        </p:txBody>
      </p:sp>
      <p:sp>
        <p:nvSpPr>
          <p:cNvPr id="89" name="Google Shape;89;p15"/>
          <p:cNvSpPr/>
          <p:nvPr/>
        </p:nvSpPr>
        <p:spPr>
          <a:xfrm>
            <a:off x="4166949" y="4202638"/>
            <a:ext cx="70329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Identified key predictive features, applied StandardScaler to normalize numeric features, and implemented OneHotEncoder for categorical features.</a:t>
            </a:r>
            <a:endParaRPr b="0" i="0" sz="1500" u="none" cap="none" strike="noStrike"/>
          </a:p>
        </p:txBody>
      </p:sp>
      <p:sp>
        <p:nvSpPr>
          <p:cNvPr id="90" name="Google Shape;90;p15"/>
          <p:cNvSpPr/>
          <p:nvPr/>
        </p:nvSpPr>
        <p:spPr>
          <a:xfrm>
            <a:off x="4019669" y="5027623"/>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4461510" y="5027623"/>
            <a:ext cx="24549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Model Development</a:t>
            </a:r>
            <a:endParaRPr b="0" i="0" sz="1900" u="none" cap="none" strike="noStrike"/>
          </a:p>
        </p:txBody>
      </p:sp>
      <p:sp>
        <p:nvSpPr>
          <p:cNvPr id="92" name="Google Shape;92;p15"/>
          <p:cNvSpPr/>
          <p:nvPr/>
        </p:nvSpPr>
        <p:spPr>
          <a:xfrm>
            <a:off x="4461510" y="5452199"/>
            <a:ext cx="67383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Selected logistic regression as the primary classification algorithm based on literature review and configured with appropriate hyperparameters.</a:t>
            </a:r>
            <a:endParaRPr b="0" i="0" sz="1500" u="none" cap="none" strike="noStrike"/>
          </a:p>
        </p:txBody>
      </p:sp>
      <p:sp>
        <p:nvSpPr>
          <p:cNvPr id="93" name="Google Shape;93;p15"/>
          <p:cNvSpPr/>
          <p:nvPr/>
        </p:nvSpPr>
        <p:spPr>
          <a:xfrm>
            <a:off x="4314230" y="6277183"/>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4756076" y="6277175"/>
            <a:ext cx="513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Recommendation System Development</a:t>
            </a:r>
            <a:endParaRPr b="0" i="0" sz="1900" u="none" cap="none" strike="noStrike"/>
          </a:p>
        </p:txBody>
      </p:sp>
      <p:sp>
        <p:nvSpPr>
          <p:cNvPr id="95" name="Google Shape;95;p15"/>
          <p:cNvSpPr/>
          <p:nvPr/>
        </p:nvSpPr>
        <p:spPr>
          <a:xfrm>
            <a:off x="4756071" y="6701760"/>
            <a:ext cx="64437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Developed algorithm to filter courses based on predicted success and career goals, implementing functionality to incorporate student achievements and interests.</a:t>
            </a:r>
            <a:endParaRPr b="0" i="0" sz="1500" u="none" cap="none" strike="noStrike"/>
          </a:p>
        </p:txBody>
      </p:sp>
      <p:sp>
        <p:nvSpPr>
          <p:cNvPr id="96" name="Google Shape;96;p15"/>
          <p:cNvSpPr/>
          <p:nvPr/>
        </p:nvSpPr>
        <p:spPr>
          <a:xfrm>
            <a:off x="11450600" y="7723800"/>
            <a:ext cx="3179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471000" y="370050"/>
            <a:ext cx="69996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03" name="Google Shape;103;p16"/>
          <p:cNvSpPr/>
          <p:nvPr/>
        </p:nvSpPr>
        <p:spPr>
          <a:xfrm>
            <a:off x="471011" y="8876586"/>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04" name="Google Shape;104;p16"/>
          <p:cNvSpPr/>
          <p:nvPr/>
        </p:nvSpPr>
        <p:spPr>
          <a:xfrm>
            <a:off x="471011" y="9458682"/>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05" name="Google Shape;105;p16" title="Screenshot 2025-03-21 at 6.12.38 PM.png"/>
          <p:cNvPicPr preferRelativeResize="0"/>
          <p:nvPr/>
        </p:nvPicPr>
        <p:blipFill>
          <a:blip r:embed="rId3">
            <a:alphaModFix/>
          </a:blip>
          <a:stretch>
            <a:fillRect/>
          </a:stretch>
        </p:blipFill>
        <p:spPr>
          <a:xfrm>
            <a:off x="152400" y="943050"/>
            <a:ext cx="14268299" cy="7134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12" name="Google Shape;112;p17"/>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13" name="Google Shape;113;p17"/>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14" name="Google Shape;114;p17" title="Screenshot 2025-04-11 at 7.03.44 PM.png"/>
          <p:cNvPicPr preferRelativeResize="0"/>
          <p:nvPr/>
        </p:nvPicPr>
        <p:blipFill rotWithShape="1">
          <a:blip r:embed="rId3">
            <a:alphaModFix/>
          </a:blip>
          <a:srcRect b="0" l="2901" r="2901" t="0"/>
          <a:stretch/>
        </p:blipFill>
        <p:spPr>
          <a:xfrm>
            <a:off x="3129600" y="790650"/>
            <a:ext cx="8371188" cy="7134150"/>
          </a:xfrm>
          <a:prstGeom prst="rect">
            <a:avLst/>
          </a:prstGeom>
          <a:noFill/>
          <a:ln>
            <a:noFill/>
          </a:ln>
        </p:spPr>
      </p:pic>
      <p:sp>
        <p:nvSpPr>
          <p:cNvPr id="115" name="Google Shape;115;p17"/>
          <p:cNvSpPr/>
          <p:nvPr/>
        </p:nvSpPr>
        <p:spPr>
          <a:xfrm>
            <a:off x="12698550" y="7723800"/>
            <a:ext cx="1931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marR="0" rtl="0" algn="l">
              <a:lnSpc>
                <a:spcPct val="126923"/>
              </a:lnSpc>
              <a:spcBef>
                <a:spcPts val="0"/>
              </a:spcBef>
              <a:spcAft>
                <a:spcPts val="0"/>
              </a:spcAft>
              <a:buClr>
                <a:srgbClr val="152D47"/>
              </a:buClr>
              <a:buSzPts val="2600"/>
              <a:buFont typeface="Crimson Pro SemiBold"/>
              <a:buNone/>
            </a:pPr>
            <a:r>
              <a:rPr b="1" i="0" lang="en-US" sz="2600" u="none" cap="none" strike="noStrike">
                <a:solidFill>
                  <a:srgbClr val="152D47"/>
                </a:solidFill>
                <a:latin typeface="Crimson Pro SemiBold"/>
                <a:ea typeface="Crimson Pro SemiBold"/>
                <a:cs typeface="Crimson Pro SemiBold"/>
                <a:sym typeface="Crimson Pro SemiBold"/>
              </a:rPr>
              <a:t>Data </a:t>
            </a:r>
            <a:r>
              <a:rPr b="1" lang="en-US" sz="2600">
                <a:solidFill>
                  <a:srgbClr val="152D47"/>
                </a:solidFill>
                <a:latin typeface="Crimson Pro SemiBold"/>
                <a:ea typeface="Crimson Pro SemiBold"/>
                <a:cs typeface="Crimson Pro SemiBold"/>
                <a:sym typeface="Crimson Pro SemiBold"/>
              </a:rPr>
              <a:t>Visualization</a:t>
            </a:r>
            <a:endParaRPr b="0" i="0" sz="2600" u="none" cap="none" strike="noStrike"/>
          </a:p>
        </p:txBody>
      </p:sp>
      <p:sp>
        <p:nvSpPr>
          <p:cNvPr id="122" name="Google Shape;122;p18"/>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23" name="Google Shape;123;p18"/>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24" name="Google Shape;124;p18" title="Screenshot 2025-04-11 at 7.04.10 PM.png"/>
          <p:cNvPicPr preferRelativeResize="0"/>
          <p:nvPr/>
        </p:nvPicPr>
        <p:blipFill rotWithShape="1">
          <a:blip r:embed="rId3">
            <a:alphaModFix/>
          </a:blip>
          <a:srcRect b="0" l="11667" r="11674" t="0"/>
          <a:stretch/>
        </p:blipFill>
        <p:spPr>
          <a:xfrm>
            <a:off x="2302013" y="926175"/>
            <a:ext cx="10026371" cy="7134148"/>
          </a:xfrm>
          <a:prstGeom prst="rect">
            <a:avLst/>
          </a:prstGeom>
          <a:noFill/>
          <a:ln>
            <a:noFill/>
          </a:ln>
        </p:spPr>
      </p:pic>
      <p:sp>
        <p:nvSpPr>
          <p:cNvPr id="125" name="Google Shape;125;p18"/>
          <p:cNvSpPr/>
          <p:nvPr/>
        </p:nvSpPr>
        <p:spPr>
          <a:xfrm>
            <a:off x="12328375" y="7723800"/>
            <a:ext cx="23019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152400" y="152400"/>
            <a:ext cx="13208000" cy="792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3636000" y="1243988"/>
            <a:ext cx="7058025" cy="6410325"/>
          </a:xfrm>
          <a:prstGeom prst="rect">
            <a:avLst/>
          </a:prstGeom>
          <a:noFill/>
          <a:ln>
            <a:noFill/>
          </a:ln>
        </p:spPr>
      </p:pic>
      <p:sp>
        <p:nvSpPr>
          <p:cNvPr id="138" name="Google Shape;138;p20"/>
          <p:cNvSpPr txBox="1"/>
          <p:nvPr/>
        </p:nvSpPr>
        <p:spPr>
          <a:xfrm>
            <a:off x="0" y="0"/>
            <a:ext cx="9893400" cy="869700"/>
          </a:xfrm>
          <a:prstGeom prst="rect">
            <a:avLst/>
          </a:prstGeom>
          <a:noFill/>
          <a:ln>
            <a:noFill/>
          </a:ln>
        </p:spPr>
        <p:txBody>
          <a:bodyPr anchorCtr="0" anchor="t" bIns="91425" lIns="91425" spcFirstLastPara="1" rIns="91425" wrap="square" tIns="91425">
            <a:spAutoFit/>
          </a:bodyPr>
          <a:lstStyle/>
          <a:p>
            <a:pPr indent="0" lvl="0" marL="0" rtl="0" algn="l">
              <a:lnSpc>
                <a:spcPct val="124719"/>
              </a:lnSpc>
              <a:spcBef>
                <a:spcPts val="0"/>
              </a:spcBef>
              <a:spcAft>
                <a:spcPts val="0"/>
              </a:spcAft>
              <a:buNone/>
            </a:pPr>
            <a:r>
              <a:rPr b="1" lang="en-US" sz="4450">
                <a:solidFill>
                  <a:srgbClr val="152D47"/>
                </a:solidFill>
                <a:latin typeface="Crimson Pro SemiBold"/>
                <a:ea typeface="Crimson Pro SemiBold"/>
                <a:cs typeface="Crimson Pro SemiBold"/>
                <a:sym typeface="Crimson Pro SemiBold"/>
              </a:rPr>
              <a:t>Best </a:t>
            </a:r>
            <a:r>
              <a:rPr b="1" lang="en-US" sz="4450">
                <a:solidFill>
                  <a:srgbClr val="152D47"/>
                </a:solidFill>
                <a:latin typeface="Crimson Pro SemiBold"/>
                <a:ea typeface="Crimson Pro SemiBold"/>
                <a:cs typeface="Crimson Pro SemiBold"/>
                <a:sym typeface="Crimson Pro SemiBold"/>
              </a:rPr>
              <a:t>Model Performance: XG Boost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a:t>
            </a:r>
            <a:endParaRPr b="0" i="0" sz="4450" u="none" cap="none" strike="noStrike"/>
          </a:p>
        </p:txBody>
      </p:sp>
      <p:sp>
        <p:nvSpPr>
          <p:cNvPr id="145" name="Google Shape;145;p21"/>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6" name="Google Shape;146;p21" title="Screenshot 2025-04-11 at 6.58.50 PM.png"/>
          <p:cNvPicPr preferRelativeResize="0"/>
          <p:nvPr/>
        </p:nvPicPr>
        <p:blipFill>
          <a:blip r:embed="rId3">
            <a:alphaModFix/>
          </a:blip>
          <a:stretch>
            <a:fillRect/>
          </a:stretch>
        </p:blipFill>
        <p:spPr>
          <a:xfrm>
            <a:off x="239825" y="1733275"/>
            <a:ext cx="3501224" cy="3915250"/>
          </a:xfrm>
          <a:prstGeom prst="rect">
            <a:avLst/>
          </a:prstGeom>
          <a:noFill/>
          <a:ln>
            <a:noFill/>
          </a:ln>
        </p:spPr>
      </p:pic>
      <p:pic>
        <p:nvPicPr>
          <p:cNvPr id="147" name="Google Shape;147;p21" title="Screenshot 2025-04-11 at 7.00.32 PM.png"/>
          <p:cNvPicPr preferRelativeResize="0"/>
          <p:nvPr/>
        </p:nvPicPr>
        <p:blipFill rotWithShape="1">
          <a:blip r:embed="rId4">
            <a:alphaModFix/>
          </a:blip>
          <a:srcRect b="189" l="0" r="0" t="189"/>
          <a:stretch/>
        </p:blipFill>
        <p:spPr>
          <a:xfrm>
            <a:off x="5031675" y="1689850"/>
            <a:ext cx="3578869" cy="4002100"/>
          </a:xfrm>
          <a:prstGeom prst="rect">
            <a:avLst/>
          </a:prstGeom>
          <a:noFill/>
          <a:ln>
            <a:noFill/>
          </a:ln>
        </p:spPr>
      </p:pic>
      <p:pic>
        <p:nvPicPr>
          <p:cNvPr id="148" name="Google Shape;148;p21" title="Screenshot 2025-04-11 at 7.00.59 PM.png"/>
          <p:cNvPicPr preferRelativeResize="0"/>
          <p:nvPr/>
        </p:nvPicPr>
        <p:blipFill>
          <a:blip r:embed="rId5">
            <a:alphaModFix/>
          </a:blip>
          <a:stretch>
            <a:fillRect/>
          </a:stretch>
        </p:blipFill>
        <p:spPr>
          <a:xfrm>
            <a:off x="9647700" y="1689848"/>
            <a:ext cx="3645024" cy="4002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