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8229600" cx="14630400"/>
  <p:notesSz cx="8229600" cy="14630400"/>
  <p:embeddedFontLst>
    <p:embeddedFont>
      <p:font typeface="Heebo"/>
      <p:regular r:id="rId22"/>
      <p:bold r:id="rId23"/>
    </p:embeddedFont>
    <p:embeddedFont>
      <p:font typeface="Crimson Pro"/>
      <p:regular r:id="rId24"/>
      <p:bold r:id="rId25"/>
      <p:italic r:id="rId26"/>
      <p:boldItalic r:id="rId27"/>
    </p:embeddedFont>
    <p:embeddedFont>
      <p:font typeface="Crimson Pro SemiBold"/>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Heebo-regular.fntdata"/><Relationship Id="rId21" Type="http://schemas.openxmlformats.org/officeDocument/2006/relationships/slide" Target="slides/slide17.xml"/><Relationship Id="rId24" Type="http://schemas.openxmlformats.org/officeDocument/2006/relationships/font" Target="fonts/CrimsonPro-regular.fntdata"/><Relationship Id="rId23" Type="http://schemas.openxmlformats.org/officeDocument/2006/relationships/font" Target="fonts/Heeb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rimsonPro-italic.fntdata"/><Relationship Id="rId25" Type="http://schemas.openxmlformats.org/officeDocument/2006/relationships/font" Target="fonts/CrimsonPro-bold.fntdata"/><Relationship Id="rId28" Type="http://schemas.openxmlformats.org/officeDocument/2006/relationships/font" Target="fonts/CrimsonProSemiBold-regular.fntdata"/><Relationship Id="rId27" Type="http://schemas.openxmlformats.org/officeDocument/2006/relationships/font" Target="fonts/CrimsonPr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rimsonProSemiBold-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rimsonProSemiBold-boldItalic.fntdata"/><Relationship Id="rId30" Type="http://schemas.openxmlformats.org/officeDocument/2006/relationships/font" Target="fonts/CrimsonProSemi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t>‹#›</a:t>
            </a:fld>
            <a:endParaRPr b="0" i="0" sz="1200" u="none" cap="none" strike="noStrik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 name="Google Shape;5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4b4dd6faeb_1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g34b4dd6faeb_1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34b4dd6faeb_1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4b4dd6faeb_1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g34b4dd6faeb_1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34b4dd6faeb_1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4b09294ecb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4b09294ecb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34b09294ecb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3affb0e181_1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3affb0e181_1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33affb0e181_1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4b4dd6faeb_1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4b4dd6faeb_1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34b4dd6faeb_1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3afe2b57fd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g33afe2b57fd_0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33afe2b57fd_0_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 name="Google Shape;6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 name="Google Shape;8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3afe2b57fd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g33afe2b57fd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33afe2b57fd_0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3afe2b57fd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g33afe2b57fd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33afe2b57fd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4b4dd6faeb_1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g34b4dd6faeb_1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34b4dd6faeb_1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master">
  <p:cSld name="Slide 1 master">
    <p:spTree>
      <p:nvGrpSpPr>
        <p:cNvPr id="10" name="Shape 10"/>
        <p:cNvGrpSpPr/>
        <p:nvPr/>
      </p:nvGrpSpPr>
      <p:grpSpPr>
        <a:xfrm>
          <a:off x="0" y="0"/>
          <a:ext cx="0" cy="0"/>
          <a:chOff x="0" y="0"/>
          <a:chExt cx="0" cy="0"/>
        </a:xfrm>
      </p:grpSpPr>
      <p:sp>
        <p:nvSpPr>
          <p:cNvPr id="11" name="Google Shape;11;p2"/>
          <p:cNvSpPr/>
          <p:nvPr/>
        </p:nvSpPr>
        <p:spPr>
          <a:xfrm>
            <a:off x="0" y="0"/>
            <a:ext cx="14630400" cy="8229600"/>
          </a:xfrm>
          <a:prstGeom prst="rect">
            <a:avLst/>
          </a:prstGeom>
          <a:solidFill>
            <a:srgbClr val="F0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3" name="Google Shape;13;p2">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0 master">
  <p:cSld name="Slide 10 master">
    <p:spTree>
      <p:nvGrpSpPr>
        <p:cNvPr id="46" name="Shape 46"/>
        <p:cNvGrpSpPr/>
        <p:nvPr/>
      </p:nvGrpSpPr>
      <p:grpSpPr>
        <a:xfrm>
          <a:off x="0" y="0"/>
          <a:ext cx="0" cy="0"/>
          <a:chOff x="0" y="0"/>
          <a:chExt cx="0" cy="0"/>
        </a:xfrm>
      </p:grpSpPr>
      <p:sp>
        <p:nvSpPr>
          <p:cNvPr id="47" name="Google Shape;47;p11"/>
          <p:cNvSpPr/>
          <p:nvPr/>
        </p:nvSpPr>
        <p:spPr>
          <a:xfrm>
            <a:off x="0" y="0"/>
            <a:ext cx="14630400" cy="8229600"/>
          </a:xfrm>
          <a:prstGeom prst="rect">
            <a:avLst/>
          </a:prstGeom>
          <a:solidFill>
            <a:srgbClr val="F0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1"/>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9" name="Google Shape;49;p11">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50" name="Shape 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master">
  <p:cSld name="Slide 2 master">
    <p:spTree>
      <p:nvGrpSpPr>
        <p:cNvPr id="14" name="Shape 14"/>
        <p:cNvGrpSpPr/>
        <p:nvPr/>
      </p:nvGrpSpPr>
      <p:grpSpPr>
        <a:xfrm>
          <a:off x="0" y="0"/>
          <a:ext cx="0" cy="0"/>
          <a:chOff x="0" y="0"/>
          <a:chExt cx="0" cy="0"/>
        </a:xfrm>
      </p:grpSpPr>
      <p:sp>
        <p:nvSpPr>
          <p:cNvPr id="15" name="Google Shape;15;p3"/>
          <p:cNvSpPr/>
          <p:nvPr/>
        </p:nvSpPr>
        <p:spPr>
          <a:xfrm>
            <a:off x="0" y="0"/>
            <a:ext cx="14630400" cy="8229600"/>
          </a:xfrm>
          <a:prstGeom prst="rect">
            <a:avLst/>
          </a:prstGeom>
          <a:solidFill>
            <a:srgbClr val="F0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7" name="Google Shape;17;p3">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master">
  <p:cSld name="Slide 3 master">
    <p:spTree>
      <p:nvGrpSpPr>
        <p:cNvPr id="18" name="Shape 18"/>
        <p:cNvGrpSpPr/>
        <p:nvPr/>
      </p:nvGrpSpPr>
      <p:grpSpPr>
        <a:xfrm>
          <a:off x="0" y="0"/>
          <a:ext cx="0" cy="0"/>
          <a:chOff x="0" y="0"/>
          <a:chExt cx="0" cy="0"/>
        </a:xfrm>
      </p:grpSpPr>
      <p:sp>
        <p:nvSpPr>
          <p:cNvPr id="19" name="Google Shape;19;p4"/>
          <p:cNvSpPr/>
          <p:nvPr/>
        </p:nvSpPr>
        <p:spPr>
          <a:xfrm>
            <a:off x="0" y="0"/>
            <a:ext cx="14630400" cy="8229600"/>
          </a:xfrm>
          <a:prstGeom prst="rect">
            <a:avLst/>
          </a:prstGeom>
          <a:solidFill>
            <a:srgbClr val="F0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1" name="Google Shape;21;p4">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4 master">
  <p:cSld name="Slide 4 master">
    <p:spTree>
      <p:nvGrpSpPr>
        <p:cNvPr id="22" name="Shape 22"/>
        <p:cNvGrpSpPr/>
        <p:nvPr/>
      </p:nvGrpSpPr>
      <p:grpSpPr>
        <a:xfrm>
          <a:off x="0" y="0"/>
          <a:ext cx="0" cy="0"/>
          <a:chOff x="0" y="0"/>
          <a:chExt cx="0" cy="0"/>
        </a:xfrm>
      </p:grpSpPr>
      <p:sp>
        <p:nvSpPr>
          <p:cNvPr id="23" name="Google Shape;23;p5"/>
          <p:cNvSpPr/>
          <p:nvPr/>
        </p:nvSpPr>
        <p:spPr>
          <a:xfrm>
            <a:off x="0" y="0"/>
            <a:ext cx="14630400" cy="8229600"/>
          </a:xfrm>
          <a:prstGeom prst="rect">
            <a:avLst/>
          </a:prstGeom>
          <a:solidFill>
            <a:srgbClr val="F0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5" name="Google Shape;25;p5">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master">
  <p:cSld name="Slide 5 master">
    <p:spTree>
      <p:nvGrpSpPr>
        <p:cNvPr id="26" name="Shape 26"/>
        <p:cNvGrpSpPr/>
        <p:nvPr/>
      </p:nvGrpSpPr>
      <p:grpSpPr>
        <a:xfrm>
          <a:off x="0" y="0"/>
          <a:ext cx="0" cy="0"/>
          <a:chOff x="0" y="0"/>
          <a:chExt cx="0" cy="0"/>
        </a:xfrm>
      </p:grpSpPr>
      <p:sp>
        <p:nvSpPr>
          <p:cNvPr id="27" name="Google Shape;27;p6"/>
          <p:cNvSpPr/>
          <p:nvPr/>
        </p:nvSpPr>
        <p:spPr>
          <a:xfrm>
            <a:off x="0" y="0"/>
            <a:ext cx="14630400" cy="8229600"/>
          </a:xfrm>
          <a:prstGeom prst="rect">
            <a:avLst/>
          </a:prstGeom>
          <a:solidFill>
            <a:srgbClr val="F0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6"/>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9" name="Google Shape;29;p6">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6 master">
  <p:cSld name="Slide 6 master">
    <p:spTree>
      <p:nvGrpSpPr>
        <p:cNvPr id="30" name="Shape 30"/>
        <p:cNvGrpSpPr/>
        <p:nvPr/>
      </p:nvGrpSpPr>
      <p:grpSpPr>
        <a:xfrm>
          <a:off x="0" y="0"/>
          <a:ext cx="0" cy="0"/>
          <a:chOff x="0" y="0"/>
          <a:chExt cx="0" cy="0"/>
        </a:xfrm>
      </p:grpSpPr>
      <p:sp>
        <p:nvSpPr>
          <p:cNvPr id="31" name="Google Shape;31;p7"/>
          <p:cNvSpPr/>
          <p:nvPr/>
        </p:nvSpPr>
        <p:spPr>
          <a:xfrm>
            <a:off x="0" y="0"/>
            <a:ext cx="14630400" cy="8229600"/>
          </a:xfrm>
          <a:prstGeom prst="rect">
            <a:avLst/>
          </a:prstGeom>
          <a:solidFill>
            <a:srgbClr val="F0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7"/>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3" name="Google Shape;33;p7">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7 master">
  <p:cSld name="Slide 7 master">
    <p:spTree>
      <p:nvGrpSpPr>
        <p:cNvPr id="34" name="Shape 34"/>
        <p:cNvGrpSpPr/>
        <p:nvPr/>
      </p:nvGrpSpPr>
      <p:grpSpPr>
        <a:xfrm>
          <a:off x="0" y="0"/>
          <a:ext cx="0" cy="0"/>
          <a:chOff x="0" y="0"/>
          <a:chExt cx="0" cy="0"/>
        </a:xfrm>
      </p:grpSpPr>
      <p:sp>
        <p:nvSpPr>
          <p:cNvPr id="35" name="Google Shape;35;p8"/>
          <p:cNvSpPr/>
          <p:nvPr/>
        </p:nvSpPr>
        <p:spPr>
          <a:xfrm>
            <a:off x="0" y="0"/>
            <a:ext cx="14630400" cy="8229600"/>
          </a:xfrm>
          <a:prstGeom prst="rect">
            <a:avLst/>
          </a:prstGeom>
          <a:solidFill>
            <a:srgbClr val="F0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8"/>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7" name="Google Shape;37;p8">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8 master">
  <p:cSld name="Slide 8 master">
    <p:spTree>
      <p:nvGrpSpPr>
        <p:cNvPr id="38" name="Shape 38"/>
        <p:cNvGrpSpPr/>
        <p:nvPr/>
      </p:nvGrpSpPr>
      <p:grpSpPr>
        <a:xfrm>
          <a:off x="0" y="0"/>
          <a:ext cx="0" cy="0"/>
          <a:chOff x="0" y="0"/>
          <a:chExt cx="0" cy="0"/>
        </a:xfrm>
      </p:grpSpPr>
      <p:sp>
        <p:nvSpPr>
          <p:cNvPr id="39" name="Google Shape;39;p9"/>
          <p:cNvSpPr/>
          <p:nvPr/>
        </p:nvSpPr>
        <p:spPr>
          <a:xfrm>
            <a:off x="0" y="0"/>
            <a:ext cx="14630400" cy="8229600"/>
          </a:xfrm>
          <a:prstGeom prst="rect">
            <a:avLst/>
          </a:prstGeom>
          <a:solidFill>
            <a:srgbClr val="F0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1" name="Google Shape;41;p9">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9 master">
  <p:cSld name="Slide 9 master">
    <p:spTree>
      <p:nvGrpSpPr>
        <p:cNvPr id="42" name="Shape 42"/>
        <p:cNvGrpSpPr/>
        <p:nvPr/>
      </p:nvGrpSpPr>
      <p:grpSpPr>
        <a:xfrm>
          <a:off x="0" y="0"/>
          <a:ext cx="0" cy="0"/>
          <a:chOff x="0" y="0"/>
          <a:chExt cx="0" cy="0"/>
        </a:xfrm>
      </p:grpSpPr>
      <p:sp>
        <p:nvSpPr>
          <p:cNvPr id="43" name="Google Shape;43;p10"/>
          <p:cNvSpPr/>
          <p:nvPr/>
        </p:nvSpPr>
        <p:spPr>
          <a:xfrm>
            <a:off x="0" y="0"/>
            <a:ext cx="14630400" cy="8229600"/>
          </a:xfrm>
          <a:prstGeom prst="rect">
            <a:avLst/>
          </a:prstGeom>
          <a:solidFill>
            <a:srgbClr val="F0F0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0"/>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5" name="Google Shape;45;p10">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19.png"/><Relationship Id="rId10" Type="http://schemas.openxmlformats.org/officeDocument/2006/relationships/image" Target="../media/image21.png"/><Relationship Id="rId9" Type="http://schemas.openxmlformats.org/officeDocument/2006/relationships/image" Target="../media/image25.png"/><Relationship Id="rId5" Type="http://schemas.openxmlformats.org/officeDocument/2006/relationships/image" Target="../media/image18.png"/><Relationship Id="rId6" Type="http://schemas.openxmlformats.org/officeDocument/2006/relationships/image" Target="../media/image24.png"/><Relationship Id="rId7" Type="http://schemas.openxmlformats.org/officeDocument/2006/relationships/image" Target="../media/image26.png"/><Relationship Id="rId8"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9.png"/><Relationship Id="rId6"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descr="preencoded.png" id="56" name="Google Shape;56;p13"/>
          <p:cNvPicPr preferRelativeResize="0"/>
          <p:nvPr/>
        </p:nvPicPr>
        <p:blipFill rotWithShape="1">
          <a:blip r:embed="rId3">
            <a:alphaModFix/>
          </a:blip>
          <a:srcRect b="0" l="0" r="0" t="0"/>
          <a:stretch/>
        </p:blipFill>
        <p:spPr>
          <a:xfrm>
            <a:off x="9144000" y="0"/>
            <a:ext cx="5486400" cy="8229600"/>
          </a:xfrm>
          <a:prstGeom prst="rect">
            <a:avLst/>
          </a:prstGeom>
          <a:noFill/>
          <a:ln>
            <a:noFill/>
          </a:ln>
        </p:spPr>
      </p:pic>
      <p:sp>
        <p:nvSpPr>
          <p:cNvPr id="57" name="Google Shape;57;p13"/>
          <p:cNvSpPr/>
          <p:nvPr/>
        </p:nvSpPr>
        <p:spPr>
          <a:xfrm>
            <a:off x="793800" y="1475300"/>
            <a:ext cx="8237400" cy="14175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152D47"/>
              </a:buClr>
              <a:buSzPts val="4450"/>
              <a:buFont typeface="Crimson Pro SemiBold"/>
              <a:buNone/>
            </a:pPr>
            <a:r>
              <a:rPr b="1" i="0" lang="en-US" sz="4450" u="none" cap="none" strike="noStrike">
                <a:solidFill>
                  <a:srgbClr val="152D47"/>
                </a:solidFill>
                <a:latin typeface="Crimson Pro SemiBold"/>
                <a:ea typeface="Crimson Pro SemiBold"/>
                <a:cs typeface="Crimson Pro SemiBold"/>
                <a:sym typeface="Crimson Pro SemiBold"/>
              </a:rPr>
              <a:t>Course Recommendation System</a:t>
            </a:r>
            <a:endParaRPr b="1" i="0" sz="4450" u="none" cap="none" strike="noStrike">
              <a:solidFill>
                <a:srgbClr val="152D47"/>
              </a:solidFill>
              <a:latin typeface="Crimson Pro SemiBold"/>
              <a:ea typeface="Crimson Pro SemiBold"/>
              <a:cs typeface="Crimson Pro SemiBold"/>
              <a:sym typeface="Crimson Pro SemiBold"/>
            </a:endParaRPr>
          </a:p>
          <a:p>
            <a:pPr indent="0" lvl="0" marL="0" marR="0" rtl="0" algn="l">
              <a:lnSpc>
                <a:spcPct val="124719"/>
              </a:lnSpc>
              <a:spcBef>
                <a:spcPts val="0"/>
              </a:spcBef>
              <a:spcAft>
                <a:spcPts val="0"/>
              </a:spcAft>
              <a:buNone/>
            </a:pPr>
            <a:r>
              <a:rPr b="1" i="0" lang="en-US" sz="4450" u="none" cap="none" strike="noStrike">
                <a:solidFill>
                  <a:srgbClr val="152D47"/>
                </a:solidFill>
                <a:latin typeface="Crimson Pro SemiBold"/>
                <a:ea typeface="Crimson Pro SemiBold"/>
                <a:cs typeface="Crimson Pro SemiBold"/>
                <a:sym typeface="Crimson Pro SemiBold"/>
              </a:rPr>
              <a:t>Group 2</a:t>
            </a:r>
            <a:endParaRPr b="0" i="0" sz="4450" u="none" cap="none" strike="noStrike"/>
          </a:p>
        </p:txBody>
      </p:sp>
      <p:sp>
        <p:nvSpPr>
          <p:cNvPr id="58" name="Google Shape;58;p13"/>
          <p:cNvSpPr/>
          <p:nvPr/>
        </p:nvSpPr>
        <p:spPr>
          <a:xfrm>
            <a:off x="793800" y="3855246"/>
            <a:ext cx="7556400" cy="18813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C4C4D"/>
              </a:buClr>
              <a:buSzPts val="1750"/>
              <a:buFont typeface="Heebo"/>
              <a:buNone/>
            </a:pPr>
            <a:r>
              <a:t/>
            </a:r>
            <a:endParaRPr sz="1750">
              <a:solidFill>
                <a:srgbClr val="4C4C4D"/>
              </a:solidFill>
              <a:latin typeface="Heebo"/>
              <a:ea typeface="Heebo"/>
              <a:cs typeface="Heebo"/>
              <a:sym typeface="Heebo"/>
            </a:endParaRPr>
          </a:p>
          <a:p>
            <a:pPr indent="0" lvl="0" marL="0" marR="0" rtl="0" algn="l">
              <a:lnSpc>
                <a:spcPct val="162857"/>
              </a:lnSpc>
              <a:spcBef>
                <a:spcPts val="0"/>
              </a:spcBef>
              <a:spcAft>
                <a:spcPts val="0"/>
              </a:spcAft>
              <a:buClr>
                <a:srgbClr val="4C4C4D"/>
              </a:buClr>
              <a:buSzPts val="1750"/>
              <a:buFont typeface="Heebo"/>
              <a:buNone/>
            </a:pPr>
            <a:r>
              <a:rPr b="0" i="0" lang="en-US" sz="1750" u="none" cap="none" strike="noStrike">
                <a:solidFill>
                  <a:srgbClr val="4C4C4D"/>
                </a:solidFill>
                <a:latin typeface="Heebo"/>
                <a:ea typeface="Heebo"/>
                <a:cs typeface="Heebo"/>
                <a:sym typeface="Heebo"/>
              </a:rPr>
              <a:t>Developed by </a:t>
            </a:r>
            <a:r>
              <a:rPr b="1" i="0" lang="en-US" sz="1750" u="sng" cap="none" strike="noStrike">
                <a:solidFill>
                  <a:srgbClr val="4C4C4D"/>
                </a:solidFill>
                <a:latin typeface="Heebo"/>
                <a:ea typeface="Heebo"/>
                <a:cs typeface="Heebo"/>
                <a:sym typeface="Heebo"/>
              </a:rPr>
              <a:t>Daljeet Singh Bhinder, Gautam Khatri, and Ricardo Schwarz Costamilan</a:t>
            </a:r>
            <a:r>
              <a:rPr b="1" i="0" lang="en-US" sz="1750" u="none" cap="none" strike="noStrike">
                <a:solidFill>
                  <a:srgbClr val="4C4C4D"/>
                </a:solidFill>
                <a:latin typeface="Heebo"/>
                <a:ea typeface="Heebo"/>
                <a:cs typeface="Heebo"/>
                <a:sym typeface="Heebo"/>
              </a:rPr>
              <a:t>, </a:t>
            </a:r>
            <a:r>
              <a:rPr b="0" i="0" lang="en-US" sz="1750" u="none" cap="none" strike="noStrike">
                <a:solidFill>
                  <a:srgbClr val="4C4C4D"/>
                </a:solidFill>
                <a:latin typeface="Heebo"/>
                <a:ea typeface="Heebo"/>
                <a:cs typeface="Heebo"/>
                <a:sym typeface="Heebo"/>
              </a:rPr>
              <a:t>this system achieved an accuracy rate of over 8</a:t>
            </a:r>
            <a:r>
              <a:rPr lang="en-US" sz="1750">
                <a:solidFill>
                  <a:srgbClr val="4C4C4D"/>
                </a:solidFill>
                <a:latin typeface="Heebo"/>
                <a:ea typeface="Heebo"/>
                <a:cs typeface="Heebo"/>
                <a:sym typeface="Heebo"/>
              </a:rPr>
              <a:t>5</a:t>
            </a:r>
            <a:r>
              <a:rPr b="0" i="0" lang="en-US" sz="1750" u="none" cap="none" strike="noStrike">
                <a:solidFill>
                  <a:srgbClr val="4C4C4D"/>
                </a:solidFill>
                <a:latin typeface="Heebo"/>
                <a:ea typeface="Heebo"/>
                <a:cs typeface="Heebo"/>
                <a:sym typeface="Heebo"/>
              </a:rPr>
              <a:t>% in predicting student success and effectively matched career goals with relevant courses.</a:t>
            </a:r>
            <a:endParaRPr b="0" i="0" sz="1750" u="none" cap="none" strike="noStrike"/>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p:nvPr/>
        </p:nvSpPr>
        <p:spPr>
          <a:xfrm>
            <a:off x="793800" y="674900"/>
            <a:ext cx="97557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152D47"/>
              </a:buClr>
              <a:buSzPts val="4450"/>
              <a:buFont typeface="Crimson Pro SemiBold"/>
              <a:buNone/>
            </a:pPr>
            <a:r>
              <a:rPr b="1" i="0" lang="en-US" sz="4450" u="none" cap="none" strike="noStrike">
                <a:solidFill>
                  <a:srgbClr val="152D47"/>
                </a:solidFill>
                <a:latin typeface="Crimson Pro SemiBold"/>
                <a:ea typeface="Crimson Pro SemiBold"/>
                <a:cs typeface="Crimson Pro SemiBold"/>
                <a:sym typeface="Crimson Pro SemiBold"/>
              </a:rPr>
              <a:t>Model Performance</a:t>
            </a:r>
            <a:r>
              <a:rPr b="1" lang="en-US" sz="4450">
                <a:solidFill>
                  <a:srgbClr val="152D47"/>
                </a:solidFill>
                <a:latin typeface="Crimson Pro SemiBold"/>
                <a:ea typeface="Crimson Pro SemiBold"/>
                <a:cs typeface="Crimson Pro SemiBold"/>
                <a:sym typeface="Crimson Pro SemiBold"/>
              </a:rPr>
              <a:t>: Random Forest</a:t>
            </a:r>
            <a:endParaRPr b="0" i="0" sz="4450" u="none" cap="none" strike="noStrike"/>
          </a:p>
        </p:txBody>
      </p:sp>
      <p:sp>
        <p:nvSpPr>
          <p:cNvPr id="156" name="Google Shape;156;p22"/>
          <p:cNvSpPr/>
          <p:nvPr/>
        </p:nvSpPr>
        <p:spPr>
          <a:xfrm>
            <a:off x="0" y="7723800"/>
            <a:ext cx="14630400" cy="505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57" name="Google Shape;157;p22" title="Screenshot 2025-04-11 at 7.00.32 PM.png"/>
          <p:cNvPicPr preferRelativeResize="0"/>
          <p:nvPr/>
        </p:nvPicPr>
        <p:blipFill rotWithShape="1">
          <a:blip r:embed="rId3">
            <a:alphaModFix/>
          </a:blip>
          <a:srcRect b="189" l="0" r="0" t="189"/>
          <a:stretch/>
        </p:blipFill>
        <p:spPr>
          <a:xfrm>
            <a:off x="4298700" y="1710250"/>
            <a:ext cx="5377625" cy="60135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p:nvPr/>
        </p:nvSpPr>
        <p:spPr>
          <a:xfrm>
            <a:off x="793800" y="674900"/>
            <a:ext cx="97557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152D47"/>
              </a:buClr>
              <a:buSzPts val="4450"/>
              <a:buFont typeface="Crimson Pro SemiBold"/>
              <a:buNone/>
            </a:pPr>
            <a:r>
              <a:rPr b="1" i="0" lang="en-US" sz="4450" u="none" cap="none" strike="noStrike">
                <a:solidFill>
                  <a:srgbClr val="152D47"/>
                </a:solidFill>
                <a:latin typeface="Crimson Pro SemiBold"/>
                <a:ea typeface="Crimson Pro SemiBold"/>
                <a:cs typeface="Crimson Pro SemiBold"/>
                <a:sym typeface="Crimson Pro SemiBold"/>
              </a:rPr>
              <a:t>Model Performance</a:t>
            </a:r>
            <a:r>
              <a:rPr b="1" lang="en-US" sz="4450">
                <a:solidFill>
                  <a:srgbClr val="152D47"/>
                </a:solidFill>
                <a:latin typeface="Crimson Pro SemiBold"/>
                <a:ea typeface="Crimson Pro SemiBold"/>
                <a:cs typeface="Crimson Pro SemiBold"/>
                <a:sym typeface="Crimson Pro SemiBold"/>
              </a:rPr>
              <a:t>: SVM</a:t>
            </a:r>
            <a:endParaRPr b="0" i="0" sz="4450" u="none" cap="none" strike="noStrike"/>
          </a:p>
        </p:txBody>
      </p:sp>
      <p:sp>
        <p:nvSpPr>
          <p:cNvPr id="164" name="Google Shape;164;p23"/>
          <p:cNvSpPr/>
          <p:nvPr/>
        </p:nvSpPr>
        <p:spPr>
          <a:xfrm>
            <a:off x="0" y="7723800"/>
            <a:ext cx="14630400" cy="505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65" name="Google Shape;165;p23" title="Screenshot 2025-04-11 at 7.00.59 PM.png"/>
          <p:cNvPicPr preferRelativeResize="0"/>
          <p:nvPr/>
        </p:nvPicPr>
        <p:blipFill>
          <a:blip r:embed="rId3">
            <a:alphaModFix/>
          </a:blip>
          <a:stretch>
            <a:fillRect/>
          </a:stretch>
        </p:blipFill>
        <p:spPr>
          <a:xfrm>
            <a:off x="4679689" y="1660113"/>
            <a:ext cx="5271026" cy="57873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4"/>
          <p:cNvPicPr preferRelativeResize="0"/>
          <p:nvPr/>
        </p:nvPicPr>
        <p:blipFill>
          <a:blip r:embed="rId3">
            <a:alphaModFix/>
          </a:blip>
          <a:stretch>
            <a:fillRect/>
          </a:stretch>
        </p:blipFill>
        <p:spPr>
          <a:xfrm>
            <a:off x="3636000" y="1243988"/>
            <a:ext cx="7058025" cy="6410325"/>
          </a:xfrm>
          <a:prstGeom prst="rect">
            <a:avLst/>
          </a:prstGeom>
          <a:noFill/>
          <a:ln>
            <a:noFill/>
          </a:ln>
        </p:spPr>
      </p:pic>
      <p:sp>
        <p:nvSpPr>
          <p:cNvPr id="172" name="Google Shape;172;p24"/>
          <p:cNvSpPr txBox="1"/>
          <p:nvPr/>
        </p:nvSpPr>
        <p:spPr>
          <a:xfrm>
            <a:off x="0" y="0"/>
            <a:ext cx="8439000" cy="869700"/>
          </a:xfrm>
          <a:prstGeom prst="rect">
            <a:avLst/>
          </a:prstGeom>
          <a:noFill/>
          <a:ln>
            <a:noFill/>
          </a:ln>
        </p:spPr>
        <p:txBody>
          <a:bodyPr anchorCtr="0" anchor="t" bIns="91425" lIns="91425" spcFirstLastPara="1" rIns="91425" wrap="square" tIns="91425">
            <a:spAutoFit/>
          </a:bodyPr>
          <a:lstStyle/>
          <a:p>
            <a:pPr indent="0" lvl="0" marL="0" rtl="0" algn="l">
              <a:lnSpc>
                <a:spcPct val="124719"/>
              </a:lnSpc>
              <a:spcBef>
                <a:spcPts val="0"/>
              </a:spcBef>
              <a:spcAft>
                <a:spcPts val="0"/>
              </a:spcAft>
              <a:buNone/>
            </a:pPr>
            <a:r>
              <a:rPr b="1" lang="en-US" sz="4450">
                <a:solidFill>
                  <a:srgbClr val="152D47"/>
                </a:solidFill>
                <a:latin typeface="Crimson Pro SemiBold"/>
                <a:ea typeface="Crimson Pro SemiBold"/>
                <a:cs typeface="Crimson Pro SemiBold"/>
                <a:sym typeface="Crimson Pro SemiBold"/>
              </a:rPr>
              <a:t>Model Performance: XG Boost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5"/>
          <p:cNvPicPr preferRelativeResize="0"/>
          <p:nvPr/>
        </p:nvPicPr>
        <p:blipFill>
          <a:blip r:embed="rId3">
            <a:alphaModFix/>
          </a:blip>
          <a:stretch>
            <a:fillRect/>
          </a:stretch>
        </p:blipFill>
        <p:spPr>
          <a:xfrm>
            <a:off x="63512" y="5"/>
            <a:ext cx="14503374" cy="6723170"/>
          </a:xfrm>
          <a:prstGeom prst="rect">
            <a:avLst/>
          </a:prstGeom>
          <a:noFill/>
          <a:ln>
            <a:noFill/>
          </a:ln>
        </p:spPr>
      </p:pic>
      <p:sp>
        <p:nvSpPr>
          <p:cNvPr id="179" name="Google Shape;179;p25"/>
          <p:cNvSpPr/>
          <p:nvPr/>
        </p:nvSpPr>
        <p:spPr>
          <a:xfrm>
            <a:off x="0" y="7620000"/>
            <a:ext cx="14630400" cy="609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6" title="Screenshot 2025-04-11 at 7.29.11 PM.png"/>
          <p:cNvPicPr preferRelativeResize="0"/>
          <p:nvPr/>
        </p:nvPicPr>
        <p:blipFill>
          <a:blip r:embed="rId3">
            <a:alphaModFix/>
          </a:blip>
          <a:stretch>
            <a:fillRect/>
          </a:stretch>
        </p:blipFill>
        <p:spPr>
          <a:xfrm>
            <a:off x="990600" y="1732475"/>
            <a:ext cx="12649200" cy="5238750"/>
          </a:xfrm>
          <a:prstGeom prst="rect">
            <a:avLst/>
          </a:prstGeom>
          <a:noFill/>
          <a:ln>
            <a:noFill/>
          </a:ln>
        </p:spPr>
      </p:pic>
      <p:sp>
        <p:nvSpPr>
          <p:cNvPr id="186" name="Google Shape;186;p26"/>
          <p:cNvSpPr txBox="1"/>
          <p:nvPr/>
        </p:nvSpPr>
        <p:spPr>
          <a:xfrm>
            <a:off x="1185350" y="660425"/>
            <a:ext cx="2963400" cy="7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750">
                <a:latin typeface="Crimson Pro"/>
                <a:ea typeface="Crimson Pro"/>
                <a:cs typeface="Crimson Pro"/>
                <a:sym typeface="Crimson Pro"/>
              </a:rPr>
              <a:t>Unit Test</a:t>
            </a:r>
            <a:endParaRPr b="1" sz="3750">
              <a:latin typeface="Crimson Pro"/>
              <a:ea typeface="Crimson Pro"/>
              <a:cs typeface="Crimson Pro"/>
              <a:sym typeface="Crimson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p:nvPr/>
        </p:nvSpPr>
        <p:spPr>
          <a:xfrm>
            <a:off x="793790" y="1024533"/>
            <a:ext cx="5670590"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152D47"/>
              </a:buClr>
              <a:buSzPts val="4450"/>
              <a:buFont typeface="Crimson Pro SemiBold"/>
              <a:buNone/>
            </a:pPr>
            <a:r>
              <a:rPr b="1" i="0" lang="en-US" sz="4450" u="none" cap="none" strike="noStrike">
                <a:solidFill>
                  <a:srgbClr val="152D47"/>
                </a:solidFill>
                <a:latin typeface="Crimson Pro SemiBold"/>
                <a:ea typeface="Crimson Pro SemiBold"/>
                <a:cs typeface="Crimson Pro SemiBold"/>
                <a:sym typeface="Crimson Pro SemiBold"/>
              </a:rPr>
              <a:t>Key Conclusions</a:t>
            </a:r>
            <a:endParaRPr b="0" i="0" sz="4450" u="none" cap="none" strike="noStrike"/>
          </a:p>
        </p:txBody>
      </p:sp>
      <p:sp>
        <p:nvSpPr>
          <p:cNvPr id="193" name="Google Shape;193;p27"/>
          <p:cNvSpPr/>
          <p:nvPr/>
        </p:nvSpPr>
        <p:spPr>
          <a:xfrm>
            <a:off x="793790" y="2186940"/>
            <a:ext cx="6408063" cy="2395657"/>
          </a:xfrm>
          <a:prstGeom prst="roundRect">
            <a:avLst>
              <a:gd fmla="val 1420" name="adj"/>
            </a:avLst>
          </a:prstGeom>
          <a:solidFill>
            <a:srgbClr val="F2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7"/>
          <p:cNvSpPr/>
          <p:nvPr/>
        </p:nvSpPr>
        <p:spPr>
          <a:xfrm>
            <a:off x="1020599" y="2413750"/>
            <a:ext cx="3517500" cy="354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4C4C4D"/>
              </a:buClr>
              <a:buSzPts val="2200"/>
              <a:buFont typeface="Crimson Pro SemiBold"/>
              <a:buNone/>
            </a:pPr>
            <a:r>
              <a:rPr b="1" lang="en-US" sz="2200">
                <a:solidFill>
                  <a:srgbClr val="4C4C4D"/>
                </a:solidFill>
                <a:latin typeface="Crimson Pro SemiBold"/>
                <a:ea typeface="Crimson Pro SemiBold"/>
                <a:cs typeface="Crimson Pro SemiBold"/>
                <a:sym typeface="Crimson Pro SemiBold"/>
              </a:rPr>
              <a:t>Robust Prediction Model</a:t>
            </a:r>
            <a:endParaRPr b="0" i="0" sz="2200" u="none" cap="none" strike="noStrike"/>
          </a:p>
        </p:txBody>
      </p:sp>
      <p:sp>
        <p:nvSpPr>
          <p:cNvPr id="195" name="Google Shape;195;p27"/>
          <p:cNvSpPr/>
          <p:nvPr/>
        </p:nvSpPr>
        <p:spPr>
          <a:xfrm>
            <a:off x="1020604" y="2904173"/>
            <a:ext cx="5954435" cy="145161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C4C4D"/>
              </a:buClr>
              <a:buSzPts val="1750"/>
              <a:buFont typeface="Heebo"/>
              <a:buNone/>
            </a:pPr>
            <a:r>
              <a:rPr lang="en-US" sz="1750">
                <a:solidFill>
                  <a:srgbClr val="4C4C4D"/>
                </a:solidFill>
                <a:latin typeface="Heebo"/>
                <a:ea typeface="Heebo"/>
                <a:cs typeface="Heebo"/>
                <a:sym typeface="Heebo"/>
              </a:rPr>
              <a:t>Our system achieves an impressive 89% accuracy in predicting student outcomes, providing a reliable foundation for personalized course recommendations.</a:t>
            </a:r>
            <a:endParaRPr b="0" i="0" sz="1750" u="none" cap="none" strike="noStrike"/>
          </a:p>
        </p:txBody>
      </p:sp>
      <p:sp>
        <p:nvSpPr>
          <p:cNvPr id="196" name="Google Shape;196;p27"/>
          <p:cNvSpPr/>
          <p:nvPr/>
        </p:nvSpPr>
        <p:spPr>
          <a:xfrm>
            <a:off x="7428667" y="2186940"/>
            <a:ext cx="6408063" cy="2395657"/>
          </a:xfrm>
          <a:prstGeom prst="roundRect">
            <a:avLst>
              <a:gd fmla="val 1420" name="adj"/>
            </a:avLst>
          </a:prstGeom>
          <a:solidFill>
            <a:srgbClr val="F2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7"/>
          <p:cNvSpPr/>
          <p:nvPr/>
        </p:nvSpPr>
        <p:spPr>
          <a:xfrm>
            <a:off x="7655476" y="2413750"/>
            <a:ext cx="5112300" cy="354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4C4C4D"/>
              </a:buClr>
              <a:buSzPts val="2200"/>
              <a:buFont typeface="Crimson Pro SemiBold"/>
              <a:buNone/>
            </a:pPr>
            <a:r>
              <a:rPr b="1" i="0" lang="en-US" sz="2200" u="none" cap="none" strike="noStrike">
                <a:solidFill>
                  <a:srgbClr val="4C4C4D"/>
                </a:solidFill>
                <a:latin typeface="Crimson Pro SemiBold"/>
                <a:ea typeface="Crimson Pro SemiBold"/>
                <a:cs typeface="Crimson Pro SemiBold"/>
                <a:sym typeface="Crimson Pro SemiBold"/>
              </a:rPr>
              <a:t>C</a:t>
            </a:r>
            <a:r>
              <a:rPr b="1" lang="en-US" sz="2200">
                <a:solidFill>
                  <a:srgbClr val="4C4C4D"/>
                </a:solidFill>
                <a:latin typeface="Crimson Pro SemiBold"/>
                <a:ea typeface="Crimson Pro SemiBold"/>
                <a:cs typeface="Crimson Pro SemiBold"/>
                <a:sym typeface="Crimson Pro SemiBold"/>
              </a:rPr>
              <a:t>omprehensive Student Analysis</a:t>
            </a:r>
            <a:endParaRPr b="0" i="0" sz="2200" u="none" cap="none" strike="noStrike"/>
          </a:p>
        </p:txBody>
      </p:sp>
      <p:sp>
        <p:nvSpPr>
          <p:cNvPr id="198" name="Google Shape;198;p27"/>
          <p:cNvSpPr/>
          <p:nvPr/>
        </p:nvSpPr>
        <p:spPr>
          <a:xfrm>
            <a:off x="7655481" y="2904173"/>
            <a:ext cx="5954435" cy="145161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C4C4D"/>
              </a:buClr>
              <a:buSzPts val="1750"/>
              <a:buFont typeface="Heebo"/>
              <a:buNone/>
            </a:pPr>
            <a:r>
              <a:rPr lang="en-US" sz="1750">
                <a:solidFill>
                  <a:srgbClr val="4C4C4D"/>
                </a:solidFill>
                <a:latin typeface="Heebo"/>
                <a:ea typeface="Heebo"/>
                <a:cs typeface="Heebo"/>
                <a:sym typeface="Heebo"/>
              </a:rPr>
              <a:t>The system intelligently integrates multiple student factors (GPA, attendance, extracurricular activities, and career goals) to create tailored course suggestions that align with individual student profiles.</a:t>
            </a:r>
            <a:endParaRPr sz="1750">
              <a:solidFill>
                <a:srgbClr val="4C4C4D"/>
              </a:solidFill>
              <a:latin typeface="Heebo"/>
              <a:ea typeface="Heebo"/>
              <a:cs typeface="Heebo"/>
              <a:sym typeface="Heebo"/>
            </a:endParaRPr>
          </a:p>
          <a:p>
            <a:pPr indent="0" lvl="0" marL="0" marR="0" rtl="0" algn="l">
              <a:lnSpc>
                <a:spcPct val="162857"/>
              </a:lnSpc>
              <a:spcBef>
                <a:spcPts val="0"/>
              </a:spcBef>
              <a:spcAft>
                <a:spcPts val="0"/>
              </a:spcAft>
              <a:buClr>
                <a:srgbClr val="4C4C4D"/>
              </a:buClr>
              <a:buSzPts val="1750"/>
              <a:buFont typeface="Heebo"/>
              <a:buNone/>
            </a:pPr>
            <a:r>
              <a:t/>
            </a:r>
            <a:endParaRPr sz="1750">
              <a:solidFill>
                <a:srgbClr val="4C4C4D"/>
              </a:solidFill>
              <a:latin typeface="Heebo"/>
              <a:ea typeface="Heebo"/>
              <a:cs typeface="Heebo"/>
              <a:sym typeface="Heebo"/>
            </a:endParaRPr>
          </a:p>
        </p:txBody>
      </p:sp>
      <p:sp>
        <p:nvSpPr>
          <p:cNvPr id="199" name="Google Shape;199;p27"/>
          <p:cNvSpPr/>
          <p:nvPr/>
        </p:nvSpPr>
        <p:spPr>
          <a:xfrm>
            <a:off x="793790" y="4809411"/>
            <a:ext cx="6408063" cy="2395657"/>
          </a:xfrm>
          <a:prstGeom prst="roundRect">
            <a:avLst>
              <a:gd fmla="val 1420" name="adj"/>
            </a:avLst>
          </a:prstGeom>
          <a:solidFill>
            <a:srgbClr val="F2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7"/>
          <p:cNvSpPr/>
          <p:nvPr/>
        </p:nvSpPr>
        <p:spPr>
          <a:xfrm>
            <a:off x="1020599" y="5036225"/>
            <a:ext cx="3517500" cy="354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4C4C4D"/>
              </a:buClr>
              <a:buSzPts val="2200"/>
              <a:buFont typeface="Crimson Pro SemiBold"/>
              <a:buNone/>
            </a:pPr>
            <a:r>
              <a:rPr b="1" lang="en-US" sz="2200">
                <a:solidFill>
                  <a:srgbClr val="4C4C4D"/>
                </a:solidFill>
                <a:latin typeface="Crimson Pro SemiBold"/>
                <a:ea typeface="Crimson Pro SemiBold"/>
                <a:cs typeface="Crimson Pro SemiBold"/>
                <a:sym typeface="Crimson Pro SemiBold"/>
              </a:rPr>
              <a:t>Data-Driven Visualization</a:t>
            </a:r>
            <a:endParaRPr b="0" i="0" sz="2200" u="none" cap="none" strike="noStrike"/>
          </a:p>
        </p:txBody>
      </p:sp>
      <p:sp>
        <p:nvSpPr>
          <p:cNvPr id="201" name="Google Shape;201;p27"/>
          <p:cNvSpPr/>
          <p:nvPr/>
        </p:nvSpPr>
        <p:spPr>
          <a:xfrm>
            <a:off x="1020604" y="5526643"/>
            <a:ext cx="5954435" cy="145161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C4C4D"/>
              </a:buClr>
              <a:buSzPts val="1750"/>
              <a:buFont typeface="Heebo"/>
              <a:buNone/>
            </a:pPr>
            <a:r>
              <a:rPr lang="en-US" sz="1750">
                <a:solidFill>
                  <a:srgbClr val="4C4C4D"/>
                </a:solidFill>
                <a:latin typeface="Heebo"/>
                <a:ea typeface="Heebo"/>
                <a:cs typeface="Heebo"/>
                <a:sym typeface="Heebo"/>
              </a:rPr>
              <a:t>We implemented extensive data visualization techniques that provide clear insights into student patterns and model performance, enhancing the explainability of our recommendations.</a:t>
            </a:r>
            <a:endParaRPr sz="1750">
              <a:solidFill>
                <a:srgbClr val="4C4C4D"/>
              </a:solidFill>
              <a:latin typeface="Heebo"/>
              <a:ea typeface="Heebo"/>
              <a:cs typeface="Heebo"/>
              <a:sym typeface="Heebo"/>
            </a:endParaRPr>
          </a:p>
          <a:p>
            <a:pPr indent="0" lvl="0" marL="0" marR="0" rtl="0" algn="l">
              <a:lnSpc>
                <a:spcPct val="162857"/>
              </a:lnSpc>
              <a:spcBef>
                <a:spcPts val="0"/>
              </a:spcBef>
              <a:spcAft>
                <a:spcPts val="0"/>
              </a:spcAft>
              <a:buClr>
                <a:srgbClr val="4C4C4D"/>
              </a:buClr>
              <a:buSzPts val="1750"/>
              <a:buFont typeface="Heebo"/>
              <a:buNone/>
            </a:pPr>
            <a:r>
              <a:t/>
            </a:r>
            <a:endParaRPr sz="1750">
              <a:solidFill>
                <a:srgbClr val="4C4C4D"/>
              </a:solidFill>
              <a:latin typeface="Heebo"/>
              <a:ea typeface="Heebo"/>
              <a:cs typeface="Heebo"/>
              <a:sym typeface="Heebo"/>
            </a:endParaRPr>
          </a:p>
        </p:txBody>
      </p:sp>
      <p:sp>
        <p:nvSpPr>
          <p:cNvPr id="202" name="Google Shape;202;p27"/>
          <p:cNvSpPr/>
          <p:nvPr/>
        </p:nvSpPr>
        <p:spPr>
          <a:xfrm>
            <a:off x="7428667" y="4809411"/>
            <a:ext cx="6408063" cy="2395657"/>
          </a:xfrm>
          <a:prstGeom prst="roundRect">
            <a:avLst>
              <a:gd fmla="val 1420" name="adj"/>
            </a:avLst>
          </a:prstGeom>
          <a:solidFill>
            <a:srgbClr val="F2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7"/>
          <p:cNvSpPr/>
          <p:nvPr/>
        </p:nvSpPr>
        <p:spPr>
          <a:xfrm>
            <a:off x="7655473" y="5036225"/>
            <a:ext cx="3876000" cy="354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4C4C4D"/>
              </a:buClr>
              <a:buSzPts val="2200"/>
              <a:buFont typeface="Crimson Pro SemiBold"/>
              <a:buNone/>
            </a:pPr>
            <a:r>
              <a:rPr b="1" lang="en-US" sz="2200">
                <a:solidFill>
                  <a:srgbClr val="4C4C4D"/>
                </a:solidFill>
                <a:latin typeface="Crimson Pro SemiBold"/>
                <a:ea typeface="Crimson Pro SemiBold"/>
                <a:cs typeface="Crimson Pro SemiBold"/>
                <a:sym typeface="Crimson Pro SemiBold"/>
              </a:rPr>
              <a:t>Personalized Learning Pathway</a:t>
            </a:r>
            <a:endParaRPr b="0" i="0" sz="2200" u="none" cap="none" strike="noStrike"/>
          </a:p>
        </p:txBody>
      </p:sp>
      <p:sp>
        <p:nvSpPr>
          <p:cNvPr id="204" name="Google Shape;204;p27"/>
          <p:cNvSpPr/>
          <p:nvPr/>
        </p:nvSpPr>
        <p:spPr>
          <a:xfrm>
            <a:off x="7655481" y="5526643"/>
            <a:ext cx="5954435" cy="145161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C4C4D"/>
              </a:buClr>
              <a:buSzPts val="1750"/>
              <a:buFont typeface="Heebo"/>
              <a:buNone/>
            </a:pPr>
            <a:r>
              <a:rPr lang="en-US" sz="1750">
                <a:solidFill>
                  <a:srgbClr val="4C4C4D"/>
                </a:solidFill>
                <a:latin typeface="Heebo"/>
                <a:ea typeface="Heebo"/>
                <a:cs typeface="Heebo"/>
                <a:sym typeface="Heebo"/>
              </a:rPr>
              <a:t>Our recommendation function goes beyond basic matching by incorporating student achievements and interests, creating a truly personalized approach to academic planning that adapts to each student's unique goals.</a:t>
            </a:r>
            <a:endParaRPr sz="1750">
              <a:solidFill>
                <a:srgbClr val="4C4C4D"/>
              </a:solidFill>
              <a:latin typeface="Heebo"/>
              <a:ea typeface="Heebo"/>
              <a:cs typeface="Heebo"/>
              <a:sym typeface="Heebo"/>
            </a:endParaRPr>
          </a:p>
          <a:p>
            <a:pPr indent="0" lvl="0" marL="0" marR="0" rtl="0" algn="l">
              <a:lnSpc>
                <a:spcPct val="162857"/>
              </a:lnSpc>
              <a:spcBef>
                <a:spcPts val="0"/>
              </a:spcBef>
              <a:spcAft>
                <a:spcPts val="0"/>
              </a:spcAft>
              <a:buClr>
                <a:srgbClr val="4C4C4D"/>
              </a:buClr>
              <a:buSzPts val="1750"/>
              <a:buFont typeface="Heebo"/>
              <a:buNone/>
            </a:pPr>
            <a:r>
              <a:t/>
            </a:r>
            <a:endParaRPr sz="1750">
              <a:solidFill>
                <a:srgbClr val="4C4C4D"/>
              </a:solidFill>
              <a:latin typeface="Heebo"/>
              <a:ea typeface="Heebo"/>
              <a:cs typeface="Heebo"/>
              <a:sym typeface="Heebo"/>
            </a:endParaRPr>
          </a:p>
        </p:txBody>
      </p:sp>
      <p:sp>
        <p:nvSpPr>
          <p:cNvPr id="205" name="Google Shape;205;p27"/>
          <p:cNvSpPr/>
          <p:nvPr/>
        </p:nvSpPr>
        <p:spPr>
          <a:xfrm>
            <a:off x="0" y="7723800"/>
            <a:ext cx="14630400" cy="505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p:nvPr/>
        </p:nvSpPr>
        <p:spPr>
          <a:xfrm>
            <a:off x="672108" y="528042"/>
            <a:ext cx="5147072" cy="600194"/>
          </a:xfrm>
          <a:prstGeom prst="rect">
            <a:avLst/>
          </a:prstGeom>
          <a:noFill/>
          <a:ln>
            <a:noFill/>
          </a:ln>
        </p:spPr>
        <p:txBody>
          <a:bodyPr anchorCtr="0" anchor="t" bIns="0" lIns="0" spcFirstLastPara="1" rIns="0" wrap="square" tIns="0">
            <a:noAutofit/>
          </a:bodyPr>
          <a:lstStyle/>
          <a:p>
            <a:pPr indent="0" lvl="0" marL="0" marR="0" rtl="0" algn="l">
              <a:lnSpc>
                <a:spcPct val="125333"/>
              </a:lnSpc>
              <a:spcBef>
                <a:spcPts val="0"/>
              </a:spcBef>
              <a:spcAft>
                <a:spcPts val="0"/>
              </a:spcAft>
              <a:buClr>
                <a:srgbClr val="152D47"/>
              </a:buClr>
              <a:buSzPts val="3750"/>
              <a:buFont typeface="Crimson Pro SemiBold"/>
              <a:buNone/>
            </a:pPr>
            <a:r>
              <a:rPr b="1" i="0" lang="en-US" sz="3750" u="none" cap="none" strike="noStrike">
                <a:solidFill>
                  <a:srgbClr val="152D47"/>
                </a:solidFill>
                <a:latin typeface="Crimson Pro SemiBold"/>
                <a:ea typeface="Crimson Pro SemiBold"/>
                <a:cs typeface="Crimson Pro SemiBold"/>
                <a:sym typeface="Crimson Pro SemiBold"/>
              </a:rPr>
              <a:t>Future Recommendations</a:t>
            </a:r>
            <a:endParaRPr b="0" i="0" sz="3750" u="none" cap="none" strike="noStrike"/>
          </a:p>
        </p:txBody>
      </p:sp>
      <p:sp>
        <p:nvSpPr>
          <p:cNvPr id="212" name="Google Shape;212;p28"/>
          <p:cNvSpPr/>
          <p:nvPr/>
        </p:nvSpPr>
        <p:spPr>
          <a:xfrm>
            <a:off x="1416575" y="2318450"/>
            <a:ext cx="2984400" cy="300000"/>
          </a:xfrm>
          <a:prstGeom prst="rect">
            <a:avLst/>
          </a:prstGeom>
          <a:noFill/>
          <a:ln>
            <a:noFill/>
          </a:ln>
        </p:spPr>
        <p:txBody>
          <a:bodyPr anchorCtr="0" anchor="t" bIns="0" lIns="0" spcFirstLastPara="1" rIns="0" wrap="square" tIns="0">
            <a:noAutofit/>
          </a:bodyPr>
          <a:lstStyle/>
          <a:p>
            <a:pPr indent="0" lvl="0" marL="0" marR="0" rtl="0" algn="r">
              <a:lnSpc>
                <a:spcPct val="127027"/>
              </a:lnSpc>
              <a:spcBef>
                <a:spcPts val="0"/>
              </a:spcBef>
              <a:spcAft>
                <a:spcPts val="0"/>
              </a:spcAft>
              <a:buClr>
                <a:srgbClr val="4C4C4D"/>
              </a:buClr>
              <a:buSzPts val="1850"/>
              <a:buFont typeface="Crimson Pro SemiBold"/>
              <a:buNone/>
            </a:pPr>
            <a:r>
              <a:rPr b="1" i="0" lang="en-US" sz="1850" u="none" cap="none" strike="noStrike">
                <a:solidFill>
                  <a:srgbClr val="4C4C4D"/>
                </a:solidFill>
                <a:latin typeface="Crimson Pro SemiBold"/>
                <a:ea typeface="Crimson Pro SemiBold"/>
                <a:cs typeface="Crimson Pro SemiBold"/>
                <a:sym typeface="Crimson Pro SemiBold"/>
              </a:rPr>
              <a:t>Multi-platform Development</a:t>
            </a:r>
            <a:endParaRPr b="0" i="0" sz="1850" u="none" cap="none" strike="noStrike"/>
          </a:p>
        </p:txBody>
      </p:sp>
      <p:sp>
        <p:nvSpPr>
          <p:cNvPr id="213" name="Google Shape;213;p28"/>
          <p:cNvSpPr/>
          <p:nvPr/>
        </p:nvSpPr>
        <p:spPr>
          <a:xfrm>
            <a:off x="672108" y="2733556"/>
            <a:ext cx="4030028" cy="307181"/>
          </a:xfrm>
          <a:prstGeom prst="rect">
            <a:avLst/>
          </a:prstGeom>
          <a:noFill/>
          <a:ln>
            <a:noFill/>
          </a:ln>
        </p:spPr>
        <p:txBody>
          <a:bodyPr anchorCtr="0" anchor="t" bIns="0" lIns="0" spcFirstLastPara="1" rIns="0" wrap="square" tIns="0">
            <a:noAutofit/>
          </a:bodyPr>
          <a:lstStyle/>
          <a:p>
            <a:pPr indent="0" lvl="0" marL="0" marR="0" rtl="0" algn="r">
              <a:lnSpc>
                <a:spcPct val="160000"/>
              </a:lnSpc>
              <a:spcBef>
                <a:spcPts val="0"/>
              </a:spcBef>
              <a:spcAft>
                <a:spcPts val="0"/>
              </a:spcAft>
              <a:buClr>
                <a:srgbClr val="4C4C4D"/>
              </a:buClr>
              <a:buSzPts val="1500"/>
              <a:buFont typeface="Heebo"/>
              <a:buNone/>
            </a:pPr>
            <a:r>
              <a:rPr b="0" i="0" lang="en-US" sz="1500" u="none" cap="none" strike="noStrike">
                <a:solidFill>
                  <a:srgbClr val="4C4C4D"/>
                </a:solidFill>
                <a:latin typeface="Heebo"/>
                <a:ea typeface="Heebo"/>
                <a:cs typeface="Heebo"/>
                <a:sym typeface="Heebo"/>
              </a:rPr>
              <a:t>Extend to web and mobile applications</a:t>
            </a:r>
            <a:endParaRPr b="0" i="0" sz="1500" u="none" cap="none" strike="noStrike"/>
          </a:p>
        </p:txBody>
      </p:sp>
      <p:pic>
        <p:nvPicPr>
          <p:cNvPr descr="preencoded.png" id="214" name="Google Shape;214;p28"/>
          <p:cNvPicPr preferRelativeResize="0"/>
          <p:nvPr/>
        </p:nvPicPr>
        <p:blipFill rotWithShape="1">
          <a:blip r:embed="rId3">
            <a:alphaModFix/>
          </a:blip>
          <a:srcRect b="0" l="0" r="0" t="0"/>
          <a:stretch/>
        </p:blipFill>
        <p:spPr>
          <a:xfrm>
            <a:off x="4990148" y="1512332"/>
            <a:ext cx="4650105" cy="4650105"/>
          </a:xfrm>
          <a:prstGeom prst="rect">
            <a:avLst/>
          </a:prstGeom>
          <a:noFill/>
          <a:ln>
            <a:noFill/>
          </a:ln>
        </p:spPr>
      </p:pic>
      <p:pic>
        <p:nvPicPr>
          <p:cNvPr descr="preencoded.png" id="215" name="Google Shape;215;p28"/>
          <p:cNvPicPr preferRelativeResize="0"/>
          <p:nvPr/>
        </p:nvPicPr>
        <p:blipFill rotWithShape="1">
          <a:blip r:embed="rId4">
            <a:alphaModFix/>
          </a:blip>
          <a:srcRect b="0" l="0" r="0" t="0"/>
          <a:stretch/>
        </p:blipFill>
        <p:spPr>
          <a:xfrm>
            <a:off x="6235541" y="2326243"/>
            <a:ext cx="287298" cy="359092"/>
          </a:xfrm>
          <a:prstGeom prst="rect">
            <a:avLst/>
          </a:prstGeom>
          <a:noFill/>
          <a:ln>
            <a:noFill/>
          </a:ln>
        </p:spPr>
      </p:pic>
      <p:sp>
        <p:nvSpPr>
          <p:cNvPr id="216" name="Google Shape;216;p28"/>
          <p:cNvSpPr/>
          <p:nvPr/>
        </p:nvSpPr>
        <p:spPr>
          <a:xfrm>
            <a:off x="9928265" y="2164794"/>
            <a:ext cx="2400538" cy="300038"/>
          </a:xfrm>
          <a:prstGeom prst="rect">
            <a:avLst/>
          </a:prstGeom>
          <a:noFill/>
          <a:ln>
            <a:noFill/>
          </a:ln>
        </p:spPr>
        <p:txBody>
          <a:bodyPr anchorCtr="0" anchor="t" bIns="0" lIns="0" spcFirstLastPara="1" rIns="0" wrap="square" tIns="0">
            <a:noAutofit/>
          </a:bodyPr>
          <a:lstStyle/>
          <a:p>
            <a:pPr indent="0" lvl="0" marL="0" marR="0" rtl="0" algn="l">
              <a:lnSpc>
                <a:spcPct val="127027"/>
              </a:lnSpc>
              <a:spcBef>
                <a:spcPts val="0"/>
              </a:spcBef>
              <a:spcAft>
                <a:spcPts val="0"/>
              </a:spcAft>
              <a:buClr>
                <a:srgbClr val="4C4C4D"/>
              </a:buClr>
              <a:buSzPts val="1850"/>
              <a:buFont typeface="Crimson Pro SemiBold"/>
              <a:buNone/>
            </a:pPr>
            <a:r>
              <a:rPr b="1" i="0" lang="en-US" sz="1850" u="none" cap="none" strike="noStrike">
                <a:solidFill>
                  <a:srgbClr val="4C4C4D"/>
                </a:solidFill>
                <a:latin typeface="Crimson Pro SemiBold"/>
                <a:ea typeface="Crimson Pro SemiBold"/>
                <a:cs typeface="Crimson Pro SemiBold"/>
                <a:sym typeface="Crimson Pro SemiBold"/>
              </a:rPr>
              <a:t>Additional Data Sources</a:t>
            </a:r>
            <a:endParaRPr b="0" i="0" sz="1850" u="none" cap="none" strike="noStrike"/>
          </a:p>
        </p:txBody>
      </p:sp>
      <p:sp>
        <p:nvSpPr>
          <p:cNvPr id="217" name="Google Shape;217;p28"/>
          <p:cNvSpPr/>
          <p:nvPr/>
        </p:nvSpPr>
        <p:spPr>
          <a:xfrm>
            <a:off x="9928265" y="2579965"/>
            <a:ext cx="4030028" cy="614363"/>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4C4C4D"/>
              </a:buClr>
              <a:buSzPts val="1500"/>
              <a:buFont typeface="Heebo"/>
              <a:buNone/>
            </a:pPr>
            <a:r>
              <a:rPr b="0" i="0" lang="en-US" sz="1500" u="none" cap="none" strike="noStrike">
                <a:solidFill>
                  <a:srgbClr val="4C4C4D"/>
                </a:solidFill>
                <a:latin typeface="Heebo"/>
                <a:ea typeface="Heebo"/>
                <a:cs typeface="Heebo"/>
                <a:sym typeface="Heebo"/>
              </a:rPr>
              <a:t>Incorporate learning styles and peer performance</a:t>
            </a:r>
            <a:endParaRPr b="0" i="0" sz="1500" u="none" cap="none" strike="noStrike"/>
          </a:p>
        </p:txBody>
      </p:sp>
      <p:pic>
        <p:nvPicPr>
          <p:cNvPr descr="preencoded.png" id="218" name="Google Shape;218;p28"/>
          <p:cNvPicPr preferRelativeResize="0"/>
          <p:nvPr/>
        </p:nvPicPr>
        <p:blipFill rotWithShape="1">
          <a:blip r:embed="rId5">
            <a:alphaModFix/>
          </a:blip>
          <a:srcRect b="0" l="0" r="0" t="0"/>
          <a:stretch/>
        </p:blipFill>
        <p:spPr>
          <a:xfrm>
            <a:off x="4990148" y="1512332"/>
            <a:ext cx="4650105" cy="4650105"/>
          </a:xfrm>
          <a:prstGeom prst="rect">
            <a:avLst/>
          </a:prstGeom>
          <a:noFill/>
          <a:ln>
            <a:noFill/>
          </a:ln>
        </p:spPr>
      </p:pic>
      <p:pic>
        <p:nvPicPr>
          <p:cNvPr descr="preencoded.png" id="219" name="Google Shape;219;p28"/>
          <p:cNvPicPr preferRelativeResize="0"/>
          <p:nvPr/>
        </p:nvPicPr>
        <p:blipFill rotWithShape="1">
          <a:blip r:embed="rId6">
            <a:alphaModFix/>
          </a:blip>
          <a:srcRect b="0" l="0" r="0" t="0"/>
          <a:stretch/>
        </p:blipFill>
        <p:spPr>
          <a:xfrm>
            <a:off x="8502968" y="2721888"/>
            <a:ext cx="287298" cy="359092"/>
          </a:xfrm>
          <a:prstGeom prst="rect">
            <a:avLst/>
          </a:prstGeom>
          <a:noFill/>
          <a:ln>
            <a:noFill/>
          </a:ln>
        </p:spPr>
      </p:pic>
      <p:sp>
        <p:nvSpPr>
          <p:cNvPr id="220" name="Google Shape;220;p28"/>
          <p:cNvSpPr/>
          <p:nvPr/>
        </p:nvSpPr>
        <p:spPr>
          <a:xfrm>
            <a:off x="9928275" y="4787500"/>
            <a:ext cx="2820900" cy="300000"/>
          </a:xfrm>
          <a:prstGeom prst="rect">
            <a:avLst/>
          </a:prstGeom>
          <a:noFill/>
          <a:ln>
            <a:noFill/>
          </a:ln>
        </p:spPr>
        <p:txBody>
          <a:bodyPr anchorCtr="0" anchor="t" bIns="0" lIns="0" spcFirstLastPara="1" rIns="0" wrap="square" tIns="0">
            <a:noAutofit/>
          </a:bodyPr>
          <a:lstStyle/>
          <a:p>
            <a:pPr indent="0" lvl="0" marL="0" marR="0" rtl="0" algn="l">
              <a:lnSpc>
                <a:spcPct val="127027"/>
              </a:lnSpc>
              <a:spcBef>
                <a:spcPts val="0"/>
              </a:spcBef>
              <a:spcAft>
                <a:spcPts val="0"/>
              </a:spcAft>
              <a:buClr>
                <a:srgbClr val="4C4C4D"/>
              </a:buClr>
              <a:buSzPts val="1850"/>
              <a:buFont typeface="Crimson Pro SemiBold"/>
              <a:buNone/>
            </a:pPr>
            <a:r>
              <a:rPr b="1" i="0" lang="en-US" sz="1850" u="none" cap="none" strike="noStrike">
                <a:solidFill>
                  <a:srgbClr val="4C4C4D"/>
                </a:solidFill>
                <a:latin typeface="Crimson Pro SemiBold"/>
                <a:ea typeface="Crimson Pro SemiBold"/>
                <a:cs typeface="Crimson Pro SemiBold"/>
                <a:sym typeface="Crimson Pro SemiBold"/>
              </a:rPr>
              <a:t>Algorithm Diversification</a:t>
            </a:r>
            <a:endParaRPr b="0" i="0" sz="1850" u="none" cap="none" strike="noStrike"/>
          </a:p>
        </p:txBody>
      </p:sp>
      <p:sp>
        <p:nvSpPr>
          <p:cNvPr id="221" name="Google Shape;221;p28"/>
          <p:cNvSpPr/>
          <p:nvPr/>
        </p:nvSpPr>
        <p:spPr>
          <a:xfrm>
            <a:off x="9928265" y="5202674"/>
            <a:ext cx="4030028" cy="307181"/>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4C4C4D"/>
              </a:buClr>
              <a:buSzPts val="1500"/>
              <a:buFont typeface="Heebo"/>
              <a:buNone/>
            </a:pPr>
            <a:r>
              <a:rPr b="0" i="0" lang="en-US" sz="1500" u="none" cap="none" strike="noStrike">
                <a:solidFill>
                  <a:srgbClr val="4C4C4D"/>
                </a:solidFill>
                <a:latin typeface="Heebo"/>
                <a:ea typeface="Heebo"/>
                <a:cs typeface="Heebo"/>
                <a:sym typeface="Heebo"/>
              </a:rPr>
              <a:t>Test ensemble methods and neural networks</a:t>
            </a:r>
            <a:endParaRPr b="0" i="0" sz="1500" u="none" cap="none" strike="noStrike"/>
          </a:p>
        </p:txBody>
      </p:sp>
      <p:pic>
        <p:nvPicPr>
          <p:cNvPr descr="preencoded.png" id="222" name="Google Shape;222;p28"/>
          <p:cNvPicPr preferRelativeResize="0"/>
          <p:nvPr/>
        </p:nvPicPr>
        <p:blipFill rotWithShape="1">
          <a:blip r:embed="rId7">
            <a:alphaModFix/>
          </a:blip>
          <a:srcRect b="0" l="0" r="0" t="0"/>
          <a:stretch/>
        </p:blipFill>
        <p:spPr>
          <a:xfrm>
            <a:off x="4990148" y="1512332"/>
            <a:ext cx="4650105" cy="4650105"/>
          </a:xfrm>
          <a:prstGeom prst="rect">
            <a:avLst/>
          </a:prstGeom>
          <a:noFill/>
          <a:ln>
            <a:noFill/>
          </a:ln>
        </p:spPr>
      </p:pic>
      <p:pic>
        <p:nvPicPr>
          <p:cNvPr descr="preencoded.png" id="223" name="Google Shape;223;p28"/>
          <p:cNvPicPr preferRelativeResize="0"/>
          <p:nvPr/>
        </p:nvPicPr>
        <p:blipFill rotWithShape="1">
          <a:blip r:embed="rId8">
            <a:alphaModFix/>
          </a:blip>
          <a:srcRect b="0" l="0" r="0" t="0"/>
          <a:stretch/>
        </p:blipFill>
        <p:spPr>
          <a:xfrm>
            <a:off x="8107323" y="4989314"/>
            <a:ext cx="287298" cy="359092"/>
          </a:xfrm>
          <a:prstGeom prst="rect">
            <a:avLst/>
          </a:prstGeom>
          <a:noFill/>
          <a:ln>
            <a:noFill/>
          </a:ln>
        </p:spPr>
      </p:pic>
      <p:sp>
        <p:nvSpPr>
          <p:cNvPr id="224" name="Google Shape;224;p28"/>
          <p:cNvSpPr/>
          <p:nvPr/>
        </p:nvSpPr>
        <p:spPr>
          <a:xfrm>
            <a:off x="1786524" y="4763588"/>
            <a:ext cx="2739300" cy="300000"/>
          </a:xfrm>
          <a:prstGeom prst="rect">
            <a:avLst/>
          </a:prstGeom>
          <a:noFill/>
          <a:ln>
            <a:noFill/>
          </a:ln>
        </p:spPr>
        <p:txBody>
          <a:bodyPr anchorCtr="0" anchor="t" bIns="0" lIns="0" spcFirstLastPara="1" rIns="0" wrap="square" tIns="0">
            <a:noAutofit/>
          </a:bodyPr>
          <a:lstStyle/>
          <a:p>
            <a:pPr indent="0" lvl="0" marL="0" marR="0" rtl="0" algn="r">
              <a:lnSpc>
                <a:spcPct val="127027"/>
              </a:lnSpc>
              <a:spcBef>
                <a:spcPts val="0"/>
              </a:spcBef>
              <a:spcAft>
                <a:spcPts val="0"/>
              </a:spcAft>
              <a:buClr>
                <a:srgbClr val="4C4C4D"/>
              </a:buClr>
              <a:buSzPts val="1850"/>
              <a:buFont typeface="Crimson Pro SemiBold"/>
              <a:buNone/>
            </a:pPr>
            <a:r>
              <a:rPr b="1" i="0" lang="en-US" sz="1850" u="none" cap="none" strike="noStrike">
                <a:solidFill>
                  <a:srgbClr val="4C4C4D"/>
                </a:solidFill>
                <a:latin typeface="Crimson Pro SemiBold"/>
                <a:ea typeface="Crimson Pro SemiBold"/>
                <a:cs typeface="Crimson Pro SemiBold"/>
                <a:sym typeface="Crimson Pro SemiBold"/>
              </a:rPr>
              <a:t>Real-time Feedback System</a:t>
            </a:r>
            <a:endParaRPr b="0" i="0" sz="1850" u="none" cap="none" strike="noStrike"/>
          </a:p>
        </p:txBody>
      </p:sp>
      <p:sp>
        <p:nvSpPr>
          <p:cNvPr id="225" name="Google Shape;225;p28"/>
          <p:cNvSpPr/>
          <p:nvPr/>
        </p:nvSpPr>
        <p:spPr>
          <a:xfrm>
            <a:off x="672108" y="5202674"/>
            <a:ext cx="4030028" cy="307181"/>
          </a:xfrm>
          <a:prstGeom prst="rect">
            <a:avLst/>
          </a:prstGeom>
          <a:noFill/>
          <a:ln>
            <a:noFill/>
          </a:ln>
        </p:spPr>
        <p:txBody>
          <a:bodyPr anchorCtr="0" anchor="t" bIns="0" lIns="0" spcFirstLastPara="1" rIns="0" wrap="square" tIns="0">
            <a:noAutofit/>
          </a:bodyPr>
          <a:lstStyle/>
          <a:p>
            <a:pPr indent="0" lvl="0" marL="0" marR="0" rtl="0" algn="r">
              <a:lnSpc>
                <a:spcPct val="160000"/>
              </a:lnSpc>
              <a:spcBef>
                <a:spcPts val="0"/>
              </a:spcBef>
              <a:spcAft>
                <a:spcPts val="0"/>
              </a:spcAft>
              <a:buClr>
                <a:srgbClr val="4C4C4D"/>
              </a:buClr>
              <a:buSzPts val="1500"/>
              <a:buFont typeface="Heebo"/>
              <a:buNone/>
            </a:pPr>
            <a:r>
              <a:rPr b="0" i="0" lang="en-US" sz="1500" u="none" cap="none" strike="noStrike">
                <a:solidFill>
                  <a:srgbClr val="4C4C4D"/>
                </a:solidFill>
                <a:latin typeface="Heebo"/>
                <a:ea typeface="Heebo"/>
                <a:cs typeface="Heebo"/>
                <a:sym typeface="Heebo"/>
              </a:rPr>
              <a:t>Implement continuous learning loop</a:t>
            </a:r>
            <a:endParaRPr b="0" i="0" sz="1500" u="none" cap="none" strike="noStrike"/>
          </a:p>
        </p:txBody>
      </p:sp>
      <p:pic>
        <p:nvPicPr>
          <p:cNvPr descr="preencoded.png" id="226" name="Google Shape;226;p28"/>
          <p:cNvPicPr preferRelativeResize="0"/>
          <p:nvPr/>
        </p:nvPicPr>
        <p:blipFill rotWithShape="1">
          <a:blip r:embed="rId9">
            <a:alphaModFix/>
          </a:blip>
          <a:srcRect b="0" l="0" r="0" t="0"/>
          <a:stretch/>
        </p:blipFill>
        <p:spPr>
          <a:xfrm>
            <a:off x="4990148" y="1512332"/>
            <a:ext cx="4650105" cy="4650105"/>
          </a:xfrm>
          <a:prstGeom prst="rect">
            <a:avLst/>
          </a:prstGeom>
          <a:noFill/>
          <a:ln>
            <a:noFill/>
          </a:ln>
        </p:spPr>
      </p:pic>
      <p:pic>
        <p:nvPicPr>
          <p:cNvPr descr="preencoded.png" id="227" name="Google Shape;227;p28"/>
          <p:cNvPicPr preferRelativeResize="0"/>
          <p:nvPr/>
        </p:nvPicPr>
        <p:blipFill rotWithShape="1">
          <a:blip r:embed="rId10">
            <a:alphaModFix/>
          </a:blip>
          <a:srcRect b="0" l="0" r="0" t="0"/>
          <a:stretch/>
        </p:blipFill>
        <p:spPr>
          <a:xfrm>
            <a:off x="5839897" y="4593669"/>
            <a:ext cx="287298" cy="359092"/>
          </a:xfrm>
          <a:prstGeom prst="rect">
            <a:avLst/>
          </a:prstGeom>
          <a:noFill/>
          <a:ln>
            <a:noFill/>
          </a:ln>
        </p:spPr>
      </p:pic>
      <p:sp>
        <p:nvSpPr>
          <p:cNvPr id="228" name="Google Shape;228;p28"/>
          <p:cNvSpPr/>
          <p:nvPr/>
        </p:nvSpPr>
        <p:spPr>
          <a:xfrm>
            <a:off x="672108" y="6886416"/>
            <a:ext cx="13286100" cy="614400"/>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4C4C4D"/>
              </a:buClr>
              <a:buSzPts val="1500"/>
              <a:buFont typeface="Heebo"/>
              <a:buNone/>
            </a:pPr>
            <a:r>
              <a:rPr b="0" i="0" lang="en-US" sz="1500" u="none" cap="none" strike="noStrike">
                <a:solidFill>
                  <a:srgbClr val="4C4C4D"/>
                </a:solidFill>
                <a:latin typeface="Heebo"/>
                <a:ea typeface="Heebo"/>
                <a:cs typeface="Heebo"/>
                <a:sym typeface="Heebo"/>
              </a:rPr>
              <a:t>For future improvements, we </a:t>
            </a:r>
            <a:r>
              <a:rPr lang="en-US" sz="1500">
                <a:solidFill>
                  <a:srgbClr val="4C4C4D"/>
                </a:solidFill>
                <a:latin typeface="Heebo"/>
                <a:ea typeface="Heebo"/>
                <a:cs typeface="Heebo"/>
                <a:sym typeface="Heebo"/>
              </a:rPr>
              <a:t>thought about</a:t>
            </a:r>
            <a:r>
              <a:rPr b="0" i="0" lang="en-US" sz="1500" u="none" cap="none" strike="noStrike">
                <a:solidFill>
                  <a:srgbClr val="4C4C4D"/>
                </a:solidFill>
                <a:latin typeface="Heebo"/>
                <a:ea typeface="Heebo"/>
                <a:cs typeface="Heebo"/>
                <a:sym typeface="Heebo"/>
              </a:rPr>
              <a:t> expanding the course database to include online learning platforms and MOOCs, implementing NLP techniques to better match student interests with course descriptions, and adding explainable AI components to increase student trust in the system recommendations.</a:t>
            </a:r>
            <a:endParaRPr b="0" i="0" sz="1500" u="none" cap="none" strike="noStrike"/>
          </a:p>
        </p:txBody>
      </p:sp>
      <p:sp>
        <p:nvSpPr>
          <p:cNvPr id="229" name="Google Shape;229;p28"/>
          <p:cNvSpPr/>
          <p:nvPr/>
        </p:nvSpPr>
        <p:spPr>
          <a:xfrm>
            <a:off x="0" y="7870525"/>
            <a:ext cx="14630400" cy="359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p:nvPr/>
        </p:nvSpPr>
        <p:spPr>
          <a:xfrm>
            <a:off x="4741650" y="3253490"/>
            <a:ext cx="5147100" cy="1722600"/>
          </a:xfrm>
          <a:prstGeom prst="rect">
            <a:avLst/>
          </a:prstGeom>
          <a:noFill/>
          <a:ln>
            <a:noFill/>
          </a:ln>
        </p:spPr>
        <p:txBody>
          <a:bodyPr anchorCtr="0" anchor="t" bIns="0" lIns="0" spcFirstLastPara="1" rIns="0" wrap="square" tIns="0">
            <a:noAutofit/>
          </a:bodyPr>
          <a:lstStyle/>
          <a:p>
            <a:pPr indent="0" lvl="0" marL="0" marR="0" rtl="0" algn="l">
              <a:lnSpc>
                <a:spcPct val="125333"/>
              </a:lnSpc>
              <a:spcBef>
                <a:spcPts val="0"/>
              </a:spcBef>
              <a:spcAft>
                <a:spcPts val="0"/>
              </a:spcAft>
              <a:buClr>
                <a:srgbClr val="152D47"/>
              </a:buClr>
              <a:buSzPts val="3750"/>
              <a:buFont typeface="Crimson Pro SemiBold"/>
              <a:buNone/>
            </a:pPr>
            <a:r>
              <a:rPr b="1" lang="en-US" sz="7950">
                <a:solidFill>
                  <a:srgbClr val="152D47"/>
                </a:solidFill>
                <a:latin typeface="Crimson Pro SemiBold"/>
                <a:ea typeface="Crimson Pro SemiBold"/>
                <a:cs typeface="Crimson Pro SemiBold"/>
                <a:sym typeface="Crimson Pro SemiBold"/>
              </a:rPr>
              <a:t>Thank You!</a:t>
            </a:r>
            <a:endParaRPr b="0" i="0" sz="7950" u="none" cap="none" strike="noStrike"/>
          </a:p>
        </p:txBody>
      </p:sp>
      <p:sp>
        <p:nvSpPr>
          <p:cNvPr id="236" name="Google Shape;236;p29"/>
          <p:cNvSpPr/>
          <p:nvPr/>
        </p:nvSpPr>
        <p:spPr>
          <a:xfrm>
            <a:off x="0" y="7723800"/>
            <a:ext cx="14630400" cy="505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p:nvPr/>
        </p:nvSpPr>
        <p:spPr>
          <a:xfrm>
            <a:off x="595675" y="573475"/>
            <a:ext cx="7988100" cy="602100"/>
          </a:xfrm>
          <a:prstGeom prst="rect">
            <a:avLst/>
          </a:prstGeom>
          <a:noFill/>
          <a:ln>
            <a:noFill/>
          </a:ln>
        </p:spPr>
        <p:txBody>
          <a:bodyPr anchorCtr="0" anchor="t" bIns="0" lIns="0" spcFirstLastPara="1" rIns="0" wrap="square" tIns="0">
            <a:noAutofit/>
          </a:bodyPr>
          <a:lstStyle/>
          <a:p>
            <a:pPr indent="0" lvl="0" marL="0" marR="0" rtl="0" algn="l">
              <a:lnSpc>
                <a:spcPct val="125333"/>
              </a:lnSpc>
              <a:spcBef>
                <a:spcPts val="0"/>
              </a:spcBef>
              <a:spcAft>
                <a:spcPts val="0"/>
              </a:spcAft>
              <a:buClr>
                <a:srgbClr val="152D47"/>
              </a:buClr>
              <a:buSzPts val="3750"/>
              <a:buFont typeface="Crimson Pro SemiBold"/>
              <a:buNone/>
            </a:pPr>
            <a:r>
              <a:rPr b="1" i="0" lang="en-US" sz="3750" u="none" cap="none" strike="noStrike">
                <a:solidFill>
                  <a:srgbClr val="152D47"/>
                </a:solidFill>
                <a:latin typeface="Crimson Pro SemiBold"/>
                <a:ea typeface="Crimson Pro SemiBold"/>
                <a:cs typeface="Crimson Pro SemiBold"/>
                <a:sym typeface="Crimson Pro SemiBold"/>
              </a:rPr>
              <a:t>System Architecture: How It All Works</a:t>
            </a:r>
            <a:endParaRPr b="0" i="0" sz="3750" u="none" cap="none" strike="noStrike"/>
          </a:p>
        </p:txBody>
      </p:sp>
      <p:pic>
        <p:nvPicPr>
          <p:cNvPr descr="preencoded.png" id="65" name="Google Shape;65;p14"/>
          <p:cNvPicPr preferRelativeResize="0"/>
          <p:nvPr/>
        </p:nvPicPr>
        <p:blipFill rotWithShape="1">
          <a:blip r:embed="rId3">
            <a:alphaModFix/>
          </a:blip>
          <a:srcRect b="0" l="0" r="0" t="0"/>
          <a:stretch/>
        </p:blipFill>
        <p:spPr>
          <a:xfrm>
            <a:off x="3417545" y="1838119"/>
            <a:ext cx="963335" cy="1418153"/>
          </a:xfrm>
          <a:prstGeom prst="rect">
            <a:avLst/>
          </a:prstGeom>
          <a:noFill/>
          <a:ln>
            <a:noFill/>
          </a:ln>
        </p:spPr>
      </p:pic>
      <p:sp>
        <p:nvSpPr>
          <p:cNvPr id="66" name="Google Shape;66;p14"/>
          <p:cNvSpPr/>
          <p:nvPr/>
        </p:nvSpPr>
        <p:spPr>
          <a:xfrm>
            <a:off x="4669844" y="2030762"/>
            <a:ext cx="2408400" cy="300900"/>
          </a:xfrm>
          <a:prstGeom prst="rect">
            <a:avLst/>
          </a:prstGeom>
          <a:noFill/>
          <a:ln>
            <a:noFill/>
          </a:ln>
        </p:spPr>
        <p:txBody>
          <a:bodyPr anchorCtr="0" anchor="t" bIns="0" lIns="0" spcFirstLastPara="1" rIns="0" wrap="square" tIns="0">
            <a:noAutofit/>
          </a:bodyPr>
          <a:lstStyle/>
          <a:p>
            <a:pPr indent="0" lvl="0" marL="0" marR="0" rtl="0" algn="l">
              <a:lnSpc>
                <a:spcPct val="127027"/>
              </a:lnSpc>
              <a:spcBef>
                <a:spcPts val="0"/>
              </a:spcBef>
              <a:spcAft>
                <a:spcPts val="0"/>
              </a:spcAft>
              <a:buClr>
                <a:srgbClr val="4C4C4D"/>
              </a:buClr>
              <a:buSzPts val="1850"/>
              <a:buFont typeface="Crimson Pro SemiBold"/>
              <a:buNone/>
            </a:pPr>
            <a:r>
              <a:rPr b="1" i="0" lang="en-US" sz="1850" u="none" cap="none" strike="noStrike">
                <a:solidFill>
                  <a:srgbClr val="4C4C4D"/>
                </a:solidFill>
                <a:latin typeface="Crimson Pro SemiBold"/>
                <a:ea typeface="Crimson Pro SemiBold"/>
                <a:cs typeface="Crimson Pro SemiBold"/>
                <a:sym typeface="Crimson Pro SemiBold"/>
              </a:rPr>
              <a:t>Student Profile Creation</a:t>
            </a:r>
            <a:endParaRPr b="0" i="0" sz="1850" u="none" cap="none" strike="noStrike"/>
          </a:p>
        </p:txBody>
      </p:sp>
      <p:sp>
        <p:nvSpPr>
          <p:cNvPr id="67" name="Google Shape;67;p14"/>
          <p:cNvSpPr/>
          <p:nvPr/>
        </p:nvSpPr>
        <p:spPr>
          <a:xfrm>
            <a:off x="4669844" y="2447362"/>
            <a:ext cx="6543000" cy="616200"/>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4C4C4D"/>
              </a:buClr>
              <a:buSzPts val="1500"/>
              <a:buFont typeface="Heebo"/>
              <a:buNone/>
            </a:pPr>
            <a:r>
              <a:rPr b="0" i="0" lang="en-US" sz="1500" u="none" cap="none" strike="noStrike">
                <a:solidFill>
                  <a:srgbClr val="4C4C4D"/>
                </a:solidFill>
                <a:latin typeface="Heebo"/>
                <a:ea typeface="Heebo"/>
                <a:cs typeface="Heebo"/>
                <a:sym typeface="Heebo"/>
              </a:rPr>
              <a:t>Students create profiles with GPA, attendance, extracurricular activities, and career goals</a:t>
            </a:r>
            <a:endParaRPr b="0" i="0" sz="1500" u="none" cap="none" strike="noStrike"/>
          </a:p>
        </p:txBody>
      </p:sp>
      <p:pic>
        <p:nvPicPr>
          <p:cNvPr descr="preencoded.png" id="68" name="Google Shape;68;p14"/>
          <p:cNvPicPr preferRelativeResize="0"/>
          <p:nvPr/>
        </p:nvPicPr>
        <p:blipFill rotWithShape="1">
          <a:blip r:embed="rId4">
            <a:alphaModFix/>
          </a:blip>
          <a:srcRect b="0" l="0" r="0" t="0"/>
          <a:stretch/>
        </p:blipFill>
        <p:spPr>
          <a:xfrm>
            <a:off x="3417545" y="3256272"/>
            <a:ext cx="963335" cy="1418153"/>
          </a:xfrm>
          <a:prstGeom prst="rect">
            <a:avLst/>
          </a:prstGeom>
          <a:noFill/>
          <a:ln>
            <a:noFill/>
          </a:ln>
        </p:spPr>
      </p:pic>
      <p:sp>
        <p:nvSpPr>
          <p:cNvPr id="69" name="Google Shape;69;p14"/>
          <p:cNvSpPr/>
          <p:nvPr/>
        </p:nvSpPr>
        <p:spPr>
          <a:xfrm>
            <a:off x="4669844" y="3448915"/>
            <a:ext cx="2408400" cy="300900"/>
          </a:xfrm>
          <a:prstGeom prst="rect">
            <a:avLst/>
          </a:prstGeom>
          <a:noFill/>
          <a:ln>
            <a:noFill/>
          </a:ln>
        </p:spPr>
        <p:txBody>
          <a:bodyPr anchorCtr="0" anchor="t" bIns="0" lIns="0" spcFirstLastPara="1" rIns="0" wrap="square" tIns="0">
            <a:noAutofit/>
          </a:bodyPr>
          <a:lstStyle/>
          <a:p>
            <a:pPr indent="0" lvl="0" marL="0" marR="0" rtl="0" algn="l">
              <a:lnSpc>
                <a:spcPct val="127027"/>
              </a:lnSpc>
              <a:spcBef>
                <a:spcPts val="0"/>
              </a:spcBef>
              <a:spcAft>
                <a:spcPts val="0"/>
              </a:spcAft>
              <a:buClr>
                <a:srgbClr val="4C4C4D"/>
              </a:buClr>
              <a:buSzPts val="1850"/>
              <a:buFont typeface="Crimson Pro SemiBold"/>
              <a:buNone/>
            </a:pPr>
            <a:r>
              <a:rPr b="1" i="0" lang="en-US" sz="1850" u="none" cap="none" strike="noStrike">
                <a:solidFill>
                  <a:srgbClr val="4C4C4D"/>
                </a:solidFill>
                <a:latin typeface="Crimson Pro SemiBold"/>
                <a:ea typeface="Crimson Pro SemiBold"/>
                <a:cs typeface="Crimson Pro SemiBold"/>
                <a:sym typeface="Crimson Pro SemiBold"/>
              </a:rPr>
              <a:t>Data Processing</a:t>
            </a:r>
            <a:endParaRPr b="0" i="0" sz="1850" u="none" cap="none" strike="noStrike"/>
          </a:p>
        </p:txBody>
      </p:sp>
      <p:sp>
        <p:nvSpPr>
          <p:cNvPr id="70" name="Google Shape;70;p14"/>
          <p:cNvSpPr/>
          <p:nvPr/>
        </p:nvSpPr>
        <p:spPr>
          <a:xfrm>
            <a:off x="4669844" y="3865515"/>
            <a:ext cx="6543000" cy="616200"/>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4C4C4D"/>
              </a:buClr>
              <a:buSzPts val="1500"/>
              <a:buFont typeface="Heebo"/>
              <a:buNone/>
            </a:pPr>
            <a:r>
              <a:rPr b="0" i="0" lang="en-US" sz="1500" u="none" cap="none" strike="noStrike">
                <a:solidFill>
                  <a:srgbClr val="4C4C4D"/>
                </a:solidFill>
                <a:latin typeface="Heebo"/>
                <a:ea typeface="Heebo"/>
                <a:cs typeface="Heebo"/>
                <a:sym typeface="Heebo"/>
              </a:rPr>
              <a:t>System preprocesses data using standardization for numeric features and encoding for categorical features</a:t>
            </a:r>
            <a:endParaRPr b="0" i="0" sz="1500" u="none" cap="none" strike="noStrike"/>
          </a:p>
        </p:txBody>
      </p:sp>
      <p:pic>
        <p:nvPicPr>
          <p:cNvPr descr="preencoded.png" id="71" name="Google Shape;71;p14"/>
          <p:cNvPicPr preferRelativeResize="0"/>
          <p:nvPr/>
        </p:nvPicPr>
        <p:blipFill rotWithShape="1">
          <a:blip r:embed="rId5">
            <a:alphaModFix/>
          </a:blip>
          <a:srcRect b="0" l="0" r="0" t="0"/>
          <a:stretch/>
        </p:blipFill>
        <p:spPr>
          <a:xfrm>
            <a:off x="3417545" y="4674426"/>
            <a:ext cx="963335" cy="1156097"/>
          </a:xfrm>
          <a:prstGeom prst="rect">
            <a:avLst/>
          </a:prstGeom>
          <a:noFill/>
          <a:ln>
            <a:noFill/>
          </a:ln>
        </p:spPr>
      </p:pic>
      <p:sp>
        <p:nvSpPr>
          <p:cNvPr id="72" name="Google Shape;72;p14"/>
          <p:cNvSpPr/>
          <p:nvPr/>
        </p:nvSpPr>
        <p:spPr>
          <a:xfrm>
            <a:off x="4669844" y="4867069"/>
            <a:ext cx="2408400" cy="300900"/>
          </a:xfrm>
          <a:prstGeom prst="rect">
            <a:avLst/>
          </a:prstGeom>
          <a:noFill/>
          <a:ln>
            <a:noFill/>
          </a:ln>
        </p:spPr>
        <p:txBody>
          <a:bodyPr anchorCtr="0" anchor="t" bIns="0" lIns="0" spcFirstLastPara="1" rIns="0" wrap="square" tIns="0">
            <a:noAutofit/>
          </a:bodyPr>
          <a:lstStyle/>
          <a:p>
            <a:pPr indent="0" lvl="0" marL="0" marR="0" rtl="0" algn="l">
              <a:lnSpc>
                <a:spcPct val="127027"/>
              </a:lnSpc>
              <a:spcBef>
                <a:spcPts val="0"/>
              </a:spcBef>
              <a:spcAft>
                <a:spcPts val="0"/>
              </a:spcAft>
              <a:buClr>
                <a:srgbClr val="4C4C4D"/>
              </a:buClr>
              <a:buSzPts val="1850"/>
              <a:buFont typeface="Crimson Pro SemiBold"/>
              <a:buNone/>
            </a:pPr>
            <a:r>
              <a:rPr b="1" i="0" lang="en-US" sz="1850" u="none" cap="none" strike="noStrike">
                <a:solidFill>
                  <a:srgbClr val="4C4C4D"/>
                </a:solidFill>
                <a:latin typeface="Crimson Pro SemiBold"/>
                <a:ea typeface="Crimson Pro SemiBold"/>
                <a:cs typeface="Crimson Pro SemiBold"/>
                <a:sym typeface="Crimson Pro SemiBold"/>
              </a:rPr>
              <a:t>Success Prediction</a:t>
            </a:r>
            <a:endParaRPr b="0" i="0" sz="1850" u="none" cap="none" strike="noStrike"/>
          </a:p>
        </p:txBody>
      </p:sp>
      <p:sp>
        <p:nvSpPr>
          <p:cNvPr id="73" name="Google Shape;73;p14"/>
          <p:cNvSpPr/>
          <p:nvPr/>
        </p:nvSpPr>
        <p:spPr>
          <a:xfrm>
            <a:off x="4669844" y="5283668"/>
            <a:ext cx="6543000" cy="308100"/>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4C4C4D"/>
              </a:buClr>
              <a:buSzPts val="1500"/>
              <a:buFont typeface="Heebo"/>
              <a:buNone/>
            </a:pPr>
            <a:r>
              <a:rPr b="0" i="0" lang="en-US" sz="1500" u="none" cap="none" strike="noStrike">
                <a:solidFill>
                  <a:srgbClr val="4C4C4D"/>
                </a:solidFill>
                <a:latin typeface="Heebo"/>
                <a:ea typeface="Heebo"/>
                <a:cs typeface="Heebo"/>
                <a:sym typeface="Heebo"/>
              </a:rPr>
              <a:t>Machine learning model predicts likelihood of success in various courses</a:t>
            </a:r>
            <a:endParaRPr b="0" i="0" sz="1500" u="none" cap="none" strike="noStrike"/>
          </a:p>
        </p:txBody>
      </p:sp>
      <p:pic>
        <p:nvPicPr>
          <p:cNvPr descr="preencoded.png" id="74" name="Google Shape;74;p14"/>
          <p:cNvPicPr preferRelativeResize="0"/>
          <p:nvPr/>
        </p:nvPicPr>
        <p:blipFill rotWithShape="1">
          <a:blip r:embed="rId6">
            <a:alphaModFix/>
          </a:blip>
          <a:srcRect b="0" l="0" r="0" t="0"/>
          <a:stretch/>
        </p:blipFill>
        <p:spPr>
          <a:xfrm>
            <a:off x="3417545" y="5830523"/>
            <a:ext cx="963335" cy="1418153"/>
          </a:xfrm>
          <a:prstGeom prst="rect">
            <a:avLst/>
          </a:prstGeom>
          <a:noFill/>
          <a:ln>
            <a:noFill/>
          </a:ln>
        </p:spPr>
      </p:pic>
      <p:sp>
        <p:nvSpPr>
          <p:cNvPr id="75" name="Google Shape;75;p14"/>
          <p:cNvSpPr/>
          <p:nvPr/>
        </p:nvSpPr>
        <p:spPr>
          <a:xfrm>
            <a:off x="4669844" y="6023166"/>
            <a:ext cx="2514900" cy="300900"/>
          </a:xfrm>
          <a:prstGeom prst="rect">
            <a:avLst/>
          </a:prstGeom>
          <a:noFill/>
          <a:ln>
            <a:noFill/>
          </a:ln>
        </p:spPr>
        <p:txBody>
          <a:bodyPr anchorCtr="0" anchor="t" bIns="0" lIns="0" spcFirstLastPara="1" rIns="0" wrap="square" tIns="0">
            <a:noAutofit/>
          </a:bodyPr>
          <a:lstStyle/>
          <a:p>
            <a:pPr indent="0" lvl="0" marL="0" marR="0" rtl="0" algn="l">
              <a:lnSpc>
                <a:spcPct val="127027"/>
              </a:lnSpc>
              <a:spcBef>
                <a:spcPts val="0"/>
              </a:spcBef>
              <a:spcAft>
                <a:spcPts val="0"/>
              </a:spcAft>
              <a:buClr>
                <a:srgbClr val="4C4C4D"/>
              </a:buClr>
              <a:buSzPts val="1850"/>
              <a:buFont typeface="Crimson Pro SemiBold"/>
              <a:buNone/>
            </a:pPr>
            <a:r>
              <a:rPr b="1" i="0" lang="en-US" sz="1850" u="none" cap="none" strike="noStrike">
                <a:solidFill>
                  <a:srgbClr val="4C4C4D"/>
                </a:solidFill>
                <a:latin typeface="Crimson Pro SemiBold"/>
                <a:ea typeface="Crimson Pro SemiBold"/>
                <a:cs typeface="Crimson Pro SemiBold"/>
                <a:sym typeface="Crimson Pro SemiBold"/>
              </a:rPr>
              <a:t>Course Recommendation</a:t>
            </a:r>
            <a:endParaRPr b="0" i="0" sz="1850" u="none" cap="none" strike="noStrike"/>
          </a:p>
        </p:txBody>
      </p:sp>
      <p:sp>
        <p:nvSpPr>
          <p:cNvPr id="76" name="Google Shape;76;p14"/>
          <p:cNvSpPr/>
          <p:nvPr/>
        </p:nvSpPr>
        <p:spPr>
          <a:xfrm>
            <a:off x="4669844" y="6439765"/>
            <a:ext cx="6543000" cy="616200"/>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4C4C4D"/>
              </a:buClr>
              <a:buSzPts val="1500"/>
              <a:buFont typeface="Heebo"/>
              <a:buNone/>
            </a:pPr>
            <a:r>
              <a:rPr b="0" i="0" lang="en-US" sz="1500" u="none" cap="none" strike="noStrike">
                <a:solidFill>
                  <a:srgbClr val="4C4C4D"/>
                </a:solidFill>
                <a:latin typeface="Heebo"/>
                <a:ea typeface="Heebo"/>
                <a:cs typeface="Heebo"/>
                <a:sym typeface="Heebo"/>
              </a:rPr>
              <a:t>System generates personalized course suggestions based on profile, predictions, and additional inputs</a:t>
            </a:r>
            <a:endParaRPr b="0" i="0" sz="1500" u="none" cap="none" strike="noStrike"/>
          </a:p>
        </p:txBody>
      </p:sp>
      <p:sp>
        <p:nvSpPr>
          <p:cNvPr id="77" name="Google Shape;77;p14"/>
          <p:cNvSpPr/>
          <p:nvPr/>
        </p:nvSpPr>
        <p:spPr>
          <a:xfrm>
            <a:off x="0" y="7723800"/>
            <a:ext cx="14630400" cy="505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p:nvPr/>
        </p:nvSpPr>
        <p:spPr>
          <a:xfrm>
            <a:off x="793800" y="663050"/>
            <a:ext cx="111627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152D47"/>
              </a:buClr>
              <a:buSzPts val="4450"/>
              <a:buFont typeface="Crimson Pro SemiBold"/>
              <a:buNone/>
            </a:pPr>
            <a:r>
              <a:rPr b="1" i="0" lang="en-US" sz="4450" u="none" cap="none" strike="noStrike">
                <a:solidFill>
                  <a:srgbClr val="152D47"/>
                </a:solidFill>
                <a:latin typeface="Crimson Pro SemiBold"/>
                <a:ea typeface="Crimson Pro SemiBold"/>
                <a:cs typeface="Crimson Pro SemiBold"/>
                <a:sym typeface="Crimson Pro SemiBold"/>
              </a:rPr>
              <a:t>Our Solution: Data-Driven Recommendations</a:t>
            </a:r>
            <a:endParaRPr b="0" i="0" sz="4450" u="none" cap="none" strike="noStrike"/>
          </a:p>
        </p:txBody>
      </p:sp>
      <p:sp>
        <p:nvSpPr>
          <p:cNvPr id="84" name="Google Shape;84;p15"/>
          <p:cNvSpPr/>
          <p:nvPr/>
        </p:nvSpPr>
        <p:spPr>
          <a:xfrm>
            <a:off x="793790" y="6114812"/>
            <a:ext cx="13042821" cy="145161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C4C4D"/>
              </a:buClr>
              <a:buSzPts val="1750"/>
              <a:buFont typeface="Heebo"/>
              <a:buNone/>
            </a:pPr>
            <a:r>
              <a:rPr b="0" i="0" lang="en-US" sz="1750" u="none" cap="none" strike="noStrike">
                <a:solidFill>
                  <a:srgbClr val="4C4C4D"/>
                </a:solidFill>
                <a:latin typeface="Heebo"/>
                <a:ea typeface="Heebo"/>
                <a:cs typeface="Heebo"/>
                <a:sym typeface="Heebo"/>
              </a:rPr>
              <a:t>Our intelligent system leverages machine learning techniques, specifically logistic regression with Python's scikit-learn library, to analyze student data including GPA, attendance, extracurricular activities, and career goals. Unlike other recommendation systems that rely solely on historical enrollment data, our solution incorporates individual student characteristics for truly tailored recommendations.</a:t>
            </a:r>
            <a:endParaRPr b="0" i="0" sz="1750" u="none" cap="none" strike="noStrike"/>
          </a:p>
        </p:txBody>
      </p:sp>
      <p:sp>
        <p:nvSpPr>
          <p:cNvPr id="85" name="Google Shape;85;p15"/>
          <p:cNvSpPr/>
          <p:nvPr/>
        </p:nvSpPr>
        <p:spPr>
          <a:xfrm>
            <a:off x="0" y="7723800"/>
            <a:ext cx="14630400" cy="505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p:nvPr/>
        </p:nvSpPr>
        <p:spPr>
          <a:xfrm>
            <a:off x="687350" y="540300"/>
            <a:ext cx="11606400" cy="1227600"/>
          </a:xfrm>
          <a:prstGeom prst="rect">
            <a:avLst/>
          </a:prstGeom>
          <a:noFill/>
          <a:ln>
            <a:noFill/>
          </a:ln>
        </p:spPr>
        <p:txBody>
          <a:bodyPr anchorCtr="0" anchor="t" bIns="0" lIns="0" spcFirstLastPara="1" rIns="0" wrap="square" tIns="0">
            <a:noAutofit/>
          </a:bodyPr>
          <a:lstStyle/>
          <a:p>
            <a:pPr indent="0" lvl="0" marL="0" marR="0" rtl="0" algn="l">
              <a:lnSpc>
                <a:spcPct val="124675"/>
              </a:lnSpc>
              <a:spcBef>
                <a:spcPts val="0"/>
              </a:spcBef>
              <a:spcAft>
                <a:spcPts val="0"/>
              </a:spcAft>
              <a:buClr>
                <a:srgbClr val="152D47"/>
              </a:buClr>
              <a:buSzPts val="3850"/>
              <a:buFont typeface="Crimson Pro SemiBold"/>
              <a:buNone/>
            </a:pPr>
            <a:r>
              <a:rPr b="1" i="0" lang="en-US" sz="3850" u="none" cap="none" strike="noStrike">
                <a:solidFill>
                  <a:srgbClr val="152D47"/>
                </a:solidFill>
                <a:latin typeface="Crimson Pro SemiBold"/>
                <a:ea typeface="Crimson Pro SemiBold"/>
                <a:cs typeface="Crimson Pro SemiBold"/>
                <a:sym typeface="Crimson Pro SemiBold"/>
              </a:rPr>
              <a:t>Methodology: Building the Recommendation Engine</a:t>
            </a:r>
            <a:endParaRPr b="0" i="0" sz="3850" u="none" cap="none" strike="noStrike"/>
          </a:p>
        </p:txBody>
      </p:sp>
      <p:sp>
        <p:nvSpPr>
          <p:cNvPr id="92" name="Google Shape;92;p16"/>
          <p:cNvSpPr/>
          <p:nvPr/>
        </p:nvSpPr>
        <p:spPr>
          <a:xfrm>
            <a:off x="3430548" y="2214176"/>
            <a:ext cx="147300" cy="1367700"/>
          </a:xfrm>
          <a:prstGeom prst="roundRect">
            <a:avLst>
              <a:gd fmla="val 20002" name="adj"/>
            </a:avLst>
          </a:prstGeom>
          <a:solidFill>
            <a:srgbClr val="F2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3872404" y="2214175"/>
            <a:ext cx="4115400" cy="306900"/>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4C4C4D"/>
              </a:buClr>
              <a:buSzPts val="1900"/>
              <a:buFont typeface="Crimson Pro SemiBold"/>
              <a:buNone/>
            </a:pPr>
            <a:r>
              <a:rPr b="1" i="0" lang="en-US" sz="1900" u="none" cap="none" strike="noStrike">
                <a:solidFill>
                  <a:srgbClr val="4C4C4D"/>
                </a:solidFill>
                <a:latin typeface="Crimson Pro SemiBold"/>
                <a:ea typeface="Crimson Pro SemiBold"/>
                <a:cs typeface="Crimson Pro SemiBold"/>
                <a:sym typeface="Crimson Pro SemiBold"/>
              </a:rPr>
              <a:t>Data Collection &amp; Preparation</a:t>
            </a:r>
            <a:endParaRPr b="0" i="0" sz="1900" u="none" cap="none" strike="noStrike"/>
          </a:p>
        </p:txBody>
      </p:sp>
      <p:sp>
        <p:nvSpPr>
          <p:cNvPr id="94" name="Google Shape;94;p16"/>
          <p:cNvSpPr/>
          <p:nvPr/>
        </p:nvSpPr>
        <p:spPr>
          <a:xfrm>
            <a:off x="3872389" y="2638753"/>
            <a:ext cx="7327500" cy="942900"/>
          </a:xfrm>
          <a:prstGeom prst="rect">
            <a:avLst/>
          </a:prstGeom>
          <a:noFill/>
          <a:ln>
            <a:noFill/>
          </a:ln>
        </p:spPr>
        <p:txBody>
          <a:bodyPr anchorCtr="0" anchor="t" bIns="0" lIns="0" spcFirstLastPara="1" rIns="0" wrap="square" tIns="0">
            <a:noAutofit/>
          </a:bodyPr>
          <a:lstStyle/>
          <a:p>
            <a:pPr indent="0" lvl="0" marL="0" marR="0" rtl="0" algn="l">
              <a:lnSpc>
                <a:spcPct val="163333"/>
              </a:lnSpc>
              <a:spcBef>
                <a:spcPts val="0"/>
              </a:spcBef>
              <a:spcAft>
                <a:spcPts val="0"/>
              </a:spcAft>
              <a:buClr>
                <a:srgbClr val="4C4C4D"/>
              </a:buClr>
              <a:buSzPts val="1500"/>
              <a:buFont typeface="Heebo"/>
              <a:buNone/>
            </a:pPr>
            <a:r>
              <a:rPr b="0" i="0" lang="en-US" sz="1500" u="none" cap="none" strike="noStrike">
                <a:solidFill>
                  <a:srgbClr val="4C4C4D"/>
                </a:solidFill>
                <a:latin typeface="Heebo"/>
                <a:ea typeface="Heebo"/>
                <a:cs typeface="Heebo"/>
                <a:sym typeface="Heebo"/>
              </a:rPr>
              <a:t>Gathered student data including GPA, attendance, extracurricular activities, and career goals. Cleaned and preprocessed data, addressing missing values and outliers.</a:t>
            </a:r>
            <a:endParaRPr b="0" i="0" sz="1500" u="none" cap="none" strike="noStrike"/>
          </a:p>
        </p:txBody>
      </p:sp>
      <p:sp>
        <p:nvSpPr>
          <p:cNvPr id="95" name="Google Shape;95;p16"/>
          <p:cNvSpPr/>
          <p:nvPr/>
        </p:nvSpPr>
        <p:spPr>
          <a:xfrm>
            <a:off x="3725108" y="3778062"/>
            <a:ext cx="147300" cy="1053300"/>
          </a:xfrm>
          <a:prstGeom prst="roundRect">
            <a:avLst>
              <a:gd fmla="val 20002" name="adj"/>
            </a:avLst>
          </a:prstGeom>
          <a:solidFill>
            <a:srgbClr val="F2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4166950" y="3778050"/>
            <a:ext cx="3997500" cy="306900"/>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4C4C4D"/>
              </a:buClr>
              <a:buSzPts val="1900"/>
              <a:buFont typeface="Crimson Pro SemiBold"/>
              <a:buNone/>
            </a:pPr>
            <a:r>
              <a:rPr b="1" i="0" lang="en-US" sz="1900" u="none" cap="none" strike="noStrike">
                <a:solidFill>
                  <a:srgbClr val="4C4C4D"/>
                </a:solidFill>
                <a:latin typeface="Crimson Pro SemiBold"/>
                <a:ea typeface="Crimson Pro SemiBold"/>
                <a:cs typeface="Crimson Pro SemiBold"/>
                <a:sym typeface="Crimson Pro SemiBold"/>
              </a:rPr>
              <a:t>Feature Engineering &amp; Selection</a:t>
            </a:r>
            <a:endParaRPr b="0" i="0" sz="1900" u="none" cap="none" strike="noStrike"/>
          </a:p>
        </p:txBody>
      </p:sp>
      <p:sp>
        <p:nvSpPr>
          <p:cNvPr id="97" name="Google Shape;97;p16"/>
          <p:cNvSpPr/>
          <p:nvPr/>
        </p:nvSpPr>
        <p:spPr>
          <a:xfrm>
            <a:off x="4166949" y="4202638"/>
            <a:ext cx="7032900" cy="628800"/>
          </a:xfrm>
          <a:prstGeom prst="rect">
            <a:avLst/>
          </a:prstGeom>
          <a:noFill/>
          <a:ln>
            <a:noFill/>
          </a:ln>
        </p:spPr>
        <p:txBody>
          <a:bodyPr anchorCtr="0" anchor="t" bIns="0" lIns="0" spcFirstLastPara="1" rIns="0" wrap="square" tIns="0">
            <a:noAutofit/>
          </a:bodyPr>
          <a:lstStyle/>
          <a:p>
            <a:pPr indent="0" lvl="0" marL="0" marR="0" rtl="0" algn="l">
              <a:lnSpc>
                <a:spcPct val="163333"/>
              </a:lnSpc>
              <a:spcBef>
                <a:spcPts val="0"/>
              </a:spcBef>
              <a:spcAft>
                <a:spcPts val="0"/>
              </a:spcAft>
              <a:buClr>
                <a:srgbClr val="4C4C4D"/>
              </a:buClr>
              <a:buSzPts val="1500"/>
              <a:buFont typeface="Heebo"/>
              <a:buNone/>
            </a:pPr>
            <a:r>
              <a:rPr b="0" i="0" lang="en-US" sz="1500" u="none" cap="none" strike="noStrike">
                <a:solidFill>
                  <a:srgbClr val="4C4C4D"/>
                </a:solidFill>
                <a:latin typeface="Heebo"/>
                <a:ea typeface="Heebo"/>
                <a:cs typeface="Heebo"/>
                <a:sym typeface="Heebo"/>
              </a:rPr>
              <a:t>Identified key predictive features, applied StandardScaler to normalize numeric features, and implemented OneHotEncoder for categorical features.</a:t>
            </a:r>
            <a:endParaRPr b="0" i="0" sz="1500" u="none" cap="none" strike="noStrike"/>
          </a:p>
        </p:txBody>
      </p:sp>
      <p:sp>
        <p:nvSpPr>
          <p:cNvPr id="98" name="Google Shape;98;p16"/>
          <p:cNvSpPr/>
          <p:nvPr/>
        </p:nvSpPr>
        <p:spPr>
          <a:xfrm>
            <a:off x="4019669" y="5027623"/>
            <a:ext cx="147300" cy="1053300"/>
          </a:xfrm>
          <a:prstGeom prst="roundRect">
            <a:avLst>
              <a:gd fmla="val 20002" name="adj"/>
            </a:avLst>
          </a:prstGeom>
          <a:solidFill>
            <a:srgbClr val="F2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4461510" y="5027623"/>
            <a:ext cx="2454900" cy="306900"/>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4C4C4D"/>
              </a:buClr>
              <a:buSzPts val="1900"/>
              <a:buFont typeface="Crimson Pro SemiBold"/>
              <a:buNone/>
            </a:pPr>
            <a:r>
              <a:rPr b="1" i="0" lang="en-US" sz="1900" u="none" cap="none" strike="noStrike">
                <a:solidFill>
                  <a:srgbClr val="4C4C4D"/>
                </a:solidFill>
                <a:latin typeface="Crimson Pro SemiBold"/>
                <a:ea typeface="Crimson Pro SemiBold"/>
                <a:cs typeface="Crimson Pro SemiBold"/>
                <a:sym typeface="Crimson Pro SemiBold"/>
              </a:rPr>
              <a:t>Model Development</a:t>
            </a:r>
            <a:endParaRPr b="0" i="0" sz="1900" u="none" cap="none" strike="noStrike"/>
          </a:p>
        </p:txBody>
      </p:sp>
      <p:sp>
        <p:nvSpPr>
          <p:cNvPr id="100" name="Google Shape;100;p16"/>
          <p:cNvSpPr/>
          <p:nvPr/>
        </p:nvSpPr>
        <p:spPr>
          <a:xfrm>
            <a:off x="4461510" y="5452199"/>
            <a:ext cx="6738300" cy="628800"/>
          </a:xfrm>
          <a:prstGeom prst="rect">
            <a:avLst/>
          </a:prstGeom>
          <a:noFill/>
          <a:ln>
            <a:noFill/>
          </a:ln>
        </p:spPr>
        <p:txBody>
          <a:bodyPr anchorCtr="0" anchor="t" bIns="0" lIns="0" spcFirstLastPara="1" rIns="0" wrap="square" tIns="0">
            <a:noAutofit/>
          </a:bodyPr>
          <a:lstStyle/>
          <a:p>
            <a:pPr indent="0" lvl="0" marL="0" marR="0" rtl="0" algn="l">
              <a:lnSpc>
                <a:spcPct val="163333"/>
              </a:lnSpc>
              <a:spcBef>
                <a:spcPts val="0"/>
              </a:spcBef>
              <a:spcAft>
                <a:spcPts val="0"/>
              </a:spcAft>
              <a:buClr>
                <a:srgbClr val="4C4C4D"/>
              </a:buClr>
              <a:buSzPts val="1500"/>
              <a:buFont typeface="Heebo"/>
              <a:buNone/>
            </a:pPr>
            <a:r>
              <a:rPr b="0" i="0" lang="en-US" sz="1500" u="none" cap="none" strike="noStrike">
                <a:solidFill>
                  <a:srgbClr val="4C4C4D"/>
                </a:solidFill>
                <a:latin typeface="Heebo"/>
                <a:ea typeface="Heebo"/>
                <a:cs typeface="Heebo"/>
                <a:sym typeface="Heebo"/>
              </a:rPr>
              <a:t>Selected logistic regression as the primary classification algorithm based on literature review and configured with appropriate hyperparameters.</a:t>
            </a:r>
            <a:endParaRPr b="0" i="0" sz="1500" u="none" cap="none" strike="noStrike"/>
          </a:p>
        </p:txBody>
      </p:sp>
      <p:sp>
        <p:nvSpPr>
          <p:cNvPr id="101" name="Google Shape;101;p16"/>
          <p:cNvSpPr/>
          <p:nvPr/>
        </p:nvSpPr>
        <p:spPr>
          <a:xfrm>
            <a:off x="4314230" y="6277183"/>
            <a:ext cx="147300" cy="1367700"/>
          </a:xfrm>
          <a:prstGeom prst="roundRect">
            <a:avLst>
              <a:gd fmla="val 20002" name="adj"/>
            </a:avLst>
          </a:prstGeom>
          <a:solidFill>
            <a:srgbClr val="F2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a:off x="4756076" y="6277175"/>
            <a:ext cx="5137500" cy="306900"/>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4C4C4D"/>
              </a:buClr>
              <a:buSzPts val="1900"/>
              <a:buFont typeface="Crimson Pro SemiBold"/>
              <a:buNone/>
            </a:pPr>
            <a:r>
              <a:rPr b="1" i="0" lang="en-US" sz="1900" u="none" cap="none" strike="noStrike">
                <a:solidFill>
                  <a:srgbClr val="4C4C4D"/>
                </a:solidFill>
                <a:latin typeface="Crimson Pro SemiBold"/>
                <a:ea typeface="Crimson Pro SemiBold"/>
                <a:cs typeface="Crimson Pro SemiBold"/>
                <a:sym typeface="Crimson Pro SemiBold"/>
              </a:rPr>
              <a:t>Recommendation System Development</a:t>
            </a:r>
            <a:endParaRPr b="0" i="0" sz="1900" u="none" cap="none" strike="noStrike"/>
          </a:p>
        </p:txBody>
      </p:sp>
      <p:sp>
        <p:nvSpPr>
          <p:cNvPr id="103" name="Google Shape;103;p16"/>
          <p:cNvSpPr/>
          <p:nvPr/>
        </p:nvSpPr>
        <p:spPr>
          <a:xfrm>
            <a:off x="4756071" y="6701760"/>
            <a:ext cx="6443700" cy="942900"/>
          </a:xfrm>
          <a:prstGeom prst="rect">
            <a:avLst/>
          </a:prstGeom>
          <a:noFill/>
          <a:ln>
            <a:noFill/>
          </a:ln>
        </p:spPr>
        <p:txBody>
          <a:bodyPr anchorCtr="0" anchor="t" bIns="0" lIns="0" spcFirstLastPara="1" rIns="0" wrap="square" tIns="0">
            <a:noAutofit/>
          </a:bodyPr>
          <a:lstStyle/>
          <a:p>
            <a:pPr indent="0" lvl="0" marL="0" marR="0" rtl="0" algn="l">
              <a:lnSpc>
                <a:spcPct val="163333"/>
              </a:lnSpc>
              <a:spcBef>
                <a:spcPts val="0"/>
              </a:spcBef>
              <a:spcAft>
                <a:spcPts val="0"/>
              </a:spcAft>
              <a:buClr>
                <a:srgbClr val="4C4C4D"/>
              </a:buClr>
              <a:buSzPts val="1500"/>
              <a:buFont typeface="Heebo"/>
              <a:buNone/>
            </a:pPr>
            <a:r>
              <a:rPr b="0" i="0" lang="en-US" sz="1500" u="none" cap="none" strike="noStrike">
                <a:solidFill>
                  <a:srgbClr val="4C4C4D"/>
                </a:solidFill>
                <a:latin typeface="Heebo"/>
                <a:ea typeface="Heebo"/>
                <a:cs typeface="Heebo"/>
                <a:sym typeface="Heebo"/>
              </a:rPr>
              <a:t>Developed algorithm to filter courses based on predicted success and career goals, implementing functionality to incorporate student achievements and interests.</a:t>
            </a:r>
            <a:endParaRPr b="0" i="0" sz="1500" u="none" cap="none" strike="noStrike"/>
          </a:p>
        </p:txBody>
      </p:sp>
      <p:sp>
        <p:nvSpPr>
          <p:cNvPr id="104" name="Google Shape;104;p16"/>
          <p:cNvSpPr/>
          <p:nvPr/>
        </p:nvSpPr>
        <p:spPr>
          <a:xfrm>
            <a:off x="11450600" y="7723800"/>
            <a:ext cx="3179700" cy="505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p:nvPr/>
        </p:nvSpPr>
        <p:spPr>
          <a:xfrm>
            <a:off x="471000" y="370050"/>
            <a:ext cx="6999600" cy="420600"/>
          </a:xfrm>
          <a:prstGeom prst="rect">
            <a:avLst/>
          </a:prstGeom>
          <a:noFill/>
          <a:ln>
            <a:noFill/>
          </a:ln>
        </p:spPr>
        <p:txBody>
          <a:bodyPr anchorCtr="0" anchor="t" bIns="0" lIns="0" spcFirstLastPara="1" rIns="0" wrap="square" tIns="0">
            <a:noAutofit/>
          </a:bodyPr>
          <a:lstStyle/>
          <a:p>
            <a:pPr indent="0" lvl="0" marL="0" rtl="0" algn="l">
              <a:lnSpc>
                <a:spcPct val="126923"/>
              </a:lnSpc>
              <a:spcBef>
                <a:spcPts val="0"/>
              </a:spcBef>
              <a:spcAft>
                <a:spcPts val="0"/>
              </a:spcAft>
              <a:buClr>
                <a:srgbClr val="152D47"/>
              </a:buClr>
              <a:buSzPts val="2600"/>
              <a:buFont typeface="Crimson Pro SemiBold"/>
              <a:buNone/>
            </a:pPr>
            <a:r>
              <a:rPr b="1" lang="en-US" sz="2600">
                <a:solidFill>
                  <a:srgbClr val="152D47"/>
                </a:solidFill>
                <a:latin typeface="Crimson Pro SemiBold"/>
                <a:ea typeface="Crimson Pro SemiBold"/>
                <a:cs typeface="Crimson Pro SemiBold"/>
                <a:sym typeface="Crimson Pro SemiBold"/>
              </a:rPr>
              <a:t>Data Visualization</a:t>
            </a:r>
            <a:endParaRPr sz="2600">
              <a:solidFill>
                <a:schemeClr val="dk1"/>
              </a:solidFill>
            </a:endParaRPr>
          </a:p>
          <a:p>
            <a:pPr indent="0" lvl="0" marL="0" marR="0" rtl="0" algn="l">
              <a:lnSpc>
                <a:spcPct val="126923"/>
              </a:lnSpc>
              <a:spcBef>
                <a:spcPts val="0"/>
              </a:spcBef>
              <a:spcAft>
                <a:spcPts val="0"/>
              </a:spcAft>
              <a:buClr>
                <a:srgbClr val="152D47"/>
              </a:buClr>
              <a:buSzPts val="2600"/>
              <a:buFont typeface="Crimson Pro SemiBold"/>
              <a:buNone/>
            </a:pPr>
            <a:r>
              <a:t/>
            </a:r>
            <a:endParaRPr b="1" sz="2600">
              <a:solidFill>
                <a:srgbClr val="152D47"/>
              </a:solidFill>
              <a:latin typeface="Crimson Pro SemiBold"/>
              <a:ea typeface="Crimson Pro SemiBold"/>
              <a:cs typeface="Crimson Pro SemiBold"/>
              <a:sym typeface="Crimson Pro SemiBold"/>
            </a:endParaRPr>
          </a:p>
        </p:txBody>
      </p:sp>
      <p:sp>
        <p:nvSpPr>
          <p:cNvPr id="111" name="Google Shape;111;p17"/>
          <p:cNvSpPr/>
          <p:nvPr/>
        </p:nvSpPr>
        <p:spPr>
          <a:xfrm>
            <a:off x="471011" y="8876586"/>
            <a:ext cx="13688378" cy="430768"/>
          </a:xfrm>
          <a:prstGeom prst="rect">
            <a:avLst/>
          </a:prstGeom>
          <a:noFill/>
          <a:ln>
            <a:noFill/>
          </a:ln>
        </p:spPr>
        <p:txBody>
          <a:bodyPr anchorCtr="0" anchor="t" bIns="0" lIns="0" spcFirstLastPara="1" rIns="0" wrap="square" tIns="0">
            <a:noAutofit/>
          </a:bodyPr>
          <a:lstStyle/>
          <a:p>
            <a:pPr indent="0" lvl="0" marL="0" marR="0" rtl="0" algn="l">
              <a:lnSpc>
                <a:spcPct val="157142"/>
              </a:lnSpc>
              <a:spcBef>
                <a:spcPts val="0"/>
              </a:spcBef>
              <a:spcAft>
                <a:spcPts val="0"/>
              </a:spcAft>
              <a:buClr>
                <a:srgbClr val="4C4C4D"/>
              </a:buClr>
              <a:buSzPts val="1050"/>
              <a:buFont typeface="Heebo"/>
              <a:buNone/>
            </a:pPr>
            <a:r>
              <a:rPr b="0" i="0" lang="en-US" sz="1050" u="none" cap="none" strike="noStrike">
                <a:solidFill>
                  <a:srgbClr val="4C4C4D"/>
                </a:solidFill>
                <a:latin typeface="Heebo"/>
                <a:ea typeface="Heebo"/>
                <a:cs typeface="Heebo"/>
                <a:sym typeface="Heebo"/>
              </a:rPr>
              <a:t>Our exploratory data analysis revealed important patterns in the student dataset. GPA showed a median of 3.2 with an interquartile range of 2.8-3.6, indicating a slight negative skew in the distribution. Attendance data showed a wider distribution with a median of 85% and interquartile range of 75-92%.</a:t>
            </a:r>
            <a:endParaRPr b="0" i="0" sz="1050" u="none" cap="none" strike="noStrike"/>
          </a:p>
        </p:txBody>
      </p:sp>
      <p:sp>
        <p:nvSpPr>
          <p:cNvPr id="112" name="Google Shape;112;p17"/>
          <p:cNvSpPr/>
          <p:nvPr/>
        </p:nvSpPr>
        <p:spPr>
          <a:xfrm>
            <a:off x="471011" y="9458682"/>
            <a:ext cx="13688378" cy="430768"/>
          </a:xfrm>
          <a:prstGeom prst="rect">
            <a:avLst/>
          </a:prstGeom>
          <a:noFill/>
          <a:ln>
            <a:noFill/>
          </a:ln>
        </p:spPr>
        <p:txBody>
          <a:bodyPr anchorCtr="0" anchor="t" bIns="0" lIns="0" spcFirstLastPara="1" rIns="0" wrap="square" tIns="0">
            <a:noAutofit/>
          </a:bodyPr>
          <a:lstStyle/>
          <a:p>
            <a:pPr indent="0" lvl="0" marL="0" marR="0" rtl="0" algn="l">
              <a:lnSpc>
                <a:spcPct val="157142"/>
              </a:lnSpc>
              <a:spcBef>
                <a:spcPts val="0"/>
              </a:spcBef>
              <a:spcAft>
                <a:spcPts val="0"/>
              </a:spcAft>
              <a:buClr>
                <a:srgbClr val="4C4C4D"/>
              </a:buClr>
              <a:buSzPts val="1050"/>
              <a:buFont typeface="Heebo"/>
              <a:buNone/>
            </a:pPr>
            <a:r>
              <a:rPr b="0" i="0" lang="en-US" sz="1050" u="none" cap="none" strike="noStrike">
                <a:solidFill>
                  <a:srgbClr val="4C4C4D"/>
                </a:solidFill>
                <a:latin typeface="Heebo"/>
                <a:ea typeface="Heebo"/>
                <a:cs typeface="Heebo"/>
                <a:sym typeface="Heebo"/>
              </a:rPr>
              <a:t>The correlation analysis revealed strong positive correlation between GPA and success, moderate to strong correlation between attendance and success, and weaker but significant correlation between extracurricular activities and success.</a:t>
            </a:r>
            <a:endParaRPr b="0" i="0" sz="1050" u="none" cap="none" strike="noStrike"/>
          </a:p>
        </p:txBody>
      </p:sp>
      <p:pic>
        <p:nvPicPr>
          <p:cNvPr id="113" name="Google Shape;113;p17" title="Screenshot 2025-03-21 at 6.12.38 PM.png"/>
          <p:cNvPicPr preferRelativeResize="0"/>
          <p:nvPr/>
        </p:nvPicPr>
        <p:blipFill>
          <a:blip r:embed="rId3">
            <a:alphaModFix/>
          </a:blip>
          <a:stretch>
            <a:fillRect/>
          </a:stretch>
        </p:blipFill>
        <p:spPr>
          <a:xfrm>
            <a:off x="152400" y="943050"/>
            <a:ext cx="14268299" cy="71341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p:nvPr/>
        </p:nvSpPr>
        <p:spPr>
          <a:xfrm>
            <a:off x="471000" y="370050"/>
            <a:ext cx="9664200" cy="420600"/>
          </a:xfrm>
          <a:prstGeom prst="rect">
            <a:avLst/>
          </a:prstGeom>
          <a:noFill/>
          <a:ln>
            <a:noFill/>
          </a:ln>
        </p:spPr>
        <p:txBody>
          <a:bodyPr anchorCtr="0" anchor="t" bIns="0" lIns="0" spcFirstLastPara="1" rIns="0" wrap="square" tIns="0">
            <a:noAutofit/>
          </a:bodyPr>
          <a:lstStyle/>
          <a:p>
            <a:pPr indent="0" lvl="0" marL="0" rtl="0" algn="l">
              <a:lnSpc>
                <a:spcPct val="126923"/>
              </a:lnSpc>
              <a:spcBef>
                <a:spcPts val="0"/>
              </a:spcBef>
              <a:spcAft>
                <a:spcPts val="0"/>
              </a:spcAft>
              <a:buClr>
                <a:srgbClr val="152D47"/>
              </a:buClr>
              <a:buSzPts val="2600"/>
              <a:buFont typeface="Crimson Pro SemiBold"/>
              <a:buNone/>
            </a:pPr>
            <a:r>
              <a:rPr b="1" lang="en-US" sz="2600">
                <a:solidFill>
                  <a:srgbClr val="152D47"/>
                </a:solidFill>
                <a:latin typeface="Crimson Pro SemiBold"/>
                <a:ea typeface="Crimson Pro SemiBold"/>
                <a:cs typeface="Crimson Pro SemiBold"/>
                <a:sym typeface="Crimson Pro SemiBold"/>
              </a:rPr>
              <a:t>Data Visualization</a:t>
            </a:r>
            <a:endParaRPr sz="2600">
              <a:solidFill>
                <a:schemeClr val="dk1"/>
              </a:solidFill>
            </a:endParaRPr>
          </a:p>
          <a:p>
            <a:pPr indent="0" lvl="0" marL="0" marR="0" rtl="0" algn="l">
              <a:lnSpc>
                <a:spcPct val="126923"/>
              </a:lnSpc>
              <a:spcBef>
                <a:spcPts val="0"/>
              </a:spcBef>
              <a:spcAft>
                <a:spcPts val="0"/>
              </a:spcAft>
              <a:buClr>
                <a:srgbClr val="152D47"/>
              </a:buClr>
              <a:buSzPts val="2600"/>
              <a:buFont typeface="Crimson Pro SemiBold"/>
              <a:buNone/>
            </a:pPr>
            <a:r>
              <a:t/>
            </a:r>
            <a:endParaRPr b="1" sz="2600">
              <a:solidFill>
                <a:srgbClr val="152D47"/>
              </a:solidFill>
              <a:latin typeface="Crimson Pro SemiBold"/>
              <a:ea typeface="Crimson Pro SemiBold"/>
              <a:cs typeface="Crimson Pro SemiBold"/>
              <a:sym typeface="Crimson Pro SemiBold"/>
            </a:endParaRPr>
          </a:p>
        </p:txBody>
      </p:sp>
      <p:sp>
        <p:nvSpPr>
          <p:cNvPr id="120" name="Google Shape;120;p18"/>
          <p:cNvSpPr/>
          <p:nvPr/>
        </p:nvSpPr>
        <p:spPr>
          <a:xfrm>
            <a:off x="471011" y="8876586"/>
            <a:ext cx="13688400" cy="430800"/>
          </a:xfrm>
          <a:prstGeom prst="rect">
            <a:avLst/>
          </a:prstGeom>
          <a:noFill/>
          <a:ln>
            <a:noFill/>
          </a:ln>
        </p:spPr>
        <p:txBody>
          <a:bodyPr anchorCtr="0" anchor="t" bIns="0" lIns="0" spcFirstLastPara="1" rIns="0" wrap="square" tIns="0">
            <a:noAutofit/>
          </a:bodyPr>
          <a:lstStyle/>
          <a:p>
            <a:pPr indent="0" lvl="0" marL="0" marR="0" rtl="0" algn="l">
              <a:lnSpc>
                <a:spcPct val="157142"/>
              </a:lnSpc>
              <a:spcBef>
                <a:spcPts val="0"/>
              </a:spcBef>
              <a:spcAft>
                <a:spcPts val="0"/>
              </a:spcAft>
              <a:buClr>
                <a:srgbClr val="4C4C4D"/>
              </a:buClr>
              <a:buSzPts val="1050"/>
              <a:buFont typeface="Heebo"/>
              <a:buNone/>
            </a:pPr>
            <a:r>
              <a:rPr b="0" i="0" lang="en-US" sz="1050" u="none" cap="none" strike="noStrike">
                <a:solidFill>
                  <a:srgbClr val="4C4C4D"/>
                </a:solidFill>
                <a:latin typeface="Heebo"/>
                <a:ea typeface="Heebo"/>
                <a:cs typeface="Heebo"/>
                <a:sym typeface="Heebo"/>
              </a:rPr>
              <a:t>Our exploratory data analysis revealed important patterns in the student dataset. GPA showed a median of 3.2 with an interquartile range of 2.8-3.6, indicating a slight negative skew in the distribution. Attendance data showed a wider distribution with a median of 85% and interquartile range of 75-92%.</a:t>
            </a:r>
            <a:endParaRPr b="0" i="0" sz="1050" u="none" cap="none" strike="noStrike"/>
          </a:p>
        </p:txBody>
      </p:sp>
      <p:sp>
        <p:nvSpPr>
          <p:cNvPr id="121" name="Google Shape;121;p18"/>
          <p:cNvSpPr/>
          <p:nvPr/>
        </p:nvSpPr>
        <p:spPr>
          <a:xfrm>
            <a:off x="471011" y="9458682"/>
            <a:ext cx="13688400" cy="430800"/>
          </a:xfrm>
          <a:prstGeom prst="rect">
            <a:avLst/>
          </a:prstGeom>
          <a:noFill/>
          <a:ln>
            <a:noFill/>
          </a:ln>
        </p:spPr>
        <p:txBody>
          <a:bodyPr anchorCtr="0" anchor="t" bIns="0" lIns="0" spcFirstLastPara="1" rIns="0" wrap="square" tIns="0">
            <a:noAutofit/>
          </a:bodyPr>
          <a:lstStyle/>
          <a:p>
            <a:pPr indent="0" lvl="0" marL="0" marR="0" rtl="0" algn="l">
              <a:lnSpc>
                <a:spcPct val="157142"/>
              </a:lnSpc>
              <a:spcBef>
                <a:spcPts val="0"/>
              </a:spcBef>
              <a:spcAft>
                <a:spcPts val="0"/>
              </a:spcAft>
              <a:buClr>
                <a:srgbClr val="4C4C4D"/>
              </a:buClr>
              <a:buSzPts val="1050"/>
              <a:buFont typeface="Heebo"/>
              <a:buNone/>
            </a:pPr>
            <a:r>
              <a:rPr b="0" i="0" lang="en-US" sz="1050" u="none" cap="none" strike="noStrike">
                <a:solidFill>
                  <a:srgbClr val="4C4C4D"/>
                </a:solidFill>
                <a:latin typeface="Heebo"/>
                <a:ea typeface="Heebo"/>
                <a:cs typeface="Heebo"/>
                <a:sym typeface="Heebo"/>
              </a:rPr>
              <a:t>The correlation analysis revealed strong positive correlation between GPA and success, moderate to strong correlation between attendance and success, and weaker but significant correlation between extracurricular activities and success.</a:t>
            </a:r>
            <a:endParaRPr b="0" i="0" sz="1050" u="none" cap="none" strike="noStrike"/>
          </a:p>
        </p:txBody>
      </p:sp>
      <p:pic>
        <p:nvPicPr>
          <p:cNvPr id="122" name="Google Shape;122;p18" title="Screenshot 2025-04-11 at 7.03.44 PM.png"/>
          <p:cNvPicPr preferRelativeResize="0"/>
          <p:nvPr/>
        </p:nvPicPr>
        <p:blipFill rotWithShape="1">
          <a:blip r:embed="rId3">
            <a:alphaModFix/>
          </a:blip>
          <a:srcRect b="0" l="2901" r="2901" t="0"/>
          <a:stretch/>
        </p:blipFill>
        <p:spPr>
          <a:xfrm>
            <a:off x="3129600" y="790650"/>
            <a:ext cx="8371188" cy="7134150"/>
          </a:xfrm>
          <a:prstGeom prst="rect">
            <a:avLst/>
          </a:prstGeom>
          <a:noFill/>
          <a:ln>
            <a:noFill/>
          </a:ln>
        </p:spPr>
      </p:pic>
      <p:sp>
        <p:nvSpPr>
          <p:cNvPr id="123" name="Google Shape;123;p18"/>
          <p:cNvSpPr/>
          <p:nvPr/>
        </p:nvSpPr>
        <p:spPr>
          <a:xfrm>
            <a:off x="12698550" y="7723800"/>
            <a:ext cx="1931700" cy="505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p:nvPr/>
        </p:nvSpPr>
        <p:spPr>
          <a:xfrm>
            <a:off x="471000" y="370050"/>
            <a:ext cx="9664200" cy="420600"/>
          </a:xfrm>
          <a:prstGeom prst="rect">
            <a:avLst/>
          </a:prstGeom>
          <a:noFill/>
          <a:ln>
            <a:noFill/>
          </a:ln>
        </p:spPr>
        <p:txBody>
          <a:bodyPr anchorCtr="0" anchor="t" bIns="0" lIns="0" spcFirstLastPara="1" rIns="0" wrap="square" tIns="0">
            <a:noAutofit/>
          </a:bodyPr>
          <a:lstStyle/>
          <a:p>
            <a:pPr indent="0" lvl="0" marL="0" marR="0" rtl="0" algn="l">
              <a:lnSpc>
                <a:spcPct val="126923"/>
              </a:lnSpc>
              <a:spcBef>
                <a:spcPts val="0"/>
              </a:spcBef>
              <a:spcAft>
                <a:spcPts val="0"/>
              </a:spcAft>
              <a:buClr>
                <a:srgbClr val="152D47"/>
              </a:buClr>
              <a:buSzPts val="2600"/>
              <a:buFont typeface="Crimson Pro SemiBold"/>
              <a:buNone/>
            </a:pPr>
            <a:r>
              <a:rPr b="1" i="0" lang="en-US" sz="2600" u="none" cap="none" strike="noStrike">
                <a:solidFill>
                  <a:srgbClr val="152D47"/>
                </a:solidFill>
                <a:latin typeface="Crimson Pro SemiBold"/>
                <a:ea typeface="Crimson Pro SemiBold"/>
                <a:cs typeface="Crimson Pro SemiBold"/>
                <a:sym typeface="Crimson Pro SemiBold"/>
              </a:rPr>
              <a:t>Data </a:t>
            </a:r>
            <a:r>
              <a:rPr b="1" lang="en-US" sz="2600">
                <a:solidFill>
                  <a:srgbClr val="152D47"/>
                </a:solidFill>
                <a:latin typeface="Crimson Pro SemiBold"/>
                <a:ea typeface="Crimson Pro SemiBold"/>
                <a:cs typeface="Crimson Pro SemiBold"/>
                <a:sym typeface="Crimson Pro SemiBold"/>
              </a:rPr>
              <a:t>Visualization</a:t>
            </a:r>
            <a:endParaRPr b="0" i="0" sz="2600" u="none" cap="none" strike="noStrike"/>
          </a:p>
        </p:txBody>
      </p:sp>
      <p:sp>
        <p:nvSpPr>
          <p:cNvPr id="130" name="Google Shape;130;p19"/>
          <p:cNvSpPr/>
          <p:nvPr/>
        </p:nvSpPr>
        <p:spPr>
          <a:xfrm>
            <a:off x="471011" y="8876586"/>
            <a:ext cx="13688400" cy="430800"/>
          </a:xfrm>
          <a:prstGeom prst="rect">
            <a:avLst/>
          </a:prstGeom>
          <a:noFill/>
          <a:ln>
            <a:noFill/>
          </a:ln>
        </p:spPr>
        <p:txBody>
          <a:bodyPr anchorCtr="0" anchor="t" bIns="0" lIns="0" spcFirstLastPara="1" rIns="0" wrap="square" tIns="0">
            <a:noAutofit/>
          </a:bodyPr>
          <a:lstStyle/>
          <a:p>
            <a:pPr indent="0" lvl="0" marL="0" marR="0" rtl="0" algn="l">
              <a:lnSpc>
                <a:spcPct val="157142"/>
              </a:lnSpc>
              <a:spcBef>
                <a:spcPts val="0"/>
              </a:spcBef>
              <a:spcAft>
                <a:spcPts val="0"/>
              </a:spcAft>
              <a:buClr>
                <a:srgbClr val="4C4C4D"/>
              </a:buClr>
              <a:buSzPts val="1050"/>
              <a:buFont typeface="Heebo"/>
              <a:buNone/>
            </a:pPr>
            <a:r>
              <a:rPr b="0" i="0" lang="en-US" sz="1050" u="none" cap="none" strike="noStrike">
                <a:solidFill>
                  <a:srgbClr val="4C4C4D"/>
                </a:solidFill>
                <a:latin typeface="Heebo"/>
                <a:ea typeface="Heebo"/>
                <a:cs typeface="Heebo"/>
                <a:sym typeface="Heebo"/>
              </a:rPr>
              <a:t>Our exploratory data analysis revealed important patterns in the student dataset. GPA showed a median of 3.2 with an interquartile range of 2.8-3.6, indicating a slight negative skew in the distribution. Attendance data showed a wider distribution with a median of 85% and interquartile range of 75-92%.</a:t>
            </a:r>
            <a:endParaRPr b="0" i="0" sz="1050" u="none" cap="none" strike="noStrike"/>
          </a:p>
        </p:txBody>
      </p:sp>
      <p:sp>
        <p:nvSpPr>
          <p:cNvPr id="131" name="Google Shape;131;p19"/>
          <p:cNvSpPr/>
          <p:nvPr/>
        </p:nvSpPr>
        <p:spPr>
          <a:xfrm>
            <a:off x="471011" y="9458682"/>
            <a:ext cx="13688400" cy="430800"/>
          </a:xfrm>
          <a:prstGeom prst="rect">
            <a:avLst/>
          </a:prstGeom>
          <a:noFill/>
          <a:ln>
            <a:noFill/>
          </a:ln>
        </p:spPr>
        <p:txBody>
          <a:bodyPr anchorCtr="0" anchor="t" bIns="0" lIns="0" spcFirstLastPara="1" rIns="0" wrap="square" tIns="0">
            <a:noAutofit/>
          </a:bodyPr>
          <a:lstStyle/>
          <a:p>
            <a:pPr indent="0" lvl="0" marL="0" marR="0" rtl="0" algn="l">
              <a:lnSpc>
                <a:spcPct val="157142"/>
              </a:lnSpc>
              <a:spcBef>
                <a:spcPts val="0"/>
              </a:spcBef>
              <a:spcAft>
                <a:spcPts val="0"/>
              </a:spcAft>
              <a:buClr>
                <a:srgbClr val="4C4C4D"/>
              </a:buClr>
              <a:buSzPts val="1050"/>
              <a:buFont typeface="Heebo"/>
              <a:buNone/>
            </a:pPr>
            <a:r>
              <a:rPr b="0" i="0" lang="en-US" sz="1050" u="none" cap="none" strike="noStrike">
                <a:solidFill>
                  <a:srgbClr val="4C4C4D"/>
                </a:solidFill>
                <a:latin typeface="Heebo"/>
                <a:ea typeface="Heebo"/>
                <a:cs typeface="Heebo"/>
                <a:sym typeface="Heebo"/>
              </a:rPr>
              <a:t>The correlation analysis revealed strong positive correlation between GPA and success, moderate to strong correlation between attendance and success, and weaker but significant correlation between extracurricular activities and success.</a:t>
            </a:r>
            <a:endParaRPr b="0" i="0" sz="1050" u="none" cap="none" strike="noStrike"/>
          </a:p>
        </p:txBody>
      </p:sp>
      <p:pic>
        <p:nvPicPr>
          <p:cNvPr id="132" name="Google Shape;132;p19" title="Screenshot 2025-04-11 at 7.04.10 PM.png"/>
          <p:cNvPicPr preferRelativeResize="0"/>
          <p:nvPr/>
        </p:nvPicPr>
        <p:blipFill rotWithShape="1">
          <a:blip r:embed="rId3">
            <a:alphaModFix/>
          </a:blip>
          <a:srcRect b="0" l="11667" r="11674" t="0"/>
          <a:stretch/>
        </p:blipFill>
        <p:spPr>
          <a:xfrm>
            <a:off x="2302013" y="926175"/>
            <a:ext cx="10026371" cy="7134148"/>
          </a:xfrm>
          <a:prstGeom prst="rect">
            <a:avLst/>
          </a:prstGeom>
          <a:noFill/>
          <a:ln>
            <a:noFill/>
          </a:ln>
        </p:spPr>
      </p:pic>
      <p:sp>
        <p:nvSpPr>
          <p:cNvPr id="133" name="Google Shape;133;p19"/>
          <p:cNvSpPr/>
          <p:nvPr/>
        </p:nvSpPr>
        <p:spPr>
          <a:xfrm>
            <a:off x="12328375" y="7723800"/>
            <a:ext cx="2301900" cy="505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p:nvPr/>
        </p:nvSpPr>
        <p:spPr>
          <a:xfrm>
            <a:off x="793800" y="1403025"/>
            <a:ext cx="120060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152D47"/>
              </a:buClr>
              <a:buSzPts val="4450"/>
              <a:buFont typeface="Crimson Pro SemiBold"/>
              <a:buNone/>
            </a:pPr>
            <a:r>
              <a:rPr b="1" i="0" lang="en-US" sz="4450" u="none" cap="none" strike="noStrike">
                <a:solidFill>
                  <a:srgbClr val="152D47"/>
                </a:solidFill>
                <a:latin typeface="Crimson Pro SemiBold"/>
                <a:ea typeface="Crimson Pro SemiBold"/>
                <a:cs typeface="Crimson Pro SemiBold"/>
                <a:sym typeface="Crimson Pro SemiBold"/>
              </a:rPr>
              <a:t>Model </a:t>
            </a:r>
            <a:r>
              <a:rPr b="1" lang="en-US" sz="4450">
                <a:solidFill>
                  <a:srgbClr val="152D47"/>
                </a:solidFill>
                <a:latin typeface="Crimson Pro SemiBold"/>
                <a:ea typeface="Crimson Pro SemiBold"/>
                <a:cs typeface="Crimson Pro SemiBold"/>
                <a:sym typeface="Crimson Pro SemiBold"/>
              </a:rPr>
              <a:t>Comparison</a:t>
            </a:r>
            <a:endParaRPr b="0" i="0" sz="4450" u="none" cap="none" strike="noStrike"/>
          </a:p>
        </p:txBody>
      </p:sp>
      <p:sp>
        <p:nvSpPr>
          <p:cNvPr id="140" name="Google Shape;140;p20"/>
          <p:cNvSpPr/>
          <p:nvPr/>
        </p:nvSpPr>
        <p:spPr>
          <a:xfrm>
            <a:off x="0" y="7723800"/>
            <a:ext cx="14630400" cy="505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41" name="Google Shape;141;p20"/>
          <p:cNvPicPr preferRelativeResize="0"/>
          <p:nvPr/>
        </p:nvPicPr>
        <p:blipFill>
          <a:blip r:embed="rId3">
            <a:alphaModFix/>
          </a:blip>
          <a:stretch>
            <a:fillRect/>
          </a:stretch>
        </p:blipFill>
        <p:spPr>
          <a:xfrm>
            <a:off x="2348750" y="2264325"/>
            <a:ext cx="8896097" cy="5307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p:nvPr/>
        </p:nvSpPr>
        <p:spPr>
          <a:xfrm>
            <a:off x="793800" y="674900"/>
            <a:ext cx="97557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152D47"/>
              </a:buClr>
              <a:buSzPts val="4450"/>
              <a:buFont typeface="Crimson Pro SemiBold"/>
              <a:buNone/>
            </a:pPr>
            <a:r>
              <a:rPr b="1" i="0" lang="en-US" sz="4450" u="none" cap="none" strike="noStrike">
                <a:solidFill>
                  <a:srgbClr val="152D47"/>
                </a:solidFill>
                <a:latin typeface="Crimson Pro SemiBold"/>
                <a:ea typeface="Crimson Pro SemiBold"/>
                <a:cs typeface="Crimson Pro SemiBold"/>
                <a:sym typeface="Crimson Pro SemiBold"/>
              </a:rPr>
              <a:t>Model Performance</a:t>
            </a:r>
            <a:r>
              <a:rPr b="1" lang="en-US" sz="4450">
                <a:solidFill>
                  <a:srgbClr val="152D47"/>
                </a:solidFill>
                <a:latin typeface="Crimson Pro SemiBold"/>
                <a:ea typeface="Crimson Pro SemiBold"/>
                <a:cs typeface="Crimson Pro SemiBold"/>
                <a:sym typeface="Crimson Pro SemiBold"/>
              </a:rPr>
              <a:t>: Logistic Regression</a:t>
            </a:r>
            <a:endParaRPr b="0" i="0" sz="4450" u="none" cap="none" strike="noStrike"/>
          </a:p>
        </p:txBody>
      </p:sp>
      <p:sp>
        <p:nvSpPr>
          <p:cNvPr id="148" name="Google Shape;148;p21"/>
          <p:cNvSpPr/>
          <p:nvPr/>
        </p:nvSpPr>
        <p:spPr>
          <a:xfrm>
            <a:off x="0" y="7723800"/>
            <a:ext cx="14630400" cy="505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49" name="Google Shape;149;p21" title="Screenshot 2025-04-11 at 6.58.50 PM.png"/>
          <p:cNvPicPr preferRelativeResize="0"/>
          <p:nvPr/>
        </p:nvPicPr>
        <p:blipFill>
          <a:blip r:embed="rId3">
            <a:alphaModFix/>
          </a:blip>
          <a:stretch>
            <a:fillRect/>
          </a:stretch>
        </p:blipFill>
        <p:spPr>
          <a:xfrm>
            <a:off x="4298700" y="1710250"/>
            <a:ext cx="5377626" cy="6013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