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17"/>
  </p:notesMasterIdLst>
  <p:sldIdLst>
    <p:sldId id="256" r:id="rId5"/>
    <p:sldId id="257" r:id="rId6"/>
    <p:sldId id="258" r:id="rId7"/>
    <p:sldId id="262" r:id="rId8"/>
    <p:sldId id="267" r:id="rId9"/>
    <p:sldId id="273" r:id="rId10"/>
    <p:sldId id="274" r:id="rId11"/>
    <p:sldId id="277" r:id="rId12"/>
    <p:sldId id="266" r:id="rId13"/>
    <p:sldId id="276" r:id="rId14"/>
    <p:sldId id="275" r:id="rId15"/>
    <p:sldId id="271" r:id="rId16"/>
  </p:sldIdLst>
  <p:sldSz cx="18288000" cy="10287000"/>
  <p:notesSz cx="6858000" cy="9144000"/>
  <p:embeddedFontLst>
    <p:embeddedFont>
      <p:font typeface="Bebas Neue" panose="020B0606020202050201" pitchFamily="34" charset="0"/>
      <p:regular r:id="rId18"/>
    </p:embeddedFon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
      <p:font typeface="Proxima Nova" panose="020B0604020202020204" charset="0"/>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24471A-4BE2-172F-3448-5B0B90DF5B97}" v="17" dt="2023-12-13T16:54:16.729"/>
    <p1510:client id="{F01C3212-7E4F-4B9E-AB28-424ED5D6A8E0}" v="28" dt="2023-12-13T19:40:16.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6467" autoAdjust="0"/>
  </p:normalViewPr>
  <p:slideViewPr>
    <p:cSldViewPr snapToGrid="0">
      <p:cViewPr varScale="1">
        <p:scale>
          <a:sx n="36" d="100"/>
          <a:sy n="36" d="100"/>
        </p:scale>
        <p:origin x="372" y="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A583F-AEE5-4687-AB8A-317CEC66BC6F}" type="datetimeFigureOut">
              <a:rPr lang="en-IN" smtClean="0"/>
              <a:t>13-12-2023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ADFE2-737E-49D2-85C7-5A883CFC9CF7}" type="slidenum">
              <a:rPr lang="en-IN" smtClean="0"/>
              <a:t>‹#›</a:t>
            </a:fld>
            <a:endParaRPr lang="en-IN"/>
          </a:p>
        </p:txBody>
      </p:sp>
    </p:spTree>
    <p:extLst>
      <p:ext uri="{BB962C8B-B14F-4D97-AF65-F5344CB8AC3E}">
        <p14:creationId xmlns:p14="http://schemas.microsoft.com/office/powerpoint/2010/main" val="384879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0ADFE2-737E-49D2-85C7-5A883CFC9CF7}" type="slidenum">
              <a:rPr lang="en-IN" smtClean="0"/>
              <a:t>6</a:t>
            </a:fld>
            <a:endParaRPr lang="en-IN"/>
          </a:p>
        </p:txBody>
      </p:sp>
    </p:spTree>
    <p:extLst>
      <p:ext uri="{BB962C8B-B14F-4D97-AF65-F5344CB8AC3E}">
        <p14:creationId xmlns:p14="http://schemas.microsoft.com/office/powerpoint/2010/main" val="187525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0ADFE2-737E-49D2-85C7-5A883CFC9CF7}" type="slidenum">
              <a:rPr lang="en-IN" smtClean="0"/>
              <a:t>7</a:t>
            </a:fld>
            <a:endParaRPr lang="en-IN"/>
          </a:p>
        </p:txBody>
      </p:sp>
    </p:spTree>
    <p:extLst>
      <p:ext uri="{BB962C8B-B14F-4D97-AF65-F5344CB8AC3E}">
        <p14:creationId xmlns:p14="http://schemas.microsoft.com/office/powerpoint/2010/main" val="3132663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 y="9501474"/>
            <a:ext cx="18288000" cy="99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2"/>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56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7253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18453"/>
            <a:ext cx="3943350" cy="86398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18453"/>
            <a:ext cx="11601450" cy="863984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7089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a:p>
        </p:txBody>
      </p:sp>
    </p:spTree>
    <p:extLst>
      <p:ext uri="{BB962C8B-B14F-4D97-AF65-F5344CB8AC3E}">
        <p14:creationId xmlns:p14="http://schemas.microsoft.com/office/powerpoint/2010/main" val="188168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07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20" y="2768602"/>
            <a:ext cx="7406640" cy="6035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5866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3"/>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79310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1987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12/13/2023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72128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24271A48-F18A-45B3-BC05-1E27DA3F88AF}" type="datetimeFigureOut">
              <a:rPr lang="en-US" smtClean="0"/>
              <a:t>12/13/2023</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76391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1" y="7612380"/>
            <a:ext cx="15170468" cy="1234440"/>
          </a:xfrm>
        </p:spPr>
        <p:txBody>
          <a:bodyPr tIns="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solidFill>
            <a:schemeClr val="bg2">
              <a:lumMod val="90000"/>
            </a:schemeClr>
          </a:solidFill>
        </p:spPr>
        <p:txBody>
          <a:bodyPr lIns="457200" tIns="45720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6"/>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9211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5DC5B261-8843-42D1-AAFC-05E20E2D9B97}" type="datetimeFigureOut">
              <a:rPr lang="en-US" smtClean="0"/>
              <a:t>12/13/2023</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4FAB73BC-B049-4115-A692-8D63A059BFB8}"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1185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4844">
              <a:srgbClr val="BDE7F7"/>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4" name="Picture 13" descr="A tablet with a stethoscope and clipboard&#10;&#10;Description automatically generated">
            <a:extLst>
              <a:ext uri="{FF2B5EF4-FFF2-40B4-BE49-F238E27FC236}">
                <a16:creationId xmlns:a16="http://schemas.microsoft.com/office/drawing/2014/main" id="{0829BEAB-A0B9-1380-F2B6-43A1435DF611}"/>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0"/>
            <a:ext cx="18288000" cy="10286999"/>
          </a:xfrm>
          <a:prstGeom prst="rect">
            <a:avLst/>
          </a:prstGeom>
        </p:spPr>
      </p:pic>
      <p:sp>
        <p:nvSpPr>
          <p:cNvPr id="15" name="Rectangle 14">
            <a:extLst>
              <a:ext uri="{FF2B5EF4-FFF2-40B4-BE49-F238E27FC236}">
                <a16:creationId xmlns:a16="http://schemas.microsoft.com/office/drawing/2014/main" id="{7B785A3E-3050-99D5-3BD3-64121EDEF350}"/>
              </a:ext>
            </a:extLst>
          </p:cNvPr>
          <p:cNvSpPr/>
          <p:nvPr/>
        </p:nvSpPr>
        <p:spPr>
          <a:xfrm>
            <a:off x="4348918" y="2172559"/>
            <a:ext cx="9323294" cy="4267200"/>
          </a:xfrm>
          <a:prstGeom prst="rect">
            <a:avLst/>
          </a:prstGeom>
          <a:solidFill>
            <a:schemeClr val="bg1"/>
          </a:solidFill>
          <a:ln w="257175">
            <a:solidFill>
              <a:schemeClr val="accent2">
                <a:lumMod val="75000"/>
                <a:alpha val="98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6" name="Group 6"/>
          <p:cNvGrpSpPr/>
          <p:nvPr/>
        </p:nvGrpSpPr>
        <p:grpSpPr>
          <a:xfrm>
            <a:off x="6952199" y="1434476"/>
            <a:ext cx="4042942" cy="1135631"/>
            <a:chOff x="-35143" y="-38100"/>
            <a:chExt cx="1064808" cy="562201"/>
          </a:xfrm>
        </p:grpSpPr>
        <p:sp>
          <p:nvSpPr>
            <p:cNvPr id="7" name="Freeform 7"/>
            <p:cNvSpPr/>
            <p:nvPr/>
          </p:nvSpPr>
          <p:spPr>
            <a:xfrm>
              <a:off x="-35143" y="80861"/>
              <a:ext cx="1029665" cy="443240"/>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w="38100" cap="sq">
              <a:solidFill>
                <a:schemeClr val="tx1"/>
              </a:solidFill>
              <a:prstDash val="solid"/>
              <a:miter/>
            </a:ln>
          </p:spPr>
          <p:txBody>
            <a:bodyPr/>
            <a:lstStyle/>
            <a:p>
              <a:pPr algn="ctr"/>
              <a:r>
                <a:rPr lang="en-US" sz="4000" b="1" dirty="0">
                  <a:ln w="0"/>
                  <a:solidFill>
                    <a:schemeClr val="accent2"/>
                  </a:solidFill>
                  <a:effectLst>
                    <a:outerShdw blurRad="38100" dist="25400" dir="5400000" algn="ctr" rotWithShape="0">
                      <a:srgbClr val="6E747A">
                        <a:alpha val="43000"/>
                      </a:srgbClr>
                    </a:outerShdw>
                  </a:effectLst>
                </a:rPr>
                <a:t>GROUP 8</a:t>
              </a:r>
            </a:p>
          </p:txBody>
        </p:sp>
        <p:sp>
          <p:nvSpPr>
            <p:cNvPr id="8" name="TextBox 8"/>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698541" y="2637585"/>
            <a:ext cx="8624047" cy="3472104"/>
          </a:xfrm>
          <a:prstGeom prst="rect">
            <a:avLst/>
          </a:prstGeom>
          <a:solidFill>
            <a:schemeClr val="bg1"/>
          </a:solidFill>
        </p:spPr>
        <p:txBody>
          <a:bodyPr wrap="square" lIns="0" tIns="0" rIns="0" bIns="0" rtlCol="0" anchor="t">
            <a:spAutoFit/>
          </a:bodyPr>
          <a:lstStyle/>
          <a:p>
            <a:pPr algn="ctr">
              <a:lnSpc>
                <a:spcPts val="14086"/>
              </a:lnSpc>
            </a:pPr>
            <a:r>
              <a:rPr lang="en-US" sz="8000" dirty="0">
                <a:solidFill>
                  <a:srgbClr val="292929"/>
                </a:solidFill>
                <a:latin typeface="Bebas Neue"/>
              </a:rPr>
              <a:t>HEALTHCARE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FBD113-9273-5963-C212-F4DCBD1DB74B}"/>
              </a:ext>
            </a:extLst>
          </p:cNvPr>
          <p:cNvPicPr>
            <a:picLocks noChangeAspect="1"/>
          </p:cNvPicPr>
          <p:nvPr/>
        </p:nvPicPr>
        <p:blipFill>
          <a:blip r:embed="rId2"/>
          <a:stretch>
            <a:fillRect/>
          </a:stretch>
        </p:blipFill>
        <p:spPr>
          <a:xfrm>
            <a:off x="1039906" y="292608"/>
            <a:ext cx="16405412" cy="9227910"/>
          </a:xfrm>
          <a:prstGeom prst="rect">
            <a:avLst/>
          </a:prstGeom>
        </p:spPr>
      </p:pic>
    </p:spTree>
    <p:extLst>
      <p:ext uri="{BB962C8B-B14F-4D97-AF65-F5344CB8AC3E}">
        <p14:creationId xmlns:p14="http://schemas.microsoft.com/office/powerpoint/2010/main" val="196616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C666-5DC5-1535-DA83-EB397B97DA82}"/>
              </a:ext>
            </a:extLst>
          </p:cNvPr>
          <p:cNvSpPr>
            <a:spLocks noGrp="1"/>
          </p:cNvSpPr>
          <p:nvPr>
            <p:ph type="title" idx="4294967295"/>
          </p:nvPr>
        </p:nvSpPr>
        <p:spPr>
          <a:xfrm>
            <a:off x="552225" y="0"/>
            <a:ext cx="15087600" cy="2176462"/>
          </a:xfrm>
        </p:spPr>
        <p:txBody>
          <a:bodyPr/>
          <a:lstStyle/>
          <a:p>
            <a:r>
              <a:rPr lang="en-IN" b="1" dirty="0">
                <a:solidFill>
                  <a:schemeClr val="accent2"/>
                </a:solidFill>
              </a:rPr>
              <a:t>GUI</a:t>
            </a:r>
          </a:p>
        </p:txBody>
      </p:sp>
      <p:pic>
        <p:nvPicPr>
          <p:cNvPr id="1026" name="Picture 2">
            <a:extLst>
              <a:ext uri="{FF2B5EF4-FFF2-40B4-BE49-F238E27FC236}">
                <a16:creationId xmlns:a16="http://schemas.microsoft.com/office/drawing/2014/main" id="{C8C2205A-0A43-6E6A-54B9-757FB41409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225" y="2976143"/>
            <a:ext cx="5274833" cy="2714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1B1D80-1D83-DCA7-13BB-D400E1785B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4580" y="3093470"/>
            <a:ext cx="6050280" cy="24711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7A00A8D-17FB-8BDC-2F81-69627043454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225" y="6060870"/>
            <a:ext cx="5379608"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D199CDE-2E16-6835-748F-D5859BA89E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6079920"/>
            <a:ext cx="6199094" cy="2714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5BB54A1-7021-D854-05FB-A96EB70379F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552382" y="2830972"/>
            <a:ext cx="5000512" cy="27336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4D195F5-8660-B817-C528-57BE496090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596421" y="6060870"/>
            <a:ext cx="5139354"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a:extLst>
              <a:ext uri="{FF2B5EF4-FFF2-40B4-BE49-F238E27FC236}">
                <a16:creationId xmlns:a16="http://schemas.microsoft.com/office/drawing/2014/main" id="{ECDE7F8F-B9B6-C548-DC2A-08A977EB8AF2}"/>
              </a:ext>
            </a:extLst>
          </p:cNvPr>
          <p:cNvSpPr/>
          <p:nvPr/>
        </p:nvSpPr>
        <p:spPr>
          <a:xfrm flipV="1">
            <a:off x="678792" y="2176461"/>
            <a:ext cx="16201032" cy="0"/>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spTree>
    <p:extLst>
      <p:ext uri="{BB962C8B-B14F-4D97-AF65-F5344CB8AC3E}">
        <p14:creationId xmlns:p14="http://schemas.microsoft.com/office/powerpoint/2010/main" val="103212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E40F-E756-015C-1F9E-8EDFE5F008A7}"/>
              </a:ext>
            </a:extLst>
          </p:cNvPr>
          <p:cNvSpPr>
            <a:spLocks noGrp="1"/>
          </p:cNvSpPr>
          <p:nvPr>
            <p:ph type="title" idx="4294967295"/>
          </p:nvPr>
        </p:nvSpPr>
        <p:spPr>
          <a:xfrm>
            <a:off x="3200400" y="2849563"/>
            <a:ext cx="15087600" cy="2176462"/>
          </a:xfrm>
        </p:spPr>
        <p:txBody>
          <a:bodyPr>
            <a:normAutofit/>
          </a:bodyPr>
          <a:lstStyle/>
          <a:p>
            <a:pPr algn="ctr"/>
            <a:r>
              <a:rPr lang="en-US" sz="8800" b="1" dirty="0">
                <a:cs typeface="Calibri Light"/>
              </a:rPr>
              <a:t>LIVE DEMO</a:t>
            </a:r>
          </a:p>
        </p:txBody>
      </p:sp>
    </p:spTree>
    <p:extLst>
      <p:ext uri="{BB962C8B-B14F-4D97-AF65-F5344CB8AC3E}">
        <p14:creationId xmlns:p14="http://schemas.microsoft.com/office/powerpoint/2010/main" val="347502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79712"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7FDFE"/>
            </a:solidFill>
          </p:spPr>
          <p:txBody>
            <a:bodyPr/>
            <a:lstStyle/>
            <a:p>
              <a:endParaRPr lang="en-US"/>
            </a:p>
          </p:txBody>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V="1">
            <a:off x="6723715" y="3605597"/>
            <a:ext cx="9770742" cy="1"/>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grpSp>
        <p:nvGrpSpPr>
          <p:cNvPr id="7" name="Group 7"/>
          <p:cNvGrpSpPr/>
          <p:nvPr/>
        </p:nvGrpSpPr>
        <p:grpSpPr>
          <a:xfrm>
            <a:off x="6723715" y="4324478"/>
            <a:ext cx="9730127" cy="3844838"/>
            <a:chOff x="0" y="0"/>
            <a:chExt cx="2318512" cy="1012632"/>
          </a:xfrm>
        </p:grpSpPr>
        <p:sp>
          <p:nvSpPr>
            <p:cNvPr id="8" name="Freeform 8"/>
            <p:cNvSpPr/>
            <p:nvPr/>
          </p:nvSpPr>
          <p:spPr>
            <a:xfrm>
              <a:off x="0" y="0"/>
              <a:ext cx="2318512" cy="1012632"/>
            </a:xfrm>
            <a:custGeom>
              <a:avLst/>
              <a:gdLst/>
              <a:ahLst/>
              <a:cxnLst/>
              <a:rect l="l" t="t" r="r" b="b"/>
              <a:pathLst>
                <a:path w="2318512" h="1012632">
                  <a:moveTo>
                    <a:pt x="0" y="0"/>
                  </a:moveTo>
                  <a:lnTo>
                    <a:pt x="2318512" y="0"/>
                  </a:lnTo>
                  <a:lnTo>
                    <a:pt x="2318512" y="1012632"/>
                  </a:lnTo>
                  <a:lnTo>
                    <a:pt x="0" y="1012632"/>
                  </a:lnTo>
                  <a:close/>
                </a:path>
              </a:pathLst>
            </a:custGeom>
            <a:ln/>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9" name="TextBox 9"/>
            <p:cNvSpPr txBox="1"/>
            <p:nvPr/>
          </p:nvSpPr>
          <p:spPr>
            <a:xfrm>
              <a:off x="0" y="-38100"/>
              <a:ext cx="2318512" cy="1050732"/>
            </a:xfrm>
            <a:prstGeom prst="rect">
              <a:avLst/>
            </a:prstGeom>
          </p:spPr>
          <p:style>
            <a:lnRef idx="2">
              <a:schemeClr val="accent2"/>
            </a:lnRef>
            <a:fillRef idx="1">
              <a:schemeClr val="lt1"/>
            </a:fillRef>
            <a:effectRef idx="0">
              <a:schemeClr val="accent2"/>
            </a:effectRef>
            <a:fontRef idx="minor">
              <a:schemeClr val="dk1"/>
            </a:fontRef>
          </p:style>
          <p:txBody>
            <a:bodyPr lIns="50800" tIns="50800" rIns="50800" bIns="50800" rtlCol="0" anchor="ctr"/>
            <a:lstStyle/>
            <a:p>
              <a:pPr algn="ctr">
                <a:lnSpc>
                  <a:spcPts val="2659"/>
                </a:lnSpc>
              </a:pPr>
              <a:endParaRPr/>
            </a:p>
          </p:txBody>
        </p:sp>
      </p:grpSp>
      <p:sp>
        <p:nvSpPr>
          <p:cNvPr id="13" name="TextBox 13"/>
          <p:cNvSpPr txBox="1"/>
          <p:nvPr/>
        </p:nvSpPr>
        <p:spPr>
          <a:xfrm>
            <a:off x="6762403" y="2486637"/>
            <a:ext cx="4993885" cy="1118961"/>
          </a:xfrm>
          <a:prstGeom prst="rect">
            <a:avLst/>
          </a:prstGeom>
        </p:spPr>
        <p:txBody>
          <a:bodyPr lIns="0" tIns="0" rIns="0" bIns="0" rtlCol="0" anchor="t">
            <a:spAutoFit/>
          </a:bodyPr>
          <a:lstStyle/>
          <a:p>
            <a:pPr>
              <a:lnSpc>
                <a:spcPts val="9130"/>
              </a:lnSpc>
            </a:pPr>
            <a:r>
              <a:rPr lang="en-US" sz="7200" b="1" dirty="0">
                <a:solidFill>
                  <a:srgbClr val="292929"/>
                </a:solidFill>
                <a:latin typeface="Calibri Light"/>
                <a:cs typeface="Calibri Light"/>
              </a:rPr>
              <a:t>AGENDA</a:t>
            </a:r>
          </a:p>
        </p:txBody>
      </p:sp>
      <p:sp>
        <p:nvSpPr>
          <p:cNvPr id="14" name="TextBox 14"/>
          <p:cNvSpPr txBox="1"/>
          <p:nvPr/>
        </p:nvSpPr>
        <p:spPr>
          <a:xfrm>
            <a:off x="7314467" y="4818216"/>
            <a:ext cx="3570261" cy="390525"/>
          </a:xfrm>
          <a:prstGeom prst="rect">
            <a:avLst/>
          </a:prstGeom>
        </p:spPr>
        <p:txBody>
          <a:bodyPr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Introduction</a:t>
            </a:r>
          </a:p>
        </p:txBody>
      </p:sp>
      <p:sp>
        <p:nvSpPr>
          <p:cNvPr id="15" name="TextBox 15"/>
          <p:cNvSpPr txBox="1"/>
          <p:nvPr/>
        </p:nvSpPr>
        <p:spPr>
          <a:xfrm>
            <a:off x="11349025" y="4818216"/>
            <a:ext cx="3889762" cy="390525"/>
          </a:xfrm>
          <a:prstGeom prst="rect">
            <a:avLst/>
          </a:prstGeom>
        </p:spPr>
        <p:txBody>
          <a:bodyPr lIns="0" tIns="0" rIns="0" bIns="0" rtlCol="0" anchor="t">
            <a:spAutoFit/>
          </a:bodyPr>
          <a:lstStyle/>
          <a:p>
            <a:pPr marL="647698" lvl="1" indent="-323849">
              <a:lnSpc>
                <a:spcPts val="2999"/>
              </a:lnSpc>
              <a:buFont typeface="Arial"/>
              <a:buChar char="•"/>
            </a:pPr>
            <a:r>
              <a:rPr lang="en-US" sz="2999">
                <a:solidFill>
                  <a:srgbClr val="2D3541"/>
                </a:solidFill>
                <a:latin typeface="Proxima Nova"/>
              </a:rPr>
              <a:t>Final ERD</a:t>
            </a:r>
          </a:p>
        </p:txBody>
      </p:sp>
      <p:sp>
        <p:nvSpPr>
          <p:cNvPr id="16" name="TextBox 16"/>
          <p:cNvSpPr txBox="1"/>
          <p:nvPr/>
        </p:nvSpPr>
        <p:spPr>
          <a:xfrm>
            <a:off x="7314467" y="6411576"/>
            <a:ext cx="3250760" cy="390525"/>
          </a:xfrm>
          <a:prstGeom prst="rect">
            <a:avLst/>
          </a:prstGeom>
        </p:spPr>
        <p:txBody>
          <a:bodyPr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Key Objectives</a:t>
            </a:r>
          </a:p>
        </p:txBody>
      </p:sp>
      <p:sp>
        <p:nvSpPr>
          <p:cNvPr id="17" name="TextBox 17"/>
          <p:cNvSpPr txBox="1"/>
          <p:nvPr/>
        </p:nvSpPr>
        <p:spPr>
          <a:xfrm>
            <a:off x="11349025" y="6411576"/>
            <a:ext cx="4109568" cy="384721"/>
          </a:xfrm>
          <a:prstGeom prst="rect">
            <a:avLst/>
          </a:prstGeom>
        </p:spPr>
        <p:txBody>
          <a:bodyPr wrap="square" lIns="0" tIns="0" rIns="0" bIns="0" rtlCol="0" anchor="t">
            <a:spAutoFit/>
          </a:bodyPr>
          <a:lstStyle/>
          <a:p>
            <a:pPr marL="647698" lvl="1" indent="-323849">
              <a:lnSpc>
                <a:spcPts val="2999"/>
              </a:lnSpc>
              <a:buFont typeface="Arial"/>
              <a:buChar char="•"/>
            </a:pPr>
            <a:r>
              <a:rPr lang="en-US" sz="2999">
                <a:solidFill>
                  <a:srgbClr val="2D3541"/>
                </a:solidFill>
                <a:latin typeface="Proxima Nova"/>
              </a:rPr>
              <a:t>Visualization Layers</a:t>
            </a:r>
          </a:p>
        </p:txBody>
      </p:sp>
      <p:sp>
        <p:nvSpPr>
          <p:cNvPr id="18" name="TextBox 18"/>
          <p:cNvSpPr txBox="1"/>
          <p:nvPr/>
        </p:nvSpPr>
        <p:spPr>
          <a:xfrm>
            <a:off x="7314466" y="5614896"/>
            <a:ext cx="3889761" cy="384721"/>
          </a:xfrm>
          <a:prstGeom prst="rect">
            <a:avLst/>
          </a:prstGeom>
        </p:spPr>
        <p:txBody>
          <a:bodyPr wrap="square"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Problem Statement</a:t>
            </a:r>
          </a:p>
        </p:txBody>
      </p:sp>
      <p:sp>
        <p:nvSpPr>
          <p:cNvPr id="19" name="TextBox 19"/>
          <p:cNvSpPr txBox="1"/>
          <p:nvPr/>
        </p:nvSpPr>
        <p:spPr>
          <a:xfrm>
            <a:off x="11349025" y="5614896"/>
            <a:ext cx="5145432" cy="384721"/>
          </a:xfrm>
          <a:prstGeom prst="rect">
            <a:avLst/>
          </a:prstGeom>
        </p:spPr>
        <p:txBody>
          <a:bodyPr wrap="square" lIns="0" tIns="0" rIns="0" bIns="0" rtlCol="0" anchor="t">
            <a:spAutoFit/>
          </a:bodyPr>
          <a:lstStyle/>
          <a:p>
            <a:pPr marL="647698" lvl="1" indent="-323849">
              <a:lnSpc>
                <a:spcPts val="2999"/>
              </a:lnSpc>
              <a:buFont typeface="Arial"/>
              <a:buChar char="•"/>
            </a:pPr>
            <a:r>
              <a:rPr lang="en-US" sz="2999" dirty="0">
                <a:solidFill>
                  <a:srgbClr val="2D3541"/>
                </a:solidFill>
                <a:latin typeface="Proxima Nova"/>
              </a:rPr>
              <a:t>Database Implementation</a:t>
            </a:r>
          </a:p>
        </p:txBody>
      </p:sp>
      <p:pic>
        <p:nvPicPr>
          <p:cNvPr id="20" name="Picture 19" descr="A person holding a baby and a person holding a baby&#10;&#10;Description automatically generated">
            <a:extLst>
              <a:ext uri="{FF2B5EF4-FFF2-40B4-BE49-F238E27FC236}">
                <a16:creationId xmlns:a16="http://schemas.microsoft.com/office/drawing/2014/main" id="{FB204E82-9510-ADF4-A41C-F1EA524F0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673" y="1192670"/>
            <a:ext cx="5145433" cy="67952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7169238" y="884791"/>
            <a:ext cx="7150265" cy="858248"/>
          </a:xfrm>
          <a:prstGeom prst="rect">
            <a:avLst/>
          </a:prstGeom>
        </p:spPr>
        <p:txBody>
          <a:bodyPr wrap="square" lIns="0" tIns="0" rIns="0" bIns="0" rtlCol="0" anchor="t">
            <a:spAutoFit/>
          </a:bodyPr>
          <a:lstStyle/>
          <a:p>
            <a:pPr>
              <a:lnSpc>
                <a:spcPts val="6640"/>
              </a:lnSpc>
            </a:pPr>
            <a:r>
              <a:rPr lang="en-US" sz="6600" b="1" dirty="0">
                <a:solidFill>
                  <a:schemeClr val="accent2"/>
                </a:solidFill>
                <a:latin typeface="Calibri Light"/>
                <a:cs typeface="Calibri Light"/>
              </a:rPr>
              <a:t>INTRODUCTION</a:t>
            </a:r>
          </a:p>
        </p:txBody>
      </p:sp>
      <p:sp>
        <p:nvSpPr>
          <p:cNvPr id="2" name="AutoShape 6">
            <a:extLst>
              <a:ext uri="{FF2B5EF4-FFF2-40B4-BE49-F238E27FC236}">
                <a16:creationId xmlns:a16="http://schemas.microsoft.com/office/drawing/2014/main" id="{B0AE6119-E0AE-AD16-6C97-0292BF4C9C8B}"/>
              </a:ext>
            </a:extLst>
          </p:cNvPr>
          <p:cNvSpPr/>
          <p:nvPr/>
        </p:nvSpPr>
        <p:spPr>
          <a:xfrm flipV="1">
            <a:off x="7169239" y="1743038"/>
            <a:ext cx="10295801" cy="47385"/>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pic>
        <p:nvPicPr>
          <p:cNvPr id="4" name="Picture 3" descr="A hand stacking wooden blocks with icons&#10;&#10;Description automatically generated">
            <a:extLst>
              <a:ext uri="{FF2B5EF4-FFF2-40B4-BE49-F238E27FC236}">
                <a16:creationId xmlns:a16="http://schemas.microsoft.com/office/drawing/2014/main" id="{D48AA6E6-7851-BAFA-2DA2-A41F9917B9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5365" y="1083827"/>
            <a:ext cx="5116604" cy="5359758"/>
          </a:xfrm>
          <a:prstGeom prst="rect">
            <a:avLst/>
          </a:prstGeom>
        </p:spPr>
      </p:pic>
      <p:sp>
        <p:nvSpPr>
          <p:cNvPr id="3" name="TextBox 2">
            <a:extLst>
              <a:ext uri="{FF2B5EF4-FFF2-40B4-BE49-F238E27FC236}">
                <a16:creationId xmlns:a16="http://schemas.microsoft.com/office/drawing/2014/main" id="{B0A0F10C-DF26-3F6D-A49D-C5525BDDD870}"/>
              </a:ext>
            </a:extLst>
          </p:cNvPr>
          <p:cNvSpPr txBox="1"/>
          <p:nvPr/>
        </p:nvSpPr>
        <p:spPr>
          <a:xfrm>
            <a:off x="7305674" y="2688771"/>
            <a:ext cx="1073739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3200">
                <a:ea typeface="+mn-lt"/>
                <a:cs typeface="+mn-lt"/>
              </a:rPr>
              <a:t>In the dynamic realm of healthcare, efficient management of information is paramount to ensuring the delivery of high-quality patient care and the streamlined operation of healthcare facilities. </a:t>
            </a:r>
          </a:p>
          <a:p>
            <a:pPr marL="342900" indent="-342900">
              <a:buAutoNum type="arabicPeriod"/>
            </a:pPr>
            <a:endParaRPr lang="en-US" sz="3200">
              <a:ea typeface="Calibri" panose="020F0502020204030204"/>
              <a:cs typeface="Calibri" panose="020F0502020204030204"/>
            </a:endParaRPr>
          </a:p>
          <a:p>
            <a:pPr marL="342900" indent="-342900">
              <a:buAutoNum type="arabicPeriod"/>
            </a:pPr>
            <a:r>
              <a:rPr lang="en-US" sz="3200">
                <a:ea typeface="+mn-lt"/>
                <a:cs typeface="+mn-lt"/>
              </a:rPr>
              <a:t>The introduction of a robust Healthcare Management Database System represents a significant leap forward in optimizing the way healthcare data is collected, stored, and utilized.</a:t>
            </a:r>
            <a:endParaRPr lang="en-US" sz="3200">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8"/>
          <p:cNvSpPr/>
          <p:nvPr/>
        </p:nvSpPr>
        <p:spPr>
          <a:xfrm>
            <a:off x="7737303" y="8256525"/>
            <a:ext cx="11334225" cy="0"/>
          </a:xfrm>
          <a:prstGeom prst="line">
            <a:avLst/>
          </a:prstGeom>
          <a:ln w="38100" cap="flat">
            <a:solidFill>
              <a:srgbClr val="FFFFFF"/>
            </a:solidFill>
            <a:prstDash val="sysDot"/>
            <a:headEnd type="none" w="sm" len="sm"/>
            <a:tailEnd type="none" w="sm" len="sm"/>
          </a:ln>
        </p:spPr>
        <p:txBody>
          <a:bodyPr/>
          <a:lstStyle/>
          <a:p>
            <a:endParaRPr lang="en-US"/>
          </a:p>
        </p:txBody>
      </p:sp>
      <p:sp>
        <p:nvSpPr>
          <p:cNvPr id="13" name="Title 12">
            <a:extLst>
              <a:ext uri="{FF2B5EF4-FFF2-40B4-BE49-F238E27FC236}">
                <a16:creationId xmlns:a16="http://schemas.microsoft.com/office/drawing/2014/main" id="{8C21AE85-CC43-B200-ACC8-8F4E182E1C66}"/>
              </a:ext>
            </a:extLst>
          </p:cNvPr>
          <p:cNvSpPr>
            <a:spLocks noGrp="1"/>
          </p:cNvSpPr>
          <p:nvPr>
            <p:ph type="title"/>
          </p:nvPr>
        </p:nvSpPr>
        <p:spPr>
          <a:xfrm>
            <a:off x="1645920" y="429905"/>
            <a:ext cx="7644384" cy="2176136"/>
          </a:xfrm>
        </p:spPr>
        <p:txBody>
          <a:bodyPr>
            <a:normAutofit/>
          </a:bodyPr>
          <a:lstStyle/>
          <a:p>
            <a:pPr algn="ctr"/>
            <a:r>
              <a:rPr lang="en-US" sz="6600" b="1" dirty="0">
                <a:solidFill>
                  <a:schemeClr val="accent2"/>
                </a:solidFill>
                <a:cs typeface="Calibri Light"/>
              </a:rPr>
              <a:t>PROBLEM STATEMENT</a:t>
            </a:r>
            <a:endParaRPr lang="en-US" dirty="0">
              <a:solidFill>
                <a:schemeClr val="accent2"/>
              </a:solidFill>
            </a:endParaRPr>
          </a:p>
        </p:txBody>
      </p:sp>
      <p:sp>
        <p:nvSpPr>
          <p:cNvPr id="10" name="Text Placeholder 9">
            <a:extLst>
              <a:ext uri="{FF2B5EF4-FFF2-40B4-BE49-F238E27FC236}">
                <a16:creationId xmlns:a16="http://schemas.microsoft.com/office/drawing/2014/main" id="{C0132F0E-CDAA-028C-F581-9B24454C7F4F}"/>
              </a:ext>
            </a:extLst>
          </p:cNvPr>
          <p:cNvSpPr>
            <a:spLocks noGrp="1"/>
          </p:cNvSpPr>
          <p:nvPr>
            <p:ph idx="1"/>
          </p:nvPr>
        </p:nvSpPr>
        <p:spPr/>
        <p:txBody>
          <a:bodyPr vert="horz" lIns="91440" tIns="45720" rIns="91440" bIns="45720" rtlCol="0" anchor="t">
            <a:normAutofit/>
          </a:bodyPr>
          <a:lstStyle/>
          <a:p>
            <a:pPr marL="0" indent="0">
              <a:lnSpc>
                <a:spcPct val="100000"/>
              </a:lnSpc>
              <a:spcBef>
                <a:spcPts val="0"/>
              </a:spcBef>
              <a:spcAft>
                <a:spcPts val="0"/>
              </a:spcAft>
              <a:buNone/>
            </a:pPr>
            <a:r>
              <a:rPr lang="en-US" sz="3200" dirty="0">
                <a:solidFill>
                  <a:schemeClr val="tx1"/>
                </a:solidFill>
                <a:ea typeface="+mn-lt"/>
                <a:cs typeface="+mn-lt"/>
              </a:rPr>
              <a:t>The project aims to address the inefficiencies and challenges in healthcare data management by developing a comprehensive database system. The system is dedicated to maintaining precise and secure records, covering comprehensive details such as patient profiles, doctor information, treatment records, as well as payment and billing particulars. The primary objectives include implementing efficient indexing strategies to facilitate fast data retrieval, creating User-Defined Functions (UDFs) for custom calculations, and employing Stored Procedures for managing complex database operations. The goal is to enhance the overall effectiveness of healthcare management, ensuring data integrity, security, and streamlined processes for improved patient care and administrative efficiency.</a:t>
            </a:r>
            <a:endParaRPr lang="en-US" sz="3200" dirty="0">
              <a:solidFill>
                <a:schemeClr val="tx1"/>
              </a:solidFill>
              <a:cs typeface="Calibri"/>
            </a:endParaRPr>
          </a:p>
          <a:p>
            <a:endParaRPr lang="en-US" sz="2650" dirty="0">
              <a:solidFill>
                <a:schemeClr val="tx1"/>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6218464" y="709239"/>
            <a:ext cx="6062864" cy="947421"/>
          </a:xfrm>
          <a:prstGeom prst="rect">
            <a:avLst/>
          </a:prstGeom>
        </p:spPr>
        <p:txBody>
          <a:bodyPr lIns="0" tIns="0" rIns="0" bIns="0" rtlCol="0" anchor="t">
            <a:spAutoFit/>
          </a:bodyPr>
          <a:lstStyle/>
          <a:p>
            <a:pPr>
              <a:lnSpc>
                <a:spcPts val="6640"/>
              </a:lnSpc>
            </a:pPr>
            <a:r>
              <a:rPr lang="en-US" sz="8000">
                <a:solidFill>
                  <a:srgbClr val="F7FDFE"/>
                </a:solidFill>
                <a:latin typeface="Bebas Neue"/>
              </a:rPr>
              <a:t>Key Objectives</a:t>
            </a:r>
            <a:endParaRPr lang="en-US"/>
          </a:p>
        </p:txBody>
      </p:sp>
      <p:sp>
        <p:nvSpPr>
          <p:cNvPr id="2" name="Title 1">
            <a:extLst>
              <a:ext uri="{FF2B5EF4-FFF2-40B4-BE49-F238E27FC236}">
                <a16:creationId xmlns:a16="http://schemas.microsoft.com/office/drawing/2014/main" id="{A4995621-ACCC-88D6-CBAF-F6A697AEB7C1}"/>
              </a:ext>
            </a:extLst>
          </p:cNvPr>
          <p:cNvSpPr>
            <a:spLocks noGrp="1"/>
          </p:cNvSpPr>
          <p:nvPr>
            <p:ph type="title"/>
          </p:nvPr>
        </p:nvSpPr>
        <p:spPr>
          <a:xfrm>
            <a:off x="1810736" y="1021576"/>
            <a:ext cx="14878319" cy="1596587"/>
          </a:xfrm>
        </p:spPr>
        <p:txBody>
          <a:bodyPr>
            <a:normAutofit/>
          </a:bodyPr>
          <a:lstStyle/>
          <a:p>
            <a:r>
              <a:rPr lang="en-US" sz="6000" b="1" dirty="0">
                <a:solidFill>
                  <a:schemeClr val="accent2"/>
                </a:solidFill>
                <a:cs typeface="Calibri Light"/>
              </a:rPr>
              <a:t>OBJECTIVES </a:t>
            </a:r>
          </a:p>
        </p:txBody>
      </p:sp>
      <p:sp>
        <p:nvSpPr>
          <p:cNvPr id="3" name="Content Placeholder 2">
            <a:extLst>
              <a:ext uri="{FF2B5EF4-FFF2-40B4-BE49-F238E27FC236}">
                <a16:creationId xmlns:a16="http://schemas.microsoft.com/office/drawing/2014/main" id="{56D93CEB-FC21-EB26-7550-8C77F2A62FFA}"/>
              </a:ext>
            </a:extLst>
          </p:cNvPr>
          <p:cNvSpPr>
            <a:spLocks noGrp="1"/>
          </p:cNvSpPr>
          <p:nvPr>
            <p:ph idx="1"/>
          </p:nvPr>
        </p:nvSpPr>
        <p:spPr>
          <a:xfrm>
            <a:off x="1645920" y="2768601"/>
            <a:ext cx="15636240" cy="6035040"/>
          </a:xfrm>
        </p:spPr>
        <p:txBody>
          <a:bodyPr vert="horz" lIns="0" tIns="45720" rIns="0" bIns="45720" rtlCol="0" anchor="t">
            <a:normAutofit/>
          </a:bodyPr>
          <a:lstStyle/>
          <a:p>
            <a:pPr marL="0" indent="0" algn="just">
              <a:lnSpc>
                <a:spcPct val="100000"/>
              </a:lnSpc>
              <a:spcBef>
                <a:spcPts val="0"/>
              </a:spcBef>
              <a:spcAft>
                <a:spcPts val="0"/>
              </a:spcAft>
              <a:buNone/>
            </a:pPr>
            <a:endParaRPr lang="en-US" dirty="0">
              <a:cs typeface="Calibri" panose="020F0502020204030204"/>
            </a:endParaRPr>
          </a:p>
          <a:p>
            <a:pPr>
              <a:lnSpc>
                <a:spcPct val="100000"/>
              </a:lnSpc>
              <a:spcBef>
                <a:spcPts val="0"/>
              </a:spcBef>
              <a:spcAft>
                <a:spcPts val="0"/>
              </a:spcAft>
            </a:pPr>
            <a:endParaRPr lang="en-US" sz="3200" dirty="0">
              <a:solidFill>
                <a:srgbClr val="000000"/>
              </a:solidFill>
              <a:cs typeface="Calibri"/>
            </a:endParaRPr>
          </a:p>
          <a:p>
            <a:pPr marL="953262" lvl="1" indent="-514350">
              <a:lnSpc>
                <a:spcPct val="100000"/>
              </a:lnSpc>
              <a:spcBef>
                <a:spcPts val="0"/>
              </a:spcBef>
              <a:spcAft>
                <a:spcPts val="0"/>
              </a:spcAft>
              <a:buFont typeface="+mj-lt"/>
              <a:buAutoNum type="arabicPeriod"/>
            </a:pPr>
            <a:r>
              <a:rPr lang="en-GB" sz="3200" dirty="0">
                <a:solidFill>
                  <a:srgbClr val="000000"/>
                </a:solidFill>
                <a:cs typeface="Calibri"/>
              </a:rPr>
              <a:t>    To manage dynamic interactions between patients, healthcare   providers, and 	         	insurers, we have used</a:t>
            </a:r>
            <a:r>
              <a:rPr lang="en-US" sz="3200" dirty="0">
                <a:solidFill>
                  <a:srgbClr val="000000"/>
                </a:solidFill>
                <a:cs typeface="Calibri"/>
              </a:rPr>
              <a:t> </a:t>
            </a:r>
            <a:r>
              <a:rPr lang="en-GB" sz="3200" dirty="0">
                <a:solidFill>
                  <a:srgbClr val="000000"/>
                </a:solidFill>
                <a:cs typeface="Calibri"/>
              </a:rPr>
              <a:t>event-driven programming. </a:t>
            </a:r>
            <a:r>
              <a:rPr lang="en-US" sz="3200" dirty="0">
                <a:solidFill>
                  <a:srgbClr val="000000"/>
                </a:solidFill>
                <a:cs typeface="Calibri"/>
              </a:rPr>
              <a:t> </a:t>
            </a:r>
          </a:p>
          <a:p>
            <a:pPr marL="953262" lvl="1" indent="-514350">
              <a:lnSpc>
                <a:spcPct val="100000"/>
              </a:lnSpc>
              <a:spcBef>
                <a:spcPts val="0"/>
              </a:spcBef>
              <a:spcAft>
                <a:spcPts val="0"/>
              </a:spcAft>
              <a:buFont typeface="+mj-lt"/>
              <a:buAutoNum type="arabicPeriod"/>
            </a:pPr>
            <a:r>
              <a:rPr lang="en-GB" sz="3200" dirty="0">
                <a:solidFill>
                  <a:srgbClr val="000000"/>
                </a:solidFill>
                <a:cs typeface="Calibri"/>
              </a:rPr>
              <a:t>    To develop an integrated and efficient database for managing records and having it up  	to date.</a:t>
            </a:r>
            <a:r>
              <a:rPr lang="en-US" sz="3200" dirty="0">
                <a:solidFill>
                  <a:srgbClr val="000000"/>
                </a:solidFill>
                <a:cs typeface="Calibri"/>
              </a:rPr>
              <a:t> </a:t>
            </a:r>
          </a:p>
          <a:p>
            <a:pPr marL="953262" lvl="1" indent="-514350">
              <a:lnSpc>
                <a:spcPct val="100000"/>
              </a:lnSpc>
              <a:spcBef>
                <a:spcPts val="0"/>
              </a:spcBef>
              <a:spcAft>
                <a:spcPts val="0"/>
              </a:spcAft>
              <a:buFont typeface="+mj-lt"/>
              <a:buAutoNum type="arabicPeriod"/>
            </a:pPr>
            <a:r>
              <a:rPr lang="en-GB" sz="3200" dirty="0">
                <a:solidFill>
                  <a:srgbClr val="000000"/>
                </a:solidFill>
                <a:cs typeface="Calibri"/>
              </a:rPr>
              <a:t>    To </a:t>
            </a:r>
            <a:r>
              <a:rPr lang="en-US" sz="3200" dirty="0">
                <a:solidFill>
                  <a:srgbClr val="000000"/>
                </a:solidFill>
                <a:cs typeface="Calibri"/>
              </a:rPr>
              <a:t>Utilize SQL triggers for dynamic data interactions based on the events.</a:t>
            </a:r>
            <a:r>
              <a:rPr lang="en-IN" sz="3200" dirty="0">
                <a:solidFill>
                  <a:srgbClr val="000000"/>
                </a:solidFill>
                <a:cs typeface="Calibri"/>
              </a:rPr>
              <a:t> </a:t>
            </a:r>
            <a:endParaRPr lang="en-US" sz="3200" dirty="0">
              <a:solidFill>
                <a:srgbClr val="000000"/>
              </a:solidFill>
              <a:cs typeface="Calibri"/>
            </a:endParaRPr>
          </a:p>
          <a:p>
            <a:pPr marL="953262" lvl="1" indent="-514350">
              <a:lnSpc>
                <a:spcPct val="100000"/>
              </a:lnSpc>
              <a:spcBef>
                <a:spcPts val="0"/>
              </a:spcBef>
              <a:spcAft>
                <a:spcPts val="0"/>
              </a:spcAft>
              <a:buFont typeface="+mj-lt"/>
              <a:buAutoNum type="arabicPeriod"/>
            </a:pPr>
            <a:r>
              <a:rPr lang="en-US" sz="3200" dirty="0">
                <a:solidFill>
                  <a:srgbClr val="000000"/>
                </a:solidFill>
                <a:cs typeface="Calibri"/>
              </a:rPr>
              <a:t>    To Optimize data retrieval using advanced SQL techniques using non-clustered indexes.</a:t>
            </a:r>
          </a:p>
          <a:p>
            <a:pPr marL="953262" lvl="1" indent="-514350">
              <a:lnSpc>
                <a:spcPct val="100000"/>
              </a:lnSpc>
              <a:spcBef>
                <a:spcPts val="0"/>
              </a:spcBef>
              <a:spcAft>
                <a:spcPts val="0"/>
              </a:spcAft>
              <a:buFont typeface="+mj-lt"/>
              <a:buAutoNum type="arabicPeriod"/>
            </a:pPr>
            <a:r>
              <a:rPr lang="en-US" sz="3200" dirty="0">
                <a:solidFill>
                  <a:srgbClr val="000000"/>
                </a:solidFill>
                <a:cs typeface="Calibri"/>
              </a:rPr>
              <a:t>    Implement stored procedures and UDFs for modular and secure data operations.</a:t>
            </a:r>
            <a:r>
              <a:rPr lang="en-IN" sz="3200" dirty="0">
                <a:solidFill>
                  <a:srgbClr val="000000"/>
                </a:solidFill>
                <a:cs typeface="Calibri"/>
              </a:rPr>
              <a:t> </a:t>
            </a:r>
          </a:p>
          <a:p>
            <a:pPr marL="953262" lvl="1" indent="-514350">
              <a:lnSpc>
                <a:spcPct val="100000"/>
              </a:lnSpc>
              <a:spcBef>
                <a:spcPts val="0"/>
              </a:spcBef>
              <a:spcAft>
                <a:spcPts val="0"/>
              </a:spcAft>
              <a:buFont typeface="+mj-lt"/>
              <a:buAutoNum type="arabicPeriod"/>
            </a:pPr>
            <a:r>
              <a:rPr lang="en-US" sz="3200" dirty="0">
                <a:solidFill>
                  <a:srgbClr val="000000"/>
                </a:solidFill>
                <a:cs typeface="Calibri"/>
              </a:rPr>
              <a:t>    Ensure all data operations uphold the ACID properties.</a:t>
            </a:r>
            <a:r>
              <a:rPr lang="en-IN" sz="3200" dirty="0">
                <a:solidFill>
                  <a:srgbClr val="000000"/>
                </a:solidFill>
                <a:cs typeface="Calibri"/>
              </a:rPr>
              <a:t> </a:t>
            </a:r>
            <a:endParaRPr lang="en-US" sz="3200" dirty="0">
              <a:solidFill>
                <a:srgbClr val="000000"/>
              </a:solidFill>
              <a:cs typeface="Calibri"/>
            </a:endParaRPr>
          </a:p>
          <a:p>
            <a:pPr marL="457200" indent="-457200">
              <a:lnSpc>
                <a:spcPct val="100000"/>
              </a:lnSpc>
              <a:spcBef>
                <a:spcPts val="0"/>
              </a:spcBef>
              <a:spcAft>
                <a:spcPts val="0"/>
              </a:spcAft>
              <a:buFont typeface="Arial,Sans-Serif" panose="020F0502020204030204" pitchFamily="34" charset="0"/>
              <a:buChar char="•"/>
            </a:pPr>
            <a:endParaRPr lang="en-US" dirty="0">
              <a:cs typeface="Calibri"/>
            </a:endParaRPr>
          </a:p>
        </p:txBody>
      </p:sp>
    </p:spTree>
    <p:extLst>
      <p:ext uri="{BB962C8B-B14F-4D97-AF65-F5344CB8AC3E}">
        <p14:creationId xmlns:p14="http://schemas.microsoft.com/office/powerpoint/2010/main" val="223211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10;&#10;Description automatically generated">
            <a:extLst>
              <a:ext uri="{FF2B5EF4-FFF2-40B4-BE49-F238E27FC236}">
                <a16:creationId xmlns:a16="http://schemas.microsoft.com/office/drawing/2014/main" id="{A7687589-1553-C6E8-7FF9-9FC305BC2399}"/>
              </a:ext>
            </a:extLst>
          </p:cNvPr>
          <p:cNvPicPr>
            <a:picLocks noChangeAspect="1"/>
          </p:cNvPicPr>
          <p:nvPr/>
        </p:nvPicPr>
        <p:blipFill rotWithShape="1">
          <a:blip r:embed="rId3"/>
          <a:srcRect l="4855" r="2996" b="-178"/>
          <a:stretch/>
        </p:blipFill>
        <p:spPr>
          <a:xfrm>
            <a:off x="138618" y="775854"/>
            <a:ext cx="17886992" cy="9051705"/>
          </a:xfrm>
          <a:prstGeom prst="rect">
            <a:avLst/>
          </a:prstGeom>
        </p:spPr>
      </p:pic>
      <p:sp>
        <p:nvSpPr>
          <p:cNvPr id="3" name="TextBox 2">
            <a:extLst>
              <a:ext uri="{FF2B5EF4-FFF2-40B4-BE49-F238E27FC236}">
                <a16:creationId xmlns:a16="http://schemas.microsoft.com/office/drawing/2014/main" id="{045B6571-F442-1D9C-30B8-0D37CBA30A96}"/>
              </a:ext>
            </a:extLst>
          </p:cNvPr>
          <p:cNvSpPr txBox="1"/>
          <p:nvPr/>
        </p:nvSpPr>
        <p:spPr>
          <a:xfrm>
            <a:off x="1668162" y="92676"/>
            <a:ext cx="7970108"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500" b="1" dirty="0">
                <a:solidFill>
                  <a:schemeClr val="accent2"/>
                </a:solidFill>
                <a:latin typeface="+mj-lt"/>
                <a:cs typeface="Calibri"/>
              </a:rPr>
              <a:t>ER DIAGRAM</a:t>
            </a:r>
            <a:endParaRPr lang="en-US" sz="4500" b="1" dirty="0">
              <a:solidFill>
                <a:schemeClr val="accent2"/>
              </a:solidFill>
              <a:latin typeface="+mj-lt"/>
            </a:endParaRPr>
          </a:p>
        </p:txBody>
      </p:sp>
    </p:spTree>
    <p:extLst>
      <p:ext uri="{BB962C8B-B14F-4D97-AF65-F5344CB8AC3E}">
        <p14:creationId xmlns:p14="http://schemas.microsoft.com/office/powerpoint/2010/main" val="264732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CE98-F09A-95DD-4C0A-EC2F7D47DEDB}"/>
              </a:ext>
            </a:extLst>
          </p:cNvPr>
          <p:cNvSpPr>
            <a:spLocks noGrp="1"/>
          </p:cNvSpPr>
          <p:nvPr>
            <p:ph type="title"/>
          </p:nvPr>
        </p:nvSpPr>
        <p:spPr>
          <a:xfrm>
            <a:off x="1645919" y="0"/>
            <a:ext cx="16426927" cy="2588605"/>
          </a:xfrm>
        </p:spPr>
        <p:txBody>
          <a:bodyPr>
            <a:normAutofit fontScale="90000"/>
          </a:bodyPr>
          <a:lstStyle/>
          <a:p>
            <a:br>
              <a:rPr lang="en-US" dirty="0">
                <a:cs typeface="Calibri Light"/>
              </a:rPr>
            </a:br>
            <a:br>
              <a:rPr lang="en-US" dirty="0">
                <a:cs typeface="Calibri Light"/>
              </a:rPr>
            </a:br>
            <a:r>
              <a:rPr lang="en-US" sz="7300" b="1" dirty="0">
                <a:solidFill>
                  <a:schemeClr val="accent2"/>
                </a:solidFill>
                <a:cs typeface="Calibri Light"/>
              </a:rPr>
              <a:t>DATABASE IMPLEMENTATION</a:t>
            </a:r>
          </a:p>
        </p:txBody>
      </p:sp>
      <p:sp>
        <p:nvSpPr>
          <p:cNvPr id="5" name="Content Placeholder 4">
            <a:extLst>
              <a:ext uri="{FF2B5EF4-FFF2-40B4-BE49-F238E27FC236}">
                <a16:creationId xmlns:a16="http://schemas.microsoft.com/office/drawing/2014/main" id="{1AA556F5-9380-438A-402A-F5F743A680F9}"/>
              </a:ext>
            </a:extLst>
          </p:cNvPr>
          <p:cNvSpPr>
            <a:spLocks noGrp="1"/>
          </p:cNvSpPr>
          <p:nvPr>
            <p:ph idx="1"/>
          </p:nvPr>
        </p:nvSpPr>
        <p:spPr>
          <a:xfrm>
            <a:off x="1515033" y="2904513"/>
            <a:ext cx="15087600" cy="5496858"/>
          </a:xfrm>
        </p:spPr>
        <p:txBody>
          <a:bodyPr vert="horz" lIns="0" tIns="45720" rIns="0" bIns="45720" rtlCol="0" anchor="t">
            <a:normAutofit/>
          </a:bodyPr>
          <a:lstStyle/>
          <a:p>
            <a:pPr>
              <a:buFont typeface="Wingdings" panose="05000000000000000000" pitchFamily="2" charset="2"/>
              <a:buChar char="§"/>
            </a:pPr>
            <a:r>
              <a:rPr lang="en-US" sz="2400" dirty="0">
                <a:cs typeface="Calibri" panose="020F0502020204030204"/>
              </a:rPr>
              <a:t>  </a:t>
            </a:r>
            <a:r>
              <a:rPr lang="en-US" sz="2400" dirty="0">
                <a:solidFill>
                  <a:schemeClr val="accent2"/>
                </a:solidFill>
                <a:cs typeface="Calibri" panose="020F0502020204030204"/>
              </a:rPr>
              <a:t>VIEWS : </a:t>
            </a:r>
            <a:r>
              <a:rPr lang="en-US" sz="2400" dirty="0">
                <a:cs typeface="Calibri" panose="020F0502020204030204"/>
              </a:rPr>
              <a:t> </a:t>
            </a:r>
            <a:r>
              <a:rPr lang="en-US" sz="2400" dirty="0">
                <a:solidFill>
                  <a:srgbClr val="404040"/>
                </a:solidFill>
                <a:latin typeface="Calibri"/>
                <a:cs typeface="Calibri"/>
              </a:rPr>
              <a:t>MonthlySummaryView, PatientTreatment , PatientPrescriptionTreatmentView</a:t>
            </a:r>
          </a:p>
          <a:p>
            <a:pPr>
              <a:buFont typeface="Wingdings" panose="05000000000000000000" pitchFamily="2" charset="2"/>
              <a:buChar char="§"/>
            </a:pPr>
            <a:r>
              <a:rPr lang="en-US" sz="2400" dirty="0">
                <a:solidFill>
                  <a:schemeClr val="accent2"/>
                </a:solidFill>
                <a:latin typeface="Calibri"/>
                <a:cs typeface="Calibri"/>
              </a:rPr>
              <a:t> TRIGGERS : </a:t>
            </a:r>
            <a:r>
              <a:rPr lang="en-US" sz="2400" dirty="0">
                <a:solidFill>
                  <a:srgbClr val="404040"/>
                </a:solidFill>
                <a:latin typeface="Calibri"/>
                <a:cs typeface="Calibri"/>
              </a:rPr>
              <a:t>UpdateBillStatus , UpdateBillingOnDischarge</a:t>
            </a:r>
          </a:p>
          <a:p>
            <a:pPr>
              <a:buFont typeface="Wingdings" panose="05000000000000000000" pitchFamily="2" charset="2"/>
              <a:buChar char="§"/>
            </a:pPr>
            <a:r>
              <a:rPr lang="en-US" sz="2400" dirty="0">
                <a:solidFill>
                  <a:schemeClr val="accent2"/>
                </a:solidFill>
                <a:latin typeface="Calibri"/>
                <a:cs typeface="Calibri"/>
              </a:rPr>
              <a:t> UDF : </a:t>
            </a:r>
            <a:r>
              <a:rPr lang="en-US" sz="2400" dirty="0">
                <a:solidFill>
                  <a:srgbClr val="404040"/>
                </a:solidFill>
                <a:latin typeface="Calibri"/>
                <a:cs typeface="Calibri"/>
              </a:rPr>
              <a:t>CalculateAmountToBePaid ,AmountCoveredByInsurance, GetTotalTreatmentCostForPatient</a:t>
            </a:r>
          </a:p>
          <a:p>
            <a:pPr>
              <a:buFont typeface="Wingdings" panose="05000000000000000000" pitchFamily="2" charset="2"/>
              <a:buChar char="§"/>
            </a:pPr>
            <a:r>
              <a:rPr lang="en-US" sz="2400" dirty="0">
                <a:solidFill>
                  <a:schemeClr val="accent2"/>
                </a:solidFill>
                <a:latin typeface="Calibri"/>
                <a:cs typeface="Calibri"/>
              </a:rPr>
              <a:t> ENCRYPTION : </a:t>
            </a:r>
            <a:r>
              <a:rPr lang="en-US" sz="2400" dirty="0">
                <a:solidFill>
                  <a:srgbClr val="404040"/>
                </a:solidFill>
                <a:latin typeface="Calibri"/>
                <a:cs typeface="Calibri"/>
              </a:rPr>
              <a:t>On SSN field of Patient table is been encrypted.</a:t>
            </a:r>
          </a:p>
          <a:p>
            <a:pPr>
              <a:buFont typeface="Wingdings" panose="05000000000000000000" pitchFamily="2" charset="2"/>
              <a:buChar char="§"/>
            </a:pPr>
            <a:r>
              <a:rPr lang="en-US" sz="2400" dirty="0">
                <a:solidFill>
                  <a:schemeClr val="accent2"/>
                </a:solidFill>
                <a:latin typeface="Calibri"/>
                <a:cs typeface="Calibri"/>
              </a:rPr>
              <a:t> STORED PROCEDURES:</a:t>
            </a:r>
          </a:p>
          <a:p>
            <a:pPr marL="0" indent="0">
              <a:buNone/>
            </a:pPr>
            <a:endParaRPr lang="en-US" dirty="0">
              <a:solidFill>
                <a:srgbClr val="404040"/>
              </a:solidFill>
              <a:latin typeface="Calibri"/>
              <a:cs typeface="Calibri"/>
            </a:endParaRPr>
          </a:p>
          <a:p>
            <a:pPr marL="0" indent="0">
              <a:buNone/>
            </a:pPr>
            <a:br>
              <a:rPr lang="en-US" dirty="0">
                <a:solidFill>
                  <a:srgbClr val="404040"/>
                </a:solidFill>
                <a:latin typeface="Calibri"/>
                <a:cs typeface="Calibri"/>
              </a:rPr>
            </a:br>
            <a:endParaRPr lang="en-US" dirty="0">
              <a:solidFill>
                <a:srgbClr val="404040"/>
              </a:solidFill>
              <a:latin typeface="Calibri"/>
              <a:cs typeface="Calibri"/>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graphicFrame>
        <p:nvGraphicFramePr>
          <p:cNvPr id="20" name="Table 19">
            <a:extLst>
              <a:ext uri="{FF2B5EF4-FFF2-40B4-BE49-F238E27FC236}">
                <a16:creationId xmlns:a16="http://schemas.microsoft.com/office/drawing/2014/main" id="{E369307D-EEB6-1FD3-C762-89D44A72970D}"/>
              </a:ext>
            </a:extLst>
          </p:cNvPr>
          <p:cNvGraphicFramePr>
            <a:graphicFrameLocks noGrp="1"/>
          </p:cNvGraphicFramePr>
          <p:nvPr>
            <p:extLst>
              <p:ext uri="{D42A27DB-BD31-4B8C-83A1-F6EECF244321}">
                <p14:modId xmlns:p14="http://schemas.microsoft.com/office/powerpoint/2010/main" val="3131890552"/>
              </p:ext>
            </p:extLst>
          </p:nvPr>
        </p:nvGraphicFramePr>
        <p:xfrm>
          <a:off x="1645919" y="5973721"/>
          <a:ext cx="8543925" cy="3139440"/>
        </p:xfrm>
        <a:graphic>
          <a:graphicData uri="http://schemas.openxmlformats.org/drawingml/2006/table">
            <a:tbl>
              <a:tblPr firstRow="1" bandRow="1">
                <a:tableStyleId>{21E4AEA4-8DFA-4A89-87EB-49C32662AFE0}</a:tableStyleId>
              </a:tblPr>
              <a:tblGrid>
                <a:gridCol w="3619500">
                  <a:extLst>
                    <a:ext uri="{9D8B030D-6E8A-4147-A177-3AD203B41FA5}">
                      <a16:colId xmlns:a16="http://schemas.microsoft.com/office/drawing/2014/main" val="4056293633"/>
                    </a:ext>
                  </a:extLst>
                </a:gridCol>
                <a:gridCol w="4924425">
                  <a:extLst>
                    <a:ext uri="{9D8B030D-6E8A-4147-A177-3AD203B41FA5}">
                      <a16:colId xmlns:a16="http://schemas.microsoft.com/office/drawing/2014/main" val="2469165274"/>
                    </a:ext>
                  </a:extLst>
                </a:gridCol>
              </a:tblGrid>
              <a:tr h="361950">
                <a:tc>
                  <a:txBody>
                    <a:bodyPr/>
                    <a:lstStyle/>
                    <a:p>
                      <a:pPr algn="l" fontAlgn="base"/>
                      <a:r>
                        <a:rPr lang="en-IN" sz="1800" u="none" strike="noStrike" dirty="0">
                          <a:effectLst/>
                        </a:rPr>
                        <a:t>Stored Procedure</a:t>
                      </a:r>
                      <a:endParaRPr lang="en-IN" b="1" i="0" dirty="0">
                        <a:solidFill>
                          <a:srgbClr val="FFFFFF"/>
                        </a:solidFill>
                        <a:effectLst/>
                      </a:endParaRPr>
                    </a:p>
                  </a:txBody>
                  <a:tcPr/>
                </a:tc>
                <a:tc>
                  <a:txBody>
                    <a:bodyPr/>
                    <a:lstStyle/>
                    <a:p>
                      <a:pPr algn="l" fontAlgn="base"/>
                      <a:r>
                        <a:rPr lang="en-IN" sz="1800" u="none" strike="noStrike" dirty="0">
                          <a:effectLst/>
                        </a:rPr>
                        <a:t>Parameters</a:t>
                      </a:r>
                      <a:endParaRPr lang="en-IN" b="1" i="0" dirty="0">
                        <a:solidFill>
                          <a:srgbClr val="FFFFFF"/>
                        </a:solidFill>
                        <a:effectLst/>
                      </a:endParaRPr>
                    </a:p>
                  </a:txBody>
                  <a:tcPr/>
                </a:tc>
                <a:extLst>
                  <a:ext uri="{0D108BD9-81ED-4DB2-BD59-A6C34878D82A}">
                    <a16:rowId xmlns:a16="http://schemas.microsoft.com/office/drawing/2014/main" val="4145790350"/>
                  </a:ext>
                </a:extLst>
              </a:tr>
              <a:tr h="361950">
                <a:tc>
                  <a:txBody>
                    <a:bodyPr/>
                    <a:lstStyle/>
                    <a:p>
                      <a:pPr algn="l" fontAlgn="base"/>
                      <a:r>
                        <a:rPr lang="en-US" sz="2000" u="none" strike="noStrike">
                          <a:effectLst/>
                        </a:rPr>
                        <a:t>InsertAdmissionFromTreatment</a:t>
                      </a:r>
                      <a:endParaRPr lang="en-US" b="0" i="0">
                        <a:solidFill>
                          <a:srgbClr val="000000"/>
                        </a:solidFill>
                        <a:effectLst/>
                      </a:endParaRPr>
                    </a:p>
                  </a:txBody>
                  <a:tcPr/>
                </a:tc>
                <a:tc>
                  <a:txBody>
                    <a:bodyPr/>
                    <a:lstStyle/>
                    <a:p>
                      <a:pPr algn="l" fontAlgn="auto"/>
                      <a:endParaRPr lang="en-IN" sz="1800" b="0" i="0" u="none" strike="noStrike" dirty="0">
                        <a:solidFill>
                          <a:srgbClr val="000000"/>
                        </a:solidFill>
                        <a:effectLst/>
                        <a:latin typeface="Arial" panose="020B0604020202020204" pitchFamily="34" charset="0"/>
                      </a:endParaRPr>
                    </a:p>
                  </a:txBody>
                  <a:tcPr/>
                </a:tc>
                <a:extLst>
                  <a:ext uri="{0D108BD9-81ED-4DB2-BD59-A6C34878D82A}">
                    <a16:rowId xmlns:a16="http://schemas.microsoft.com/office/drawing/2014/main" val="768561708"/>
                  </a:ext>
                </a:extLst>
              </a:tr>
              <a:tr h="361950">
                <a:tc>
                  <a:txBody>
                    <a:bodyPr/>
                    <a:lstStyle/>
                    <a:p>
                      <a:pPr algn="l" fontAlgn="base"/>
                      <a:r>
                        <a:rPr lang="en-US" sz="2000" u="none" strike="noStrike">
                          <a:effectLst/>
                        </a:rPr>
                        <a:t>InsertBillingData</a:t>
                      </a:r>
                      <a:endParaRPr lang="en-US" b="0" i="0">
                        <a:solidFill>
                          <a:srgbClr val="000000"/>
                        </a:solidFill>
                        <a:effectLst/>
                      </a:endParaRPr>
                    </a:p>
                  </a:txBody>
                  <a:tcPr/>
                </a:tc>
                <a:tc>
                  <a:txBody>
                    <a:bodyPr/>
                    <a:lstStyle/>
                    <a:p>
                      <a:pPr algn="l" fontAlgn="auto"/>
                      <a:endParaRPr lang="en-IN" sz="1800" b="0" i="0" u="none" strike="noStrike" dirty="0">
                        <a:solidFill>
                          <a:srgbClr val="000000"/>
                        </a:solidFill>
                        <a:effectLst/>
                        <a:latin typeface="Arial" panose="020B0604020202020204" pitchFamily="34" charset="0"/>
                      </a:endParaRPr>
                    </a:p>
                  </a:txBody>
                  <a:tcPr/>
                </a:tc>
                <a:extLst>
                  <a:ext uri="{0D108BD9-81ED-4DB2-BD59-A6C34878D82A}">
                    <a16:rowId xmlns:a16="http://schemas.microsoft.com/office/drawing/2014/main" val="3007574117"/>
                  </a:ext>
                </a:extLst>
              </a:tr>
              <a:tr h="361950">
                <a:tc>
                  <a:txBody>
                    <a:bodyPr/>
                    <a:lstStyle/>
                    <a:p>
                      <a:pPr algn="l" fontAlgn="base"/>
                      <a:r>
                        <a:rPr lang="en-US" sz="2000" u="none" strike="noStrike" dirty="0">
                          <a:effectLst/>
                        </a:rPr>
                        <a:t>InsertTreatmentHistory</a:t>
                      </a:r>
                      <a:endParaRPr lang="en-US" b="0" i="0" dirty="0">
                        <a:solidFill>
                          <a:srgbClr val="000000"/>
                        </a:solidFill>
                        <a:effectLst/>
                      </a:endParaRPr>
                    </a:p>
                  </a:txBody>
                  <a:tcPr/>
                </a:tc>
                <a:tc>
                  <a:txBody>
                    <a:bodyPr/>
                    <a:lstStyle/>
                    <a:p>
                      <a:pPr algn="l" fontAlgn="auto"/>
                      <a:endParaRPr lang="en-IN" sz="18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2668349824"/>
                  </a:ext>
                </a:extLst>
              </a:tr>
              <a:tr h="361950">
                <a:tc>
                  <a:txBody>
                    <a:bodyPr/>
                    <a:lstStyle/>
                    <a:p>
                      <a:pPr algn="l" fontAlgn="base"/>
                      <a:r>
                        <a:rPr lang="en-US" sz="2000" u="none" strike="noStrike">
                          <a:effectLst/>
                        </a:rPr>
                        <a:t>InsertPaymentData</a:t>
                      </a:r>
                      <a:endParaRPr lang="en-US" b="0" i="0">
                        <a:solidFill>
                          <a:srgbClr val="000000"/>
                        </a:solidFill>
                        <a:effectLst/>
                      </a:endParaRPr>
                    </a:p>
                  </a:txBody>
                  <a:tcPr/>
                </a:tc>
                <a:tc>
                  <a:txBody>
                    <a:bodyPr/>
                    <a:lstStyle/>
                    <a:p>
                      <a:pPr algn="l" fontAlgn="auto"/>
                      <a:endParaRPr lang="en-IN" sz="1800" b="0" i="0" u="none" strike="noStrike">
                        <a:solidFill>
                          <a:srgbClr val="000000"/>
                        </a:solidFill>
                        <a:effectLst/>
                        <a:latin typeface="Arial" panose="020B0604020202020204" pitchFamily="34" charset="0"/>
                      </a:endParaRPr>
                    </a:p>
                  </a:txBody>
                  <a:tcPr/>
                </a:tc>
                <a:extLst>
                  <a:ext uri="{0D108BD9-81ED-4DB2-BD59-A6C34878D82A}">
                    <a16:rowId xmlns:a16="http://schemas.microsoft.com/office/drawing/2014/main" val="2754264915"/>
                  </a:ext>
                </a:extLst>
              </a:tr>
              <a:tr h="361950">
                <a:tc>
                  <a:txBody>
                    <a:bodyPr/>
                    <a:lstStyle/>
                    <a:p>
                      <a:pPr algn="l" fontAlgn="base"/>
                      <a:r>
                        <a:rPr lang="en-US" sz="2000" u="none" strike="noStrike">
                          <a:effectLst/>
                        </a:rPr>
                        <a:t>ScheduleVisit</a:t>
                      </a:r>
                      <a:endParaRPr lang="en-US" b="0" i="0">
                        <a:solidFill>
                          <a:srgbClr val="000000"/>
                        </a:solidFill>
                        <a:effectLst/>
                      </a:endParaRPr>
                    </a:p>
                  </a:txBody>
                  <a:tcPr/>
                </a:tc>
                <a:tc>
                  <a:txBody>
                    <a:bodyPr/>
                    <a:lstStyle/>
                    <a:p>
                      <a:pPr algn="l" fontAlgn="base"/>
                      <a:r>
                        <a:rPr lang="fr-FR" sz="1800" u="none" strike="noStrike">
                          <a:effectLst/>
                        </a:rPr>
                        <a:t>@PatientID, @DoctorID,@VisitDate ,  @Purpose</a:t>
                      </a:r>
                      <a:endParaRPr lang="fr-FR" b="0" i="0">
                        <a:solidFill>
                          <a:srgbClr val="000000"/>
                        </a:solidFill>
                        <a:effectLst/>
                      </a:endParaRPr>
                    </a:p>
                  </a:txBody>
                  <a:tcPr/>
                </a:tc>
                <a:extLst>
                  <a:ext uri="{0D108BD9-81ED-4DB2-BD59-A6C34878D82A}">
                    <a16:rowId xmlns:a16="http://schemas.microsoft.com/office/drawing/2014/main" val="445523329"/>
                  </a:ext>
                </a:extLst>
              </a:tr>
              <a:tr h="361950">
                <a:tc>
                  <a:txBody>
                    <a:bodyPr/>
                    <a:lstStyle/>
                    <a:p>
                      <a:pPr algn="l" fontAlgn="base"/>
                      <a:r>
                        <a:rPr lang="en-US" sz="2000" u="none" strike="noStrike" dirty="0">
                          <a:effectLst/>
                        </a:rPr>
                        <a:t>InsertTreatment </a:t>
                      </a:r>
                      <a:endParaRPr lang="en-US" b="0" i="0" dirty="0">
                        <a:solidFill>
                          <a:srgbClr val="000000"/>
                        </a:solidFill>
                        <a:effectLst/>
                      </a:endParaRPr>
                    </a:p>
                  </a:txBody>
                  <a:tcPr/>
                </a:tc>
                <a:tc>
                  <a:txBody>
                    <a:bodyPr/>
                    <a:lstStyle/>
                    <a:p>
                      <a:pPr algn="l" fontAlgn="base"/>
                      <a:r>
                        <a:rPr lang="en-IN" sz="1800" u="none" strike="noStrike">
                          <a:effectLst/>
                        </a:rPr>
                        <a:t>@VisitID, @Admit_Flag, @TreatmentFees</a:t>
                      </a:r>
                      <a:endParaRPr lang="en-IN" b="0" i="0">
                        <a:solidFill>
                          <a:srgbClr val="000000"/>
                        </a:solidFill>
                        <a:effectLst/>
                      </a:endParaRPr>
                    </a:p>
                  </a:txBody>
                  <a:tcPr/>
                </a:tc>
                <a:extLst>
                  <a:ext uri="{0D108BD9-81ED-4DB2-BD59-A6C34878D82A}">
                    <a16:rowId xmlns:a16="http://schemas.microsoft.com/office/drawing/2014/main" val="938934652"/>
                  </a:ext>
                </a:extLst>
              </a:tr>
              <a:tr h="361950">
                <a:tc>
                  <a:txBody>
                    <a:bodyPr/>
                    <a:lstStyle/>
                    <a:p>
                      <a:pPr algn="l" fontAlgn="base"/>
                      <a:r>
                        <a:rPr lang="en-US" sz="2000" u="none" strike="noStrike" dirty="0">
                          <a:effectLst/>
                        </a:rPr>
                        <a:t>CheckRoomAvailability</a:t>
                      </a:r>
                      <a:endParaRPr lang="en-US" b="0" i="0" dirty="0">
                        <a:solidFill>
                          <a:srgbClr val="000000"/>
                        </a:solidFill>
                        <a:effectLst/>
                      </a:endParaRPr>
                    </a:p>
                  </a:txBody>
                  <a:tcPr/>
                </a:tc>
                <a:tc>
                  <a:txBody>
                    <a:bodyPr/>
                    <a:lstStyle/>
                    <a:p>
                      <a:pPr algn="l" fontAlgn="base"/>
                      <a:r>
                        <a:rPr lang="en-IN" sz="1800" u="none" strike="noStrike" dirty="0">
                          <a:effectLst/>
                        </a:rPr>
                        <a:t> @VisitID </a:t>
                      </a:r>
                      <a:endParaRPr lang="en-IN" b="0" i="0" dirty="0">
                        <a:solidFill>
                          <a:srgbClr val="000000"/>
                        </a:solidFill>
                        <a:effectLst/>
                      </a:endParaRPr>
                    </a:p>
                  </a:txBody>
                  <a:tcPr/>
                </a:tc>
                <a:extLst>
                  <a:ext uri="{0D108BD9-81ED-4DB2-BD59-A6C34878D82A}">
                    <a16:rowId xmlns:a16="http://schemas.microsoft.com/office/drawing/2014/main" val="3366622233"/>
                  </a:ext>
                </a:extLst>
              </a:tr>
            </a:tbl>
          </a:graphicData>
        </a:graphic>
      </p:graphicFrame>
    </p:spTree>
    <p:extLst>
      <p:ext uri="{BB962C8B-B14F-4D97-AF65-F5344CB8AC3E}">
        <p14:creationId xmlns:p14="http://schemas.microsoft.com/office/powerpoint/2010/main" val="387896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132AB-CDF5-08E7-8CED-A09E601A570D}"/>
              </a:ext>
            </a:extLst>
          </p:cNvPr>
          <p:cNvPicPr>
            <a:picLocks noChangeAspect="1"/>
          </p:cNvPicPr>
          <p:nvPr/>
        </p:nvPicPr>
        <p:blipFill>
          <a:blip r:embed="rId2"/>
          <a:stretch>
            <a:fillRect/>
          </a:stretch>
        </p:blipFill>
        <p:spPr>
          <a:xfrm>
            <a:off x="1129552" y="873135"/>
            <a:ext cx="6293223" cy="3447854"/>
          </a:xfrm>
          <a:prstGeom prst="rect">
            <a:avLst/>
          </a:prstGeom>
        </p:spPr>
      </p:pic>
      <p:pic>
        <p:nvPicPr>
          <p:cNvPr id="5" name="Picture 4">
            <a:extLst>
              <a:ext uri="{FF2B5EF4-FFF2-40B4-BE49-F238E27FC236}">
                <a16:creationId xmlns:a16="http://schemas.microsoft.com/office/drawing/2014/main" id="{E0C74800-545A-B6AB-AAD0-E312BB13C75C}"/>
              </a:ext>
            </a:extLst>
          </p:cNvPr>
          <p:cNvPicPr>
            <a:picLocks noChangeAspect="1"/>
          </p:cNvPicPr>
          <p:nvPr/>
        </p:nvPicPr>
        <p:blipFill>
          <a:blip r:embed="rId3"/>
          <a:stretch>
            <a:fillRect/>
          </a:stretch>
        </p:blipFill>
        <p:spPr>
          <a:xfrm>
            <a:off x="1129552" y="5598460"/>
            <a:ext cx="7135906" cy="2898824"/>
          </a:xfrm>
          <a:prstGeom prst="rect">
            <a:avLst/>
          </a:prstGeom>
        </p:spPr>
      </p:pic>
      <p:sp>
        <p:nvSpPr>
          <p:cNvPr id="6" name="TextBox 5">
            <a:extLst>
              <a:ext uri="{FF2B5EF4-FFF2-40B4-BE49-F238E27FC236}">
                <a16:creationId xmlns:a16="http://schemas.microsoft.com/office/drawing/2014/main" id="{4900729E-6F03-5B47-154C-E43B0790AF47}"/>
              </a:ext>
            </a:extLst>
          </p:cNvPr>
          <p:cNvSpPr txBox="1"/>
          <p:nvPr/>
        </p:nvSpPr>
        <p:spPr>
          <a:xfrm>
            <a:off x="8686800" y="4688541"/>
            <a:ext cx="914400" cy="914400"/>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DD00637D-A7BD-2E0D-9B2D-25C72BF933EB}"/>
              </a:ext>
            </a:extLst>
          </p:cNvPr>
          <p:cNvPicPr>
            <a:picLocks noChangeAspect="1"/>
          </p:cNvPicPr>
          <p:nvPr/>
        </p:nvPicPr>
        <p:blipFill>
          <a:blip r:embed="rId4"/>
          <a:stretch>
            <a:fillRect/>
          </a:stretch>
        </p:blipFill>
        <p:spPr>
          <a:xfrm>
            <a:off x="8967486" y="5954807"/>
            <a:ext cx="8026813" cy="2324219"/>
          </a:xfrm>
          <a:prstGeom prst="rect">
            <a:avLst/>
          </a:prstGeom>
        </p:spPr>
      </p:pic>
      <p:pic>
        <p:nvPicPr>
          <p:cNvPr id="11" name="Picture 10">
            <a:extLst>
              <a:ext uri="{FF2B5EF4-FFF2-40B4-BE49-F238E27FC236}">
                <a16:creationId xmlns:a16="http://schemas.microsoft.com/office/drawing/2014/main" id="{1D6D902E-01A1-7576-49AD-C36A1AA77438}"/>
              </a:ext>
            </a:extLst>
          </p:cNvPr>
          <p:cNvPicPr>
            <a:picLocks noChangeAspect="1"/>
          </p:cNvPicPr>
          <p:nvPr/>
        </p:nvPicPr>
        <p:blipFill>
          <a:blip r:embed="rId5"/>
          <a:stretch>
            <a:fillRect/>
          </a:stretch>
        </p:blipFill>
        <p:spPr>
          <a:xfrm>
            <a:off x="8686800" y="988386"/>
            <a:ext cx="8471648" cy="3429420"/>
          </a:xfrm>
          <a:prstGeom prst="rect">
            <a:avLst/>
          </a:prstGeom>
        </p:spPr>
      </p:pic>
      <p:sp>
        <p:nvSpPr>
          <p:cNvPr id="12" name="TextBox 11">
            <a:extLst>
              <a:ext uri="{FF2B5EF4-FFF2-40B4-BE49-F238E27FC236}">
                <a16:creationId xmlns:a16="http://schemas.microsoft.com/office/drawing/2014/main" id="{1BAB0D21-D313-4915-A72E-0B73B8442D94}"/>
              </a:ext>
            </a:extLst>
          </p:cNvPr>
          <p:cNvSpPr txBox="1"/>
          <p:nvPr/>
        </p:nvSpPr>
        <p:spPr>
          <a:xfrm>
            <a:off x="1129552" y="358588"/>
            <a:ext cx="4840942" cy="369332"/>
          </a:xfrm>
          <a:prstGeom prst="rect">
            <a:avLst/>
          </a:prstGeom>
          <a:noFill/>
        </p:spPr>
        <p:txBody>
          <a:bodyPr wrap="square" rtlCol="0">
            <a:spAutoFit/>
          </a:bodyPr>
          <a:lstStyle/>
          <a:p>
            <a:r>
              <a:rPr lang="en-IN" b="1" dirty="0"/>
              <a:t>STORED PROCEDURE</a:t>
            </a:r>
          </a:p>
        </p:txBody>
      </p:sp>
      <p:sp>
        <p:nvSpPr>
          <p:cNvPr id="13" name="TextBox 12">
            <a:extLst>
              <a:ext uri="{FF2B5EF4-FFF2-40B4-BE49-F238E27FC236}">
                <a16:creationId xmlns:a16="http://schemas.microsoft.com/office/drawing/2014/main" id="{95672DCC-54BD-CEFE-805A-C94D943FCFEB}"/>
              </a:ext>
            </a:extLst>
          </p:cNvPr>
          <p:cNvSpPr txBox="1"/>
          <p:nvPr/>
        </p:nvSpPr>
        <p:spPr>
          <a:xfrm>
            <a:off x="8653055" y="503802"/>
            <a:ext cx="4840942" cy="369332"/>
          </a:xfrm>
          <a:prstGeom prst="rect">
            <a:avLst/>
          </a:prstGeom>
          <a:noFill/>
        </p:spPr>
        <p:txBody>
          <a:bodyPr wrap="square" rtlCol="0">
            <a:spAutoFit/>
          </a:bodyPr>
          <a:lstStyle/>
          <a:p>
            <a:r>
              <a:rPr lang="en-IN" b="1" dirty="0"/>
              <a:t>USER DEFINED FUNCTIONS</a:t>
            </a:r>
          </a:p>
        </p:txBody>
      </p:sp>
      <p:sp>
        <p:nvSpPr>
          <p:cNvPr id="14" name="TextBox 13">
            <a:extLst>
              <a:ext uri="{FF2B5EF4-FFF2-40B4-BE49-F238E27FC236}">
                <a16:creationId xmlns:a16="http://schemas.microsoft.com/office/drawing/2014/main" id="{6A6F4B6F-75C0-C4D1-5C22-D186B21FDE63}"/>
              </a:ext>
            </a:extLst>
          </p:cNvPr>
          <p:cNvSpPr txBox="1"/>
          <p:nvPr/>
        </p:nvSpPr>
        <p:spPr>
          <a:xfrm>
            <a:off x="1129552" y="5092417"/>
            <a:ext cx="7279342" cy="369332"/>
          </a:xfrm>
          <a:prstGeom prst="rect">
            <a:avLst/>
          </a:prstGeom>
          <a:noFill/>
        </p:spPr>
        <p:txBody>
          <a:bodyPr wrap="square" rtlCol="0">
            <a:spAutoFit/>
          </a:bodyPr>
          <a:lstStyle/>
          <a:p>
            <a:r>
              <a:rPr lang="en-IN" b="1" dirty="0"/>
              <a:t>VIEW</a:t>
            </a:r>
          </a:p>
        </p:txBody>
      </p:sp>
    </p:spTree>
    <p:extLst>
      <p:ext uri="{BB962C8B-B14F-4D97-AF65-F5344CB8AC3E}">
        <p14:creationId xmlns:p14="http://schemas.microsoft.com/office/powerpoint/2010/main" val="318831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52400" y="-325017"/>
            <a:ext cx="18135599" cy="10206496"/>
          </a:xfrm>
          <a:prstGeom prst="rect">
            <a:avLst/>
          </a:prstGeom>
        </p:spPr>
        <p:txBody>
          <a:bodyPr lIns="50800" tIns="50800" rIns="50800" bIns="50800" rtlCol="0" anchor="ctr"/>
          <a:lstStyle/>
          <a:p>
            <a:pPr algn="ctr">
              <a:lnSpc>
                <a:spcPts val="2659"/>
              </a:lnSpc>
            </a:pPr>
            <a:endParaRPr/>
          </a:p>
        </p:txBody>
      </p:sp>
      <p:sp>
        <p:nvSpPr>
          <p:cNvPr id="16" name="Freeform 16"/>
          <p:cNvSpPr/>
          <p:nvPr/>
        </p:nvSpPr>
        <p:spPr>
          <a:xfrm>
            <a:off x="927546" y="1347765"/>
            <a:ext cx="644452" cy="623361"/>
          </a:xfrm>
          <a:custGeom>
            <a:avLst/>
            <a:gdLst/>
            <a:ahLst/>
            <a:cxnLst/>
            <a:rect l="l" t="t" r="r" b="b"/>
            <a:pathLst>
              <a:path w="644452" h="623361">
                <a:moveTo>
                  <a:pt x="0" y="0"/>
                </a:moveTo>
                <a:lnTo>
                  <a:pt x="644452" y="0"/>
                </a:lnTo>
                <a:lnTo>
                  <a:pt x="644452" y="623360"/>
                </a:lnTo>
                <a:lnTo>
                  <a:pt x="0" y="6233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3">
            <a:extLst>
              <a:ext uri="{FF2B5EF4-FFF2-40B4-BE49-F238E27FC236}">
                <a16:creationId xmlns:a16="http://schemas.microsoft.com/office/drawing/2014/main" id="{F93CC67D-FF02-072F-375C-3AC46532CE3C}"/>
              </a:ext>
            </a:extLst>
          </p:cNvPr>
          <p:cNvSpPr txBox="1"/>
          <p:nvPr/>
        </p:nvSpPr>
        <p:spPr>
          <a:xfrm>
            <a:off x="717176" y="488956"/>
            <a:ext cx="1034706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b="1" dirty="0">
                <a:solidFill>
                  <a:schemeClr val="accent2"/>
                </a:solidFill>
                <a:latin typeface="+mj-lt"/>
                <a:cs typeface="Calibri"/>
              </a:rPr>
              <a:t>DATA VISUALIZATION</a:t>
            </a:r>
          </a:p>
        </p:txBody>
      </p:sp>
      <p:sp>
        <p:nvSpPr>
          <p:cNvPr id="5" name="AutoShape 6">
            <a:extLst>
              <a:ext uri="{FF2B5EF4-FFF2-40B4-BE49-F238E27FC236}">
                <a16:creationId xmlns:a16="http://schemas.microsoft.com/office/drawing/2014/main" id="{DA12A9BC-FC10-72EE-EA8D-11FB6839E479}"/>
              </a:ext>
            </a:extLst>
          </p:cNvPr>
          <p:cNvSpPr/>
          <p:nvPr/>
        </p:nvSpPr>
        <p:spPr>
          <a:xfrm>
            <a:off x="927546" y="1596950"/>
            <a:ext cx="16135158" cy="1"/>
          </a:xfrm>
          <a:prstGeom prst="line">
            <a:avLst/>
          </a:prstGeom>
          <a:ln>
            <a:headEnd type="none" w="sm" len="sm"/>
            <a:tailEnd type="none" w="sm" len="sm"/>
          </a:ln>
        </p:spPr>
        <p:style>
          <a:lnRef idx="1">
            <a:schemeClr val="accent2"/>
          </a:lnRef>
          <a:fillRef idx="0">
            <a:schemeClr val="accent2"/>
          </a:fillRef>
          <a:effectRef idx="0">
            <a:schemeClr val="accent2"/>
          </a:effectRef>
          <a:fontRef idx="minor">
            <a:schemeClr val="tx1"/>
          </a:fontRef>
        </p:style>
        <p:txBody>
          <a:bodyPr/>
          <a:lstStyle/>
          <a:p>
            <a:endParaRPr lang="en-US" dirty="0"/>
          </a:p>
        </p:txBody>
      </p:sp>
      <p:pic>
        <p:nvPicPr>
          <p:cNvPr id="8" name="Picture 7">
            <a:extLst>
              <a:ext uri="{FF2B5EF4-FFF2-40B4-BE49-F238E27FC236}">
                <a16:creationId xmlns:a16="http://schemas.microsoft.com/office/drawing/2014/main" id="{0A253EE1-A63D-2DC6-537F-A6CFB806E278}"/>
              </a:ext>
            </a:extLst>
          </p:cNvPr>
          <p:cNvPicPr>
            <a:picLocks noChangeAspect="1"/>
          </p:cNvPicPr>
          <p:nvPr/>
        </p:nvPicPr>
        <p:blipFill>
          <a:blip r:embed="rId4"/>
          <a:stretch>
            <a:fillRect/>
          </a:stretch>
        </p:blipFill>
        <p:spPr>
          <a:xfrm>
            <a:off x="512064" y="1846136"/>
            <a:ext cx="17154144" cy="7663620"/>
          </a:xfrm>
          <a:prstGeom prst="rect">
            <a:avLst/>
          </a:prstGeom>
        </p:spPr>
      </p:pic>
    </p:spTree>
    <p:extLst>
      <p:ext uri="{BB962C8B-B14F-4D97-AF65-F5344CB8AC3E}">
        <p14:creationId xmlns:p14="http://schemas.microsoft.com/office/powerpoint/2010/main" val="317598558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716a7b4-0805-4299-bfe0-5313550bdc4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ED172B17C7A543A83903693F2A5049" ma:contentTypeVersion="7" ma:contentTypeDescription="Create a new document." ma:contentTypeScope="" ma:versionID="4fc7d106d25daa4b3914720c4b891428">
  <xsd:schema xmlns:xsd="http://www.w3.org/2001/XMLSchema" xmlns:xs="http://www.w3.org/2001/XMLSchema" xmlns:p="http://schemas.microsoft.com/office/2006/metadata/properties" xmlns:ns3="3716a7b4-0805-4299-bfe0-5313550bdc4f" xmlns:ns4="280008bd-a489-423c-ab16-474f9faa69f5" targetNamespace="http://schemas.microsoft.com/office/2006/metadata/properties" ma:root="true" ma:fieldsID="feeee1aa9154b050e769b11ef059638b" ns3:_="" ns4:_="">
    <xsd:import namespace="3716a7b4-0805-4299-bfe0-5313550bdc4f"/>
    <xsd:import namespace="280008bd-a489-423c-ab16-474f9faa69f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16a7b4-0805-4299-bfe0-5313550bdc4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0008bd-a489-423c-ab16-474f9faa69f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150664-85F4-49C6-BC19-D101FDC1A257}">
  <ds:schemaRefs>
    <ds:schemaRef ds:uri="http://schemas.microsoft.com/sharepoint/v3/contenttype/forms"/>
  </ds:schemaRefs>
</ds:datastoreItem>
</file>

<file path=customXml/itemProps2.xml><?xml version="1.0" encoding="utf-8"?>
<ds:datastoreItem xmlns:ds="http://schemas.openxmlformats.org/officeDocument/2006/customXml" ds:itemID="{CA0C5638-EA48-4C87-B341-53F40B5E2EC6}">
  <ds:schemaRefs>
    <ds:schemaRef ds:uri="280008bd-a489-423c-ab16-474f9faa69f5"/>
    <ds:schemaRef ds:uri="http://purl.org/dc/terms/"/>
    <ds:schemaRef ds:uri="3716a7b4-0805-4299-bfe0-5313550bdc4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45B1DA1-5591-4A4E-BD2C-379E9D9114F3}">
  <ds:schemaRefs>
    <ds:schemaRef ds:uri="280008bd-a489-423c-ab16-474f9faa69f5"/>
    <ds:schemaRef ds:uri="3716a7b4-0805-4299-bfe0-5313550bdc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Retrospect</Template>
  <TotalTime>487</TotalTime>
  <Words>380</Words>
  <Application>Microsoft Office PowerPoint</Application>
  <PresentationFormat>Custom</PresentationFormat>
  <Paragraphs>56</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 Light</vt:lpstr>
      <vt:lpstr>Bebas Neue</vt:lpstr>
      <vt:lpstr>Proxima Nova</vt:lpstr>
      <vt:lpstr>Calibri</vt:lpstr>
      <vt:lpstr>Arial</vt:lpstr>
      <vt:lpstr>Wingdings</vt:lpstr>
      <vt:lpstr>Arial,Sans-Serif</vt:lpstr>
      <vt:lpstr>Retrospect</vt:lpstr>
      <vt:lpstr>PowerPoint Presentation</vt:lpstr>
      <vt:lpstr>PowerPoint Presentation</vt:lpstr>
      <vt:lpstr>PowerPoint Presentation</vt:lpstr>
      <vt:lpstr>PROBLEM STATEMENT</vt:lpstr>
      <vt:lpstr>OBJECTIVES </vt:lpstr>
      <vt:lpstr>PowerPoint Presentation</vt:lpstr>
      <vt:lpstr>  DATABASE IMPLEMENTATION</vt:lpstr>
      <vt:lpstr>PowerPoint Presentation</vt:lpstr>
      <vt:lpstr>PowerPoint Presentation</vt:lpstr>
      <vt:lpstr>PowerPoint Presentation</vt:lpstr>
      <vt:lpstr>GUI</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Minimalist Medical Presentation</dc:title>
  <dc:creator>Anushka Paradkar;patel.shrey@northeastern.edu;badani.y@northeastern.edu;raveenarcp@gmail.com</dc:creator>
  <cp:lastModifiedBy>Raveena Chidambar Patil</cp:lastModifiedBy>
  <cp:revision>243</cp:revision>
  <dcterms:created xsi:type="dcterms:W3CDTF">2006-08-16T00:00:00Z</dcterms:created>
  <dcterms:modified xsi:type="dcterms:W3CDTF">2023-12-13T22:49:33Z</dcterms:modified>
  <dc:identifier>DAF2y9R0SFM</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0x010100FDED172B17C7A543A83903693F2A5049</vt:lpwstr>
  </property>
</Properties>
</file>