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0" r:id="rId2"/>
    <p:sldId id="296" r:id="rId3"/>
    <p:sldId id="286" r:id="rId4"/>
    <p:sldId id="288" r:id="rId5"/>
    <p:sldId id="289" r:id="rId6"/>
    <p:sldId id="290" r:id="rId7"/>
    <p:sldId id="300" r:id="rId8"/>
    <p:sldId id="297" r:id="rId9"/>
    <p:sldId id="298" r:id="rId10"/>
    <p:sldId id="299" r:id="rId11"/>
    <p:sldId id="301" r:id="rId12"/>
    <p:sldId id="302" r:id="rId13"/>
    <p:sldId id="27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13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t>24.05.2023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90656" cy="1470025"/>
          </a:xfrm>
        </p:spPr>
        <p:txBody>
          <a:bodyPr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88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 БЕЛ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03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 СЕРЫЙ ФО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 userDrawn="1"/>
        </p:nvSpPr>
        <p:spPr>
          <a:xfrm>
            <a:off x="2339752" y="274638"/>
            <a:ext cx="6624736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Колонтитул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57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оследний кад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436033" y="5373216"/>
            <a:ext cx="314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Санкт-Петербургский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государственный</a:t>
            </a:r>
            <a:r>
              <a:rPr lang="ru-RU" baseline="0" dirty="0" smtClean="0">
                <a:solidFill>
                  <a:schemeClr val="bg1"/>
                </a:solidFill>
              </a:rPr>
              <a:t> университет</a:t>
            </a:r>
            <a:br>
              <a:rPr lang="ru-RU" baseline="0" dirty="0" smtClean="0">
                <a:solidFill>
                  <a:schemeClr val="bg1"/>
                </a:solidFill>
              </a:rPr>
            </a:br>
            <a:r>
              <a:rPr lang="en-US" b="1" baseline="0" dirty="0" smtClean="0">
                <a:solidFill>
                  <a:schemeClr val="bg1"/>
                </a:solidFill>
              </a:rPr>
              <a:t>spbu.ru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7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775" y="1181100"/>
            <a:ext cx="5148543" cy="3581399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775" y="5075227"/>
            <a:ext cx="5148543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4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EAB62-4EEE-43F2-A223-FD26436F8458}" type="datetime1">
              <a:rPr lang="ru-RU" smtClean="0"/>
              <a:t>24.05.2023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5" r:id="rId5"/>
    <p:sldLayoutId id="2147483657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Абстрактивная</a:t>
            </a:r>
            <a:r>
              <a:rPr lang="ru-RU" dirty="0" smtClean="0"/>
              <a:t> </a:t>
            </a:r>
            <a:r>
              <a:rPr lang="ru-RU" dirty="0"/>
              <a:t>суммаризация коротких текстов на русском языке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7023" y="4221088"/>
            <a:ext cx="7059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Выполнила: Голубева Ольга Сергеевна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</a:rPr>
              <a:t>Научный руководитель: </a:t>
            </a:r>
            <a:r>
              <a:rPr lang="ru-RU" dirty="0" err="1" smtClean="0">
                <a:solidFill>
                  <a:schemeClr val="bg1"/>
                </a:solidFill>
              </a:rPr>
              <a:t>к.ф</a:t>
            </a:r>
            <a:r>
              <a:rPr lang="ru-RU" dirty="0" smtClean="0">
                <a:solidFill>
                  <a:schemeClr val="bg1"/>
                </a:solidFill>
              </a:rPr>
              <a:t> –</a:t>
            </a:r>
            <a:r>
              <a:rPr lang="ru-RU" dirty="0" err="1" smtClean="0">
                <a:solidFill>
                  <a:schemeClr val="bg1"/>
                </a:solidFill>
              </a:rPr>
              <a:t>м.н</a:t>
            </a:r>
            <a:r>
              <a:rPr lang="ru-RU" dirty="0" smtClean="0">
                <a:solidFill>
                  <a:schemeClr val="bg1"/>
                </a:solidFill>
              </a:rPr>
              <a:t>, доцент кафедры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</a:rPr>
              <a:t>Информационно-аналитических систем Михайлова Елена Георгиевна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7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Метрики качества модели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10</a:t>
            </a:fld>
            <a:endParaRPr lang="ru-RU" dirty="0"/>
          </a:p>
        </p:txBody>
      </p:sp>
      <p:pic>
        <p:nvPicPr>
          <p:cNvPr id="5" name="Объект 3" descr="Изображение выглядит как стол&#10;&#10;Автоматически созданное описание">
            <a:extLst>
              <a:ext uri="{FF2B5EF4-FFF2-40B4-BE49-F238E27FC236}">
                <a16:creationId xmlns="" xmlns:a16="http://schemas.microsoft.com/office/drawing/2014/main" id="{75DE63B4-5410-AF2A-6FB4-2599FF2F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68" y="2361406"/>
            <a:ext cx="4945063" cy="3003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404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11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6302"/>
          <a:stretch/>
        </p:blipFill>
        <p:spPr>
          <a:xfrm>
            <a:off x="457200" y="5821496"/>
            <a:ext cx="6287377" cy="3029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53" y="1373466"/>
            <a:ext cx="7128792" cy="444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2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12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00" y="1505351"/>
            <a:ext cx="8604448" cy="27701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62" y="4829298"/>
            <a:ext cx="8059275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01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06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Растущий объем текстовых данных</a:t>
            </a:r>
          </a:p>
          <a:p>
            <a:r>
              <a:rPr lang="ru-RU" dirty="0" smtClean="0"/>
              <a:t>Недостаток времени на полное ознакомление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2</a:t>
            </a:fld>
            <a:endParaRPr lang="ru-RU" dirty="0"/>
          </a:p>
        </p:txBody>
      </p:sp>
      <p:pic>
        <p:nvPicPr>
          <p:cNvPr id="1026" name="Picture 2" descr="https://i.pinimg.com/originals/a1/6e/ed/a16eed04b4a1ee4a7fabb024661e54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7" y="3573016"/>
            <a:ext cx="503872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77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2F04AB8-4899-5BE3-F77C-6E0DFBA9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CDD9E8B-0AEE-BB34-EBFD-960C1C84D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Цель исследования – построить и оценить </a:t>
            </a:r>
            <a:r>
              <a:rPr lang="ru-RU" dirty="0" smtClean="0"/>
              <a:t>алгоритм </a:t>
            </a:r>
            <a:r>
              <a:rPr lang="ru-RU" dirty="0" err="1" smtClean="0"/>
              <a:t>абстрактивной</a:t>
            </a:r>
            <a:r>
              <a:rPr lang="ru-RU" dirty="0" smtClean="0"/>
              <a:t> суммаризации.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Задачи исследования:</a:t>
            </a:r>
          </a:p>
          <a:p>
            <a:r>
              <a:rPr lang="ru-RU" sz="2800" dirty="0" smtClean="0"/>
              <a:t>Обобщить </a:t>
            </a:r>
            <a:r>
              <a:rPr lang="ru-RU" sz="2800" dirty="0"/>
              <a:t>теоретические основы суммаризации текстов;</a:t>
            </a:r>
          </a:p>
          <a:p>
            <a:r>
              <a:rPr lang="ru-RU" sz="2800" dirty="0" smtClean="0"/>
              <a:t>Провести </a:t>
            </a:r>
            <a:r>
              <a:rPr lang="ru-RU" sz="2800" dirty="0"/>
              <a:t>анализ выбранных данных;</a:t>
            </a:r>
          </a:p>
          <a:p>
            <a:r>
              <a:rPr lang="ru-RU" sz="2800" dirty="0" smtClean="0"/>
              <a:t>Реализовать </a:t>
            </a:r>
            <a:r>
              <a:rPr lang="ru-RU" sz="2800" dirty="0"/>
              <a:t>эксперимент с построением алгоритма seq2seq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Оценить реализованный алгоритм</a:t>
            </a:r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82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EB48834-FF15-AF15-3A03-FC7E3FD6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3C43B1F-2156-6B12-53F4-59103022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63092"/>
            <a:ext cx="3343763" cy="4902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err="1" smtClean="0"/>
              <a:t>Датасет</a:t>
            </a:r>
            <a:r>
              <a:rPr lang="ru-RU" sz="2400" dirty="0" smtClean="0"/>
              <a:t> с новостями из российских газет. Размер </a:t>
            </a:r>
            <a:r>
              <a:rPr lang="ru-RU" sz="2400" dirty="0" smtClean="0"/>
              <a:t>– примерно     68 000 наблюдений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963" y="1124744"/>
            <a:ext cx="5163525" cy="459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0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5C64794-956F-BC68-0360-02F4E15EF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223" y="-679371"/>
            <a:ext cx="4012953" cy="1728192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ru-RU" dirty="0" smtClean="0"/>
              <a:t>Характеристика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="" xmlns:a16="http://schemas.microsoft.com/office/drawing/2014/main" id="{335AD9EB-1BBC-4CF8-8FAE-1E89D7A5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3560" y="5606654"/>
            <a:ext cx="404856" cy="273844"/>
          </a:xfrm>
        </p:spPr>
        <p:txBody>
          <a:bodyPr/>
          <a:lstStyle/>
          <a:p>
            <a:pPr>
              <a:spcAft>
                <a:spcPts val="450"/>
              </a:spcAft>
            </a:pPr>
            <a:fld id="{45C5C030-0550-4584-9C82-E35DF7DBC581}" type="slidenum">
              <a:rPr lang="en-US" smtClean="0"/>
              <a:pPr>
                <a:spcAft>
                  <a:spcPts val="450"/>
                </a:spcAft>
              </a:pPr>
              <a:t>5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Таблица, показывающая среднее число слов и предложений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Обработка данных:</a:t>
            </a:r>
          </a:p>
          <a:p>
            <a:pPr>
              <a:buFontTx/>
              <a:buChar char="-"/>
            </a:pPr>
            <a:r>
              <a:rPr lang="ru-RU" sz="2400" dirty="0" smtClean="0"/>
              <a:t>стоп-слова </a:t>
            </a:r>
          </a:p>
          <a:p>
            <a:pPr>
              <a:buFontTx/>
              <a:buChar char="-"/>
            </a:pPr>
            <a:r>
              <a:rPr lang="ru-RU" sz="2400" dirty="0" smtClean="0"/>
              <a:t>знаки пунктуации</a:t>
            </a:r>
          </a:p>
          <a:p>
            <a:pPr>
              <a:buFontTx/>
              <a:buChar char="-"/>
            </a:pPr>
            <a:r>
              <a:rPr lang="ru-RU" sz="2400" dirty="0" smtClean="0"/>
              <a:t>нижний регистр</a:t>
            </a:r>
          </a:p>
          <a:p>
            <a:pPr>
              <a:buFontTx/>
              <a:buChar char="-"/>
            </a:pP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" y="2204864"/>
            <a:ext cx="9144000" cy="103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5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1D73960-EA19-34D8-6809-4DF26FAD5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0192" y="332656"/>
            <a:ext cx="2563906" cy="504056"/>
          </a:xfrm>
        </p:spPr>
        <p:txBody>
          <a:bodyPr anchor="t">
            <a:noAutofit/>
          </a:bodyPr>
          <a:lstStyle/>
          <a:p>
            <a:pPr algn="r">
              <a:lnSpc>
                <a:spcPct val="110000"/>
              </a:lnSpc>
            </a:pPr>
            <a:r>
              <a:rPr lang="ru-RU" sz="2800" cap="all" dirty="0" err="1" smtClean="0">
                <a:solidFill>
                  <a:schemeClr val="accent2">
                    <a:lumMod val="75000"/>
                  </a:schemeClr>
                </a:solidFill>
              </a:rPr>
              <a:t>токенизация</a:t>
            </a:r>
            <a:endParaRPr lang="ru-RU" sz="2800" cap="al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24F3DC72-AB6D-47BA-89BF-40323C3F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3560" y="5606654"/>
            <a:ext cx="404856" cy="273844"/>
          </a:xfrm>
        </p:spPr>
        <p:txBody>
          <a:bodyPr/>
          <a:lstStyle/>
          <a:p>
            <a:pPr>
              <a:spcAft>
                <a:spcPts val="450"/>
              </a:spcAft>
            </a:pPr>
            <a:fld id="{45C5C030-0550-4584-9C82-E35DF7DBC581}" type="slidenum">
              <a:rPr lang="en-US" smtClean="0"/>
              <a:pPr>
                <a:spcAft>
                  <a:spcPts val="450"/>
                </a:spcAft>
              </a:pPr>
              <a:t>6</a:t>
            </a:fld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844824"/>
            <a:ext cx="6241055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196752"/>
            <a:ext cx="7761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Метод для токенизации – </a:t>
            </a:r>
            <a:r>
              <a:rPr lang="en-US" sz="2800" dirty="0"/>
              <a:t>cointegrated/rubert-tiny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5310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smtClean="0"/>
              <a:t>seq2seq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sz="2400" dirty="0" smtClean="0"/>
              <a:t>Основные компоненты: энкодер и декодер</a:t>
            </a:r>
          </a:p>
          <a:p>
            <a:pPr>
              <a:buFontTx/>
              <a:buChar char="-"/>
            </a:pPr>
            <a:r>
              <a:rPr lang="ru-RU" sz="2400" dirty="0" smtClean="0"/>
              <a:t>Энкодер: входная последовательность </a:t>
            </a:r>
            <a:r>
              <a:rPr lang="ru-RU" sz="2400" dirty="0" smtClean="0">
                <a:sym typeface="Wingdings" panose="05000000000000000000" pitchFamily="2" charset="2"/>
              </a:rPr>
              <a:t> вектор</a:t>
            </a:r>
          </a:p>
          <a:p>
            <a:pPr>
              <a:buFontTx/>
              <a:buChar char="-"/>
            </a:pPr>
            <a:r>
              <a:rPr lang="ru-RU" sz="2400" dirty="0" smtClean="0">
                <a:sym typeface="Wingdings" panose="05000000000000000000" pitchFamily="2" charset="2"/>
              </a:rPr>
              <a:t>Декодер: вектор  выходная последовательность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7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21633"/>
          <a:stretch/>
        </p:blipFill>
        <p:spPr>
          <a:xfrm>
            <a:off x="476795" y="3140968"/>
            <a:ext cx="8190409" cy="26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Необходимо задать:</a:t>
            </a:r>
          </a:p>
          <a:p>
            <a:pPr>
              <a:buFontTx/>
              <a:buChar char="-"/>
            </a:pPr>
            <a:r>
              <a:rPr lang="ru-RU" sz="2800" dirty="0" smtClean="0"/>
              <a:t>Модель </a:t>
            </a:r>
            <a:r>
              <a:rPr lang="ru-RU" sz="2800" dirty="0" err="1" smtClean="0"/>
              <a:t>энкодера</a:t>
            </a:r>
            <a:endParaRPr lang="ru-RU" sz="2800" dirty="0" smtClean="0"/>
          </a:p>
          <a:p>
            <a:pPr>
              <a:buFontTx/>
              <a:buChar char="-"/>
            </a:pPr>
            <a:r>
              <a:rPr lang="ru-RU" sz="2800" dirty="0" smtClean="0"/>
              <a:t>Модель декодера</a:t>
            </a:r>
          </a:p>
          <a:p>
            <a:pPr>
              <a:buFontTx/>
              <a:buChar char="-"/>
            </a:pPr>
            <a:r>
              <a:rPr lang="ru-RU" sz="2800" dirty="0" err="1" smtClean="0"/>
              <a:t>Гиперпараметры</a:t>
            </a:r>
            <a:r>
              <a:rPr lang="ru-RU" sz="2800" dirty="0" smtClean="0"/>
              <a:t> </a:t>
            </a:r>
          </a:p>
          <a:p>
            <a:pPr>
              <a:buFontTx/>
              <a:buChar char="-"/>
            </a:pPr>
            <a:r>
              <a:rPr lang="ru-RU" sz="2800" dirty="0" smtClean="0"/>
              <a:t>Оптимизатор</a:t>
            </a:r>
          </a:p>
          <a:p>
            <a:pPr>
              <a:buFontTx/>
              <a:buChar char="-"/>
            </a:pPr>
            <a:r>
              <a:rPr lang="ru-RU" sz="2800" dirty="0" smtClean="0"/>
              <a:t>Функция потерь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467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Динамика функции потерь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9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15" y="2348880"/>
            <a:ext cx="7659169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538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6_01_SPbU_template_4x3_ру.potx" id="{B2EABE7B-0A23-45B5-9C33-02D9A56D006B}" vid="{4EF949A2-56E4-4881-A497-DE3A8ACD109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2016_01_SPbU_template_4x3_ру</Template>
  <TotalTime>666</TotalTime>
  <Words>162</Words>
  <Application>Microsoft Office PowerPoint</Application>
  <PresentationFormat>Экран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Тема Office</vt:lpstr>
      <vt:lpstr>Абстрактивная суммаризация коротких текстов на русском языке</vt:lpstr>
      <vt:lpstr>Актуальность работы</vt:lpstr>
      <vt:lpstr>Цель и задачи</vt:lpstr>
      <vt:lpstr>данные</vt:lpstr>
      <vt:lpstr>Характеристика датасета</vt:lpstr>
      <vt:lpstr>токенизация</vt:lpstr>
      <vt:lpstr>Алгоритм seq2seq</vt:lpstr>
      <vt:lpstr>Алгоритм</vt:lpstr>
      <vt:lpstr>результаты</vt:lpstr>
      <vt:lpstr>результаты</vt:lpstr>
      <vt:lpstr>результаты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Абстрактивная суммаризация коротких текстов на русском языке</dc:title>
  <dc:creator>Пользователь Windows</dc:creator>
  <cp:lastModifiedBy>Пользователь Windows</cp:lastModifiedBy>
  <cp:revision>10</cp:revision>
  <dcterms:created xsi:type="dcterms:W3CDTF">2023-05-24T06:46:16Z</dcterms:created>
  <dcterms:modified xsi:type="dcterms:W3CDTF">2023-05-24T17:53:06Z</dcterms:modified>
</cp:coreProperties>
</file>