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388" r:id="rId2"/>
    <p:sldId id="256" r:id="rId3"/>
    <p:sldId id="259" r:id="rId4"/>
    <p:sldId id="258" r:id="rId5"/>
    <p:sldId id="260" r:id="rId6"/>
    <p:sldId id="261" r:id="rId7"/>
    <p:sldId id="262" r:id="rId8"/>
    <p:sldId id="266" r:id="rId9"/>
    <p:sldId id="322" r:id="rId10"/>
    <p:sldId id="323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81" r:id="rId67"/>
    <p:sldId id="382" r:id="rId68"/>
    <p:sldId id="383" r:id="rId69"/>
    <p:sldId id="384" r:id="rId70"/>
    <p:sldId id="385" r:id="rId71"/>
    <p:sldId id="386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8F9AA-0569-4213-B6B0-18D997E5C815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0F49-A377-46C4-B6FA-8262CF4B8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4F365B-0165-4C8F-9588-83457F45BB91}" type="slidenum">
              <a:rPr lang="en-CA"/>
              <a:pPr eaLnBrk="1" hangingPunct="1"/>
              <a:t>3</a:t>
            </a:fld>
            <a:endParaRPr lang="en-CA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354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CBBD7E-3A01-45B6-9327-FA802B930337}" type="slidenum">
              <a:rPr lang="en-CA"/>
              <a:pPr eaLnBrk="1" hangingPunct="1"/>
              <a:t>5</a:t>
            </a:fld>
            <a:endParaRPr lang="en-CA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21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0F49-A377-46C4-B6FA-8262CF4B88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41F986-F1EC-4C3A-95EF-130AD4235C81}" type="slidenum">
              <a:rPr lang="en-US">
                <a:latin typeface="Calibri" panose="020F0502020204030204" pitchFamily="34" charset="0"/>
              </a:rPr>
              <a:pPr eaLnBrk="1" hangingPunct="1"/>
              <a:t>39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81206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202127-4147-4DBF-A265-ACD16BF3AF2B}" type="slidenum">
              <a:rPr lang="en-US">
                <a:latin typeface="Calibri" panose="020F0502020204030204" pitchFamily="34" charset="0"/>
              </a:rPr>
              <a:pPr eaLnBrk="1" hangingPunct="1"/>
              <a:t>49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63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A31A78-3E4F-4C1D-B8C1-D4B14CFAC9F9}" type="slidenum">
              <a:rPr lang="en-US">
                <a:latin typeface="Calibri" panose="020F0502020204030204" pitchFamily="34" charset="0"/>
              </a:rPr>
              <a:pPr eaLnBrk="1" hangingPunct="1"/>
              <a:t>50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4657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17B936-4984-4027-9D2C-0D5BF73C9FC5}" type="slidenum">
              <a:rPr lang="en-US">
                <a:latin typeface="Calibri" panose="020F0502020204030204" pitchFamily="34" charset="0"/>
              </a:rPr>
              <a:pPr eaLnBrk="1" hangingPunct="1"/>
              <a:t>56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C92C-BAFE-D94C-B55F-23D44742EDAB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CSC2110 - Data Structures/Algorithms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1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80F6-5BB9-A643-8F69-B82441F3C7E4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CSC2110 - Data Structures/Algorithms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5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C9D6-C0DA-5146-92B1-006DF3AA5DA7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CSC2110 - Data Structures/Algorithms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7C-B375-8445-8E08-9B09E6D0E387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CSC2110 - Data Structures/Algorithms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3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BDCA-2A94-354D-A64E-90D68CF28E59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CSC2110 - Data Structures/Algorithms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1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CCD9-2529-904C-A785-FD1405DE5B42}" type="datetime1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CSC2110 - Data Structures/Algorithms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69A9-ED00-AF43-8139-7EA65655666A}" type="datetime1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CSC2110 - Data Structures/Algorithms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BD9E-7323-9C46-8305-339FE65FB658}" type="datetime1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CSC2110 - Data Structures/Algorithms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3FE0-2EE1-DC45-89CF-1349447BFD4E}" type="datetime1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CSC2110 - Data Structures/Algorithms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A908-AE0F-2D4A-B19D-80D4C54A2B1F}" type="datetime1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CSC2110 - Data Structures/Algorithms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1CCD-0A15-DB4C-AAE2-CCF4A5AB6A71}" type="datetime1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CSC2110 - Data Structures/Algorithms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5D6F-7B5A-E54C-9829-001552378C9E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CSC2110 - Data Structures/Algorithms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C569-6B33-445E-A8AD-EE45F88C2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</a:t>
            </a:r>
            <a:r>
              <a:rPr lang="en-US" dirty="0" smtClean="0"/>
              <a:t>244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1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5170" y="340702"/>
            <a:ext cx="98189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void swap1(</a:t>
            </a:r>
            <a:r>
              <a:rPr lang="en-US" dirty="0" err="1" smtClean="0"/>
              <a:t>int</a:t>
            </a:r>
            <a:r>
              <a:rPr lang="en-US" dirty="0" smtClean="0"/>
              <a:t> &amp;x, </a:t>
            </a:r>
            <a:r>
              <a:rPr lang="en-US" dirty="0" err="1" smtClean="0"/>
              <a:t>int</a:t>
            </a:r>
            <a:r>
              <a:rPr lang="en-US" dirty="0" smtClean="0"/>
              <a:t> &amp;y) </a:t>
            </a:r>
            <a:r>
              <a:rPr lang="en-US" b="1" dirty="0" smtClean="0">
                <a:solidFill>
                  <a:srgbClr val="FF0000"/>
                </a:solidFill>
              </a:rPr>
              <a:t>//parameters are the address of the variables passed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temp;</a:t>
            </a:r>
          </a:p>
          <a:p>
            <a:r>
              <a:rPr lang="en-US" dirty="0" smtClean="0"/>
              <a:t>	temp = x;</a:t>
            </a:r>
          </a:p>
          <a:p>
            <a:r>
              <a:rPr lang="en-US" dirty="0" smtClean="0"/>
              <a:t>	y = temp;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a=2, b=33;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swap1(</a:t>
            </a:r>
            <a:r>
              <a:rPr lang="en-US" dirty="0" err="1" smtClean="0"/>
              <a:t>a,b</a:t>
            </a:r>
            <a:r>
              <a:rPr lang="en-US" dirty="0" smtClean="0"/>
              <a:t>);      </a:t>
            </a:r>
            <a:r>
              <a:rPr lang="en-US" b="1" dirty="0" smtClean="0">
                <a:solidFill>
                  <a:srgbClr val="FF0000"/>
                </a:solidFill>
              </a:rPr>
              <a:t>//call with just variable names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&lt;&lt;"a =" &lt;&lt; a &lt;&lt; "b = " &lt;&lt; b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  <a:r>
              <a:rPr lang="en-US" b="1" dirty="0" smtClean="0">
                <a:solidFill>
                  <a:srgbClr val="FF0000"/>
                </a:solidFill>
              </a:rPr>
              <a:t>//print out after function return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8085" y="59470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user@ubuntu:~/CS246$ ./ptr2</a:t>
            </a:r>
          </a:p>
          <a:p>
            <a:r>
              <a:rPr lang="pt-BR" b="1" dirty="0" smtClean="0">
                <a:solidFill>
                  <a:srgbClr val="00B050"/>
                </a:solidFill>
              </a:rPr>
              <a:t>a =33b = 2</a:t>
            </a: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229" y="503988"/>
            <a:ext cx="83493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void swap1(</a:t>
            </a:r>
            <a:r>
              <a:rPr lang="en-US" dirty="0" err="1" smtClean="0"/>
              <a:t>int</a:t>
            </a:r>
            <a:r>
              <a:rPr lang="en-US" dirty="0" smtClean="0"/>
              <a:t> *x, </a:t>
            </a:r>
            <a:r>
              <a:rPr lang="en-US" dirty="0" err="1" smtClean="0"/>
              <a:t>int</a:t>
            </a:r>
            <a:r>
              <a:rPr lang="en-US" dirty="0" smtClean="0"/>
              <a:t> *y)  </a:t>
            </a:r>
            <a:r>
              <a:rPr lang="en-US" b="1" dirty="0" smtClean="0">
                <a:solidFill>
                  <a:srgbClr val="FF0000"/>
                </a:solidFill>
              </a:rPr>
              <a:t>//note parameters reference pointer variables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temp;</a:t>
            </a:r>
          </a:p>
          <a:p>
            <a:r>
              <a:rPr lang="en-US" dirty="0" smtClean="0"/>
              <a:t>	temp = *x;</a:t>
            </a:r>
          </a:p>
          <a:p>
            <a:r>
              <a:rPr lang="en-US" dirty="0" smtClean="0"/>
              <a:t>	*x = *y;</a:t>
            </a:r>
          </a:p>
          <a:p>
            <a:r>
              <a:rPr lang="en-US" dirty="0" smtClean="0"/>
              <a:t>	*y = temp;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a=2, b=33;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swap1(&amp;</a:t>
            </a:r>
            <a:r>
              <a:rPr lang="en-US" dirty="0" err="1" smtClean="0"/>
              <a:t>a,&amp;b</a:t>
            </a:r>
            <a:r>
              <a:rPr lang="en-US" dirty="0" smtClean="0"/>
              <a:t>); </a:t>
            </a:r>
            <a:r>
              <a:rPr lang="en-US" b="1" dirty="0" smtClean="0">
                <a:solidFill>
                  <a:srgbClr val="FF0000"/>
                </a:solidFill>
              </a:rPr>
              <a:t>//send address of variables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&lt;&lt;"a =" &lt;&lt; a &lt;&lt; "b = " &lt;&lt; b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7715" y="61362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user@ubuntu</a:t>
            </a:r>
            <a:r>
              <a:rPr lang="en-US" b="1" dirty="0" smtClean="0">
                <a:solidFill>
                  <a:srgbClr val="00B050"/>
                </a:solidFill>
              </a:rPr>
              <a:t>:~/CS246$ ./ptr3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 =33b = 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828800"/>
            <a:ext cx="8077200" cy="4419600"/>
          </a:xfrm>
        </p:spPr>
        <p:txBody>
          <a:bodyPr/>
          <a:lstStyle/>
          <a:p>
            <a:pPr eaLnBrk="1" hangingPunct="1"/>
            <a:r>
              <a:rPr lang="en-US" smtClean="0"/>
              <a:t>Pointers</a:t>
            </a:r>
          </a:p>
          <a:p>
            <a:pPr lvl="1" eaLnBrk="1" hangingPunct="1"/>
            <a:r>
              <a:rPr lang="en-US" smtClean="0"/>
              <a:t>Powerful feature of the C++ language</a:t>
            </a:r>
          </a:p>
          <a:p>
            <a:pPr lvl="1" eaLnBrk="1" hangingPunct="1"/>
            <a:r>
              <a:rPr lang="en-US" smtClean="0"/>
              <a:t>One of the most difficult to master</a:t>
            </a:r>
          </a:p>
          <a:p>
            <a:pPr lvl="1" eaLnBrk="1" hangingPunct="1"/>
            <a:r>
              <a:rPr lang="en-US" smtClean="0"/>
              <a:t>Essential for construction of interesting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5E20F6-DA82-4F73-85E7-1027813B377F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12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Addresses and Pointers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905000"/>
            <a:ext cx="7924800" cy="4419600"/>
          </a:xfrm>
        </p:spPr>
        <p:txBody>
          <a:bodyPr vert="horz" lIns="0" tIns="45720" rIns="0" bIns="45720" rtlCol="0">
            <a:normAutofit/>
          </a:bodyPr>
          <a:lstStyle/>
          <a:p>
            <a:pPr eaLnBrk="1" hangingPunct="1"/>
            <a:r>
              <a:rPr lang="en-US"/>
              <a:t>C++ allows two ways of accessing variables</a:t>
            </a:r>
          </a:p>
          <a:p>
            <a:pPr lvl="1" eaLnBrk="1" hangingPunct="1"/>
            <a:r>
              <a:rPr lang="en-US" smtClean="0"/>
              <a:t>Name (C++ keeps track of the address of the first location allocated to the variable)</a:t>
            </a:r>
          </a:p>
          <a:p>
            <a:pPr lvl="1" eaLnBrk="1" hangingPunct="1"/>
            <a:r>
              <a:rPr lang="en-US" smtClean="0"/>
              <a:t>Address/Pointer </a:t>
            </a:r>
          </a:p>
          <a:p>
            <a:pPr eaLnBrk="1" hangingPunct="1"/>
            <a:r>
              <a:rPr lang="en-US"/>
              <a:t>Symbol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&amp;</a:t>
            </a:r>
            <a:r>
              <a:rPr lang="en-US"/>
              <a:t> gets the address of the variable that follows it</a:t>
            </a:r>
          </a:p>
          <a:p>
            <a:pPr eaLnBrk="1" hangingPunct="1"/>
            <a:r>
              <a:rPr lang="en-US"/>
              <a:t>Addresses/Pointers can be displayed by the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cout</a:t>
            </a:r>
            <a:r>
              <a:rPr lang="en-US"/>
              <a:t> statement</a:t>
            </a:r>
          </a:p>
          <a:p>
            <a:pPr lvl="1" eaLnBrk="1" hangingPunct="1"/>
            <a:r>
              <a:rPr lang="en-US" smtClean="0"/>
              <a:t>Addresses displayed in HEXADECIMAL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B68E87-5E3E-4F0F-9692-12B0C2A50A21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13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8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05000"/>
            <a:ext cx="6172200" cy="4343400"/>
          </a:xfrm>
        </p:spPr>
        <p:txBody>
          <a:bodyPr vert="horz" lIns="0" tIns="46038" rIns="0" bIns="46038" rtlCol="0"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#include &lt;iostream.h&gt;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void main(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int data = 100;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float value = 56.47;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data &lt;&lt; &amp;data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value &lt;&lt; &amp;value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u="sng"/>
              <a:t>Output:</a:t>
            </a:r>
            <a:endParaRPr 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anose="02070309020205020404" pitchFamily="49" charset="0"/>
              </a:rPr>
              <a:t>100 FFF4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anose="02070309020205020404" pitchFamily="49" charset="0"/>
              </a:rPr>
              <a:t>56.47 FFF0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BA90E6-D128-4D1A-BF67-D634E68702C8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14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7924801" y="1936750"/>
            <a:ext cx="2606675" cy="3810000"/>
            <a:chOff x="4032" y="1220"/>
            <a:chExt cx="1642" cy="2400"/>
          </a:xfrm>
        </p:grpSpPr>
        <p:sp>
          <p:nvSpPr>
            <p:cNvPr id="8199" name="Rectangle 5"/>
            <p:cNvSpPr>
              <a:spLocks noChangeArrowheads="1"/>
            </p:cNvSpPr>
            <p:nvPr/>
          </p:nvSpPr>
          <p:spPr bwMode="auto">
            <a:xfrm>
              <a:off x="5098" y="146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sz="2000">
                <a:latin typeface="Tahoma" panose="020B0604030504040204" pitchFamily="34" charset="0"/>
              </a:endParaRPr>
            </a:p>
          </p:txBody>
        </p:sp>
        <p:sp>
          <p:nvSpPr>
            <p:cNvPr id="8200" name="Rectangle 6"/>
            <p:cNvSpPr>
              <a:spLocks noChangeArrowheads="1"/>
            </p:cNvSpPr>
            <p:nvPr/>
          </p:nvSpPr>
          <p:spPr bwMode="auto">
            <a:xfrm>
              <a:off x="5098" y="122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accent2"/>
                  </a:solidFill>
                  <a:latin typeface="Tahoma" panose="020B0604030504040204" pitchFamily="34" charset="0"/>
                </a:rPr>
                <a:t>56.47</a:t>
              </a:r>
              <a:endParaRPr lang="en-US" sz="1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5098" y="338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8202" name="Rectangle 8"/>
            <p:cNvSpPr>
              <a:spLocks noChangeArrowheads="1"/>
            </p:cNvSpPr>
            <p:nvPr/>
          </p:nvSpPr>
          <p:spPr bwMode="auto">
            <a:xfrm>
              <a:off x="5098" y="170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5098" y="194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5098" y="218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accent2"/>
                  </a:solidFill>
                  <a:latin typeface="Tahoma" panose="020B0604030504040204" pitchFamily="34" charset="0"/>
                </a:rPr>
                <a:t>100</a:t>
              </a:r>
            </a:p>
          </p:txBody>
        </p:sp>
        <p:sp>
          <p:nvSpPr>
            <p:cNvPr id="8205" name="Rectangle 11"/>
            <p:cNvSpPr>
              <a:spLocks noChangeArrowheads="1"/>
            </p:cNvSpPr>
            <p:nvPr/>
          </p:nvSpPr>
          <p:spPr bwMode="auto">
            <a:xfrm>
              <a:off x="5098" y="242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8206" name="Rectangle 12"/>
            <p:cNvSpPr>
              <a:spLocks noChangeArrowheads="1"/>
            </p:cNvSpPr>
            <p:nvPr/>
          </p:nvSpPr>
          <p:spPr bwMode="auto">
            <a:xfrm>
              <a:off x="5098" y="266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8207" name="Line 13" descr="Light upward diagonal"/>
            <p:cNvSpPr>
              <a:spLocks noChangeShapeType="1"/>
            </p:cNvSpPr>
            <p:nvPr/>
          </p:nvSpPr>
          <p:spPr bwMode="auto">
            <a:xfrm>
              <a:off x="5386" y="2948"/>
              <a:ext cx="1" cy="38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Rectangle 14"/>
            <p:cNvSpPr>
              <a:spLocks noChangeArrowheads="1"/>
            </p:cNvSpPr>
            <p:nvPr/>
          </p:nvSpPr>
          <p:spPr bwMode="auto">
            <a:xfrm>
              <a:off x="4570" y="146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latin typeface="Courier New" panose="02070309020205020404" pitchFamily="49" charset="0"/>
                </a:rPr>
                <a:t>FFF1</a:t>
              </a:r>
            </a:p>
          </p:txBody>
        </p:sp>
        <p:sp>
          <p:nvSpPr>
            <p:cNvPr id="8209" name="Rectangle 15"/>
            <p:cNvSpPr>
              <a:spLocks noChangeArrowheads="1"/>
            </p:cNvSpPr>
            <p:nvPr/>
          </p:nvSpPr>
          <p:spPr bwMode="auto">
            <a:xfrm>
              <a:off x="4570" y="122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latin typeface="Courier New" panose="02070309020205020404" pitchFamily="49" charset="0"/>
                </a:rPr>
                <a:t>FFF0</a:t>
              </a:r>
              <a:endParaRPr lang="en-US" sz="1200" b="1">
                <a:latin typeface="Courier New" panose="02070309020205020404" pitchFamily="49" charset="0"/>
              </a:endParaRPr>
            </a:p>
          </p:txBody>
        </p:sp>
        <p:sp>
          <p:nvSpPr>
            <p:cNvPr id="8210" name="Rectangle 16"/>
            <p:cNvSpPr>
              <a:spLocks noChangeArrowheads="1"/>
            </p:cNvSpPr>
            <p:nvPr/>
          </p:nvSpPr>
          <p:spPr bwMode="auto">
            <a:xfrm>
              <a:off x="4570" y="338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sz="2000">
                <a:latin typeface="Tahoma" panose="020B0604030504040204" pitchFamily="34" charset="0"/>
              </a:endParaRPr>
            </a:p>
          </p:txBody>
        </p:sp>
        <p:sp>
          <p:nvSpPr>
            <p:cNvPr id="8211" name="Rectangle 17"/>
            <p:cNvSpPr>
              <a:spLocks noChangeArrowheads="1"/>
            </p:cNvSpPr>
            <p:nvPr/>
          </p:nvSpPr>
          <p:spPr bwMode="auto">
            <a:xfrm>
              <a:off x="4570" y="170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latin typeface="Courier New" panose="02070309020205020404" pitchFamily="49" charset="0"/>
                </a:rPr>
                <a:t>FFF2</a:t>
              </a:r>
            </a:p>
          </p:txBody>
        </p:sp>
        <p:sp>
          <p:nvSpPr>
            <p:cNvPr id="8212" name="Rectangle 18"/>
            <p:cNvSpPr>
              <a:spLocks noChangeArrowheads="1"/>
            </p:cNvSpPr>
            <p:nvPr/>
          </p:nvSpPr>
          <p:spPr bwMode="auto">
            <a:xfrm>
              <a:off x="4570" y="194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latin typeface="Courier New" panose="02070309020205020404" pitchFamily="49" charset="0"/>
                </a:rPr>
                <a:t>FFF3</a:t>
              </a:r>
            </a:p>
          </p:txBody>
        </p:sp>
        <p:sp>
          <p:nvSpPr>
            <p:cNvPr id="8213" name="Rectangle 19"/>
            <p:cNvSpPr>
              <a:spLocks noChangeArrowheads="1"/>
            </p:cNvSpPr>
            <p:nvPr/>
          </p:nvSpPr>
          <p:spPr bwMode="auto">
            <a:xfrm>
              <a:off x="4570" y="218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latin typeface="Courier New" panose="02070309020205020404" pitchFamily="49" charset="0"/>
                </a:rPr>
                <a:t>FFF4</a:t>
              </a:r>
            </a:p>
          </p:txBody>
        </p:sp>
        <p:sp>
          <p:nvSpPr>
            <p:cNvPr id="8214" name="Rectangle 20"/>
            <p:cNvSpPr>
              <a:spLocks noChangeArrowheads="1"/>
            </p:cNvSpPr>
            <p:nvPr/>
          </p:nvSpPr>
          <p:spPr bwMode="auto">
            <a:xfrm>
              <a:off x="4570" y="242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latin typeface="Courier New" panose="02070309020205020404" pitchFamily="49" charset="0"/>
                </a:rPr>
                <a:t>FFF5</a:t>
              </a:r>
            </a:p>
          </p:txBody>
        </p:sp>
        <p:sp>
          <p:nvSpPr>
            <p:cNvPr id="8215" name="Rectangle 21"/>
            <p:cNvSpPr>
              <a:spLocks noChangeArrowheads="1"/>
            </p:cNvSpPr>
            <p:nvPr/>
          </p:nvSpPr>
          <p:spPr bwMode="auto">
            <a:xfrm>
              <a:off x="4570" y="266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latin typeface="Courier New" panose="02070309020205020404" pitchFamily="49" charset="0"/>
                </a:rPr>
                <a:t>FFF6</a:t>
              </a:r>
            </a:p>
          </p:txBody>
        </p:sp>
        <p:sp>
          <p:nvSpPr>
            <p:cNvPr id="8216" name="Line 22"/>
            <p:cNvSpPr>
              <a:spLocks noChangeShapeType="1"/>
            </p:cNvSpPr>
            <p:nvPr/>
          </p:nvSpPr>
          <p:spPr bwMode="auto">
            <a:xfrm>
              <a:off x="4810" y="2948"/>
              <a:ext cx="1" cy="38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Text Box 23"/>
            <p:cNvSpPr txBox="1">
              <a:spLocks noChangeArrowheads="1"/>
            </p:cNvSpPr>
            <p:nvPr/>
          </p:nvSpPr>
          <p:spPr bwMode="auto">
            <a:xfrm>
              <a:off x="4032" y="124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i="1">
                  <a:solidFill>
                    <a:schemeClr val="tx2"/>
                  </a:solidFill>
                  <a:latin typeface="Tahoma" panose="020B0604030504040204" pitchFamily="34" charset="0"/>
                </a:rPr>
                <a:t>value</a:t>
              </a:r>
              <a:endParaRPr lang="en-US" sz="1200" i="1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18" name="Text Box 24"/>
            <p:cNvSpPr txBox="1">
              <a:spLocks noChangeArrowheads="1"/>
            </p:cNvSpPr>
            <p:nvPr/>
          </p:nvSpPr>
          <p:spPr bwMode="auto">
            <a:xfrm>
              <a:off x="4042" y="213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i="1">
                  <a:solidFill>
                    <a:schemeClr val="tx2"/>
                  </a:solidFill>
                  <a:latin typeface="Tahoma" panose="020B0604030504040204" pitchFamily="34" charset="0"/>
                </a:rPr>
                <a:t>data</a:t>
              </a:r>
              <a:endParaRPr lang="en-US" sz="1200" i="1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144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Variables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The pointer data type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mtClean="0"/>
              <a:t>A data type for containing an address rather than a data value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mtClean="0"/>
              <a:t>Integral, similar to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endParaRPr lang="en-US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smtClean="0"/>
              <a:t>Size is the number of bytes in which the target computer stores a memory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Provides indirect access to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DA50C7-D0B8-4FCB-A0E2-A3BA77A270CD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15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2060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Declaration of Pointer Variables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pointer variable is declared by: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      dataType *pointerVarName;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pointer variable </a:t>
            </a:r>
            <a:r>
              <a:rPr lang="en-US" i="1" smtClean="0">
                <a:solidFill>
                  <a:schemeClr val="tx2"/>
                </a:solidFill>
              </a:rPr>
              <a:t>pointerVarName</a:t>
            </a:r>
            <a:r>
              <a:rPr lang="en-US" smtClean="0"/>
              <a:t> is used to point to a value of type </a:t>
            </a:r>
            <a:r>
              <a:rPr lang="en-US" i="1" smtClean="0">
                <a:solidFill>
                  <a:schemeClr val="tx2"/>
                </a:solidFill>
              </a:rPr>
              <a:t>dataType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smtClean="0">
                <a:solidFill>
                  <a:schemeClr val="tx2"/>
                </a:solidFill>
              </a:rPr>
              <a:t>*</a:t>
            </a:r>
            <a:r>
              <a:rPr lang="en-US" smtClean="0"/>
              <a:t> before the </a:t>
            </a:r>
            <a:r>
              <a:rPr lang="en-US" i="1" smtClean="0">
                <a:solidFill>
                  <a:schemeClr val="tx2"/>
                </a:solidFill>
              </a:rPr>
              <a:t>pointerVarName</a:t>
            </a:r>
            <a:r>
              <a:rPr lang="en-US" smtClean="0"/>
              <a:t> indicates that this is a pointer variable, not a regular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smtClean="0">
                <a:solidFill>
                  <a:schemeClr val="tx2"/>
                </a:solidFill>
              </a:rPr>
              <a:t>*</a:t>
            </a:r>
            <a:r>
              <a:rPr lang="en-US" smtClean="0"/>
              <a:t> is not a part of the pointer variable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925EAA-F218-48C5-AE7D-276747ADA5A2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16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798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Declaration of Pointer Variables (Cont ..)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  int *ptr1;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  float *ptr2;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ptr1</a:t>
            </a:r>
            <a:r>
              <a:rPr lang="en-US" smtClean="0"/>
              <a:t> is a pointer to an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mtClean="0"/>
              <a:t> value i.e., it can have the address of the memory location (or the first of more than one memory locations) allocated to an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mtClean="0"/>
              <a:t>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ptr2</a:t>
            </a:r>
            <a:r>
              <a:rPr lang="en-US" b="1" smtClean="0">
                <a:latin typeface="Courier New" panose="02070309020205020404" pitchFamily="49" charset="0"/>
              </a:rPr>
              <a:t> </a:t>
            </a:r>
            <a:r>
              <a:rPr lang="en-US" smtClean="0"/>
              <a:t>is a pointer to a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float</a:t>
            </a:r>
            <a:r>
              <a:rPr lang="en-US" smtClean="0"/>
              <a:t> value i.e., it can have the address of the memory location (or the first of more than one memory locations) allocated to a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float</a:t>
            </a:r>
            <a:r>
              <a:rPr lang="en-US" smtClean="0"/>
              <a:t> value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88DC9D-9DEF-4C05-9E41-E7945802D1C0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17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58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Declaration of Pointer Variables (Cont ..)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Whitespace doesn’t matter and each of the following will declare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ptr</a:t>
            </a:r>
            <a:r>
              <a:rPr lang="en-US" smtClean="0"/>
              <a:t> as a pointer (to a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float</a:t>
            </a:r>
            <a:r>
              <a:rPr lang="en-US" smtClean="0"/>
              <a:t>) variable and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  <a:r>
              <a:rPr lang="en-US" smtClean="0"/>
              <a:t> as a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float</a:t>
            </a:r>
            <a:r>
              <a:rPr lang="en-US" smtClean="0"/>
              <a:t> variable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        float *ptr, 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        float* ptr, 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        float (*ptr), 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        float data, *ptr</a:t>
            </a:r>
            <a:r>
              <a:rPr lang="en-US" sz="2400" b="1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52E59C-5FB1-4640-A884-A747CB555754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18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of Pointer Variables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7772400" cy="4114800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/>
              <a:t>A pointer variable has to be assigned a valid memory address before it can be used in the program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/>
              <a:t>Example:</a:t>
            </a:r>
          </a:p>
          <a:p>
            <a:pPr lvl="2" indent="-246888">
              <a:buNone/>
              <a:defRPr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float data = 50.8;</a:t>
            </a:r>
          </a:p>
          <a:p>
            <a:pPr lvl="2" indent="-246888">
              <a:buNone/>
              <a:defRPr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float *ptr;</a:t>
            </a:r>
          </a:p>
          <a:p>
            <a:pPr lvl="2" indent="-246888">
              <a:buNone/>
              <a:defRPr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ptr = &amp;data;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/>
              <a:t>This will assign the address of the memory location allocated for the floating point variable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data</a:t>
            </a:r>
            <a:r>
              <a:rPr lang="en-US"/>
              <a:t> to the pointer variable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/>
              <a:t>. This is OK, since the variable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data</a:t>
            </a:r>
            <a:r>
              <a:rPr lang="en-US"/>
              <a:t> has already been allocated some memory space having a valid address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F70AF0-9650-4D71-A9BD-7DE19578BCA7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19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703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– function parameters, pass by value or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Assignment of Pointer Variables (Cont ..)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FB3C9B-5E0D-4BD8-81C5-A86EFA70F482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20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2286000" y="1828800"/>
            <a:ext cx="388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float data = 50.8;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float *ptr;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ptr = &amp;data;</a:t>
            </a:r>
          </a:p>
        </p:txBody>
      </p:sp>
      <p:sp>
        <p:nvSpPr>
          <p:cNvPr id="14342" name="Rectangle 5" descr="Light upward diagonal"/>
          <p:cNvSpPr>
            <a:spLocks noChangeArrowheads="1"/>
          </p:cNvSpPr>
          <p:nvPr/>
        </p:nvSpPr>
        <p:spPr bwMode="auto">
          <a:xfrm>
            <a:off x="9023351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14343" name="Rectangle 6" descr="Light upward diagonal"/>
          <p:cNvSpPr>
            <a:spLocks noChangeArrowheads="1"/>
          </p:cNvSpPr>
          <p:nvPr/>
        </p:nvSpPr>
        <p:spPr bwMode="auto">
          <a:xfrm>
            <a:off x="9023351" y="22098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latin typeface="Tahoma" panose="020B0604030504040204" pitchFamily="34" charset="0"/>
            </a:endParaRPr>
          </a:p>
        </p:txBody>
      </p:sp>
      <p:sp>
        <p:nvSpPr>
          <p:cNvPr id="14344" name="Rectangle 7" descr="Light upward diagonal"/>
          <p:cNvSpPr>
            <a:spLocks noChangeArrowheads="1"/>
          </p:cNvSpPr>
          <p:nvPr/>
        </p:nvSpPr>
        <p:spPr bwMode="auto">
          <a:xfrm>
            <a:off x="9023351" y="5791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4345" name="Rectangle 8" descr="Light upward diagonal"/>
          <p:cNvSpPr>
            <a:spLocks noChangeArrowheads="1"/>
          </p:cNvSpPr>
          <p:nvPr/>
        </p:nvSpPr>
        <p:spPr bwMode="auto">
          <a:xfrm>
            <a:off x="9023351" y="30781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4346" name="Rectangle 9" descr="Light upward diagonal"/>
          <p:cNvSpPr>
            <a:spLocks noChangeArrowheads="1"/>
          </p:cNvSpPr>
          <p:nvPr/>
        </p:nvSpPr>
        <p:spPr bwMode="auto">
          <a:xfrm>
            <a:off x="9023351" y="35131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4347" name="Rectangle 10" descr="Light upward diagonal"/>
          <p:cNvSpPr>
            <a:spLocks noChangeArrowheads="1"/>
          </p:cNvSpPr>
          <p:nvPr/>
        </p:nvSpPr>
        <p:spPr bwMode="auto">
          <a:xfrm>
            <a:off x="9023351" y="39465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50.8</a:t>
            </a:r>
          </a:p>
        </p:txBody>
      </p:sp>
      <p:sp>
        <p:nvSpPr>
          <p:cNvPr id="14348" name="Rectangle 11" descr="Light upward diagonal"/>
          <p:cNvSpPr>
            <a:spLocks noChangeArrowheads="1"/>
          </p:cNvSpPr>
          <p:nvPr/>
        </p:nvSpPr>
        <p:spPr bwMode="auto">
          <a:xfrm>
            <a:off x="9023351" y="43815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4349" name="Rectangle 12" descr="Light upward diagonal"/>
          <p:cNvSpPr>
            <a:spLocks noChangeArrowheads="1"/>
          </p:cNvSpPr>
          <p:nvPr/>
        </p:nvSpPr>
        <p:spPr bwMode="auto">
          <a:xfrm>
            <a:off x="9023351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4350" name="Line 13" descr="Light upward diagonal"/>
          <p:cNvSpPr>
            <a:spLocks noChangeShapeType="1"/>
          </p:cNvSpPr>
          <p:nvPr/>
        </p:nvSpPr>
        <p:spPr bwMode="auto">
          <a:xfrm>
            <a:off x="9582150" y="5337176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8001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8001000" y="22098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8001000" y="5791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b="1">
              <a:latin typeface="Courier New" panose="02070309020205020404" pitchFamily="49" charset="0"/>
            </a:endParaRP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8001000" y="30781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8001000" y="35131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8001000" y="39465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14357" name="Rectangle 20"/>
          <p:cNvSpPr>
            <a:spLocks noChangeArrowheads="1"/>
          </p:cNvSpPr>
          <p:nvPr/>
        </p:nvSpPr>
        <p:spPr bwMode="auto">
          <a:xfrm>
            <a:off x="8001000" y="43815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14358" name="Rectangle 21"/>
          <p:cNvSpPr>
            <a:spLocks noChangeArrowheads="1"/>
          </p:cNvSpPr>
          <p:nvPr/>
        </p:nvSpPr>
        <p:spPr bwMode="auto">
          <a:xfrm>
            <a:off x="8001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14359" name="Line 22"/>
          <p:cNvSpPr>
            <a:spLocks noChangeShapeType="1"/>
          </p:cNvSpPr>
          <p:nvPr/>
        </p:nvSpPr>
        <p:spPr bwMode="auto">
          <a:xfrm>
            <a:off x="8466139" y="5337176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7167563" y="3962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data</a:t>
            </a:r>
          </a:p>
        </p:txBody>
      </p:sp>
      <p:sp>
        <p:nvSpPr>
          <p:cNvPr id="14361" name="AutoShape 24"/>
          <p:cNvSpPr>
            <a:spLocks noChangeArrowheads="1"/>
          </p:cNvSpPr>
          <p:nvPr/>
        </p:nvSpPr>
        <p:spPr bwMode="auto">
          <a:xfrm>
            <a:off x="1752600" y="3200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Assignment of Pointer Variables (Cont ..)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327035-8F57-4ABF-AA17-470D81C16CA8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21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2286000" y="1828800"/>
            <a:ext cx="388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float data = 50.8;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float *ptr;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ptr = &amp;data;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5366" name="Rectangle 5" descr="Light upward diagonal"/>
          <p:cNvSpPr>
            <a:spLocks noChangeArrowheads="1"/>
          </p:cNvSpPr>
          <p:nvPr/>
        </p:nvSpPr>
        <p:spPr bwMode="auto">
          <a:xfrm>
            <a:off x="9023351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15367" name="Rectangle 6" descr="Light upward diagonal"/>
          <p:cNvSpPr>
            <a:spLocks noChangeArrowheads="1"/>
          </p:cNvSpPr>
          <p:nvPr/>
        </p:nvSpPr>
        <p:spPr bwMode="auto">
          <a:xfrm>
            <a:off x="9023351" y="22098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15368" name="Rectangle 8" descr="Light upward diagonal"/>
          <p:cNvSpPr>
            <a:spLocks noChangeArrowheads="1"/>
          </p:cNvSpPr>
          <p:nvPr/>
        </p:nvSpPr>
        <p:spPr bwMode="auto">
          <a:xfrm>
            <a:off x="9023351" y="30781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5369" name="Rectangle 9" descr="Light upward diagonal"/>
          <p:cNvSpPr>
            <a:spLocks noChangeArrowheads="1"/>
          </p:cNvSpPr>
          <p:nvPr/>
        </p:nvSpPr>
        <p:spPr bwMode="auto">
          <a:xfrm>
            <a:off x="9023351" y="35131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5370" name="Rectangle 10" descr="Light upward diagonal"/>
          <p:cNvSpPr>
            <a:spLocks noChangeArrowheads="1"/>
          </p:cNvSpPr>
          <p:nvPr/>
        </p:nvSpPr>
        <p:spPr bwMode="auto">
          <a:xfrm>
            <a:off x="9023351" y="39465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50.8</a:t>
            </a:r>
          </a:p>
        </p:txBody>
      </p:sp>
      <p:sp>
        <p:nvSpPr>
          <p:cNvPr id="15371" name="Rectangle 11" descr="Light upward diagonal"/>
          <p:cNvSpPr>
            <a:spLocks noChangeArrowheads="1"/>
          </p:cNvSpPr>
          <p:nvPr/>
        </p:nvSpPr>
        <p:spPr bwMode="auto">
          <a:xfrm>
            <a:off x="9023351" y="43815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5372" name="Rectangle 12" descr="Light upward diagonal"/>
          <p:cNvSpPr>
            <a:spLocks noChangeArrowheads="1"/>
          </p:cNvSpPr>
          <p:nvPr/>
        </p:nvSpPr>
        <p:spPr bwMode="auto">
          <a:xfrm>
            <a:off x="9023351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8001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15374" name="Rectangle 15"/>
          <p:cNvSpPr>
            <a:spLocks noChangeArrowheads="1"/>
          </p:cNvSpPr>
          <p:nvPr/>
        </p:nvSpPr>
        <p:spPr bwMode="auto">
          <a:xfrm>
            <a:off x="8001000" y="22098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15375" name="Rectangle 17"/>
          <p:cNvSpPr>
            <a:spLocks noChangeArrowheads="1"/>
          </p:cNvSpPr>
          <p:nvPr/>
        </p:nvSpPr>
        <p:spPr bwMode="auto">
          <a:xfrm>
            <a:off x="8001000" y="30781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15376" name="Rectangle 18"/>
          <p:cNvSpPr>
            <a:spLocks noChangeArrowheads="1"/>
          </p:cNvSpPr>
          <p:nvPr/>
        </p:nvSpPr>
        <p:spPr bwMode="auto">
          <a:xfrm>
            <a:off x="8001000" y="35131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15377" name="Rectangle 19"/>
          <p:cNvSpPr>
            <a:spLocks noChangeArrowheads="1"/>
          </p:cNvSpPr>
          <p:nvPr/>
        </p:nvSpPr>
        <p:spPr bwMode="auto">
          <a:xfrm>
            <a:off x="8001000" y="39465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15378" name="Rectangle 20"/>
          <p:cNvSpPr>
            <a:spLocks noChangeArrowheads="1"/>
          </p:cNvSpPr>
          <p:nvPr/>
        </p:nvSpPr>
        <p:spPr bwMode="auto">
          <a:xfrm>
            <a:off x="8001000" y="43815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15379" name="Rectangle 21"/>
          <p:cNvSpPr>
            <a:spLocks noChangeArrowheads="1"/>
          </p:cNvSpPr>
          <p:nvPr/>
        </p:nvSpPr>
        <p:spPr bwMode="auto">
          <a:xfrm>
            <a:off x="8001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15380" name="Text Box 23"/>
          <p:cNvSpPr txBox="1">
            <a:spLocks noChangeArrowheads="1"/>
          </p:cNvSpPr>
          <p:nvPr/>
        </p:nvSpPr>
        <p:spPr bwMode="auto">
          <a:xfrm>
            <a:off x="7167563" y="21336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15381" name="Text Box 24"/>
          <p:cNvSpPr txBox="1">
            <a:spLocks noChangeArrowheads="1"/>
          </p:cNvSpPr>
          <p:nvPr/>
        </p:nvSpPr>
        <p:spPr bwMode="auto">
          <a:xfrm>
            <a:off x="7167563" y="3962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data</a:t>
            </a:r>
          </a:p>
        </p:txBody>
      </p:sp>
      <p:sp>
        <p:nvSpPr>
          <p:cNvPr id="15382" name="Rectangle 25"/>
          <p:cNvSpPr>
            <a:spLocks noChangeArrowheads="1"/>
          </p:cNvSpPr>
          <p:nvPr/>
        </p:nvSpPr>
        <p:spPr bwMode="auto">
          <a:xfrm>
            <a:off x="9148763" y="22098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15383" name="AutoShape 26"/>
          <p:cNvSpPr>
            <a:spLocks noChangeArrowheads="1"/>
          </p:cNvSpPr>
          <p:nvPr/>
        </p:nvSpPr>
        <p:spPr bwMode="auto">
          <a:xfrm>
            <a:off x="1752600" y="3657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5384" name="Rectangle 28" descr="Light upward diagonal"/>
          <p:cNvSpPr>
            <a:spLocks noChangeArrowheads="1"/>
          </p:cNvSpPr>
          <p:nvPr/>
        </p:nvSpPr>
        <p:spPr bwMode="auto">
          <a:xfrm>
            <a:off x="9023351" y="5791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5385" name="Line 29" descr="Light upward diagonal"/>
          <p:cNvSpPr>
            <a:spLocks noChangeShapeType="1"/>
          </p:cNvSpPr>
          <p:nvPr/>
        </p:nvSpPr>
        <p:spPr bwMode="auto">
          <a:xfrm>
            <a:off x="9582150" y="5337176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30"/>
          <p:cNvSpPr>
            <a:spLocks noChangeArrowheads="1"/>
          </p:cNvSpPr>
          <p:nvPr/>
        </p:nvSpPr>
        <p:spPr bwMode="auto">
          <a:xfrm>
            <a:off x="8001000" y="5791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b="1">
              <a:latin typeface="Courier New" panose="02070309020205020404" pitchFamily="49" charset="0"/>
            </a:endParaRPr>
          </a:p>
        </p:txBody>
      </p:sp>
      <p:sp>
        <p:nvSpPr>
          <p:cNvPr id="15387" name="Line 31"/>
          <p:cNvSpPr>
            <a:spLocks noChangeShapeType="1"/>
          </p:cNvSpPr>
          <p:nvPr/>
        </p:nvSpPr>
        <p:spPr bwMode="auto">
          <a:xfrm>
            <a:off x="8466139" y="5337176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96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Assignment of Pointer Variables (Cont ..)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73ED0F-37A7-4962-912A-6B3F7354A5A5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22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2286000" y="1828800"/>
            <a:ext cx="388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float data = 50.8;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float *ptr;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ptr = &amp;data;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6390" name="Rectangle 5" descr="Light upward diagonal"/>
          <p:cNvSpPr>
            <a:spLocks noChangeArrowheads="1"/>
          </p:cNvSpPr>
          <p:nvPr/>
        </p:nvSpPr>
        <p:spPr bwMode="auto">
          <a:xfrm>
            <a:off x="9023351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16391" name="Rectangle 6" descr="Light upward diagonal"/>
          <p:cNvSpPr>
            <a:spLocks noChangeArrowheads="1"/>
          </p:cNvSpPr>
          <p:nvPr/>
        </p:nvSpPr>
        <p:spPr bwMode="auto">
          <a:xfrm>
            <a:off x="9023351" y="22098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FFF4</a:t>
            </a:r>
          </a:p>
        </p:txBody>
      </p:sp>
      <p:sp>
        <p:nvSpPr>
          <p:cNvPr id="16392" name="Rectangle 8" descr="Light upward diagonal"/>
          <p:cNvSpPr>
            <a:spLocks noChangeArrowheads="1"/>
          </p:cNvSpPr>
          <p:nvPr/>
        </p:nvSpPr>
        <p:spPr bwMode="auto">
          <a:xfrm>
            <a:off x="9023351" y="30781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6393" name="Rectangle 9" descr="Light upward diagonal"/>
          <p:cNvSpPr>
            <a:spLocks noChangeArrowheads="1"/>
          </p:cNvSpPr>
          <p:nvPr/>
        </p:nvSpPr>
        <p:spPr bwMode="auto">
          <a:xfrm>
            <a:off x="9023351" y="35131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6394" name="Rectangle 10" descr="Light upward diagonal"/>
          <p:cNvSpPr>
            <a:spLocks noChangeArrowheads="1"/>
          </p:cNvSpPr>
          <p:nvPr/>
        </p:nvSpPr>
        <p:spPr bwMode="auto">
          <a:xfrm>
            <a:off x="9023351" y="39465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50.8</a:t>
            </a:r>
          </a:p>
        </p:txBody>
      </p:sp>
      <p:sp>
        <p:nvSpPr>
          <p:cNvPr id="16395" name="Rectangle 11" descr="Light upward diagonal"/>
          <p:cNvSpPr>
            <a:spLocks noChangeArrowheads="1"/>
          </p:cNvSpPr>
          <p:nvPr/>
        </p:nvSpPr>
        <p:spPr bwMode="auto">
          <a:xfrm>
            <a:off x="9023351" y="43815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6396" name="Rectangle 12" descr="Light upward diagonal"/>
          <p:cNvSpPr>
            <a:spLocks noChangeArrowheads="1"/>
          </p:cNvSpPr>
          <p:nvPr/>
        </p:nvSpPr>
        <p:spPr bwMode="auto">
          <a:xfrm>
            <a:off x="9023351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6397" name="Rectangle 14"/>
          <p:cNvSpPr>
            <a:spLocks noChangeArrowheads="1"/>
          </p:cNvSpPr>
          <p:nvPr/>
        </p:nvSpPr>
        <p:spPr bwMode="auto">
          <a:xfrm>
            <a:off x="8001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8001000" y="22098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16399" name="Rectangle 17"/>
          <p:cNvSpPr>
            <a:spLocks noChangeArrowheads="1"/>
          </p:cNvSpPr>
          <p:nvPr/>
        </p:nvSpPr>
        <p:spPr bwMode="auto">
          <a:xfrm>
            <a:off x="8001000" y="30781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16400" name="Rectangle 18"/>
          <p:cNvSpPr>
            <a:spLocks noChangeArrowheads="1"/>
          </p:cNvSpPr>
          <p:nvPr/>
        </p:nvSpPr>
        <p:spPr bwMode="auto">
          <a:xfrm>
            <a:off x="8001000" y="35131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16401" name="Rectangle 19"/>
          <p:cNvSpPr>
            <a:spLocks noChangeArrowheads="1"/>
          </p:cNvSpPr>
          <p:nvPr/>
        </p:nvSpPr>
        <p:spPr bwMode="auto">
          <a:xfrm>
            <a:off x="8001000" y="39465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16402" name="Rectangle 20"/>
          <p:cNvSpPr>
            <a:spLocks noChangeArrowheads="1"/>
          </p:cNvSpPr>
          <p:nvPr/>
        </p:nvSpPr>
        <p:spPr bwMode="auto">
          <a:xfrm>
            <a:off x="8001000" y="43815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16403" name="Rectangle 21"/>
          <p:cNvSpPr>
            <a:spLocks noChangeArrowheads="1"/>
          </p:cNvSpPr>
          <p:nvPr/>
        </p:nvSpPr>
        <p:spPr bwMode="auto">
          <a:xfrm>
            <a:off x="8001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16404" name="Text Box 23"/>
          <p:cNvSpPr txBox="1">
            <a:spLocks noChangeArrowheads="1"/>
          </p:cNvSpPr>
          <p:nvPr/>
        </p:nvSpPr>
        <p:spPr bwMode="auto">
          <a:xfrm>
            <a:off x="7167563" y="21336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16405" name="Text Box 24"/>
          <p:cNvSpPr txBox="1">
            <a:spLocks noChangeArrowheads="1"/>
          </p:cNvSpPr>
          <p:nvPr/>
        </p:nvSpPr>
        <p:spPr bwMode="auto">
          <a:xfrm>
            <a:off x="7167563" y="3962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data</a:t>
            </a:r>
          </a:p>
        </p:txBody>
      </p:sp>
      <p:grpSp>
        <p:nvGrpSpPr>
          <p:cNvPr id="16406" name="Group 25"/>
          <p:cNvGrpSpPr>
            <a:grpSpLocks/>
          </p:cNvGrpSpPr>
          <p:nvPr/>
        </p:nvGrpSpPr>
        <p:grpSpPr bwMode="auto">
          <a:xfrm>
            <a:off x="7772400" y="1905000"/>
            <a:ext cx="2590800" cy="2286000"/>
            <a:chOff x="1296" y="2640"/>
            <a:chExt cx="1632" cy="1440"/>
          </a:xfrm>
        </p:grpSpPr>
        <p:sp>
          <p:nvSpPr>
            <p:cNvPr id="16412" name="Line 26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27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28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29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Line 30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07" name="AutoShape 31"/>
          <p:cNvSpPr>
            <a:spLocks noChangeArrowheads="1"/>
          </p:cNvSpPr>
          <p:nvPr/>
        </p:nvSpPr>
        <p:spPr bwMode="auto">
          <a:xfrm>
            <a:off x="1752600" y="4114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6408" name="Rectangle 33" descr="Light upward diagonal"/>
          <p:cNvSpPr>
            <a:spLocks noChangeArrowheads="1"/>
          </p:cNvSpPr>
          <p:nvPr/>
        </p:nvSpPr>
        <p:spPr bwMode="auto">
          <a:xfrm>
            <a:off x="9023351" y="5791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6409" name="Line 34" descr="Light upward diagonal"/>
          <p:cNvSpPr>
            <a:spLocks noChangeShapeType="1"/>
          </p:cNvSpPr>
          <p:nvPr/>
        </p:nvSpPr>
        <p:spPr bwMode="auto">
          <a:xfrm>
            <a:off x="9582150" y="5337176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Rectangle 35"/>
          <p:cNvSpPr>
            <a:spLocks noChangeArrowheads="1"/>
          </p:cNvSpPr>
          <p:nvPr/>
        </p:nvSpPr>
        <p:spPr bwMode="auto">
          <a:xfrm>
            <a:off x="8001000" y="5791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b="1">
              <a:latin typeface="Courier New" panose="02070309020205020404" pitchFamily="49" charset="0"/>
            </a:endParaRPr>
          </a:p>
        </p:txBody>
      </p:sp>
      <p:sp>
        <p:nvSpPr>
          <p:cNvPr id="16411" name="Line 36"/>
          <p:cNvSpPr>
            <a:spLocks noChangeShapeType="1"/>
          </p:cNvSpPr>
          <p:nvPr/>
        </p:nvSpPr>
        <p:spPr bwMode="auto">
          <a:xfrm>
            <a:off x="8466139" y="5337176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87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Assignment of Pointer Variables (Cont ..)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828800"/>
            <a:ext cx="8229600" cy="1905000"/>
          </a:xfrm>
        </p:spPr>
        <p:txBody>
          <a:bodyPr/>
          <a:lstStyle/>
          <a:p>
            <a:pPr eaLnBrk="1" hangingPunct="1"/>
            <a:r>
              <a:rPr lang="en-US"/>
              <a:t>Don’t try to assign a specific integer value to a pointer variable since it can be disastrous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     float *ptr;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     ptr = 120;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41DD4D-3399-42B6-9E2B-32BD7A8D9627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23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057400" y="3581400"/>
            <a:ext cx="8229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bg1"/>
                </a:solidFill>
                <a:latin typeface="Tahoma" panose="020B0604030504040204" pitchFamily="34" charset="0"/>
              </a:rPr>
              <a:t>You cannot assign the address of one type of variable to a pointer variable of another type even though they are both integrals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     int data = 50;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        float *ptr;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        ptr = &amp;data;</a:t>
            </a: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3733800" y="342900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3733800" y="59436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8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6" grpId="0" autoUpdateAnimBg="0"/>
      <p:bldP spid="69637" grpId="0" animBg="1"/>
      <p:bldP spid="696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pointers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8001000" cy="4114800"/>
          </a:xfrm>
        </p:spPr>
        <p:txBody>
          <a:bodyPr vert="horz" lIns="0" tIns="45720" rIns="0" bIns="45720" rtlCol="0">
            <a:normAutofit/>
          </a:bodyPr>
          <a:lstStyle/>
          <a:p>
            <a:pPr eaLnBrk="1" hangingPunct="1"/>
            <a:r>
              <a:rPr lang="en-US"/>
              <a:t>A pointer can be initialized during declaration by assigning it the address of an existing variable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 float data = 50.8;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 float *ptr = &amp;data;</a:t>
            </a:r>
          </a:p>
          <a:p>
            <a:pPr eaLnBrk="1" hangingPunct="1"/>
            <a:r>
              <a:rPr lang="en-US"/>
              <a:t>If a pointer is not initialized during declaration, it is wise to give it a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NULL</a:t>
            </a:r>
            <a:r>
              <a:rPr lang="en-US"/>
              <a:t> (0) value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   int *ip = 0;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   float *fp = NULL;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FE06EA-9E02-44C9-91E4-1DCF9BC7824F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24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166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anose="02070309020205020404" pitchFamily="49" charset="0"/>
              </a:rPr>
              <a:t>NULL</a:t>
            </a:r>
            <a:r>
              <a:rPr lang="en-US" smtClean="0"/>
              <a:t> pointer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NULL</a:t>
            </a:r>
            <a:r>
              <a:rPr lang="en-US" smtClean="0"/>
              <a:t> pointer is a valid address for any data type.</a:t>
            </a:r>
          </a:p>
          <a:p>
            <a:pPr lvl="1" eaLnBrk="1" hangingPunct="1"/>
            <a:r>
              <a:rPr lang="en-US" smtClean="0"/>
              <a:t>But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NULL</a:t>
            </a:r>
            <a:r>
              <a:rPr lang="en-US" smtClean="0"/>
              <a:t> is not memory address 0.</a:t>
            </a:r>
          </a:p>
          <a:p>
            <a:pPr eaLnBrk="1" hangingPunct="1"/>
            <a:r>
              <a:rPr lang="en-US" smtClean="0"/>
              <a:t>It is an error to dereference a pointer whose value is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NULL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Such an error may cause your program to crash, or behave erratically.</a:t>
            </a:r>
          </a:p>
          <a:p>
            <a:pPr lvl="1" eaLnBrk="1" hangingPunct="1"/>
            <a:r>
              <a:rPr lang="en-US" smtClean="0"/>
              <a:t>It is the programmer’s job to check for this.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71D3E-D2FF-488F-A918-0DA2623C66E0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25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72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Dereferencing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chemeClr val="tx2"/>
                </a:solidFill>
              </a:rPr>
              <a:t>Dereferencing</a:t>
            </a:r>
            <a:r>
              <a:rPr lang="en-US" smtClean="0"/>
              <a:t> – Using a pointer variable to access the value stored at the location pointed by the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Provide indirect access to values and also called </a:t>
            </a:r>
            <a:r>
              <a:rPr lang="en-US" i="1" smtClean="0">
                <a:solidFill>
                  <a:schemeClr val="tx2"/>
                </a:solidFill>
              </a:rPr>
              <a:t>indirection</a:t>
            </a:r>
            <a:endParaRPr lang="en-US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Done by using the </a:t>
            </a:r>
            <a:r>
              <a:rPr lang="en-US" i="1" smtClean="0"/>
              <a:t>dereferencing operator</a:t>
            </a:r>
            <a:r>
              <a:rPr lang="en-US" smtClean="0"/>
              <a:t>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*</a:t>
            </a:r>
            <a:r>
              <a:rPr lang="en-US" smtClean="0"/>
              <a:t> in front of a pointer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Unary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Highest precedence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3C7499-C0A9-44F3-AA5A-A348A9ECBC6D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26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789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Dereferencing (Cont ..)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  float data = 50.8;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  float *ptr;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  ptr = &amp;data;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  cout &lt;&lt; *ptr;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Once the pointer variable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ptr</a:t>
            </a:r>
            <a:r>
              <a:rPr lang="en-US"/>
              <a:t> has been declared,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*ptr</a:t>
            </a:r>
            <a:r>
              <a:rPr lang="en-US"/>
              <a:t> represents the value pointed to by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ptr</a:t>
            </a:r>
            <a:r>
              <a:rPr lang="en-US"/>
              <a:t> (or the value located at the address specified by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ptr</a:t>
            </a:r>
            <a:r>
              <a:rPr lang="en-US"/>
              <a:t>) and may be treated like any other variable of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float</a:t>
            </a:r>
            <a:r>
              <a:rPr lang="en-US"/>
              <a:t>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0B48F3-4441-48DC-88F9-337C72498B62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27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2718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Dereferencing (Cont ..)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dereferencing operator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*</a:t>
            </a:r>
            <a:r>
              <a:rPr lang="en-US" smtClean="0"/>
              <a:t> can also be used in assignments.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     *ptr = 200;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Make sure that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ptr</a:t>
            </a:r>
            <a:r>
              <a:rPr lang="en-US" smtClean="0"/>
              <a:t> has been properly initialized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AB251F-0E69-4F18-BBC4-AC2D264937CA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28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Dereferencing Example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6EBD11-0AC6-4753-8133-7E38FCDF87B1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29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981200" y="18288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#include &lt;iostream.h&gt;</a:t>
            </a:r>
          </a:p>
          <a:p>
            <a:pPr eaLnBrk="1" hangingPunct="1"/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void main()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float data = 50.8;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float *ptr;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ptr = &amp;data;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ptr &lt;&lt; *ptr &lt;&lt; endl;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*ptr = 27.4;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*ptr &lt;&lt; endl;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data &lt;&lt; endl;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u="sng">
                <a:solidFill>
                  <a:schemeClr val="bg1"/>
                </a:solidFill>
                <a:latin typeface="Tahoma" panose="020B0604030504040204" pitchFamily="34" charset="0"/>
              </a:rPr>
              <a:t>Output:</a:t>
            </a:r>
          </a:p>
        </p:txBody>
      </p:sp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1524000" y="3810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3559" name="Rectangle 6" descr="Light upward diagonal"/>
          <p:cNvSpPr>
            <a:spLocks noChangeArrowheads="1"/>
          </p:cNvSpPr>
          <p:nvPr/>
        </p:nvSpPr>
        <p:spPr bwMode="auto">
          <a:xfrm>
            <a:off x="9023351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23560" name="Rectangle 7" descr="Light upward diagonal"/>
          <p:cNvSpPr>
            <a:spLocks noChangeArrowheads="1"/>
          </p:cNvSpPr>
          <p:nvPr/>
        </p:nvSpPr>
        <p:spPr bwMode="auto">
          <a:xfrm>
            <a:off x="9023351" y="22098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FFF4</a:t>
            </a:r>
          </a:p>
        </p:txBody>
      </p:sp>
      <p:sp>
        <p:nvSpPr>
          <p:cNvPr id="23561" name="Rectangle 9" descr="Light upward diagonal"/>
          <p:cNvSpPr>
            <a:spLocks noChangeArrowheads="1"/>
          </p:cNvSpPr>
          <p:nvPr/>
        </p:nvSpPr>
        <p:spPr bwMode="auto">
          <a:xfrm>
            <a:off x="9023351" y="30781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3562" name="Rectangle 10" descr="Light upward diagonal"/>
          <p:cNvSpPr>
            <a:spLocks noChangeArrowheads="1"/>
          </p:cNvSpPr>
          <p:nvPr/>
        </p:nvSpPr>
        <p:spPr bwMode="auto">
          <a:xfrm>
            <a:off x="9023351" y="35131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3563" name="Rectangle 11" descr="Light upward diagonal"/>
          <p:cNvSpPr>
            <a:spLocks noChangeArrowheads="1"/>
          </p:cNvSpPr>
          <p:nvPr/>
        </p:nvSpPr>
        <p:spPr bwMode="auto">
          <a:xfrm>
            <a:off x="9023351" y="39465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50.8</a:t>
            </a:r>
          </a:p>
        </p:txBody>
      </p:sp>
      <p:sp>
        <p:nvSpPr>
          <p:cNvPr id="23564" name="Rectangle 12" descr="Light upward diagonal"/>
          <p:cNvSpPr>
            <a:spLocks noChangeArrowheads="1"/>
          </p:cNvSpPr>
          <p:nvPr/>
        </p:nvSpPr>
        <p:spPr bwMode="auto">
          <a:xfrm>
            <a:off x="9023351" y="43815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3565" name="Rectangle 13" descr="Light upward diagonal"/>
          <p:cNvSpPr>
            <a:spLocks noChangeArrowheads="1"/>
          </p:cNvSpPr>
          <p:nvPr/>
        </p:nvSpPr>
        <p:spPr bwMode="auto">
          <a:xfrm>
            <a:off x="9023351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8001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23567" name="Rectangle 16"/>
          <p:cNvSpPr>
            <a:spLocks noChangeArrowheads="1"/>
          </p:cNvSpPr>
          <p:nvPr/>
        </p:nvSpPr>
        <p:spPr bwMode="auto">
          <a:xfrm>
            <a:off x="8001000" y="22098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23568" name="Rectangle 18"/>
          <p:cNvSpPr>
            <a:spLocks noChangeArrowheads="1"/>
          </p:cNvSpPr>
          <p:nvPr/>
        </p:nvSpPr>
        <p:spPr bwMode="auto">
          <a:xfrm>
            <a:off x="8001000" y="30781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23569" name="Rectangle 19"/>
          <p:cNvSpPr>
            <a:spLocks noChangeArrowheads="1"/>
          </p:cNvSpPr>
          <p:nvPr/>
        </p:nvSpPr>
        <p:spPr bwMode="auto">
          <a:xfrm>
            <a:off x="8001000" y="35131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23570" name="Rectangle 20"/>
          <p:cNvSpPr>
            <a:spLocks noChangeArrowheads="1"/>
          </p:cNvSpPr>
          <p:nvPr/>
        </p:nvSpPr>
        <p:spPr bwMode="auto">
          <a:xfrm>
            <a:off x="8001000" y="39465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23571" name="Rectangle 21"/>
          <p:cNvSpPr>
            <a:spLocks noChangeArrowheads="1"/>
          </p:cNvSpPr>
          <p:nvPr/>
        </p:nvSpPr>
        <p:spPr bwMode="auto">
          <a:xfrm>
            <a:off x="8001000" y="43815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23572" name="Rectangle 22"/>
          <p:cNvSpPr>
            <a:spLocks noChangeArrowheads="1"/>
          </p:cNvSpPr>
          <p:nvPr/>
        </p:nvSpPr>
        <p:spPr bwMode="auto">
          <a:xfrm>
            <a:off x="8001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23573" name="Text Box 24"/>
          <p:cNvSpPr txBox="1">
            <a:spLocks noChangeArrowheads="1"/>
          </p:cNvSpPr>
          <p:nvPr/>
        </p:nvSpPr>
        <p:spPr bwMode="auto">
          <a:xfrm>
            <a:off x="7167563" y="21336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  <a:endParaRPr lang="en-US" sz="1200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3574" name="Text Box 25"/>
          <p:cNvSpPr txBox="1">
            <a:spLocks noChangeArrowheads="1"/>
          </p:cNvSpPr>
          <p:nvPr/>
        </p:nvSpPr>
        <p:spPr bwMode="auto">
          <a:xfrm>
            <a:off x="7167563" y="3962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data</a:t>
            </a:r>
            <a:endParaRPr lang="en-US" sz="1200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23575" name="Group 26"/>
          <p:cNvGrpSpPr>
            <a:grpSpLocks/>
          </p:cNvGrpSpPr>
          <p:nvPr/>
        </p:nvGrpSpPr>
        <p:grpSpPr bwMode="auto">
          <a:xfrm>
            <a:off x="7772400" y="1905000"/>
            <a:ext cx="2590800" cy="2286000"/>
            <a:chOff x="1296" y="2640"/>
            <a:chExt cx="1632" cy="1440"/>
          </a:xfrm>
        </p:grpSpPr>
        <p:sp>
          <p:nvSpPr>
            <p:cNvPr id="23580" name="Line 27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28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Line 29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30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Line 31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76" name="Rectangle 33" descr="Light upward diagonal"/>
          <p:cNvSpPr>
            <a:spLocks noChangeArrowheads="1"/>
          </p:cNvSpPr>
          <p:nvPr/>
        </p:nvSpPr>
        <p:spPr bwMode="auto">
          <a:xfrm>
            <a:off x="9023351" y="5791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3577" name="Line 34" descr="Light upward diagonal"/>
          <p:cNvSpPr>
            <a:spLocks noChangeShapeType="1"/>
          </p:cNvSpPr>
          <p:nvPr/>
        </p:nvSpPr>
        <p:spPr bwMode="auto">
          <a:xfrm>
            <a:off x="9582150" y="5337176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35"/>
          <p:cNvSpPr>
            <a:spLocks noChangeArrowheads="1"/>
          </p:cNvSpPr>
          <p:nvPr/>
        </p:nvSpPr>
        <p:spPr bwMode="auto">
          <a:xfrm>
            <a:off x="8001000" y="5791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b="1">
              <a:latin typeface="Courier New" panose="02070309020205020404" pitchFamily="49" charset="0"/>
            </a:endParaRPr>
          </a:p>
        </p:txBody>
      </p:sp>
      <p:sp>
        <p:nvSpPr>
          <p:cNvPr id="23579" name="Line 36"/>
          <p:cNvSpPr>
            <a:spLocks noChangeShapeType="1"/>
          </p:cNvSpPr>
          <p:nvPr/>
        </p:nvSpPr>
        <p:spPr bwMode="auto">
          <a:xfrm>
            <a:off x="8466139" y="5337176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Sending Data into a 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736726"/>
            <a:ext cx="7999413" cy="3743325"/>
          </a:xfrm>
        </p:spPr>
        <p:txBody>
          <a:bodyPr/>
          <a:lstStyle/>
          <a:p>
            <a:r>
              <a:rPr lang="en-US"/>
              <a:t>Can pass values into a function at time of call: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>
                <a:latin typeface="Courier New" panose="02070309020205020404" pitchFamily="49" charset="0"/>
              </a:rPr>
              <a:t>	c = pow(a, b);</a:t>
            </a:r>
            <a:br>
              <a:rPr lang="en-US">
                <a:latin typeface="Courier New" panose="02070309020205020404" pitchFamily="49" charset="0"/>
              </a:rPr>
            </a:br>
            <a:endParaRPr lang="en-US">
              <a:latin typeface="Courier New" panose="02070309020205020404" pitchFamily="49" charset="0"/>
            </a:endParaRPr>
          </a:p>
          <a:p>
            <a:r>
              <a:rPr lang="en-US"/>
              <a:t>Values passed to function are </a:t>
            </a:r>
            <a:r>
              <a:rPr lang="en-US" u="sng"/>
              <a:t>arguments</a:t>
            </a:r>
            <a:br>
              <a:rPr lang="en-US" u="sng"/>
            </a:br>
            <a:endParaRPr lang="en-US"/>
          </a:p>
          <a:p>
            <a:r>
              <a:rPr lang="en-US"/>
              <a:t>Variables in a function that hold the values passed as arguments are </a:t>
            </a:r>
            <a:r>
              <a:rPr lang="en-US" u="sng"/>
              <a:t>parameters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0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Dereferencing Example (Cont ..)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7A6A3F-20A4-4B69-A622-1797095CA40E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30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981200" y="18288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#include &lt;iostream.h&gt;</a:t>
            </a:r>
          </a:p>
          <a:p>
            <a:pPr eaLnBrk="1" hangingPunct="1"/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void main()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float data = 50.8;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float *ptr;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ptr = &amp;data;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ptr &lt;&lt; *ptr &lt;&lt; endl;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*ptr = 27.4;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*ptr &lt;&lt; endl;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data &lt;&lt; endl;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u="sng">
                <a:solidFill>
                  <a:schemeClr val="bg1"/>
                </a:solidFill>
                <a:latin typeface="Tahoma" panose="020B0604030504040204" pitchFamily="34" charset="0"/>
              </a:rPr>
              <a:t>Output:</a:t>
            </a:r>
            <a:endParaRPr lang="en-US" sz="200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/>
            <a:endParaRPr lang="en-US" sz="200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FFF4 50.80</a:t>
            </a:r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1524000" y="4114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4583" name="Rectangle 6" descr="Light upward diagonal"/>
          <p:cNvSpPr>
            <a:spLocks noChangeArrowheads="1"/>
          </p:cNvSpPr>
          <p:nvPr/>
        </p:nvSpPr>
        <p:spPr bwMode="auto">
          <a:xfrm>
            <a:off x="9023351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Book Antiqua" panose="02040602050305030304" pitchFamily="18" charset="0"/>
            </a:endParaRPr>
          </a:p>
        </p:txBody>
      </p:sp>
      <p:sp>
        <p:nvSpPr>
          <p:cNvPr id="24584" name="Rectangle 7" descr="Light upward diagonal"/>
          <p:cNvSpPr>
            <a:spLocks noChangeArrowheads="1"/>
          </p:cNvSpPr>
          <p:nvPr/>
        </p:nvSpPr>
        <p:spPr bwMode="auto">
          <a:xfrm>
            <a:off x="9023351" y="22098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FFF4</a:t>
            </a:r>
          </a:p>
        </p:txBody>
      </p:sp>
      <p:sp>
        <p:nvSpPr>
          <p:cNvPr id="24585" name="Rectangle 9" descr="Light upward diagonal"/>
          <p:cNvSpPr>
            <a:spLocks noChangeArrowheads="1"/>
          </p:cNvSpPr>
          <p:nvPr/>
        </p:nvSpPr>
        <p:spPr bwMode="auto">
          <a:xfrm>
            <a:off x="9023351" y="30781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4586" name="Rectangle 10" descr="Light upward diagonal"/>
          <p:cNvSpPr>
            <a:spLocks noChangeArrowheads="1"/>
          </p:cNvSpPr>
          <p:nvPr/>
        </p:nvSpPr>
        <p:spPr bwMode="auto">
          <a:xfrm>
            <a:off x="9023351" y="35131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4587" name="Rectangle 11" descr="Light upward diagonal"/>
          <p:cNvSpPr>
            <a:spLocks noChangeArrowheads="1"/>
          </p:cNvSpPr>
          <p:nvPr/>
        </p:nvSpPr>
        <p:spPr bwMode="auto">
          <a:xfrm>
            <a:off x="9023351" y="39465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50.8</a:t>
            </a:r>
          </a:p>
        </p:txBody>
      </p:sp>
      <p:sp>
        <p:nvSpPr>
          <p:cNvPr id="24588" name="Rectangle 12" descr="Light upward diagonal"/>
          <p:cNvSpPr>
            <a:spLocks noChangeArrowheads="1"/>
          </p:cNvSpPr>
          <p:nvPr/>
        </p:nvSpPr>
        <p:spPr bwMode="auto">
          <a:xfrm>
            <a:off x="9023351" y="43815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4589" name="Rectangle 13" descr="Light upward diagonal"/>
          <p:cNvSpPr>
            <a:spLocks noChangeArrowheads="1"/>
          </p:cNvSpPr>
          <p:nvPr/>
        </p:nvSpPr>
        <p:spPr bwMode="auto">
          <a:xfrm>
            <a:off x="9023351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8001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8001000" y="22098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24592" name="Rectangle 18"/>
          <p:cNvSpPr>
            <a:spLocks noChangeArrowheads="1"/>
          </p:cNvSpPr>
          <p:nvPr/>
        </p:nvSpPr>
        <p:spPr bwMode="auto">
          <a:xfrm>
            <a:off x="8001000" y="30781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24593" name="Rectangle 19"/>
          <p:cNvSpPr>
            <a:spLocks noChangeArrowheads="1"/>
          </p:cNvSpPr>
          <p:nvPr/>
        </p:nvSpPr>
        <p:spPr bwMode="auto">
          <a:xfrm>
            <a:off x="8001000" y="35131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24594" name="Rectangle 20"/>
          <p:cNvSpPr>
            <a:spLocks noChangeArrowheads="1"/>
          </p:cNvSpPr>
          <p:nvPr/>
        </p:nvSpPr>
        <p:spPr bwMode="auto">
          <a:xfrm>
            <a:off x="8001000" y="39465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24595" name="Rectangle 21"/>
          <p:cNvSpPr>
            <a:spLocks noChangeArrowheads="1"/>
          </p:cNvSpPr>
          <p:nvPr/>
        </p:nvSpPr>
        <p:spPr bwMode="auto">
          <a:xfrm>
            <a:off x="8001000" y="43815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24596" name="Rectangle 22"/>
          <p:cNvSpPr>
            <a:spLocks noChangeArrowheads="1"/>
          </p:cNvSpPr>
          <p:nvPr/>
        </p:nvSpPr>
        <p:spPr bwMode="auto">
          <a:xfrm>
            <a:off x="8001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24597" name="Text Box 24"/>
          <p:cNvSpPr txBox="1">
            <a:spLocks noChangeArrowheads="1"/>
          </p:cNvSpPr>
          <p:nvPr/>
        </p:nvSpPr>
        <p:spPr bwMode="auto">
          <a:xfrm>
            <a:off x="7167563" y="21336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  <a:endParaRPr lang="en-US" sz="1200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4598" name="Text Box 25"/>
          <p:cNvSpPr txBox="1">
            <a:spLocks noChangeArrowheads="1"/>
          </p:cNvSpPr>
          <p:nvPr/>
        </p:nvSpPr>
        <p:spPr bwMode="auto">
          <a:xfrm>
            <a:off x="7167563" y="3962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data</a:t>
            </a:r>
            <a:endParaRPr lang="en-US" sz="1200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24599" name="Group 26"/>
          <p:cNvGrpSpPr>
            <a:grpSpLocks/>
          </p:cNvGrpSpPr>
          <p:nvPr/>
        </p:nvGrpSpPr>
        <p:grpSpPr bwMode="auto">
          <a:xfrm>
            <a:off x="7772400" y="1905000"/>
            <a:ext cx="2590800" cy="2286000"/>
            <a:chOff x="1296" y="2640"/>
            <a:chExt cx="1632" cy="1440"/>
          </a:xfrm>
        </p:grpSpPr>
        <p:sp>
          <p:nvSpPr>
            <p:cNvPr id="24604" name="Line 27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Line 28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Line 29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Line 30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Line 31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00" name="Rectangle 33" descr="Light upward diagonal"/>
          <p:cNvSpPr>
            <a:spLocks noChangeArrowheads="1"/>
          </p:cNvSpPr>
          <p:nvPr/>
        </p:nvSpPr>
        <p:spPr bwMode="auto">
          <a:xfrm>
            <a:off x="9023351" y="5791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4601" name="Line 34" descr="Light upward diagonal"/>
          <p:cNvSpPr>
            <a:spLocks noChangeShapeType="1"/>
          </p:cNvSpPr>
          <p:nvPr/>
        </p:nvSpPr>
        <p:spPr bwMode="auto">
          <a:xfrm>
            <a:off x="9582150" y="5337176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35"/>
          <p:cNvSpPr>
            <a:spLocks noChangeArrowheads="1"/>
          </p:cNvSpPr>
          <p:nvPr/>
        </p:nvSpPr>
        <p:spPr bwMode="auto">
          <a:xfrm>
            <a:off x="8001000" y="5791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b="1">
              <a:latin typeface="Courier New" panose="02070309020205020404" pitchFamily="49" charset="0"/>
            </a:endParaRPr>
          </a:p>
        </p:txBody>
      </p:sp>
      <p:sp>
        <p:nvSpPr>
          <p:cNvPr id="24603" name="Line 36"/>
          <p:cNvSpPr>
            <a:spLocks noChangeShapeType="1"/>
          </p:cNvSpPr>
          <p:nvPr/>
        </p:nvSpPr>
        <p:spPr bwMode="auto">
          <a:xfrm>
            <a:off x="8466139" y="5337176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11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Dereferencing Example (Cont ..)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7A1BC7-3729-4338-94F2-F8BC94168A07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31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25605" name="Rectangle 3" descr="Light upward diagonal"/>
          <p:cNvSpPr>
            <a:spLocks noChangeArrowheads="1"/>
          </p:cNvSpPr>
          <p:nvPr/>
        </p:nvSpPr>
        <p:spPr bwMode="auto">
          <a:xfrm>
            <a:off x="9023351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Book Antiqua" panose="02040602050305030304" pitchFamily="18" charset="0"/>
            </a:endParaRPr>
          </a:p>
        </p:txBody>
      </p:sp>
      <p:sp>
        <p:nvSpPr>
          <p:cNvPr id="25606" name="Rectangle 4" descr="Light upward diagonal"/>
          <p:cNvSpPr>
            <a:spLocks noChangeArrowheads="1"/>
          </p:cNvSpPr>
          <p:nvPr/>
        </p:nvSpPr>
        <p:spPr bwMode="auto">
          <a:xfrm>
            <a:off x="9023351" y="22098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FFF4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25607" name="Rectangle 6" descr="Light upward diagonal"/>
          <p:cNvSpPr>
            <a:spLocks noChangeArrowheads="1"/>
          </p:cNvSpPr>
          <p:nvPr/>
        </p:nvSpPr>
        <p:spPr bwMode="auto">
          <a:xfrm>
            <a:off x="9023351" y="30781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5608" name="Rectangle 7" descr="Light upward diagonal"/>
          <p:cNvSpPr>
            <a:spLocks noChangeArrowheads="1"/>
          </p:cNvSpPr>
          <p:nvPr/>
        </p:nvSpPr>
        <p:spPr bwMode="auto">
          <a:xfrm>
            <a:off x="9023351" y="35131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5609" name="Rectangle 8" descr="Light upward diagonal"/>
          <p:cNvSpPr>
            <a:spLocks noChangeArrowheads="1"/>
          </p:cNvSpPr>
          <p:nvPr/>
        </p:nvSpPr>
        <p:spPr bwMode="auto">
          <a:xfrm>
            <a:off x="9023351" y="39465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27.4</a:t>
            </a:r>
          </a:p>
        </p:txBody>
      </p:sp>
      <p:sp>
        <p:nvSpPr>
          <p:cNvPr id="25610" name="Rectangle 9" descr="Light upward diagonal"/>
          <p:cNvSpPr>
            <a:spLocks noChangeArrowheads="1"/>
          </p:cNvSpPr>
          <p:nvPr/>
        </p:nvSpPr>
        <p:spPr bwMode="auto">
          <a:xfrm>
            <a:off x="9023351" y="43815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5611" name="Rectangle 10" descr="Light upward diagonal"/>
          <p:cNvSpPr>
            <a:spLocks noChangeArrowheads="1"/>
          </p:cNvSpPr>
          <p:nvPr/>
        </p:nvSpPr>
        <p:spPr bwMode="auto">
          <a:xfrm>
            <a:off x="9023351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8001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8001000" y="22098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25614" name="Rectangle 15"/>
          <p:cNvSpPr>
            <a:spLocks noChangeArrowheads="1"/>
          </p:cNvSpPr>
          <p:nvPr/>
        </p:nvSpPr>
        <p:spPr bwMode="auto">
          <a:xfrm>
            <a:off x="8001000" y="30781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8001000" y="35131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8001000" y="39465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25617" name="Rectangle 18"/>
          <p:cNvSpPr>
            <a:spLocks noChangeArrowheads="1"/>
          </p:cNvSpPr>
          <p:nvPr/>
        </p:nvSpPr>
        <p:spPr bwMode="auto">
          <a:xfrm>
            <a:off x="8001000" y="43815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25618" name="Rectangle 19"/>
          <p:cNvSpPr>
            <a:spLocks noChangeArrowheads="1"/>
          </p:cNvSpPr>
          <p:nvPr/>
        </p:nvSpPr>
        <p:spPr bwMode="auto">
          <a:xfrm>
            <a:off x="8001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7167563" y="21336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  <a:endParaRPr lang="en-US" sz="1200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7167563" y="3962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data</a:t>
            </a:r>
            <a:endParaRPr lang="en-US" sz="1200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25621" name="Group 23"/>
          <p:cNvGrpSpPr>
            <a:grpSpLocks/>
          </p:cNvGrpSpPr>
          <p:nvPr/>
        </p:nvGrpSpPr>
        <p:grpSpPr bwMode="auto">
          <a:xfrm>
            <a:off x="7772400" y="1905000"/>
            <a:ext cx="2590800" cy="2286000"/>
            <a:chOff x="1296" y="2640"/>
            <a:chExt cx="1632" cy="1440"/>
          </a:xfrm>
        </p:grpSpPr>
        <p:sp>
          <p:nvSpPr>
            <p:cNvPr id="25628" name="Line 24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Line 25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26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27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Line 28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22" name="Rectangle 29"/>
          <p:cNvSpPr>
            <a:spLocks noChangeArrowheads="1"/>
          </p:cNvSpPr>
          <p:nvPr/>
        </p:nvSpPr>
        <p:spPr bwMode="auto">
          <a:xfrm>
            <a:off x="1981200" y="18288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#include &lt;iostream.h&gt;</a:t>
            </a:r>
          </a:p>
          <a:p>
            <a:pPr eaLnBrk="1" hangingPunct="1"/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void main()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float data = 50.8;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float *ptr;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ptr = &amp;data;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ptr &lt;&lt; *ptr &lt;&lt; endl;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*ptr = 27.4;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*ptr &lt;&lt; endl;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data &lt;&lt; endl;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u="sng">
                <a:solidFill>
                  <a:schemeClr val="bg1"/>
                </a:solidFill>
                <a:latin typeface="Tahoma" panose="020B0604030504040204" pitchFamily="34" charset="0"/>
              </a:rPr>
              <a:t>Output:</a:t>
            </a:r>
          </a:p>
        </p:txBody>
      </p:sp>
      <p:sp>
        <p:nvSpPr>
          <p:cNvPr id="25623" name="AutoShape 30"/>
          <p:cNvSpPr>
            <a:spLocks noChangeArrowheads="1"/>
          </p:cNvSpPr>
          <p:nvPr/>
        </p:nvSpPr>
        <p:spPr bwMode="auto">
          <a:xfrm>
            <a:off x="1524000" y="4419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5624" name="Rectangle 33" descr="Light upward diagonal"/>
          <p:cNvSpPr>
            <a:spLocks noChangeArrowheads="1"/>
          </p:cNvSpPr>
          <p:nvPr/>
        </p:nvSpPr>
        <p:spPr bwMode="auto">
          <a:xfrm>
            <a:off x="9023351" y="5791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5625" name="Line 34" descr="Light upward diagonal"/>
          <p:cNvSpPr>
            <a:spLocks noChangeShapeType="1"/>
          </p:cNvSpPr>
          <p:nvPr/>
        </p:nvSpPr>
        <p:spPr bwMode="auto">
          <a:xfrm>
            <a:off x="9582150" y="5337176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Rectangle 35"/>
          <p:cNvSpPr>
            <a:spLocks noChangeArrowheads="1"/>
          </p:cNvSpPr>
          <p:nvPr/>
        </p:nvSpPr>
        <p:spPr bwMode="auto">
          <a:xfrm>
            <a:off x="8001000" y="5791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b="1">
              <a:latin typeface="Courier New" panose="02070309020205020404" pitchFamily="49" charset="0"/>
            </a:endParaRPr>
          </a:p>
        </p:txBody>
      </p:sp>
      <p:sp>
        <p:nvSpPr>
          <p:cNvPr id="25627" name="Line 36"/>
          <p:cNvSpPr>
            <a:spLocks noChangeShapeType="1"/>
          </p:cNvSpPr>
          <p:nvPr/>
        </p:nvSpPr>
        <p:spPr bwMode="auto">
          <a:xfrm>
            <a:off x="8466139" y="5337176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59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Dereferencing Example (Cont ..)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1C85C7-3D41-4BD3-A507-F6A96464000E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32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26629" name="Rectangle 3" descr="Light upward diagonal"/>
          <p:cNvSpPr>
            <a:spLocks noChangeArrowheads="1"/>
          </p:cNvSpPr>
          <p:nvPr/>
        </p:nvSpPr>
        <p:spPr bwMode="auto">
          <a:xfrm>
            <a:off x="9023351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26630" name="Rectangle 4" descr="Light upward diagonal"/>
          <p:cNvSpPr>
            <a:spLocks noChangeArrowheads="1"/>
          </p:cNvSpPr>
          <p:nvPr/>
        </p:nvSpPr>
        <p:spPr bwMode="auto">
          <a:xfrm>
            <a:off x="9023351" y="22098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FFF4</a:t>
            </a:r>
          </a:p>
        </p:txBody>
      </p:sp>
      <p:sp>
        <p:nvSpPr>
          <p:cNvPr id="26631" name="Rectangle 6" descr="Light upward diagonal"/>
          <p:cNvSpPr>
            <a:spLocks noChangeArrowheads="1"/>
          </p:cNvSpPr>
          <p:nvPr/>
        </p:nvSpPr>
        <p:spPr bwMode="auto">
          <a:xfrm>
            <a:off x="9023351" y="30781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6632" name="Rectangle 7" descr="Light upward diagonal"/>
          <p:cNvSpPr>
            <a:spLocks noChangeArrowheads="1"/>
          </p:cNvSpPr>
          <p:nvPr/>
        </p:nvSpPr>
        <p:spPr bwMode="auto">
          <a:xfrm>
            <a:off x="9023351" y="35131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6633" name="Rectangle 8" descr="Light upward diagonal"/>
          <p:cNvSpPr>
            <a:spLocks noChangeArrowheads="1"/>
          </p:cNvSpPr>
          <p:nvPr/>
        </p:nvSpPr>
        <p:spPr bwMode="auto">
          <a:xfrm>
            <a:off x="9023351" y="39465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27.4</a:t>
            </a:r>
          </a:p>
        </p:txBody>
      </p:sp>
      <p:sp>
        <p:nvSpPr>
          <p:cNvPr id="26634" name="Rectangle 9" descr="Light upward diagonal"/>
          <p:cNvSpPr>
            <a:spLocks noChangeArrowheads="1"/>
          </p:cNvSpPr>
          <p:nvPr/>
        </p:nvSpPr>
        <p:spPr bwMode="auto">
          <a:xfrm>
            <a:off x="9023351" y="43815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6635" name="Rectangle 10" descr="Light upward diagonal"/>
          <p:cNvSpPr>
            <a:spLocks noChangeArrowheads="1"/>
          </p:cNvSpPr>
          <p:nvPr/>
        </p:nvSpPr>
        <p:spPr bwMode="auto">
          <a:xfrm>
            <a:off x="9023351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8001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8001000" y="22098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26638" name="Rectangle 15"/>
          <p:cNvSpPr>
            <a:spLocks noChangeArrowheads="1"/>
          </p:cNvSpPr>
          <p:nvPr/>
        </p:nvSpPr>
        <p:spPr bwMode="auto">
          <a:xfrm>
            <a:off x="8001000" y="30781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26639" name="Rectangle 16"/>
          <p:cNvSpPr>
            <a:spLocks noChangeArrowheads="1"/>
          </p:cNvSpPr>
          <p:nvPr/>
        </p:nvSpPr>
        <p:spPr bwMode="auto">
          <a:xfrm>
            <a:off x="8001000" y="35131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26640" name="Rectangle 17"/>
          <p:cNvSpPr>
            <a:spLocks noChangeArrowheads="1"/>
          </p:cNvSpPr>
          <p:nvPr/>
        </p:nvSpPr>
        <p:spPr bwMode="auto">
          <a:xfrm>
            <a:off x="8001000" y="39465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26641" name="Rectangle 18"/>
          <p:cNvSpPr>
            <a:spLocks noChangeArrowheads="1"/>
          </p:cNvSpPr>
          <p:nvPr/>
        </p:nvSpPr>
        <p:spPr bwMode="auto">
          <a:xfrm>
            <a:off x="8001000" y="43815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26642" name="Rectangle 19"/>
          <p:cNvSpPr>
            <a:spLocks noChangeArrowheads="1"/>
          </p:cNvSpPr>
          <p:nvPr/>
        </p:nvSpPr>
        <p:spPr bwMode="auto">
          <a:xfrm>
            <a:off x="8001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26643" name="Text Box 21"/>
          <p:cNvSpPr txBox="1">
            <a:spLocks noChangeArrowheads="1"/>
          </p:cNvSpPr>
          <p:nvPr/>
        </p:nvSpPr>
        <p:spPr bwMode="auto">
          <a:xfrm>
            <a:off x="7167563" y="21336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  <a:endParaRPr lang="en-US" sz="1200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6644" name="Text Box 22"/>
          <p:cNvSpPr txBox="1">
            <a:spLocks noChangeArrowheads="1"/>
          </p:cNvSpPr>
          <p:nvPr/>
        </p:nvSpPr>
        <p:spPr bwMode="auto">
          <a:xfrm>
            <a:off x="7167563" y="3962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data</a:t>
            </a:r>
            <a:endParaRPr lang="en-US" sz="1200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26645" name="Group 23"/>
          <p:cNvGrpSpPr>
            <a:grpSpLocks/>
          </p:cNvGrpSpPr>
          <p:nvPr/>
        </p:nvGrpSpPr>
        <p:grpSpPr bwMode="auto">
          <a:xfrm>
            <a:off x="7772400" y="1905000"/>
            <a:ext cx="2590800" cy="2286000"/>
            <a:chOff x="1296" y="2640"/>
            <a:chExt cx="1632" cy="1440"/>
          </a:xfrm>
        </p:grpSpPr>
        <p:sp>
          <p:nvSpPr>
            <p:cNvPr id="26652" name="Line 24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25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Line 26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Line 27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Line 28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46" name="Rectangle 29"/>
          <p:cNvSpPr>
            <a:spLocks noChangeArrowheads="1"/>
          </p:cNvSpPr>
          <p:nvPr/>
        </p:nvSpPr>
        <p:spPr bwMode="auto">
          <a:xfrm>
            <a:off x="1981200" y="18288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#include &lt;iostream.h&gt;</a:t>
            </a:r>
          </a:p>
          <a:p>
            <a:pPr eaLnBrk="1" hangingPunct="1"/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void main()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float data = 50.8;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float *ptr;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ptr = &amp;data;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ptr &lt;&lt; *ptr &lt;&lt; endl;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*ptr = 27.4;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*ptr &lt;&lt; endl;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data &lt;&lt; endl;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u="sng">
                <a:solidFill>
                  <a:schemeClr val="bg1"/>
                </a:solidFill>
                <a:latin typeface="Tahoma" panose="020B0604030504040204" pitchFamily="34" charset="0"/>
              </a:rPr>
              <a:t>Output:</a:t>
            </a:r>
            <a:endParaRPr lang="en-US" sz="200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/>
            <a:endParaRPr lang="en-US" sz="200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27.4</a:t>
            </a:r>
          </a:p>
        </p:txBody>
      </p:sp>
      <p:sp>
        <p:nvSpPr>
          <p:cNvPr id="26647" name="AutoShape 30"/>
          <p:cNvSpPr>
            <a:spLocks noChangeArrowheads="1"/>
          </p:cNvSpPr>
          <p:nvPr/>
        </p:nvSpPr>
        <p:spPr bwMode="auto">
          <a:xfrm>
            <a:off x="1524000" y="4724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6648" name="Rectangle 33" descr="Light upward diagonal"/>
          <p:cNvSpPr>
            <a:spLocks noChangeArrowheads="1"/>
          </p:cNvSpPr>
          <p:nvPr/>
        </p:nvSpPr>
        <p:spPr bwMode="auto">
          <a:xfrm>
            <a:off x="9023351" y="5791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6649" name="Line 34" descr="Light upward diagonal"/>
          <p:cNvSpPr>
            <a:spLocks noChangeShapeType="1"/>
          </p:cNvSpPr>
          <p:nvPr/>
        </p:nvSpPr>
        <p:spPr bwMode="auto">
          <a:xfrm>
            <a:off x="9582150" y="5337176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Rectangle 35"/>
          <p:cNvSpPr>
            <a:spLocks noChangeArrowheads="1"/>
          </p:cNvSpPr>
          <p:nvPr/>
        </p:nvSpPr>
        <p:spPr bwMode="auto">
          <a:xfrm>
            <a:off x="8001000" y="5791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b="1">
              <a:latin typeface="Courier New" panose="02070309020205020404" pitchFamily="49" charset="0"/>
            </a:endParaRPr>
          </a:p>
        </p:txBody>
      </p:sp>
      <p:sp>
        <p:nvSpPr>
          <p:cNvPr id="26651" name="Line 36"/>
          <p:cNvSpPr>
            <a:spLocks noChangeShapeType="1"/>
          </p:cNvSpPr>
          <p:nvPr/>
        </p:nvSpPr>
        <p:spPr bwMode="auto">
          <a:xfrm>
            <a:off x="8466139" y="5337176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2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Dereferencing Example (Cont ..)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0307C5-DC21-49C8-8340-612AB8D2E6C5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33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27653" name="Rectangle 3" descr="Light upward diagonal"/>
          <p:cNvSpPr>
            <a:spLocks noChangeArrowheads="1"/>
          </p:cNvSpPr>
          <p:nvPr/>
        </p:nvSpPr>
        <p:spPr bwMode="auto">
          <a:xfrm>
            <a:off x="9023351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27654" name="Rectangle 4" descr="Light upward diagonal"/>
          <p:cNvSpPr>
            <a:spLocks noChangeArrowheads="1"/>
          </p:cNvSpPr>
          <p:nvPr/>
        </p:nvSpPr>
        <p:spPr bwMode="auto">
          <a:xfrm>
            <a:off x="9023351" y="22098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FFF4</a:t>
            </a:r>
          </a:p>
        </p:txBody>
      </p:sp>
      <p:sp>
        <p:nvSpPr>
          <p:cNvPr id="27655" name="Rectangle 6" descr="Light upward diagonal"/>
          <p:cNvSpPr>
            <a:spLocks noChangeArrowheads="1"/>
          </p:cNvSpPr>
          <p:nvPr/>
        </p:nvSpPr>
        <p:spPr bwMode="auto">
          <a:xfrm>
            <a:off x="9023351" y="30781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7656" name="Rectangle 7" descr="Light upward diagonal"/>
          <p:cNvSpPr>
            <a:spLocks noChangeArrowheads="1"/>
          </p:cNvSpPr>
          <p:nvPr/>
        </p:nvSpPr>
        <p:spPr bwMode="auto">
          <a:xfrm>
            <a:off x="9023351" y="35131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7657" name="Rectangle 8" descr="Light upward diagonal"/>
          <p:cNvSpPr>
            <a:spLocks noChangeArrowheads="1"/>
          </p:cNvSpPr>
          <p:nvPr/>
        </p:nvSpPr>
        <p:spPr bwMode="auto">
          <a:xfrm>
            <a:off x="9023351" y="39465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27.4</a:t>
            </a:r>
          </a:p>
        </p:txBody>
      </p:sp>
      <p:sp>
        <p:nvSpPr>
          <p:cNvPr id="27658" name="Rectangle 9" descr="Light upward diagonal"/>
          <p:cNvSpPr>
            <a:spLocks noChangeArrowheads="1"/>
          </p:cNvSpPr>
          <p:nvPr/>
        </p:nvSpPr>
        <p:spPr bwMode="auto">
          <a:xfrm>
            <a:off x="9023351" y="43815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7659" name="Rectangle 10" descr="Light upward diagonal"/>
          <p:cNvSpPr>
            <a:spLocks noChangeArrowheads="1"/>
          </p:cNvSpPr>
          <p:nvPr/>
        </p:nvSpPr>
        <p:spPr bwMode="auto">
          <a:xfrm>
            <a:off x="9023351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8001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8001000" y="22098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8001000" y="30781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8001000" y="35131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27664" name="Rectangle 17"/>
          <p:cNvSpPr>
            <a:spLocks noChangeArrowheads="1"/>
          </p:cNvSpPr>
          <p:nvPr/>
        </p:nvSpPr>
        <p:spPr bwMode="auto">
          <a:xfrm>
            <a:off x="8001000" y="39465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27665" name="Rectangle 18"/>
          <p:cNvSpPr>
            <a:spLocks noChangeArrowheads="1"/>
          </p:cNvSpPr>
          <p:nvPr/>
        </p:nvSpPr>
        <p:spPr bwMode="auto">
          <a:xfrm>
            <a:off x="8001000" y="43815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27666" name="Rectangle 19"/>
          <p:cNvSpPr>
            <a:spLocks noChangeArrowheads="1"/>
          </p:cNvSpPr>
          <p:nvPr/>
        </p:nvSpPr>
        <p:spPr bwMode="auto">
          <a:xfrm>
            <a:off x="8001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27667" name="Text Box 21"/>
          <p:cNvSpPr txBox="1">
            <a:spLocks noChangeArrowheads="1"/>
          </p:cNvSpPr>
          <p:nvPr/>
        </p:nvSpPr>
        <p:spPr bwMode="auto">
          <a:xfrm>
            <a:off x="7167563" y="21336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  <a:endParaRPr lang="en-US" sz="1200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7668" name="Text Box 22"/>
          <p:cNvSpPr txBox="1">
            <a:spLocks noChangeArrowheads="1"/>
          </p:cNvSpPr>
          <p:nvPr/>
        </p:nvSpPr>
        <p:spPr bwMode="auto">
          <a:xfrm>
            <a:off x="7167563" y="3962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data</a:t>
            </a:r>
            <a:endParaRPr lang="en-US" sz="1200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27669" name="Group 23"/>
          <p:cNvGrpSpPr>
            <a:grpSpLocks/>
          </p:cNvGrpSpPr>
          <p:nvPr/>
        </p:nvGrpSpPr>
        <p:grpSpPr bwMode="auto">
          <a:xfrm>
            <a:off x="7772400" y="1905000"/>
            <a:ext cx="2590800" cy="2286000"/>
            <a:chOff x="1296" y="2640"/>
            <a:chExt cx="1632" cy="1440"/>
          </a:xfrm>
        </p:grpSpPr>
        <p:sp>
          <p:nvSpPr>
            <p:cNvPr id="27676" name="Line 24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Line 25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Line 26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Line 27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28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70" name="Rectangle 29"/>
          <p:cNvSpPr>
            <a:spLocks noChangeArrowheads="1"/>
          </p:cNvSpPr>
          <p:nvPr/>
        </p:nvSpPr>
        <p:spPr bwMode="auto">
          <a:xfrm>
            <a:off x="1981200" y="18288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#include &lt;iostream.h&gt;</a:t>
            </a:r>
          </a:p>
          <a:p>
            <a:pPr eaLnBrk="1" hangingPunct="1"/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void main()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float data = 50.8;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float *ptr;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ptr = &amp;data;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ptr &lt;&lt; *ptr &lt;&lt; endl;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*ptr = 27.4;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*ptr &lt;&lt; endl;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data &lt;&lt; endl;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u="sng">
                <a:solidFill>
                  <a:schemeClr val="bg1"/>
                </a:solidFill>
                <a:latin typeface="Tahoma" panose="020B0604030504040204" pitchFamily="34" charset="0"/>
              </a:rPr>
              <a:t>Output:</a:t>
            </a:r>
            <a:endParaRPr lang="en-US" sz="200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/>
            <a:endParaRPr lang="en-US" sz="200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27.4</a:t>
            </a:r>
          </a:p>
        </p:txBody>
      </p:sp>
      <p:sp>
        <p:nvSpPr>
          <p:cNvPr id="27671" name="AutoShape 30"/>
          <p:cNvSpPr>
            <a:spLocks noChangeArrowheads="1"/>
          </p:cNvSpPr>
          <p:nvPr/>
        </p:nvSpPr>
        <p:spPr bwMode="auto">
          <a:xfrm>
            <a:off x="1524000" y="5029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7672" name="Rectangle 32" descr="Light upward diagonal"/>
          <p:cNvSpPr>
            <a:spLocks noChangeArrowheads="1"/>
          </p:cNvSpPr>
          <p:nvPr/>
        </p:nvSpPr>
        <p:spPr bwMode="auto">
          <a:xfrm>
            <a:off x="9023351" y="5791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7673" name="Line 33" descr="Light upward diagonal"/>
          <p:cNvSpPr>
            <a:spLocks noChangeShapeType="1"/>
          </p:cNvSpPr>
          <p:nvPr/>
        </p:nvSpPr>
        <p:spPr bwMode="auto">
          <a:xfrm>
            <a:off x="9582150" y="5337176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Rectangle 34"/>
          <p:cNvSpPr>
            <a:spLocks noChangeArrowheads="1"/>
          </p:cNvSpPr>
          <p:nvPr/>
        </p:nvSpPr>
        <p:spPr bwMode="auto">
          <a:xfrm>
            <a:off x="8001000" y="5791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b="1">
              <a:latin typeface="Courier New" panose="02070309020205020404" pitchFamily="49" charset="0"/>
            </a:endParaRPr>
          </a:p>
        </p:txBody>
      </p:sp>
      <p:sp>
        <p:nvSpPr>
          <p:cNvPr id="27675" name="Line 35"/>
          <p:cNvSpPr>
            <a:spLocks noChangeShapeType="1"/>
          </p:cNvSpPr>
          <p:nvPr/>
        </p:nvSpPr>
        <p:spPr bwMode="auto">
          <a:xfrm>
            <a:off x="8466139" y="5337176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10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Pointer Variables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Assignment – the value of one pointer variable can be assigned to another pointer variable of the same type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Relational operations - two pointer variables of the same type can be compared for equality, and so on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Some limited arithmetic operations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integer values can be added to and subtracted from a pointer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value of one pointer variable can be subtracted from another pointer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4C7061-BC2D-467C-8E53-78EEFBE7C617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34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02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to arrays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A pointer variable can be used to access the elements of an array of the same type.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int gradeList[8] = {92,85,75,88,79,54,34,96};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int *myGrades = gradeList;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cout &lt;&lt; gradeList[1];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cout &lt;&lt; *myGrades;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cout &lt;&lt; *(myGrades + 2);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cout &lt;&lt; myGrades[3];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Note that the array name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gradeList</a:t>
            </a:r>
            <a:r>
              <a:rPr lang="en-US"/>
              <a:t> acts like the pointer variable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myGrades</a:t>
            </a:r>
            <a:r>
              <a:rPr lang="en-US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47E083-4E1F-4162-BF57-DA07344CC263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35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0582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876AAC-5749-449C-AD0E-9474ADADF605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36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2209800" y="2667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4400">
                <a:solidFill>
                  <a:schemeClr val="tx2"/>
                </a:solidFill>
                <a:latin typeface="Tahoma" panose="020B0604030504040204" pitchFamily="34" charset="0"/>
              </a:rPr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1630334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Program Data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i="1"/>
              <a:t>Static Data</a:t>
            </a:r>
            <a:r>
              <a:rPr lang="en-US"/>
              <a:t>: Memory allocation exists throughout execution of program</a:t>
            </a:r>
          </a:p>
          <a:p>
            <a:pPr eaLnBrk="1" hangingPunct="1"/>
            <a:r>
              <a:rPr lang="en-US" i="1"/>
              <a:t>Automatic Data</a:t>
            </a:r>
            <a:r>
              <a:rPr lang="en-US"/>
              <a:t>: Automatically created at function entry, resides in activation frame of the function, and is destroyed when returning from function</a:t>
            </a:r>
          </a:p>
          <a:p>
            <a:pPr eaLnBrk="1" hangingPunct="1"/>
            <a:r>
              <a:rPr lang="en-US" i="1"/>
              <a:t>Dynamic Data</a:t>
            </a:r>
            <a:r>
              <a:rPr lang="en-US"/>
              <a:t>: Explicitly allocated and deallocated during program execution by C++ instructions written by programmer</a:t>
            </a: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B3A404-EB8E-4B91-935A-8CBF2984A07C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37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089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Allocation of Memory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i="1" smtClean="0"/>
              <a:t>Static Allocation</a:t>
            </a:r>
            <a:r>
              <a:rPr lang="en-US" smtClean="0"/>
              <a:t>: Allocation of memory space at compile time.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i="1" smtClean="0"/>
              <a:t>Dynamic Allocation</a:t>
            </a:r>
            <a:r>
              <a:rPr lang="en-US" smtClean="0"/>
              <a:t>: Allocation of memory space at run time.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BB0CDA-24BF-47CE-81E1-919F27F69BF9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38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407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323850"/>
            <a:ext cx="6934200" cy="1123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Dynamic memory allocation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81200"/>
            <a:ext cx="8229600" cy="4114800"/>
          </a:xfrm>
        </p:spPr>
        <p:txBody>
          <a:bodyPr vert="horz" lIns="0" tIns="46038" rIns="0" bIns="46038" rtlCol="0">
            <a:normAutofit/>
          </a:bodyPr>
          <a:lstStyle/>
          <a:p>
            <a:pPr eaLnBrk="1" hangingPunct="1"/>
            <a:r>
              <a:rPr lang="en-US" smtClean="0"/>
              <a:t>Dynamic allocation is useful when</a:t>
            </a:r>
          </a:p>
          <a:p>
            <a:pPr lvl="1" eaLnBrk="1" hangingPunct="1"/>
            <a:r>
              <a:rPr lang="en-US" smtClean="0"/>
              <a:t>arrays need to be created whose extent is not known until run time</a:t>
            </a:r>
          </a:p>
          <a:p>
            <a:pPr lvl="1" eaLnBrk="1" hangingPunct="1"/>
            <a:r>
              <a:rPr lang="en-US" smtClean="0"/>
              <a:t>complex structures of unknown size and/or shape need to be constructed as the program runs</a:t>
            </a:r>
          </a:p>
          <a:p>
            <a:pPr lvl="1" eaLnBrk="1" hangingPunct="1"/>
            <a:r>
              <a:rPr lang="en-US" smtClean="0"/>
              <a:t>objects need to be created and the constructor arguments are not known until run time</a:t>
            </a:r>
          </a:p>
          <a:p>
            <a:pPr lvl="1"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9F9CD7-D1BA-4226-9F79-53F14FB8D578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39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13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Stack Frame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/>
              <a:t>Stack Frame can be used to store local variables</a:t>
            </a:r>
            <a:endParaRPr lang="en-AU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114800" y="5638800"/>
            <a:ext cx="19812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391911" y="5578476"/>
            <a:ext cx="14253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NZ">
                <a:latin typeface="Courier New" panose="02070309020205020404" pitchFamily="49" charset="0"/>
              </a:rPr>
              <a:t>Parameter</a:t>
            </a:r>
          </a:p>
          <a:p>
            <a:pPr algn="ctr" eaLnBrk="0" hangingPunct="0"/>
            <a:r>
              <a:rPr lang="en-NZ">
                <a:latin typeface="Courier New" panose="02070309020205020404" pitchFamily="49" charset="0"/>
              </a:rPr>
              <a:t>area</a:t>
            </a:r>
            <a:endParaRPr lang="en-AU">
              <a:latin typeface="Courier New" panose="02070309020205020404" pitchFamily="49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6629400" y="2438400"/>
            <a:ext cx="3733800" cy="1295400"/>
          </a:xfrm>
          <a:prstGeom prst="cloudCallout">
            <a:avLst>
              <a:gd name="adj1" fmla="val -62838"/>
              <a:gd name="adj2" fmla="val 20468"/>
            </a:avLst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NZ" sz="2000" dirty="0"/>
              <a:t>For </a:t>
            </a:r>
            <a:r>
              <a:rPr lang="en-NZ" sz="2000" dirty="0" smtClean="0"/>
              <a:t>parameters </a:t>
            </a:r>
            <a:r>
              <a:rPr lang="en-NZ" sz="2000" dirty="0"/>
              <a:t>that</a:t>
            </a:r>
          </a:p>
          <a:p>
            <a:pPr algn="ctr" eaLnBrk="0" hangingPunct="0"/>
            <a:r>
              <a:rPr lang="en-NZ" sz="2000" dirty="0"/>
              <a:t>I pass to other</a:t>
            </a:r>
          </a:p>
          <a:p>
            <a:pPr algn="ctr" eaLnBrk="0" hangingPunct="0"/>
            <a:r>
              <a:rPr lang="en-NZ" sz="2000" dirty="0"/>
              <a:t>functions</a:t>
            </a:r>
            <a:endParaRPr lang="en-AU" sz="2000" dirty="0"/>
          </a:p>
          <a:p>
            <a:pPr algn="ctr" eaLnBrk="0" hangingPunct="0"/>
            <a:endParaRPr lang="en-AU" dirty="0">
              <a:latin typeface="Courier New" panose="02070309020205020404" pitchFamily="49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6629400" y="5105400"/>
            <a:ext cx="3733800" cy="1295400"/>
          </a:xfrm>
          <a:prstGeom prst="cloudCallout">
            <a:avLst>
              <a:gd name="adj1" fmla="val -61269"/>
              <a:gd name="adj2" fmla="val 22796"/>
            </a:avLst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NZ" sz="2000" dirty="0"/>
              <a:t>For </a:t>
            </a:r>
            <a:r>
              <a:rPr lang="en-NZ" sz="2000" dirty="0" smtClean="0"/>
              <a:t>parameters </a:t>
            </a:r>
            <a:r>
              <a:rPr lang="en-NZ" sz="2000" dirty="0"/>
              <a:t>that are passed to </a:t>
            </a:r>
            <a:r>
              <a:rPr lang="en-NZ" sz="2000" dirty="0" smtClean="0"/>
              <a:t>this</a:t>
            </a:r>
            <a:endParaRPr lang="en-AU" sz="2000" dirty="0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1524000" y="2819400"/>
            <a:ext cx="4572000" cy="2819400"/>
            <a:chOff x="0" y="1776"/>
            <a:chExt cx="2880" cy="1776"/>
          </a:xfrm>
        </p:grpSpPr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1632" y="1824"/>
              <a:ext cx="1248" cy="172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1632" y="235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807" y="1824"/>
              <a:ext cx="89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NZ">
                  <a:latin typeface="Courier New" panose="02070309020205020404" pitchFamily="49" charset="0"/>
                </a:rPr>
                <a:t>Parameter</a:t>
              </a:r>
            </a:p>
            <a:p>
              <a:pPr algn="ctr" eaLnBrk="0" hangingPunct="0"/>
              <a:r>
                <a:rPr lang="en-NZ">
                  <a:latin typeface="Courier New" panose="02070309020205020404" pitchFamily="49" charset="0"/>
                </a:rPr>
                <a:t>area</a:t>
              </a:r>
              <a:endParaRPr lang="en-AU">
                <a:latin typeface="Courier New" panose="02070309020205020404" pitchFamily="49" charset="0"/>
              </a:endParaRPr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1632" y="2928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1855" y="2352"/>
              <a:ext cx="81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NZ">
                  <a:latin typeface="Courier New" panose="02070309020205020404" pitchFamily="49" charset="0"/>
                </a:rPr>
                <a:t>reg save</a:t>
              </a:r>
            </a:p>
            <a:p>
              <a:pPr algn="ctr" eaLnBrk="0" hangingPunct="0"/>
              <a:r>
                <a:rPr lang="en-NZ">
                  <a:latin typeface="Courier New" panose="02070309020205020404" pitchFamily="49" charset="0"/>
                </a:rPr>
                <a:t>area</a:t>
              </a:r>
              <a:endParaRPr lang="en-AU">
                <a:latin typeface="Courier New" panose="02070309020205020404" pitchFamily="49" charset="0"/>
              </a:endParaRP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1896" y="2976"/>
              <a:ext cx="72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NZ">
                  <a:latin typeface="Courier New" panose="02070309020205020404" pitchFamily="49" charset="0"/>
                </a:rPr>
                <a:t>Return</a:t>
              </a:r>
            </a:p>
            <a:p>
              <a:pPr algn="ctr" eaLnBrk="0" hangingPunct="0"/>
              <a:r>
                <a:rPr lang="en-NZ">
                  <a:latin typeface="Courier New" panose="02070309020205020404" pitchFamily="49" charset="0"/>
                </a:rPr>
                <a:t>address</a:t>
              </a:r>
              <a:endParaRPr lang="en-AU">
                <a:latin typeface="Courier New" panose="02070309020205020404" pitchFamily="49" charset="0"/>
              </a:endParaRPr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1008" y="1776"/>
              <a:ext cx="2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NZ">
                  <a:latin typeface="Courier New" panose="02070309020205020404" pitchFamily="49" charset="0"/>
                </a:rPr>
                <a:t>sp</a:t>
              </a:r>
              <a:endParaRPr lang="en-AU">
                <a:latin typeface="Courier New" panose="02070309020205020404" pitchFamily="49" charset="0"/>
              </a:endParaRPr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flipV="1">
              <a:off x="1392" y="1872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AutoShape 17"/>
            <p:cNvSpPr>
              <a:spLocks/>
            </p:cNvSpPr>
            <p:nvPr/>
          </p:nvSpPr>
          <p:spPr bwMode="auto">
            <a:xfrm>
              <a:off x="1274" y="1968"/>
              <a:ext cx="336" cy="1392"/>
            </a:xfrm>
            <a:prstGeom prst="leftBrace">
              <a:avLst>
                <a:gd name="adj1" fmla="val 3452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18"/>
            <p:cNvSpPr txBox="1">
              <a:spLocks noChangeArrowheads="1"/>
            </p:cNvSpPr>
            <p:nvPr/>
          </p:nvSpPr>
          <p:spPr bwMode="auto">
            <a:xfrm>
              <a:off x="0" y="2496"/>
              <a:ext cx="8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NZ"/>
                <a:t>Stack Frame</a:t>
              </a:r>
              <a:endParaRPr lang="en-AU"/>
            </a:p>
          </p:txBody>
        </p:sp>
      </p:grp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7162801" y="4343400"/>
            <a:ext cx="21353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NZ" sz="2000"/>
              <a:t>Parent stack frame</a:t>
            </a:r>
            <a:endParaRPr lang="en-AU" sz="2000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 flipH="1">
            <a:off x="6096000" y="4648200"/>
            <a:ext cx="990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3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  <p:bldP spid="307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xfrm>
            <a:off x="3352800" y="323850"/>
            <a:ext cx="6934200" cy="1123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Dynamic memory allocation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need to be used for dynamic allocation of memory</a:t>
            </a:r>
          </a:p>
          <a:p>
            <a:pPr eaLnBrk="1" hangingPunct="1"/>
            <a:r>
              <a:rPr lang="en-US" smtClean="0"/>
              <a:t>Use the operator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new</a:t>
            </a:r>
            <a:r>
              <a:rPr lang="en-US" smtClean="0"/>
              <a:t> to dynamically allocate space</a:t>
            </a:r>
          </a:p>
          <a:p>
            <a:pPr eaLnBrk="1" hangingPunct="1"/>
            <a:r>
              <a:rPr lang="en-US" smtClean="0"/>
              <a:t>Use the operator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delete</a:t>
            </a:r>
            <a:r>
              <a:rPr lang="en-US" smtClean="0"/>
              <a:t> to later free this space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36FE99-4DB7-455A-8433-AAAA48D4DDB1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40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5917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anose="02070309020205020404" pitchFamily="49" charset="0"/>
              </a:rPr>
              <a:t>new</a:t>
            </a:r>
            <a:r>
              <a:rPr lang="en-US" smtClean="0"/>
              <a:t> operator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81200"/>
            <a:ext cx="8382000" cy="4114800"/>
          </a:xfrm>
        </p:spPr>
        <p:txBody>
          <a:bodyPr vert="horz" lIns="0" tIns="45720" rIns="0" bIns="4572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If memory is available, the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new </a:t>
            </a:r>
            <a:r>
              <a:rPr lang="en-US" smtClean="0"/>
              <a:t>operator allocates memory space for the requested object/array, and returns a pointer to (address of) the memory allocated.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sufficient memory is not available, the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new </a:t>
            </a:r>
            <a:r>
              <a:rPr lang="en-US" smtClean="0"/>
              <a:t>operator returns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NULL</a:t>
            </a:r>
            <a:r>
              <a:rPr 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dynamically allocated object/array exists until the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delete</a:t>
            </a:r>
            <a:r>
              <a:rPr lang="en-US" smtClean="0"/>
              <a:t> operator destroys it.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A44E1F-C624-4B64-AF18-1770B1548699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41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009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anose="02070309020205020404" pitchFamily="49" charset="0"/>
              </a:rPr>
              <a:t>delete</a:t>
            </a:r>
            <a:r>
              <a:rPr lang="en-US" smtClean="0"/>
              <a:t> operator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8001000" cy="4114800"/>
          </a:xfrm>
        </p:spPr>
        <p:txBody>
          <a:bodyPr vert="horz" lIns="0" tIns="45720" rIns="0" bIns="4572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delete</a:t>
            </a:r>
            <a:r>
              <a:rPr lang="en-US" smtClean="0"/>
              <a:t> operator deallocates the object or array currently pointed to by the pointer which was previously allocated at run-time by the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new</a:t>
            </a:r>
            <a:r>
              <a:rPr lang="en-US" smtClean="0"/>
              <a:t> operator.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freed memory space is returned to 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pointer is then </a:t>
            </a:r>
            <a:r>
              <a:rPr lang="en-US" i="1" smtClean="0"/>
              <a:t>considered</a:t>
            </a:r>
            <a:r>
              <a:rPr lang="en-US" smtClean="0"/>
              <a:t> unassigned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the value of the pointer is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NULL</a:t>
            </a:r>
            <a:r>
              <a:rPr lang="en-US" smtClean="0"/>
              <a:t> there is no effect.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32C2CA-3C81-4C94-A793-C76DE2670B93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42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76805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F6D496-1BC4-4A71-A809-33810C07A17E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43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37893" name="AutoShape 4"/>
          <p:cNvSpPr>
            <a:spLocks noChangeArrowheads="1"/>
          </p:cNvSpPr>
          <p:nvPr/>
        </p:nvSpPr>
        <p:spPr bwMode="auto">
          <a:xfrm>
            <a:off x="1828800" y="2209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7894" name="Rectangle 5" descr="Light upward diagonal"/>
          <p:cNvSpPr>
            <a:spLocks noChangeArrowheads="1"/>
          </p:cNvSpPr>
          <p:nvPr/>
        </p:nvSpPr>
        <p:spPr bwMode="auto">
          <a:xfrm>
            <a:off x="9023351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37895" name="Rectangle 6" descr="Light upward diagonal"/>
          <p:cNvSpPr>
            <a:spLocks noChangeArrowheads="1"/>
          </p:cNvSpPr>
          <p:nvPr/>
        </p:nvSpPr>
        <p:spPr bwMode="auto">
          <a:xfrm>
            <a:off x="9023351" y="20574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37896" name="Rectangle 7" descr="Light upward diagonal"/>
          <p:cNvSpPr>
            <a:spLocks noChangeArrowheads="1"/>
          </p:cNvSpPr>
          <p:nvPr/>
        </p:nvSpPr>
        <p:spPr bwMode="auto">
          <a:xfrm>
            <a:off x="9023351" y="59436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7897" name="Rectangle 8" descr="Light upward diagonal"/>
          <p:cNvSpPr>
            <a:spLocks noChangeArrowheads="1"/>
          </p:cNvSpPr>
          <p:nvPr/>
        </p:nvSpPr>
        <p:spPr bwMode="auto">
          <a:xfrm>
            <a:off x="9023351" y="29257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7898" name="Rectangle 9" descr="Light upward diagonal"/>
          <p:cNvSpPr>
            <a:spLocks noChangeArrowheads="1"/>
          </p:cNvSpPr>
          <p:nvPr/>
        </p:nvSpPr>
        <p:spPr bwMode="auto">
          <a:xfrm>
            <a:off x="9023351" y="33607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7899" name="Rectangle 10" descr="Light upward diagonal"/>
          <p:cNvSpPr>
            <a:spLocks noChangeArrowheads="1"/>
          </p:cNvSpPr>
          <p:nvPr/>
        </p:nvSpPr>
        <p:spPr bwMode="auto">
          <a:xfrm>
            <a:off x="9023351" y="4648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37900" name="Rectangle 11" descr="Light upward diagonal"/>
          <p:cNvSpPr>
            <a:spLocks noChangeArrowheads="1"/>
          </p:cNvSpPr>
          <p:nvPr/>
        </p:nvSpPr>
        <p:spPr bwMode="auto">
          <a:xfrm>
            <a:off x="9023351" y="508317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7901" name="Rectangle 12" descr="Light upward diagonal"/>
          <p:cNvSpPr>
            <a:spLocks noChangeArrowheads="1"/>
          </p:cNvSpPr>
          <p:nvPr/>
        </p:nvSpPr>
        <p:spPr bwMode="auto">
          <a:xfrm>
            <a:off x="9023351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7902" name="Line 13" descr="Light upward diagonal"/>
          <p:cNvSpPr>
            <a:spLocks noChangeShapeType="1"/>
          </p:cNvSpPr>
          <p:nvPr/>
        </p:nvSpPr>
        <p:spPr bwMode="auto">
          <a:xfrm>
            <a:off x="9675814" y="3876676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4"/>
          <p:cNvSpPr>
            <a:spLocks noChangeArrowheads="1"/>
          </p:cNvSpPr>
          <p:nvPr/>
        </p:nvSpPr>
        <p:spPr bwMode="auto">
          <a:xfrm>
            <a:off x="8001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8001000" y="20574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37905" name="Rectangle 16"/>
          <p:cNvSpPr>
            <a:spLocks noChangeArrowheads="1"/>
          </p:cNvSpPr>
          <p:nvPr/>
        </p:nvSpPr>
        <p:spPr bwMode="auto">
          <a:xfrm>
            <a:off x="8001000" y="59436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37906" name="Rectangle 17"/>
          <p:cNvSpPr>
            <a:spLocks noChangeArrowheads="1"/>
          </p:cNvSpPr>
          <p:nvPr/>
        </p:nvSpPr>
        <p:spPr bwMode="auto">
          <a:xfrm>
            <a:off x="8001000" y="29257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37907" name="Rectangle 18"/>
          <p:cNvSpPr>
            <a:spLocks noChangeArrowheads="1"/>
          </p:cNvSpPr>
          <p:nvPr/>
        </p:nvSpPr>
        <p:spPr bwMode="auto">
          <a:xfrm>
            <a:off x="8001000" y="33607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37908" name="Rectangle 19"/>
          <p:cNvSpPr>
            <a:spLocks noChangeArrowheads="1"/>
          </p:cNvSpPr>
          <p:nvPr/>
        </p:nvSpPr>
        <p:spPr bwMode="auto">
          <a:xfrm>
            <a:off x="8001000" y="4648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37909" name="Rectangle 20"/>
          <p:cNvSpPr>
            <a:spLocks noChangeArrowheads="1"/>
          </p:cNvSpPr>
          <p:nvPr/>
        </p:nvSpPr>
        <p:spPr bwMode="auto">
          <a:xfrm>
            <a:off x="8001000" y="508317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37910" name="Rectangle 21"/>
          <p:cNvSpPr>
            <a:spLocks noChangeArrowheads="1"/>
          </p:cNvSpPr>
          <p:nvPr/>
        </p:nvSpPr>
        <p:spPr bwMode="auto">
          <a:xfrm>
            <a:off x="8001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37911" name="Line 22"/>
          <p:cNvSpPr>
            <a:spLocks noChangeShapeType="1"/>
          </p:cNvSpPr>
          <p:nvPr/>
        </p:nvSpPr>
        <p:spPr bwMode="auto">
          <a:xfrm>
            <a:off x="8559800" y="3876676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7239000" y="2041526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9148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2514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</p:spTree>
    <p:extLst>
      <p:ext uri="{BB962C8B-B14F-4D97-AF65-F5344CB8AC3E}">
        <p14:creationId xmlns:p14="http://schemas.microsoft.com/office/powerpoint/2010/main" val="11620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57D627-2D96-42FA-ADE9-879E8C4914EF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44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3352800" y="323850"/>
            <a:ext cx="6629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4400">
                <a:solidFill>
                  <a:schemeClr val="tx2"/>
                </a:solidFill>
                <a:latin typeface="Tahoma" panose="020B0604030504040204" pitchFamily="34" charset="0"/>
              </a:rPr>
              <a:t>Example (Cont ..)</a:t>
            </a:r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2514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  <p:sp>
        <p:nvSpPr>
          <p:cNvPr id="38918" name="AutoShape 4"/>
          <p:cNvSpPr>
            <a:spLocks noChangeArrowheads="1"/>
          </p:cNvSpPr>
          <p:nvPr/>
        </p:nvSpPr>
        <p:spPr bwMode="auto">
          <a:xfrm>
            <a:off x="1828800" y="2590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8919" name="Rectangle 5" descr="Light upward diagonal"/>
          <p:cNvSpPr>
            <a:spLocks noChangeArrowheads="1"/>
          </p:cNvSpPr>
          <p:nvPr/>
        </p:nvSpPr>
        <p:spPr bwMode="auto">
          <a:xfrm>
            <a:off x="9023351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38920" name="Rectangle 6" descr="Light upward diagonal"/>
          <p:cNvSpPr>
            <a:spLocks noChangeArrowheads="1"/>
          </p:cNvSpPr>
          <p:nvPr/>
        </p:nvSpPr>
        <p:spPr bwMode="auto">
          <a:xfrm>
            <a:off x="9023351" y="20574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0EC4</a:t>
            </a:r>
          </a:p>
        </p:txBody>
      </p:sp>
      <p:sp>
        <p:nvSpPr>
          <p:cNvPr id="38921" name="Rectangle 7" descr="Light upward diagonal"/>
          <p:cNvSpPr>
            <a:spLocks noChangeArrowheads="1"/>
          </p:cNvSpPr>
          <p:nvPr/>
        </p:nvSpPr>
        <p:spPr bwMode="auto">
          <a:xfrm>
            <a:off x="9023351" y="59436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8922" name="Rectangle 8" descr="Light upward diagonal"/>
          <p:cNvSpPr>
            <a:spLocks noChangeArrowheads="1"/>
          </p:cNvSpPr>
          <p:nvPr/>
        </p:nvSpPr>
        <p:spPr bwMode="auto">
          <a:xfrm>
            <a:off x="9023351" y="29257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8923" name="Rectangle 9" descr="Light upward diagonal"/>
          <p:cNvSpPr>
            <a:spLocks noChangeArrowheads="1"/>
          </p:cNvSpPr>
          <p:nvPr/>
        </p:nvSpPr>
        <p:spPr bwMode="auto">
          <a:xfrm>
            <a:off x="9023351" y="33607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8924" name="Rectangle 10" descr="Light upward diagonal"/>
          <p:cNvSpPr>
            <a:spLocks noChangeArrowheads="1"/>
          </p:cNvSpPr>
          <p:nvPr/>
        </p:nvSpPr>
        <p:spPr bwMode="auto">
          <a:xfrm>
            <a:off x="9023351" y="4648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38925" name="Rectangle 11" descr="Light upward diagonal"/>
          <p:cNvSpPr>
            <a:spLocks noChangeArrowheads="1"/>
          </p:cNvSpPr>
          <p:nvPr/>
        </p:nvSpPr>
        <p:spPr bwMode="auto">
          <a:xfrm>
            <a:off x="9023351" y="508317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8926" name="Rectangle 12" descr="Light upward diagonal"/>
          <p:cNvSpPr>
            <a:spLocks noChangeArrowheads="1"/>
          </p:cNvSpPr>
          <p:nvPr/>
        </p:nvSpPr>
        <p:spPr bwMode="auto">
          <a:xfrm>
            <a:off x="9023351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8927" name="Line 13" descr="Light upward diagonal"/>
          <p:cNvSpPr>
            <a:spLocks noChangeShapeType="1"/>
          </p:cNvSpPr>
          <p:nvPr/>
        </p:nvSpPr>
        <p:spPr bwMode="auto">
          <a:xfrm>
            <a:off x="9675814" y="3876676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Rectangle 14"/>
          <p:cNvSpPr>
            <a:spLocks noChangeArrowheads="1"/>
          </p:cNvSpPr>
          <p:nvPr/>
        </p:nvSpPr>
        <p:spPr bwMode="auto">
          <a:xfrm>
            <a:off x="8001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38929" name="Rectangle 15"/>
          <p:cNvSpPr>
            <a:spLocks noChangeArrowheads="1"/>
          </p:cNvSpPr>
          <p:nvPr/>
        </p:nvSpPr>
        <p:spPr bwMode="auto">
          <a:xfrm>
            <a:off x="8001000" y="20574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38930" name="Rectangle 16"/>
          <p:cNvSpPr>
            <a:spLocks noChangeArrowheads="1"/>
          </p:cNvSpPr>
          <p:nvPr/>
        </p:nvSpPr>
        <p:spPr bwMode="auto">
          <a:xfrm>
            <a:off x="8001000" y="59436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38931" name="Rectangle 17"/>
          <p:cNvSpPr>
            <a:spLocks noChangeArrowheads="1"/>
          </p:cNvSpPr>
          <p:nvPr/>
        </p:nvSpPr>
        <p:spPr bwMode="auto">
          <a:xfrm>
            <a:off x="8001000" y="29257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38932" name="Rectangle 18"/>
          <p:cNvSpPr>
            <a:spLocks noChangeArrowheads="1"/>
          </p:cNvSpPr>
          <p:nvPr/>
        </p:nvSpPr>
        <p:spPr bwMode="auto">
          <a:xfrm>
            <a:off x="8001000" y="33607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38933" name="Rectangle 19"/>
          <p:cNvSpPr>
            <a:spLocks noChangeArrowheads="1"/>
          </p:cNvSpPr>
          <p:nvPr/>
        </p:nvSpPr>
        <p:spPr bwMode="auto">
          <a:xfrm>
            <a:off x="8001000" y="4648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38934" name="Rectangle 20"/>
          <p:cNvSpPr>
            <a:spLocks noChangeArrowheads="1"/>
          </p:cNvSpPr>
          <p:nvPr/>
        </p:nvSpPr>
        <p:spPr bwMode="auto">
          <a:xfrm>
            <a:off x="8001000" y="508317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38935" name="Rectangle 21"/>
          <p:cNvSpPr>
            <a:spLocks noChangeArrowheads="1"/>
          </p:cNvSpPr>
          <p:nvPr/>
        </p:nvSpPr>
        <p:spPr bwMode="auto">
          <a:xfrm>
            <a:off x="8001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38936" name="Line 22"/>
          <p:cNvSpPr>
            <a:spLocks noChangeShapeType="1"/>
          </p:cNvSpPr>
          <p:nvPr/>
        </p:nvSpPr>
        <p:spPr bwMode="auto">
          <a:xfrm>
            <a:off x="8559800" y="3876676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Text Box 23"/>
          <p:cNvSpPr txBox="1">
            <a:spLocks noChangeArrowheads="1"/>
          </p:cNvSpPr>
          <p:nvPr/>
        </p:nvSpPr>
        <p:spPr bwMode="auto">
          <a:xfrm>
            <a:off x="7239000" y="2041526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38938" name="Rectangle 24"/>
          <p:cNvSpPr>
            <a:spLocks noChangeArrowheads="1"/>
          </p:cNvSpPr>
          <p:nvPr/>
        </p:nvSpPr>
        <p:spPr bwMode="auto">
          <a:xfrm>
            <a:off x="9148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grpSp>
        <p:nvGrpSpPr>
          <p:cNvPr id="38939" name="Group 25"/>
          <p:cNvGrpSpPr>
            <a:grpSpLocks/>
          </p:cNvGrpSpPr>
          <p:nvPr/>
        </p:nvGrpSpPr>
        <p:grpSpPr bwMode="auto">
          <a:xfrm>
            <a:off x="7772400" y="1905000"/>
            <a:ext cx="2590800" cy="2971800"/>
            <a:chOff x="1920" y="1440"/>
            <a:chExt cx="1632" cy="1872"/>
          </a:xfrm>
        </p:grpSpPr>
        <p:sp>
          <p:nvSpPr>
            <p:cNvPr id="38940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1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2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058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3E9D69-4C43-4054-B4C4-0BD291334671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45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3352800" y="323850"/>
            <a:ext cx="6629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4400">
                <a:solidFill>
                  <a:schemeClr val="tx2"/>
                </a:solidFill>
                <a:latin typeface="Tahoma" panose="020B0604030504040204" pitchFamily="34" charset="0"/>
              </a:rPr>
              <a:t>Example (Cont ..)</a:t>
            </a: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2514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  <p:sp>
        <p:nvSpPr>
          <p:cNvPr id="39942" name="AutoShape 4"/>
          <p:cNvSpPr>
            <a:spLocks noChangeArrowheads="1"/>
          </p:cNvSpPr>
          <p:nvPr/>
        </p:nvSpPr>
        <p:spPr bwMode="auto">
          <a:xfrm>
            <a:off x="1828800" y="2971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9943" name="Rectangle 5" descr="Light upward diagonal"/>
          <p:cNvSpPr>
            <a:spLocks noChangeArrowheads="1"/>
          </p:cNvSpPr>
          <p:nvPr/>
        </p:nvSpPr>
        <p:spPr bwMode="auto">
          <a:xfrm>
            <a:off x="9023351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39944" name="Rectangle 6" descr="Light upward diagonal"/>
          <p:cNvSpPr>
            <a:spLocks noChangeArrowheads="1"/>
          </p:cNvSpPr>
          <p:nvPr/>
        </p:nvSpPr>
        <p:spPr bwMode="auto">
          <a:xfrm>
            <a:off x="9023351" y="20574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0EC4</a:t>
            </a:r>
          </a:p>
        </p:txBody>
      </p:sp>
      <p:sp>
        <p:nvSpPr>
          <p:cNvPr id="39945" name="Rectangle 7" descr="Light upward diagonal"/>
          <p:cNvSpPr>
            <a:spLocks noChangeArrowheads="1"/>
          </p:cNvSpPr>
          <p:nvPr/>
        </p:nvSpPr>
        <p:spPr bwMode="auto">
          <a:xfrm>
            <a:off x="9023351" y="59436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9946" name="Rectangle 8" descr="Light upward diagonal"/>
          <p:cNvSpPr>
            <a:spLocks noChangeArrowheads="1"/>
          </p:cNvSpPr>
          <p:nvPr/>
        </p:nvSpPr>
        <p:spPr bwMode="auto">
          <a:xfrm>
            <a:off x="9023351" y="29257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9947" name="Rectangle 9" descr="Light upward diagonal"/>
          <p:cNvSpPr>
            <a:spLocks noChangeArrowheads="1"/>
          </p:cNvSpPr>
          <p:nvPr/>
        </p:nvSpPr>
        <p:spPr bwMode="auto">
          <a:xfrm>
            <a:off x="9023351" y="33607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9948" name="Rectangle 10" descr="Light upward diagonal"/>
          <p:cNvSpPr>
            <a:spLocks noChangeArrowheads="1"/>
          </p:cNvSpPr>
          <p:nvPr/>
        </p:nvSpPr>
        <p:spPr bwMode="auto">
          <a:xfrm>
            <a:off x="9023351" y="4648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22</a:t>
            </a:r>
          </a:p>
        </p:txBody>
      </p:sp>
      <p:sp>
        <p:nvSpPr>
          <p:cNvPr id="39949" name="Rectangle 11" descr="Light upward diagonal"/>
          <p:cNvSpPr>
            <a:spLocks noChangeArrowheads="1"/>
          </p:cNvSpPr>
          <p:nvPr/>
        </p:nvSpPr>
        <p:spPr bwMode="auto">
          <a:xfrm>
            <a:off x="9023351" y="508317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9950" name="Rectangle 12" descr="Light upward diagonal"/>
          <p:cNvSpPr>
            <a:spLocks noChangeArrowheads="1"/>
          </p:cNvSpPr>
          <p:nvPr/>
        </p:nvSpPr>
        <p:spPr bwMode="auto">
          <a:xfrm>
            <a:off x="9023351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9951" name="Line 13" descr="Light upward diagonal"/>
          <p:cNvSpPr>
            <a:spLocks noChangeShapeType="1"/>
          </p:cNvSpPr>
          <p:nvPr/>
        </p:nvSpPr>
        <p:spPr bwMode="auto">
          <a:xfrm>
            <a:off x="9675814" y="3876676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Rectangle 14"/>
          <p:cNvSpPr>
            <a:spLocks noChangeArrowheads="1"/>
          </p:cNvSpPr>
          <p:nvPr/>
        </p:nvSpPr>
        <p:spPr bwMode="auto">
          <a:xfrm>
            <a:off x="8001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39953" name="Rectangle 15"/>
          <p:cNvSpPr>
            <a:spLocks noChangeArrowheads="1"/>
          </p:cNvSpPr>
          <p:nvPr/>
        </p:nvSpPr>
        <p:spPr bwMode="auto">
          <a:xfrm>
            <a:off x="8001000" y="20574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39954" name="Rectangle 16"/>
          <p:cNvSpPr>
            <a:spLocks noChangeArrowheads="1"/>
          </p:cNvSpPr>
          <p:nvPr/>
        </p:nvSpPr>
        <p:spPr bwMode="auto">
          <a:xfrm>
            <a:off x="8001000" y="59436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39955" name="Rectangle 17"/>
          <p:cNvSpPr>
            <a:spLocks noChangeArrowheads="1"/>
          </p:cNvSpPr>
          <p:nvPr/>
        </p:nvSpPr>
        <p:spPr bwMode="auto">
          <a:xfrm>
            <a:off x="8001000" y="29257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39956" name="Rectangle 18"/>
          <p:cNvSpPr>
            <a:spLocks noChangeArrowheads="1"/>
          </p:cNvSpPr>
          <p:nvPr/>
        </p:nvSpPr>
        <p:spPr bwMode="auto">
          <a:xfrm>
            <a:off x="8001000" y="33607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39957" name="Rectangle 19"/>
          <p:cNvSpPr>
            <a:spLocks noChangeArrowheads="1"/>
          </p:cNvSpPr>
          <p:nvPr/>
        </p:nvSpPr>
        <p:spPr bwMode="auto">
          <a:xfrm>
            <a:off x="8001000" y="4648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39958" name="Rectangle 20"/>
          <p:cNvSpPr>
            <a:spLocks noChangeArrowheads="1"/>
          </p:cNvSpPr>
          <p:nvPr/>
        </p:nvSpPr>
        <p:spPr bwMode="auto">
          <a:xfrm>
            <a:off x="8001000" y="508317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39959" name="Rectangle 21"/>
          <p:cNvSpPr>
            <a:spLocks noChangeArrowheads="1"/>
          </p:cNvSpPr>
          <p:nvPr/>
        </p:nvSpPr>
        <p:spPr bwMode="auto">
          <a:xfrm>
            <a:off x="8001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39960" name="Line 22"/>
          <p:cNvSpPr>
            <a:spLocks noChangeShapeType="1"/>
          </p:cNvSpPr>
          <p:nvPr/>
        </p:nvSpPr>
        <p:spPr bwMode="auto">
          <a:xfrm>
            <a:off x="8559800" y="3876676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Text Box 23"/>
          <p:cNvSpPr txBox="1">
            <a:spLocks noChangeArrowheads="1"/>
          </p:cNvSpPr>
          <p:nvPr/>
        </p:nvSpPr>
        <p:spPr bwMode="auto">
          <a:xfrm>
            <a:off x="7239000" y="2041526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39962" name="Rectangle 24"/>
          <p:cNvSpPr>
            <a:spLocks noChangeArrowheads="1"/>
          </p:cNvSpPr>
          <p:nvPr/>
        </p:nvSpPr>
        <p:spPr bwMode="auto">
          <a:xfrm>
            <a:off x="9148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grpSp>
        <p:nvGrpSpPr>
          <p:cNvPr id="39963" name="Group 25"/>
          <p:cNvGrpSpPr>
            <a:grpSpLocks/>
          </p:cNvGrpSpPr>
          <p:nvPr/>
        </p:nvGrpSpPr>
        <p:grpSpPr bwMode="auto">
          <a:xfrm>
            <a:off x="7772400" y="1905000"/>
            <a:ext cx="2590800" cy="2971800"/>
            <a:chOff x="1920" y="1440"/>
            <a:chExt cx="1632" cy="1872"/>
          </a:xfrm>
        </p:grpSpPr>
        <p:sp>
          <p:nvSpPr>
            <p:cNvPr id="39964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318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FE230E-2869-4A6F-AF2C-C599FAF2B500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46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3352800" y="323850"/>
            <a:ext cx="6629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4400">
                <a:solidFill>
                  <a:schemeClr val="tx2"/>
                </a:solidFill>
                <a:latin typeface="Tahoma" panose="020B0604030504040204" pitchFamily="34" charset="0"/>
              </a:rPr>
              <a:t>Example (Cont ..)</a:t>
            </a:r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2514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  <p:sp>
        <p:nvSpPr>
          <p:cNvPr id="40966" name="AutoShape 4"/>
          <p:cNvSpPr>
            <a:spLocks noChangeArrowheads="1"/>
          </p:cNvSpPr>
          <p:nvPr/>
        </p:nvSpPr>
        <p:spPr bwMode="auto">
          <a:xfrm>
            <a:off x="1828800" y="3352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0967" name="Rectangle 5" descr="Light upward diagonal"/>
          <p:cNvSpPr>
            <a:spLocks noChangeArrowheads="1"/>
          </p:cNvSpPr>
          <p:nvPr/>
        </p:nvSpPr>
        <p:spPr bwMode="auto">
          <a:xfrm>
            <a:off x="9023351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40968" name="Rectangle 6" descr="Light upward diagonal"/>
          <p:cNvSpPr>
            <a:spLocks noChangeArrowheads="1"/>
          </p:cNvSpPr>
          <p:nvPr/>
        </p:nvSpPr>
        <p:spPr bwMode="auto">
          <a:xfrm>
            <a:off x="9023351" y="20574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0EC4</a:t>
            </a:r>
          </a:p>
        </p:txBody>
      </p:sp>
      <p:sp>
        <p:nvSpPr>
          <p:cNvPr id="40969" name="Rectangle 7" descr="Light upward diagonal"/>
          <p:cNvSpPr>
            <a:spLocks noChangeArrowheads="1"/>
          </p:cNvSpPr>
          <p:nvPr/>
        </p:nvSpPr>
        <p:spPr bwMode="auto">
          <a:xfrm>
            <a:off x="9023351" y="59436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0970" name="Rectangle 8" descr="Light upward diagonal"/>
          <p:cNvSpPr>
            <a:spLocks noChangeArrowheads="1"/>
          </p:cNvSpPr>
          <p:nvPr/>
        </p:nvSpPr>
        <p:spPr bwMode="auto">
          <a:xfrm>
            <a:off x="9023351" y="29257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0971" name="Rectangle 9" descr="Light upward diagonal"/>
          <p:cNvSpPr>
            <a:spLocks noChangeArrowheads="1"/>
          </p:cNvSpPr>
          <p:nvPr/>
        </p:nvSpPr>
        <p:spPr bwMode="auto">
          <a:xfrm>
            <a:off x="9023351" y="33607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0972" name="Rectangle 10" descr="Light upward diagonal"/>
          <p:cNvSpPr>
            <a:spLocks noChangeArrowheads="1"/>
          </p:cNvSpPr>
          <p:nvPr/>
        </p:nvSpPr>
        <p:spPr bwMode="auto">
          <a:xfrm>
            <a:off x="9023351" y="4648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22</a:t>
            </a:r>
          </a:p>
        </p:txBody>
      </p:sp>
      <p:sp>
        <p:nvSpPr>
          <p:cNvPr id="40973" name="Rectangle 11" descr="Light upward diagonal"/>
          <p:cNvSpPr>
            <a:spLocks noChangeArrowheads="1"/>
          </p:cNvSpPr>
          <p:nvPr/>
        </p:nvSpPr>
        <p:spPr bwMode="auto">
          <a:xfrm>
            <a:off x="9023351" y="508317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0974" name="Rectangle 12" descr="Light upward diagonal"/>
          <p:cNvSpPr>
            <a:spLocks noChangeArrowheads="1"/>
          </p:cNvSpPr>
          <p:nvPr/>
        </p:nvSpPr>
        <p:spPr bwMode="auto">
          <a:xfrm>
            <a:off x="9023351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0975" name="Line 13" descr="Light upward diagonal"/>
          <p:cNvSpPr>
            <a:spLocks noChangeShapeType="1"/>
          </p:cNvSpPr>
          <p:nvPr/>
        </p:nvSpPr>
        <p:spPr bwMode="auto">
          <a:xfrm>
            <a:off x="9675814" y="3876676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Rectangle 14"/>
          <p:cNvSpPr>
            <a:spLocks noChangeArrowheads="1"/>
          </p:cNvSpPr>
          <p:nvPr/>
        </p:nvSpPr>
        <p:spPr bwMode="auto">
          <a:xfrm>
            <a:off x="8001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40977" name="Rectangle 15"/>
          <p:cNvSpPr>
            <a:spLocks noChangeArrowheads="1"/>
          </p:cNvSpPr>
          <p:nvPr/>
        </p:nvSpPr>
        <p:spPr bwMode="auto">
          <a:xfrm>
            <a:off x="8001000" y="20574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40978" name="Rectangle 16"/>
          <p:cNvSpPr>
            <a:spLocks noChangeArrowheads="1"/>
          </p:cNvSpPr>
          <p:nvPr/>
        </p:nvSpPr>
        <p:spPr bwMode="auto">
          <a:xfrm>
            <a:off x="8001000" y="59436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40979" name="Rectangle 17"/>
          <p:cNvSpPr>
            <a:spLocks noChangeArrowheads="1"/>
          </p:cNvSpPr>
          <p:nvPr/>
        </p:nvSpPr>
        <p:spPr bwMode="auto">
          <a:xfrm>
            <a:off x="8001000" y="29257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40980" name="Rectangle 18"/>
          <p:cNvSpPr>
            <a:spLocks noChangeArrowheads="1"/>
          </p:cNvSpPr>
          <p:nvPr/>
        </p:nvSpPr>
        <p:spPr bwMode="auto">
          <a:xfrm>
            <a:off x="8001000" y="33607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40981" name="Rectangle 19"/>
          <p:cNvSpPr>
            <a:spLocks noChangeArrowheads="1"/>
          </p:cNvSpPr>
          <p:nvPr/>
        </p:nvSpPr>
        <p:spPr bwMode="auto">
          <a:xfrm>
            <a:off x="8001000" y="4648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40982" name="Rectangle 20"/>
          <p:cNvSpPr>
            <a:spLocks noChangeArrowheads="1"/>
          </p:cNvSpPr>
          <p:nvPr/>
        </p:nvSpPr>
        <p:spPr bwMode="auto">
          <a:xfrm>
            <a:off x="8001000" y="508317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40983" name="Rectangle 21"/>
          <p:cNvSpPr>
            <a:spLocks noChangeArrowheads="1"/>
          </p:cNvSpPr>
          <p:nvPr/>
        </p:nvSpPr>
        <p:spPr bwMode="auto">
          <a:xfrm>
            <a:off x="8001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40984" name="Line 22"/>
          <p:cNvSpPr>
            <a:spLocks noChangeShapeType="1"/>
          </p:cNvSpPr>
          <p:nvPr/>
        </p:nvSpPr>
        <p:spPr bwMode="auto">
          <a:xfrm>
            <a:off x="8559800" y="3876676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Text Box 23"/>
          <p:cNvSpPr txBox="1">
            <a:spLocks noChangeArrowheads="1"/>
          </p:cNvSpPr>
          <p:nvPr/>
        </p:nvSpPr>
        <p:spPr bwMode="auto">
          <a:xfrm>
            <a:off x="7239000" y="2041526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40986" name="Rectangle 24"/>
          <p:cNvSpPr>
            <a:spLocks noChangeArrowheads="1"/>
          </p:cNvSpPr>
          <p:nvPr/>
        </p:nvSpPr>
        <p:spPr bwMode="auto">
          <a:xfrm>
            <a:off x="9148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grpSp>
        <p:nvGrpSpPr>
          <p:cNvPr id="40987" name="Group 25"/>
          <p:cNvGrpSpPr>
            <a:grpSpLocks/>
          </p:cNvGrpSpPr>
          <p:nvPr/>
        </p:nvGrpSpPr>
        <p:grpSpPr bwMode="auto">
          <a:xfrm>
            <a:off x="7772400" y="1905000"/>
            <a:ext cx="2590800" cy="2971800"/>
            <a:chOff x="1920" y="1440"/>
            <a:chExt cx="1632" cy="1872"/>
          </a:xfrm>
        </p:grpSpPr>
        <p:sp>
          <p:nvSpPr>
            <p:cNvPr id="40989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2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2438400" y="4903788"/>
            <a:ext cx="2209800" cy="1052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u="sng">
                <a:latin typeface="Tahoma" pitchFamily="34" charset="0"/>
              </a:rPr>
              <a:t>Output:</a:t>
            </a:r>
            <a:endParaRPr lang="en-US" sz="2000">
              <a:latin typeface="Tahoma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000">
              <a:latin typeface="Tahoma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sz="2800" b="1">
                <a:latin typeface="Courier New" pitchFamily="49" charset="0"/>
              </a:rPr>
              <a:t>22</a:t>
            </a:r>
            <a:endParaRPr lang="en-US" sz="3200">
              <a:solidFill>
                <a:srgbClr val="8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85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67CEC9-2005-45E5-91C4-0CCA2807B259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47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3352800" y="323850"/>
            <a:ext cx="6629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4400">
                <a:solidFill>
                  <a:schemeClr val="tx2"/>
                </a:solidFill>
                <a:latin typeface="Tahoma" panose="020B0604030504040204" pitchFamily="34" charset="0"/>
              </a:rPr>
              <a:t>Example (Cont ..)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2514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1828800" y="3733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1991" name="Rectangle 5" descr="Light upward diagonal"/>
          <p:cNvSpPr>
            <a:spLocks noChangeArrowheads="1"/>
          </p:cNvSpPr>
          <p:nvPr/>
        </p:nvSpPr>
        <p:spPr bwMode="auto">
          <a:xfrm>
            <a:off x="9023351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41992" name="Rectangle 6" descr="Light upward diagonal"/>
          <p:cNvSpPr>
            <a:spLocks noChangeArrowheads="1"/>
          </p:cNvSpPr>
          <p:nvPr/>
        </p:nvSpPr>
        <p:spPr bwMode="auto">
          <a:xfrm>
            <a:off x="9023351" y="20574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?</a:t>
            </a:r>
          </a:p>
        </p:txBody>
      </p:sp>
      <p:sp>
        <p:nvSpPr>
          <p:cNvPr id="41993" name="Rectangle 7" descr="Light upward diagonal"/>
          <p:cNvSpPr>
            <a:spLocks noChangeArrowheads="1"/>
          </p:cNvSpPr>
          <p:nvPr/>
        </p:nvSpPr>
        <p:spPr bwMode="auto">
          <a:xfrm>
            <a:off x="9023351" y="59436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1994" name="Rectangle 8" descr="Light upward diagonal"/>
          <p:cNvSpPr>
            <a:spLocks noChangeArrowheads="1"/>
          </p:cNvSpPr>
          <p:nvPr/>
        </p:nvSpPr>
        <p:spPr bwMode="auto">
          <a:xfrm>
            <a:off x="9023351" y="29257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1995" name="Rectangle 9" descr="Light upward diagonal"/>
          <p:cNvSpPr>
            <a:spLocks noChangeArrowheads="1"/>
          </p:cNvSpPr>
          <p:nvPr/>
        </p:nvSpPr>
        <p:spPr bwMode="auto">
          <a:xfrm>
            <a:off x="9023351" y="33607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1996" name="Rectangle 10" descr="Light upward diagonal"/>
          <p:cNvSpPr>
            <a:spLocks noChangeArrowheads="1"/>
          </p:cNvSpPr>
          <p:nvPr/>
        </p:nvSpPr>
        <p:spPr bwMode="auto">
          <a:xfrm>
            <a:off x="9023351" y="4648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41997" name="Rectangle 11" descr="Light upward diagonal"/>
          <p:cNvSpPr>
            <a:spLocks noChangeArrowheads="1"/>
          </p:cNvSpPr>
          <p:nvPr/>
        </p:nvSpPr>
        <p:spPr bwMode="auto">
          <a:xfrm>
            <a:off x="9023351" y="508317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1998" name="Rectangle 12" descr="Light upward diagonal"/>
          <p:cNvSpPr>
            <a:spLocks noChangeArrowheads="1"/>
          </p:cNvSpPr>
          <p:nvPr/>
        </p:nvSpPr>
        <p:spPr bwMode="auto">
          <a:xfrm>
            <a:off x="9023351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1999" name="Line 13" descr="Light upward diagonal"/>
          <p:cNvSpPr>
            <a:spLocks noChangeShapeType="1"/>
          </p:cNvSpPr>
          <p:nvPr/>
        </p:nvSpPr>
        <p:spPr bwMode="auto">
          <a:xfrm>
            <a:off x="9675814" y="3876676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Rectangle 14"/>
          <p:cNvSpPr>
            <a:spLocks noChangeArrowheads="1"/>
          </p:cNvSpPr>
          <p:nvPr/>
        </p:nvSpPr>
        <p:spPr bwMode="auto">
          <a:xfrm>
            <a:off x="8001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42001" name="Rectangle 15"/>
          <p:cNvSpPr>
            <a:spLocks noChangeArrowheads="1"/>
          </p:cNvSpPr>
          <p:nvPr/>
        </p:nvSpPr>
        <p:spPr bwMode="auto">
          <a:xfrm>
            <a:off x="8001000" y="20574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42002" name="Rectangle 16"/>
          <p:cNvSpPr>
            <a:spLocks noChangeArrowheads="1"/>
          </p:cNvSpPr>
          <p:nvPr/>
        </p:nvSpPr>
        <p:spPr bwMode="auto">
          <a:xfrm>
            <a:off x="8001000" y="59436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42003" name="Rectangle 17"/>
          <p:cNvSpPr>
            <a:spLocks noChangeArrowheads="1"/>
          </p:cNvSpPr>
          <p:nvPr/>
        </p:nvSpPr>
        <p:spPr bwMode="auto">
          <a:xfrm>
            <a:off x="8001000" y="29257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42004" name="Rectangle 18"/>
          <p:cNvSpPr>
            <a:spLocks noChangeArrowheads="1"/>
          </p:cNvSpPr>
          <p:nvPr/>
        </p:nvSpPr>
        <p:spPr bwMode="auto">
          <a:xfrm>
            <a:off x="8001000" y="33607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42005" name="Rectangle 19"/>
          <p:cNvSpPr>
            <a:spLocks noChangeArrowheads="1"/>
          </p:cNvSpPr>
          <p:nvPr/>
        </p:nvSpPr>
        <p:spPr bwMode="auto">
          <a:xfrm>
            <a:off x="8001000" y="4648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42006" name="Rectangle 20"/>
          <p:cNvSpPr>
            <a:spLocks noChangeArrowheads="1"/>
          </p:cNvSpPr>
          <p:nvPr/>
        </p:nvSpPr>
        <p:spPr bwMode="auto">
          <a:xfrm>
            <a:off x="8001000" y="508317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42007" name="Rectangle 21"/>
          <p:cNvSpPr>
            <a:spLocks noChangeArrowheads="1"/>
          </p:cNvSpPr>
          <p:nvPr/>
        </p:nvSpPr>
        <p:spPr bwMode="auto">
          <a:xfrm>
            <a:off x="8001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42008" name="Line 22"/>
          <p:cNvSpPr>
            <a:spLocks noChangeShapeType="1"/>
          </p:cNvSpPr>
          <p:nvPr/>
        </p:nvSpPr>
        <p:spPr bwMode="auto">
          <a:xfrm>
            <a:off x="8559800" y="3876676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Text Box 23"/>
          <p:cNvSpPr txBox="1">
            <a:spLocks noChangeArrowheads="1"/>
          </p:cNvSpPr>
          <p:nvPr/>
        </p:nvSpPr>
        <p:spPr bwMode="auto">
          <a:xfrm>
            <a:off x="7239000" y="2041526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42010" name="Rectangle 24"/>
          <p:cNvSpPr>
            <a:spLocks noChangeArrowheads="1"/>
          </p:cNvSpPr>
          <p:nvPr/>
        </p:nvSpPr>
        <p:spPr bwMode="auto">
          <a:xfrm>
            <a:off x="9148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90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7B168E-2677-4F46-B0EE-972CC0F4DC07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48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3352800" y="323850"/>
            <a:ext cx="6629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4400">
                <a:solidFill>
                  <a:schemeClr val="tx2"/>
                </a:solidFill>
                <a:latin typeface="Tahoma" panose="020B0604030504040204" pitchFamily="34" charset="0"/>
              </a:rPr>
              <a:t>Example (Cont ..)</a:t>
            </a: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2514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1828800" y="4191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3015" name="Rectangle 5" descr="Light upward diagonal"/>
          <p:cNvSpPr>
            <a:spLocks noChangeArrowheads="1"/>
          </p:cNvSpPr>
          <p:nvPr/>
        </p:nvSpPr>
        <p:spPr bwMode="auto">
          <a:xfrm>
            <a:off x="9023351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43016" name="Rectangle 6" descr="Light upward diagonal"/>
          <p:cNvSpPr>
            <a:spLocks noChangeArrowheads="1"/>
          </p:cNvSpPr>
          <p:nvPr/>
        </p:nvSpPr>
        <p:spPr bwMode="auto">
          <a:xfrm>
            <a:off x="9023351" y="20574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43017" name="Rectangle 7" descr="Light upward diagonal"/>
          <p:cNvSpPr>
            <a:spLocks noChangeArrowheads="1"/>
          </p:cNvSpPr>
          <p:nvPr/>
        </p:nvSpPr>
        <p:spPr bwMode="auto">
          <a:xfrm>
            <a:off x="9023351" y="59436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3018" name="Rectangle 8" descr="Light upward diagonal"/>
          <p:cNvSpPr>
            <a:spLocks noChangeArrowheads="1"/>
          </p:cNvSpPr>
          <p:nvPr/>
        </p:nvSpPr>
        <p:spPr bwMode="auto">
          <a:xfrm>
            <a:off x="9023351" y="29257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3019" name="Rectangle 9" descr="Light upward diagonal"/>
          <p:cNvSpPr>
            <a:spLocks noChangeArrowheads="1"/>
          </p:cNvSpPr>
          <p:nvPr/>
        </p:nvSpPr>
        <p:spPr bwMode="auto">
          <a:xfrm>
            <a:off x="9023351" y="33607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3020" name="Rectangle 10" descr="Light upward diagonal"/>
          <p:cNvSpPr>
            <a:spLocks noChangeArrowheads="1"/>
          </p:cNvSpPr>
          <p:nvPr/>
        </p:nvSpPr>
        <p:spPr bwMode="auto">
          <a:xfrm>
            <a:off x="9023351" y="4648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43021" name="Rectangle 11" descr="Light upward diagonal"/>
          <p:cNvSpPr>
            <a:spLocks noChangeArrowheads="1"/>
          </p:cNvSpPr>
          <p:nvPr/>
        </p:nvSpPr>
        <p:spPr bwMode="auto">
          <a:xfrm>
            <a:off x="9023351" y="508317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3022" name="Rectangle 12" descr="Light upward diagonal"/>
          <p:cNvSpPr>
            <a:spLocks noChangeArrowheads="1"/>
          </p:cNvSpPr>
          <p:nvPr/>
        </p:nvSpPr>
        <p:spPr bwMode="auto">
          <a:xfrm>
            <a:off x="9023351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3023" name="Line 13" descr="Light upward diagonal"/>
          <p:cNvSpPr>
            <a:spLocks noChangeShapeType="1"/>
          </p:cNvSpPr>
          <p:nvPr/>
        </p:nvSpPr>
        <p:spPr bwMode="auto">
          <a:xfrm>
            <a:off x="9675814" y="3876676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Rectangle 14"/>
          <p:cNvSpPr>
            <a:spLocks noChangeArrowheads="1"/>
          </p:cNvSpPr>
          <p:nvPr/>
        </p:nvSpPr>
        <p:spPr bwMode="auto">
          <a:xfrm>
            <a:off x="8001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43025" name="Rectangle 15"/>
          <p:cNvSpPr>
            <a:spLocks noChangeArrowheads="1"/>
          </p:cNvSpPr>
          <p:nvPr/>
        </p:nvSpPr>
        <p:spPr bwMode="auto">
          <a:xfrm>
            <a:off x="8001000" y="20574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43026" name="Rectangle 16"/>
          <p:cNvSpPr>
            <a:spLocks noChangeArrowheads="1"/>
          </p:cNvSpPr>
          <p:nvPr/>
        </p:nvSpPr>
        <p:spPr bwMode="auto">
          <a:xfrm>
            <a:off x="8001000" y="59436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43027" name="Rectangle 17"/>
          <p:cNvSpPr>
            <a:spLocks noChangeArrowheads="1"/>
          </p:cNvSpPr>
          <p:nvPr/>
        </p:nvSpPr>
        <p:spPr bwMode="auto">
          <a:xfrm>
            <a:off x="8001000" y="29257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43028" name="Rectangle 18"/>
          <p:cNvSpPr>
            <a:spLocks noChangeArrowheads="1"/>
          </p:cNvSpPr>
          <p:nvPr/>
        </p:nvSpPr>
        <p:spPr bwMode="auto">
          <a:xfrm>
            <a:off x="8001000" y="33607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43029" name="Rectangle 19"/>
          <p:cNvSpPr>
            <a:spLocks noChangeArrowheads="1"/>
          </p:cNvSpPr>
          <p:nvPr/>
        </p:nvSpPr>
        <p:spPr bwMode="auto">
          <a:xfrm>
            <a:off x="8001000" y="4648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43030" name="Rectangle 20"/>
          <p:cNvSpPr>
            <a:spLocks noChangeArrowheads="1"/>
          </p:cNvSpPr>
          <p:nvPr/>
        </p:nvSpPr>
        <p:spPr bwMode="auto">
          <a:xfrm>
            <a:off x="8001000" y="508317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43031" name="Rectangle 21"/>
          <p:cNvSpPr>
            <a:spLocks noChangeArrowheads="1"/>
          </p:cNvSpPr>
          <p:nvPr/>
        </p:nvSpPr>
        <p:spPr bwMode="auto">
          <a:xfrm>
            <a:off x="8001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43032" name="Line 22"/>
          <p:cNvSpPr>
            <a:spLocks noChangeShapeType="1"/>
          </p:cNvSpPr>
          <p:nvPr/>
        </p:nvSpPr>
        <p:spPr bwMode="auto">
          <a:xfrm>
            <a:off x="8559800" y="3876676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Text Box 23"/>
          <p:cNvSpPr txBox="1">
            <a:spLocks noChangeArrowheads="1"/>
          </p:cNvSpPr>
          <p:nvPr/>
        </p:nvSpPr>
        <p:spPr bwMode="auto">
          <a:xfrm>
            <a:off x="7239000" y="2041526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43034" name="Rectangle 24"/>
          <p:cNvSpPr>
            <a:spLocks noChangeArrowheads="1"/>
          </p:cNvSpPr>
          <p:nvPr/>
        </p:nvSpPr>
        <p:spPr bwMode="auto">
          <a:xfrm>
            <a:off x="9148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34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Dynamic allocation and deallocation of arrays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smtClean="0"/>
              <a:t>Use the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[IntExp]</a:t>
            </a:r>
            <a:r>
              <a:rPr lang="en-US" smtClean="0"/>
              <a:t> on the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new</a:t>
            </a:r>
            <a:r>
              <a:rPr lang="en-US" smtClean="0"/>
              <a:t> statement to create an array of objects instead of a single instance.</a:t>
            </a:r>
          </a:p>
          <a:p>
            <a:pPr eaLnBrk="1" hangingPunct="1"/>
            <a:r>
              <a:rPr lang="en-US" smtClean="0"/>
              <a:t>On the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delete</a:t>
            </a:r>
            <a:r>
              <a:rPr lang="en-US" smtClean="0"/>
              <a:t> statement use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[]</a:t>
            </a:r>
            <a:r>
              <a:rPr lang="en-US" smtClean="0"/>
              <a:t> to indicate that an array of objects is to be deallocated.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C20090-EC37-4317-AC2C-57519364CAD0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49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960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Local Variables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Local variables only exist while the function is executing.  When the function terminates, the contents of local variables are lost.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>
                <a:latin typeface="Courier New" panose="02070309020205020404" pitchFamily="49" charset="0"/>
              </a:rPr>
              <a:t>static</a:t>
            </a:r>
            <a:r>
              <a:rPr lang="en-US"/>
              <a:t> local variables retain their contents between function calls.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>
                <a:latin typeface="Courier New" panose="02070309020205020404" pitchFamily="49" charset="0"/>
              </a:rPr>
              <a:t>static</a:t>
            </a:r>
            <a:r>
              <a:rPr lang="en-US"/>
              <a:t> local variables are defined and initialized only the first time the function is executed.  </a:t>
            </a:r>
            <a:r>
              <a:rPr lang="en-US">
                <a:latin typeface="Courier New" panose="02070309020205020404" pitchFamily="49" charset="0"/>
              </a:rPr>
              <a:t>0</a:t>
            </a:r>
            <a:r>
              <a:rPr lang="en-US"/>
              <a:t> is the default initialization value.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86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Example of dynamic array allocation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773B20-2D02-4B05-B4AB-525C7EE46D5B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50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2971800" y="1905000"/>
            <a:ext cx="69342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int* grades = NULL;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numberOfGrades;</a:t>
            </a:r>
          </a:p>
          <a:p>
            <a:pPr>
              <a:lnSpc>
                <a:spcPct val="90000"/>
              </a:lnSpc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"Enter the number of grades: ";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cin &gt;&gt; numberOfGrades;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grades = new int[numberOfGrades];</a:t>
            </a:r>
          </a:p>
          <a:p>
            <a:pPr>
              <a:lnSpc>
                <a:spcPct val="90000"/>
              </a:lnSpc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for (int i = 0; i &lt; numberOfGrades; i++)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cin &gt;&gt; grades[i];</a:t>
            </a:r>
          </a:p>
          <a:p>
            <a:pPr>
              <a:lnSpc>
                <a:spcPct val="90000"/>
              </a:lnSpc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for (int j = 0; j &lt; numberOfGrades; j++)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   cout &lt;&lt; grades[j] &lt;&lt; " ";</a:t>
            </a:r>
          </a:p>
          <a:p>
            <a:pPr>
              <a:lnSpc>
                <a:spcPct val="90000"/>
              </a:lnSpc>
            </a:pPr>
            <a:endParaRPr 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[] grades;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grades = NULL;</a:t>
            </a:r>
          </a:p>
        </p:txBody>
      </p:sp>
    </p:spTree>
    <p:extLst>
      <p:ext uri="{BB962C8B-B14F-4D97-AF65-F5344CB8AC3E}">
        <p14:creationId xmlns:p14="http://schemas.microsoft.com/office/powerpoint/2010/main" val="2632088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allocation of 2D arrays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7924800" cy="4114800"/>
          </a:xfrm>
        </p:spPr>
        <p:txBody>
          <a:bodyPr vert="horz" lIns="0" tIns="45720" rIns="0" bIns="45720" rtlCol="0">
            <a:normAutofit/>
          </a:bodyPr>
          <a:lstStyle/>
          <a:p>
            <a:pPr eaLnBrk="1" hangingPunct="1"/>
            <a:r>
              <a:rPr lang="en-US" smtClean="0"/>
              <a:t>A two dimensional array is really an array of arrays (rows).</a:t>
            </a:r>
          </a:p>
          <a:p>
            <a:pPr eaLnBrk="1" hangingPunct="1"/>
            <a:r>
              <a:rPr lang="en-US" smtClean="0"/>
              <a:t>To dynamically declare a two dimensional array of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mtClean="0"/>
              <a:t>type, you need to declare a pointer to a pointer as: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**matrix;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FAE6EC-89AF-433B-8182-90A03DC046A0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51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174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Dynamic allocation of 2D arrays (Cont ..)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7772400" cy="4114800"/>
          </a:xfrm>
        </p:spPr>
        <p:txBody>
          <a:bodyPr>
            <a:normAutofit lnSpcReduction="10000"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/>
              <a:t>To allocate space for the 2D array with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/>
              <a:t> rows and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/>
              <a:t> columns: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/>
              <a:t>You first allocate the array of pointers which will point to the arrays (rows)</a:t>
            </a:r>
          </a:p>
          <a:p>
            <a:pPr lvl="2" indent="-246888">
              <a:buNone/>
              <a:defRPr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matrix = new int*[r];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/>
              <a:t>This creates space for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/>
              <a:t> addresses; each being a pointer to an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/>
              <a:t>.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/>
              <a:t>Then you need to allocate the space for the 1D arrays themselves, each with a size of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pPr lvl="2" indent="-246888">
              <a:buNone/>
              <a:defRPr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for(i=0; i&lt;r; i++)</a:t>
            </a:r>
          </a:p>
          <a:p>
            <a:pPr lvl="2" indent="-246888">
              <a:buNone/>
              <a:defRPr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matrix[i] = new int[c];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DF027A-07A9-4DBC-8116-230723C35DF3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52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62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2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Dynamic allocation of 2D arrays (Cont ..)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eaLnBrk="1" hangingPunct="1"/>
            <a:r>
              <a:rPr lang="en-US"/>
              <a:t>The elements of the array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matrix </a:t>
            </a:r>
            <a:r>
              <a:rPr lang="en-US"/>
              <a:t>now can be accessed by the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matrix[i][j]</a:t>
            </a:r>
            <a:r>
              <a:rPr lang="en-US"/>
              <a:t> notation</a:t>
            </a:r>
          </a:p>
          <a:p>
            <a:pPr eaLnBrk="1" hangingPunct="1"/>
            <a:r>
              <a:rPr lang="en-US"/>
              <a:t>Keep in mind, the entire array is not in contiguous space (unlike a static 2D array)</a:t>
            </a:r>
          </a:p>
          <a:p>
            <a:pPr eaLnBrk="1" hangingPunct="1"/>
            <a:r>
              <a:rPr lang="en-US"/>
              <a:t>The elements of each row are in contiguous space, but the rows themselves are not.</a:t>
            </a:r>
          </a:p>
          <a:p>
            <a:pPr lvl="1" eaLnBrk="1" hangingPunct="1"/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matrix[i][j+1]</a:t>
            </a:r>
            <a:r>
              <a:rPr lang="en-US" smtClean="0"/>
              <a:t> is after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matrix[i][j]</a:t>
            </a:r>
            <a:r>
              <a:rPr lang="en-US" smtClean="0"/>
              <a:t> in memory, but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matrix[i][0]</a:t>
            </a:r>
            <a:r>
              <a:rPr lang="en-US" smtClean="0"/>
              <a:t> may be before or after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matrix[i+1][0]</a:t>
            </a:r>
            <a:r>
              <a:rPr lang="en-US" smtClean="0"/>
              <a:t> in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46E236-3957-45F1-B3A4-090A31DD9CFE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53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2526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bldLvl="2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2438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2D array dynamically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rows, columns, i, j;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**matrix;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 &gt;&gt; rows &gt;&gt; columns;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 = new int*[rows];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for(i=0; i&lt;rows;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matrix[i] = new int[columns];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5E4EFB-21EC-46E2-8D65-1A5CA141C7D5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54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209800" y="4648200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deallocate the array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for(i=0; i&lt;rows; i++)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delete [] matrix[i];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matrix;</a:t>
            </a:r>
          </a:p>
        </p:txBody>
      </p:sp>
    </p:spTree>
    <p:extLst>
      <p:ext uri="{BB962C8B-B14F-4D97-AF65-F5344CB8AC3E}">
        <p14:creationId xmlns:p14="http://schemas.microsoft.com/office/powerpoint/2010/main" val="553597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2A5748-C994-4E37-8385-71B7547553AD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55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2209800" y="2667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4400">
                <a:solidFill>
                  <a:schemeClr val="tx2"/>
                </a:solidFill>
                <a:latin typeface="Tahoma" panose="020B0604030504040204" pitchFamily="34" charset="0"/>
              </a:rPr>
              <a:t>Passing pointers to a function</a:t>
            </a:r>
          </a:p>
        </p:txBody>
      </p:sp>
    </p:spTree>
    <p:extLst>
      <p:ext uri="{BB962C8B-B14F-4D97-AF65-F5344CB8AC3E}">
        <p14:creationId xmlns:p14="http://schemas.microsoft.com/office/powerpoint/2010/main" val="1509155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323850"/>
            <a:ext cx="6629400" cy="11239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Pointers as arguments to functions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057400"/>
            <a:ext cx="7772400" cy="4114800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smtClean="0"/>
              <a:t>Pointers can be passed to functions just like other types.</a:t>
            </a:r>
          </a:p>
          <a:p>
            <a:pPr eaLnBrk="1" hangingPunct="1"/>
            <a:r>
              <a:rPr lang="en-US" smtClean="0"/>
              <a:t>Just as with any other argument, verify that the number and type of arguments in function invocation match the prototype (and function header).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D93FA5-25DF-476C-ADA9-5A1DD89390D7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56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84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pointer arguments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8077200" cy="4114800"/>
          </a:xfrm>
        </p:spPr>
        <p:txBody>
          <a:bodyPr>
            <a:normAutofit lnSpcReduction="10000"/>
          </a:bodyPr>
          <a:lstStyle/>
          <a:p>
            <a:pPr marL="274320" indent="-274320">
              <a:spcBef>
                <a:spcPct val="0"/>
              </a:spcBef>
              <a:buClr>
                <a:schemeClr val="accent3"/>
              </a:buClr>
              <a:buNone/>
              <a:defRPr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void Swap(int *p1, int *p2);</a:t>
            </a:r>
          </a:p>
          <a:p>
            <a:pPr marL="274320" indent="-274320">
              <a:spcBef>
                <a:spcPct val="0"/>
              </a:spcBef>
              <a:buClr>
                <a:schemeClr val="accent3"/>
              </a:buClr>
              <a:buNone/>
              <a:defRPr/>
            </a:pPr>
            <a:endParaRPr lang="en-US" sz="1800" b="1">
              <a:solidFill>
                <a:schemeClr val="tx2"/>
              </a:solidFill>
              <a:latin typeface="Courier New" pitchFamily="49" charset="0"/>
            </a:endParaRPr>
          </a:p>
          <a:p>
            <a:pPr marL="274320" indent="-274320">
              <a:spcBef>
                <a:spcPct val="0"/>
              </a:spcBef>
              <a:buClr>
                <a:schemeClr val="accent3"/>
              </a:buClr>
              <a:buNone/>
              <a:defRPr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void main ()</a:t>
            </a:r>
          </a:p>
          <a:p>
            <a:pPr marL="274320" indent="-274320">
              <a:spcBef>
                <a:spcPct val="0"/>
              </a:spcBef>
              <a:buClr>
                <a:schemeClr val="accent3"/>
              </a:buClr>
              <a:buNone/>
              <a:defRPr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274320" indent="-274320">
              <a:spcBef>
                <a:spcPct val="0"/>
              </a:spcBef>
              <a:buClr>
                <a:schemeClr val="accent3"/>
              </a:buClr>
              <a:buNone/>
              <a:defRPr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 int x, y;</a:t>
            </a:r>
          </a:p>
          <a:p>
            <a:pPr marL="274320" indent="-274320">
              <a:spcBef>
                <a:spcPct val="0"/>
              </a:spcBef>
              <a:buClr>
                <a:schemeClr val="accent3"/>
              </a:buClr>
              <a:buNone/>
              <a:defRPr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 cin &gt;&gt; x &gt;&gt; y;</a:t>
            </a:r>
          </a:p>
          <a:p>
            <a:pPr marL="274320" indent="-274320">
              <a:spcBef>
                <a:spcPct val="0"/>
              </a:spcBef>
              <a:buClr>
                <a:schemeClr val="accent3"/>
              </a:buClr>
              <a:buNone/>
              <a:defRPr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 cout &lt;&lt; x &lt;&lt; " " &lt;&lt; y &lt;&lt; endl;</a:t>
            </a:r>
          </a:p>
          <a:p>
            <a:pPr marL="274320" indent="-274320">
              <a:spcBef>
                <a:spcPct val="0"/>
              </a:spcBef>
              <a:buClr>
                <a:schemeClr val="accent3"/>
              </a:buClr>
              <a:buNone/>
              <a:defRPr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 Swap(&amp;x,&amp;y); // passes addresses of x and y explicitly</a:t>
            </a:r>
          </a:p>
          <a:p>
            <a:pPr marL="274320" indent="-274320">
              <a:spcBef>
                <a:spcPct val="0"/>
              </a:spcBef>
              <a:buClr>
                <a:schemeClr val="accent3"/>
              </a:buClr>
              <a:buNone/>
              <a:defRPr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 cout &lt;&lt; x &lt;&lt; " " &lt;&lt; y &lt;&lt; endl;</a:t>
            </a:r>
          </a:p>
          <a:p>
            <a:pPr marL="274320" indent="-274320">
              <a:spcBef>
                <a:spcPct val="0"/>
              </a:spcBef>
              <a:buClr>
                <a:schemeClr val="accent3"/>
              </a:buClr>
              <a:buNone/>
              <a:defRPr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marL="274320" indent="-274320">
              <a:spcBef>
                <a:spcPct val="0"/>
              </a:spcBef>
              <a:buClr>
                <a:schemeClr val="accent3"/>
              </a:buClr>
              <a:buNone/>
              <a:defRPr/>
            </a:pPr>
            <a:endParaRPr lang="en-US" sz="1800" b="1">
              <a:solidFill>
                <a:schemeClr val="tx2"/>
              </a:solidFill>
              <a:latin typeface="Courier New" pitchFamily="49" charset="0"/>
            </a:endParaRPr>
          </a:p>
          <a:p>
            <a:pPr marL="274320" indent="-274320">
              <a:spcBef>
                <a:spcPct val="0"/>
              </a:spcBef>
              <a:buClr>
                <a:schemeClr val="accent3"/>
              </a:buClr>
              <a:buNone/>
              <a:defRPr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void Swap(int *p1, int *p2)</a:t>
            </a:r>
          </a:p>
          <a:p>
            <a:pPr marL="274320" indent="-274320">
              <a:spcBef>
                <a:spcPct val="0"/>
              </a:spcBef>
              <a:buClr>
                <a:schemeClr val="accent3"/>
              </a:buClr>
              <a:buNone/>
              <a:defRPr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274320" indent="-274320">
              <a:spcBef>
                <a:spcPct val="0"/>
              </a:spcBef>
              <a:buClr>
                <a:schemeClr val="accent3"/>
              </a:buClr>
              <a:buNone/>
              <a:defRPr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 int temp = *p1;</a:t>
            </a:r>
          </a:p>
          <a:p>
            <a:pPr marL="274320" indent="-274320">
              <a:spcBef>
                <a:spcPct val="0"/>
              </a:spcBef>
              <a:buClr>
                <a:schemeClr val="accent3"/>
              </a:buClr>
              <a:buNone/>
              <a:defRPr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 *p1 = *p2;</a:t>
            </a:r>
          </a:p>
          <a:p>
            <a:pPr marL="274320" indent="-274320">
              <a:spcBef>
                <a:spcPct val="0"/>
              </a:spcBef>
              <a:buClr>
                <a:schemeClr val="accent3"/>
              </a:buClr>
              <a:buNone/>
              <a:defRPr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 *p2 = temp;</a:t>
            </a:r>
          </a:p>
          <a:p>
            <a:pPr marL="274320" indent="-274320">
              <a:spcBef>
                <a:spcPct val="0"/>
              </a:spcBef>
              <a:buClr>
                <a:schemeClr val="accent3"/>
              </a:buClr>
              <a:buNone/>
              <a:defRPr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06A2ED-AE7D-4937-8901-525D7D46D9A2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57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99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Example of reference arguments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void Swap(int &amp;a, int &amp;b);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void main 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   int x, y;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   cin &gt;&gt; x &gt;&gt; y;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x &lt;&lt; " " &lt;&lt; y &lt;&lt; endl;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   Swap(x,y); // passes addresses of x and y implicitly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   cout &lt;&lt; x &lt;&lt; " " &lt;&lt; y &lt;&lt; endl;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void Swap(int &amp;a, int &amp;b)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   int temp = a;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   a = b;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   b = temp;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568276-5D7E-49A9-B62C-ADF09CA9FA2F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58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43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2124E8-96FD-40D8-93C3-1DDDCD4BEDA0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59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2209800" y="2667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4400">
                <a:solidFill>
                  <a:srgbClr val="C00000"/>
                </a:solidFill>
                <a:latin typeface="Tahoma" panose="020B0604030504040204" pitchFamily="34" charset="0"/>
              </a:rPr>
              <a:t>Memory leaks and</a:t>
            </a:r>
          </a:p>
          <a:p>
            <a:pPr algn="ctr"/>
            <a:r>
              <a:rPr lang="en-US" sz="4400">
                <a:solidFill>
                  <a:srgbClr val="C00000"/>
                </a:solidFill>
                <a:latin typeface="Tahoma" panose="020B0604030504040204" pitchFamily="34" charset="0"/>
              </a:rPr>
              <a:t>Dangling Pointers</a:t>
            </a:r>
          </a:p>
        </p:txBody>
      </p:sp>
    </p:spTree>
    <p:extLst>
      <p:ext uri="{BB962C8B-B14F-4D97-AF65-F5344CB8AC3E}">
        <p14:creationId xmlns:p14="http://schemas.microsoft.com/office/powerpoint/2010/main" val="20511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7"/>
          <p:cNvGrpSpPr>
            <a:grpSpLocks/>
          </p:cNvGrpSpPr>
          <p:nvPr/>
        </p:nvGrpSpPr>
        <p:grpSpPr bwMode="auto">
          <a:xfrm>
            <a:off x="2171700" y="1219200"/>
            <a:ext cx="7848600" cy="4237038"/>
            <a:chOff x="288" y="883"/>
            <a:chExt cx="4944" cy="2669"/>
          </a:xfrm>
        </p:grpSpPr>
        <p:pic>
          <p:nvPicPr>
            <p:cNvPr id="7066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897"/>
              <a:ext cx="4944" cy="2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1" name="Picture 5" descr="Pink tissue pap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883"/>
              <a:ext cx="153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323138" y="5881688"/>
            <a:ext cx="3124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rgbClr val="603A2F"/>
                </a:solidFill>
              </a:rPr>
              <a:t>(Program Continues)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75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leaks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When you dynamically create objects, you can access them through the pointer which is assigned by the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new</a:t>
            </a:r>
            <a:r>
              <a:rPr lang="en-US"/>
              <a:t> operator</a:t>
            </a:r>
          </a:p>
          <a:p>
            <a:pPr eaLnBrk="1" hangingPunct="1"/>
            <a:r>
              <a:rPr lang="en-US"/>
              <a:t>Reassigning a pointer without deleting the memory it pointed to previously is called a memory leak</a:t>
            </a:r>
          </a:p>
          <a:p>
            <a:pPr eaLnBrk="1" hangingPunct="1"/>
            <a:r>
              <a:rPr lang="en-US"/>
              <a:t>It results in loss of available memory space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4D7D07-DAE2-48CB-BD89-3C2F25D9181B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60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258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Memory leak example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890F39-4673-45A5-9E8E-0085DF7B7630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61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2101850" y="2028826"/>
            <a:ext cx="3263714" cy="150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*ptr1 = new int;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*ptr2 = new int;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*ptr1 = 8;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*ptr2 = 5;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07150" y="1889126"/>
            <a:ext cx="2959100" cy="1838325"/>
            <a:chOff x="3076" y="1190"/>
            <a:chExt cx="1864" cy="1158"/>
          </a:xfrm>
        </p:grpSpPr>
        <p:sp>
          <p:nvSpPr>
            <p:cNvPr id="57362" name="Rectangle 5"/>
            <p:cNvSpPr>
              <a:spLocks noChangeArrowheads="1"/>
            </p:cNvSpPr>
            <p:nvPr/>
          </p:nvSpPr>
          <p:spPr bwMode="auto">
            <a:xfrm>
              <a:off x="3108" y="1190"/>
              <a:ext cx="4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ptr1</a:t>
              </a:r>
            </a:p>
          </p:txBody>
        </p:sp>
        <p:sp>
          <p:nvSpPr>
            <p:cNvPr id="57363" name="Rectangle 6"/>
            <p:cNvSpPr>
              <a:spLocks noChangeArrowheads="1"/>
            </p:cNvSpPr>
            <p:nvPr/>
          </p:nvSpPr>
          <p:spPr bwMode="auto">
            <a:xfrm>
              <a:off x="3076" y="144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57364" name="Rectangle 7"/>
            <p:cNvSpPr>
              <a:spLocks noChangeArrowheads="1"/>
            </p:cNvSpPr>
            <p:nvPr/>
          </p:nvSpPr>
          <p:spPr bwMode="auto">
            <a:xfrm>
              <a:off x="3076" y="206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57365" name="Rectangle 8"/>
            <p:cNvSpPr>
              <a:spLocks noChangeArrowheads="1"/>
            </p:cNvSpPr>
            <p:nvPr/>
          </p:nvSpPr>
          <p:spPr bwMode="auto">
            <a:xfrm>
              <a:off x="4433" y="1396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57366" name="Rectangle 9"/>
            <p:cNvSpPr>
              <a:spLocks noChangeArrowheads="1"/>
            </p:cNvSpPr>
            <p:nvPr/>
          </p:nvSpPr>
          <p:spPr bwMode="auto">
            <a:xfrm>
              <a:off x="4433" y="2020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57367" name="Line 10"/>
            <p:cNvSpPr>
              <a:spLocks noChangeShapeType="1"/>
            </p:cNvSpPr>
            <p:nvPr/>
          </p:nvSpPr>
          <p:spPr bwMode="auto">
            <a:xfrm>
              <a:off x="3587" y="2208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Line 11"/>
            <p:cNvSpPr>
              <a:spLocks noChangeShapeType="1"/>
            </p:cNvSpPr>
            <p:nvPr/>
          </p:nvSpPr>
          <p:spPr bwMode="auto">
            <a:xfrm>
              <a:off x="3587" y="1584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9" name="Rectangle 12"/>
            <p:cNvSpPr>
              <a:spLocks noChangeArrowheads="1"/>
            </p:cNvSpPr>
            <p:nvPr/>
          </p:nvSpPr>
          <p:spPr bwMode="auto">
            <a:xfrm>
              <a:off x="3108" y="1814"/>
              <a:ext cx="4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ptr2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400800" y="4181476"/>
            <a:ext cx="2959100" cy="1838325"/>
            <a:chOff x="3072" y="2634"/>
            <a:chExt cx="1864" cy="1158"/>
          </a:xfrm>
        </p:grpSpPr>
        <p:sp>
          <p:nvSpPr>
            <p:cNvPr id="57354" name="Rectangle 14"/>
            <p:cNvSpPr>
              <a:spLocks noChangeArrowheads="1"/>
            </p:cNvSpPr>
            <p:nvPr/>
          </p:nvSpPr>
          <p:spPr bwMode="auto">
            <a:xfrm>
              <a:off x="3104" y="2634"/>
              <a:ext cx="4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ptr1</a:t>
              </a:r>
            </a:p>
          </p:txBody>
        </p:sp>
        <p:sp>
          <p:nvSpPr>
            <p:cNvPr id="57355" name="Rectangle 15"/>
            <p:cNvSpPr>
              <a:spLocks noChangeArrowheads="1"/>
            </p:cNvSpPr>
            <p:nvPr/>
          </p:nvSpPr>
          <p:spPr bwMode="auto">
            <a:xfrm>
              <a:off x="3072" y="288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57356" name="Rectangle 16"/>
            <p:cNvSpPr>
              <a:spLocks noChangeArrowheads="1"/>
            </p:cNvSpPr>
            <p:nvPr/>
          </p:nvSpPr>
          <p:spPr bwMode="auto">
            <a:xfrm>
              <a:off x="3072" y="3512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57357" name="Rectangle 17"/>
            <p:cNvSpPr>
              <a:spLocks noChangeArrowheads="1"/>
            </p:cNvSpPr>
            <p:nvPr/>
          </p:nvSpPr>
          <p:spPr bwMode="auto">
            <a:xfrm>
              <a:off x="4429" y="2840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57358" name="Rectangle 18"/>
            <p:cNvSpPr>
              <a:spLocks noChangeArrowheads="1"/>
            </p:cNvSpPr>
            <p:nvPr/>
          </p:nvSpPr>
          <p:spPr bwMode="auto">
            <a:xfrm>
              <a:off x="4429" y="3464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57359" name="Line 19"/>
            <p:cNvSpPr>
              <a:spLocks noChangeShapeType="1"/>
            </p:cNvSpPr>
            <p:nvPr/>
          </p:nvSpPr>
          <p:spPr bwMode="auto">
            <a:xfrm flipV="1">
              <a:off x="3583" y="3120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0" name="Line 20"/>
            <p:cNvSpPr>
              <a:spLocks noChangeShapeType="1"/>
            </p:cNvSpPr>
            <p:nvPr/>
          </p:nvSpPr>
          <p:spPr bwMode="auto">
            <a:xfrm>
              <a:off x="3583" y="3028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Rectangle 21"/>
            <p:cNvSpPr>
              <a:spLocks noChangeArrowheads="1"/>
            </p:cNvSpPr>
            <p:nvPr/>
          </p:nvSpPr>
          <p:spPr bwMode="auto">
            <a:xfrm>
              <a:off x="3104" y="3258"/>
              <a:ext cx="4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ptr2</a:t>
              </a:r>
            </a:p>
          </p:txBody>
        </p:sp>
      </p:grp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2133600" y="3476625"/>
            <a:ext cx="203260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ptr2 = ptr1;</a:t>
            </a:r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2133600" y="4953000"/>
            <a:ext cx="2286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>
                <a:latin typeface="Tahoma" pitchFamily="34" charset="0"/>
              </a:rPr>
              <a:t>How to avoid?</a:t>
            </a:r>
          </a:p>
        </p:txBody>
      </p:sp>
    </p:spTree>
    <p:extLst>
      <p:ext uri="{BB962C8B-B14F-4D97-AF65-F5344CB8AC3E}">
        <p14:creationId xmlns:p14="http://schemas.microsoft.com/office/powerpoint/2010/main" val="712525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utoUpdateAnimBg="0"/>
      <p:bldP spid="151574" grpId="0" autoUpdateAnimBg="0"/>
      <p:bldP spid="151575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Inaccessible object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inaccessible object is an unnamed object that was created by operator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new</a:t>
            </a:r>
            <a:r>
              <a:rPr lang="en-US" smtClean="0"/>
              <a:t> and which a programmer has left without a pointer to it.</a:t>
            </a:r>
          </a:p>
          <a:p>
            <a:pPr eaLnBrk="1" hangingPunct="1"/>
            <a:r>
              <a:rPr lang="en-US" smtClean="0"/>
              <a:t>It is a logical error and causes memory leaks.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F33C33-287D-4BC2-A4D2-C6036C793D36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62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Dangling Pointer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2438400"/>
          </a:xfrm>
        </p:spPr>
        <p:txBody>
          <a:bodyPr/>
          <a:lstStyle/>
          <a:p>
            <a:pPr eaLnBrk="1" hangingPunct="1"/>
            <a:r>
              <a:rPr lang="en-US" smtClean="0"/>
              <a:t>It is a pointer that points to dynamic memory that has been deallocated.</a:t>
            </a:r>
          </a:p>
          <a:p>
            <a:pPr eaLnBrk="1" hangingPunct="1"/>
            <a:r>
              <a:rPr lang="en-US" smtClean="0"/>
              <a:t>The result of dereferencing a dangling pointer is unpredictable.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3BD92B-A33D-49B7-8F41-7AEF11A3B925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63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9650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BBF805-AA40-4617-8876-B5A744DDD5D6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64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3352800" y="323850"/>
            <a:ext cx="6629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4400">
                <a:solidFill>
                  <a:schemeClr val="tx2"/>
                </a:solidFill>
                <a:latin typeface="Tahoma" panose="020B0604030504040204" pitchFamily="34" charset="0"/>
              </a:rPr>
              <a:t>Dangling Pointer example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101850" y="2028826"/>
            <a:ext cx="3263714" cy="150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*ptr1 = new int;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*ptr2;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*ptr1 = 8;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ptr2 = ptr1;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00800" y="1819276"/>
            <a:ext cx="2959100" cy="1838325"/>
            <a:chOff x="3072" y="1146"/>
            <a:chExt cx="1864" cy="1158"/>
          </a:xfrm>
        </p:grpSpPr>
        <p:sp>
          <p:nvSpPr>
            <p:cNvPr id="60431" name="Rectangle 5"/>
            <p:cNvSpPr>
              <a:spLocks noChangeArrowheads="1"/>
            </p:cNvSpPr>
            <p:nvPr/>
          </p:nvSpPr>
          <p:spPr bwMode="auto">
            <a:xfrm>
              <a:off x="3104" y="1146"/>
              <a:ext cx="4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ptr1</a:t>
              </a:r>
            </a:p>
          </p:txBody>
        </p:sp>
        <p:sp>
          <p:nvSpPr>
            <p:cNvPr id="60432" name="Rectangle 6"/>
            <p:cNvSpPr>
              <a:spLocks noChangeArrowheads="1"/>
            </p:cNvSpPr>
            <p:nvPr/>
          </p:nvSpPr>
          <p:spPr bwMode="auto">
            <a:xfrm>
              <a:off x="3072" y="1400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60433" name="Rectangle 7"/>
            <p:cNvSpPr>
              <a:spLocks noChangeArrowheads="1"/>
            </p:cNvSpPr>
            <p:nvPr/>
          </p:nvSpPr>
          <p:spPr bwMode="auto">
            <a:xfrm>
              <a:off x="3072" y="202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60434" name="Rectangle 8"/>
            <p:cNvSpPr>
              <a:spLocks noChangeArrowheads="1"/>
            </p:cNvSpPr>
            <p:nvPr/>
          </p:nvSpPr>
          <p:spPr bwMode="auto">
            <a:xfrm>
              <a:off x="4429" y="1352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60435" name="Line 9"/>
            <p:cNvSpPr>
              <a:spLocks noChangeShapeType="1"/>
            </p:cNvSpPr>
            <p:nvPr/>
          </p:nvSpPr>
          <p:spPr bwMode="auto">
            <a:xfrm flipV="1">
              <a:off x="3583" y="1632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6" name="Line 10"/>
            <p:cNvSpPr>
              <a:spLocks noChangeShapeType="1"/>
            </p:cNvSpPr>
            <p:nvPr/>
          </p:nvSpPr>
          <p:spPr bwMode="auto">
            <a:xfrm>
              <a:off x="3583" y="1540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7" name="Rectangle 11"/>
            <p:cNvSpPr>
              <a:spLocks noChangeArrowheads="1"/>
            </p:cNvSpPr>
            <p:nvPr/>
          </p:nvSpPr>
          <p:spPr bwMode="auto">
            <a:xfrm>
              <a:off x="3104" y="1770"/>
              <a:ext cx="4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ptr2</a:t>
              </a:r>
            </a:p>
          </p:txBody>
        </p:sp>
      </p:grp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2101850" y="3505200"/>
            <a:ext cx="203260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ptr1;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400800" y="3952876"/>
            <a:ext cx="2133600" cy="1838325"/>
            <a:chOff x="3072" y="2490"/>
            <a:chExt cx="1344" cy="1158"/>
          </a:xfrm>
        </p:grpSpPr>
        <p:sp>
          <p:nvSpPr>
            <p:cNvPr id="60426" name="Rectangle 14"/>
            <p:cNvSpPr>
              <a:spLocks noChangeArrowheads="1"/>
            </p:cNvSpPr>
            <p:nvPr/>
          </p:nvSpPr>
          <p:spPr bwMode="auto">
            <a:xfrm>
              <a:off x="3104" y="2490"/>
              <a:ext cx="4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ptr1</a:t>
              </a:r>
            </a:p>
          </p:txBody>
        </p:sp>
        <p:sp>
          <p:nvSpPr>
            <p:cNvPr id="60427" name="Rectangle 15"/>
            <p:cNvSpPr>
              <a:spLocks noChangeArrowheads="1"/>
            </p:cNvSpPr>
            <p:nvPr/>
          </p:nvSpPr>
          <p:spPr bwMode="auto">
            <a:xfrm>
              <a:off x="3072" y="274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60428" name="Rectangle 16"/>
            <p:cNvSpPr>
              <a:spLocks noChangeArrowheads="1"/>
            </p:cNvSpPr>
            <p:nvPr/>
          </p:nvSpPr>
          <p:spPr bwMode="auto">
            <a:xfrm>
              <a:off x="3072" y="336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60429" name="Line 17"/>
            <p:cNvSpPr>
              <a:spLocks noChangeShapeType="1"/>
            </p:cNvSpPr>
            <p:nvPr/>
          </p:nvSpPr>
          <p:spPr bwMode="auto">
            <a:xfrm flipV="1">
              <a:off x="3583" y="2976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0" name="Rectangle 18"/>
            <p:cNvSpPr>
              <a:spLocks noChangeArrowheads="1"/>
            </p:cNvSpPr>
            <p:nvPr/>
          </p:nvSpPr>
          <p:spPr bwMode="auto">
            <a:xfrm>
              <a:off x="3104" y="3114"/>
              <a:ext cx="4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ptr2</a:t>
              </a:r>
            </a:p>
          </p:txBody>
        </p:sp>
      </p:grp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2133600" y="4953000"/>
            <a:ext cx="2286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>
                <a:latin typeface="Tahoma" pitchFamily="34" charset="0"/>
              </a:rPr>
              <a:t>How to avoid?</a:t>
            </a:r>
          </a:p>
        </p:txBody>
      </p:sp>
    </p:spTree>
    <p:extLst>
      <p:ext uri="{BB962C8B-B14F-4D97-AF65-F5344CB8AC3E}">
        <p14:creationId xmlns:p14="http://schemas.microsoft.com/office/powerpoint/2010/main" val="641730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utoUpdateAnimBg="0"/>
      <p:bldP spid="154636" grpId="0" autoUpdateAnimBg="0"/>
      <p:bldP spid="15464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2209800" y="2667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4400">
                <a:latin typeface="Tahoma" panose="020B0604030504040204" pitchFamily="34" charset="0"/>
              </a:rPr>
              <a:t>Pointers to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9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to objects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Any type that can be used to declare a variable/object can also have a pointer type.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Consider the following class: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A7CF0D-1D1F-42C4-8B4F-D97A82AD95DD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66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3886200" y="3352801"/>
            <a:ext cx="54864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class Rational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private: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   int numerator;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   int denominator;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public: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   Rational(int n, int d);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   void Display();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839396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07" name="Rectangle 23"/>
          <p:cNvSpPr>
            <a:spLocks noGrp="1" noChangeArrowheads="1"/>
          </p:cNvSpPr>
          <p:nvPr>
            <p:ph type="title"/>
          </p:nvPr>
        </p:nvSpPr>
        <p:spPr>
          <a:xfrm>
            <a:off x="3352800" y="323850"/>
            <a:ext cx="6781800" cy="112395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Pointers to objects (Cont..)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124902-AB79-48EF-A887-230EB7237345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67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2590800" y="1981200"/>
            <a:ext cx="4343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*rp = NULL;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r(3,4);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rp = &amp;r;</a:t>
            </a:r>
          </a:p>
          <a:p>
            <a:pPr eaLnBrk="1" hangingPunct="1">
              <a:spcBef>
                <a:spcPct val="20000"/>
              </a:spcBef>
            </a:pPr>
            <a:endParaRPr lang="en-US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63494" name="AutoShape 3"/>
          <p:cNvSpPr>
            <a:spLocks noChangeArrowheads="1"/>
          </p:cNvSpPr>
          <p:nvPr/>
        </p:nvSpPr>
        <p:spPr bwMode="auto">
          <a:xfrm>
            <a:off x="1905000" y="2133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63495" name="Rectangle 59" descr="Light upward diagonal"/>
          <p:cNvSpPr>
            <a:spLocks noChangeArrowheads="1"/>
          </p:cNvSpPr>
          <p:nvPr/>
        </p:nvSpPr>
        <p:spPr bwMode="auto">
          <a:xfrm>
            <a:off x="9318626" y="2057400"/>
            <a:ext cx="1116013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496" name="Rectangle 60"/>
          <p:cNvSpPr>
            <a:spLocks noChangeArrowheads="1"/>
          </p:cNvSpPr>
          <p:nvPr/>
        </p:nvSpPr>
        <p:spPr bwMode="auto">
          <a:xfrm>
            <a:off x="8296275" y="2057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63497" name="Rectangle 64" descr="Light upward diagonal"/>
          <p:cNvSpPr>
            <a:spLocks noChangeArrowheads="1"/>
          </p:cNvSpPr>
          <p:nvPr/>
        </p:nvSpPr>
        <p:spPr bwMode="auto">
          <a:xfrm>
            <a:off x="9323388" y="2362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498" name="Rectangle 65"/>
          <p:cNvSpPr>
            <a:spLocks noChangeArrowheads="1"/>
          </p:cNvSpPr>
          <p:nvPr/>
        </p:nvSpPr>
        <p:spPr bwMode="auto">
          <a:xfrm>
            <a:off x="8301038" y="2362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63499" name="Rectangle 66" descr="Light upward diagonal"/>
          <p:cNvSpPr>
            <a:spLocks noChangeArrowheads="1"/>
          </p:cNvSpPr>
          <p:nvPr/>
        </p:nvSpPr>
        <p:spPr bwMode="auto">
          <a:xfrm>
            <a:off x="9323388" y="2667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00" name="Rectangle 67"/>
          <p:cNvSpPr>
            <a:spLocks noChangeArrowheads="1"/>
          </p:cNvSpPr>
          <p:nvPr/>
        </p:nvSpPr>
        <p:spPr bwMode="auto">
          <a:xfrm>
            <a:off x="8301038" y="2667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63501" name="Rectangle 68" descr="Light upward diagonal"/>
          <p:cNvSpPr>
            <a:spLocks noChangeArrowheads="1"/>
          </p:cNvSpPr>
          <p:nvPr/>
        </p:nvSpPr>
        <p:spPr bwMode="auto">
          <a:xfrm>
            <a:off x="9323388" y="2971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02" name="Rectangle 69"/>
          <p:cNvSpPr>
            <a:spLocks noChangeArrowheads="1"/>
          </p:cNvSpPr>
          <p:nvPr/>
        </p:nvSpPr>
        <p:spPr bwMode="auto">
          <a:xfrm>
            <a:off x="8301038" y="2971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63503" name="Rectangle 70" descr="Light upward diagonal"/>
          <p:cNvSpPr>
            <a:spLocks noChangeArrowheads="1"/>
          </p:cNvSpPr>
          <p:nvPr/>
        </p:nvSpPr>
        <p:spPr bwMode="auto">
          <a:xfrm>
            <a:off x="9323388" y="3276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04" name="Rectangle 71"/>
          <p:cNvSpPr>
            <a:spLocks noChangeArrowheads="1"/>
          </p:cNvSpPr>
          <p:nvPr/>
        </p:nvSpPr>
        <p:spPr bwMode="auto">
          <a:xfrm>
            <a:off x="8301038" y="3276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63505" name="Rectangle 72" descr="Light upward diagonal"/>
          <p:cNvSpPr>
            <a:spLocks noChangeArrowheads="1"/>
          </p:cNvSpPr>
          <p:nvPr/>
        </p:nvSpPr>
        <p:spPr bwMode="auto">
          <a:xfrm>
            <a:off x="9323388" y="3581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06" name="Rectangle 73"/>
          <p:cNvSpPr>
            <a:spLocks noChangeArrowheads="1"/>
          </p:cNvSpPr>
          <p:nvPr/>
        </p:nvSpPr>
        <p:spPr bwMode="auto">
          <a:xfrm>
            <a:off x="8301038" y="3581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63507" name="Rectangle 74" descr="Light upward diagonal"/>
          <p:cNvSpPr>
            <a:spLocks noChangeArrowheads="1"/>
          </p:cNvSpPr>
          <p:nvPr/>
        </p:nvSpPr>
        <p:spPr bwMode="auto">
          <a:xfrm>
            <a:off x="9323388" y="3886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08" name="Rectangle 75"/>
          <p:cNvSpPr>
            <a:spLocks noChangeArrowheads="1"/>
          </p:cNvSpPr>
          <p:nvPr/>
        </p:nvSpPr>
        <p:spPr bwMode="auto">
          <a:xfrm>
            <a:off x="8301038" y="3886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63509" name="Rectangle 76" descr="Light upward diagonal"/>
          <p:cNvSpPr>
            <a:spLocks noChangeArrowheads="1"/>
          </p:cNvSpPr>
          <p:nvPr/>
        </p:nvSpPr>
        <p:spPr bwMode="auto">
          <a:xfrm>
            <a:off x="9323388" y="4191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10" name="Rectangle 77"/>
          <p:cNvSpPr>
            <a:spLocks noChangeArrowheads="1"/>
          </p:cNvSpPr>
          <p:nvPr/>
        </p:nvSpPr>
        <p:spPr bwMode="auto">
          <a:xfrm>
            <a:off x="8301038" y="4191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FFF7</a:t>
            </a:r>
          </a:p>
        </p:txBody>
      </p:sp>
      <p:sp>
        <p:nvSpPr>
          <p:cNvPr id="63511" name="Rectangle 78" descr="Light upward diagonal"/>
          <p:cNvSpPr>
            <a:spLocks noChangeArrowheads="1"/>
          </p:cNvSpPr>
          <p:nvPr/>
        </p:nvSpPr>
        <p:spPr bwMode="auto">
          <a:xfrm>
            <a:off x="9323388" y="4495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12" name="Rectangle 79"/>
          <p:cNvSpPr>
            <a:spLocks noChangeArrowheads="1"/>
          </p:cNvSpPr>
          <p:nvPr/>
        </p:nvSpPr>
        <p:spPr bwMode="auto">
          <a:xfrm>
            <a:off x="8301038" y="4495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FFF8</a:t>
            </a:r>
          </a:p>
        </p:txBody>
      </p:sp>
      <p:sp>
        <p:nvSpPr>
          <p:cNvPr id="63513" name="Rectangle 80" descr="Light upward diagonal"/>
          <p:cNvSpPr>
            <a:spLocks noChangeArrowheads="1"/>
          </p:cNvSpPr>
          <p:nvPr/>
        </p:nvSpPr>
        <p:spPr bwMode="auto">
          <a:xfrm>
            <a:off x="9323388" y="4800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14" name="Rectangle 81"/>
          <p:cNvSpPr>
            <a:spLocks noChangeArrowheads="1"/>
          </p:cNvSpPr>
          <p:nvPr/>
        </p:nvSpPr>
        <p:spPr bwMode="auto">
          <a:xfrm>
            <a:off x="8301038" y="4800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FFF9</a:t>
            </a:r>
          </a:p>
        </p:txBody>
      </p:sp>
      <p:sp>
        <p:nvSpPr>
          <p:cNvPr id="63515" name="Rectangle 82" descr="Light upward diagonal"/>
          <p:cNvSpPr>
            <a:spLocks noChangeArrowheads="1"/>
          </p:cNvSpPr>
          <p:nvPr/>
        </p:nvSpPr>
        <p:spPr bwMode="auto">
          <a:xfrm>
            <a:off x="9323388" y="5105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16" name="Rectangle 83"/>
          <p:cNvSpPr>
            <a:spLocks noChangeArrowheads="1"/>
          </p:cNvSpPr>
          <p:nvPr/>
        </p:nvSpPr>
        <p:spPr bwMode="auto">
          <a:xfrm>
            <a:off x="8301038" y="5105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FFFA</a:t>
            </a:r>
          </a:p>
        </p:txBody>
      </p:sp>
      <p:sp>
        <p:nvSpPr>
          <p:cNvPr id="63517" name="Rectangle 84" descr="Light upward diagonal"/>
          <p:cNvSpPr>
            <a:spLocks noChangeArrowheads="1"/>
          </p:cNvSpPr>
          <p:nvPr/>
        </p:nvSpPr>
        <p:spPr bwMode="auto">
          <a:xfrm>
            <a:off x="9323388" y="5410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18" name="Rectangle 85"/>
          <p:cNvSpPr>
            <a:spLocks noChangeArrowheads="1"/>
          </p:cNvSpPr>
          <p:nvPr/>
        </p:nvSpPr>
        <p:spPr bwMode="auto">
          <a:xfrm>
            <a:off x="8301038" y="5410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FFFB</a:t>
            </a:r>
          </a:p>
        </p:txBody>
      </p:sp>
      <p:sp>
        <p:nvSpPr>
          <p:cNvPr id="63519" name="Rectangle 86" descr="Light upward diagonal"/>
          <p:cNvSpPr>
            <a:spLocks noChangeArrowheads="1"/>
          </p:cNvSpPr>
          <p:nvPr/>
        </p:nvSpPr>
        <p:spPr bwMode="auto">
          <a:xfrm>
            <a:off x="9323388" y="5715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20" name="Rectangle 87"/>
          <p:cNvSpPr>
            <a:spLocks noChangeArrowheads="1"/>
          </p:cNvSpPr>
          <p:nvPr/>
        </p:nvSpPr>
        <p:spPr bwMode="auto">
          <a:xfrm>
            <a:off x="8301038" y="5715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FFFC</a:t>
            </a:r>
          </a:p>
        </p:txBody>
      </p:sp>
      <p:sp>
        <p:nvSpPr>
          <p:cNvPr id="63521" name="Rectangle 88" descr="Light upward diagonal"/>
          <p:cNvSpPr>
            <a:spLocks noChangeArrowheads="1"/>
          </p:cNvSpPr>
          <p:nvPr/>
        </p:nvSpPr>
        <p:spPr bwMode="auto">
          <a:xfrm>
            <a:off x="9323388" y="6019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22" name="Rectangle 89"/>
          <p:cNvSpPr>
            <a:spLocks noChangeArrowheads="1"/>
          </p:cNvSpPr>
          <p:nvPr/>
        </p:nvSpPr>
        <p:spPr bwMode="auto">
          <a:xfrm>
            <a:off x="8301038" y="6019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FFFD</a:t>
            </a:r>
          </a:p>
        </p:txBody>
      </p:sp>
      <p:sp>
        <p:nvSpPr>
          <p:cNvPr id="63523" name="Text Box 90"/>
          <p:cNvSpPr txBox="1">
            <a:spLocks noChangeArrowheads="1"/>
          </p:cNvSpPr>
          <p:nvPr/>
        </p:nvSpPr>
        <p:spPr bwMode="auto">
          <a:xfrm>
            <a:off x="7696200" y="1935163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  <a:latin typeface="Constantia" panose="02030602050306030303" pitchFamily="18" charset="0"/>
              </a:rPr>
              <a:t>rp</a:t>
            </a:r>
          </a:p>
        </p:txBody>
      </p:sp>
    </p:spTree>
    <p:extLst>
      <p:ext uri="{BB962C8B-B14F-4D97-AF65-F5344CB8AC3E}">
        <p14:creationId xmlns:p14="http://schemas.microsoft.com/office/powerpoint/2010/main" val="32147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34" name="Rectangle 26"/>
          <p:cNvSpPr>
            <a:spLocks noGrp="1" noChangeArrowheads="1"/>
          </p:cNvSpPr>
          <p:nvPr>
            <p:ph type="title"/>
          </p:nvPr>
        </p:nvSpPr>
        <p:spPr>
          <a:xfrm>
            <a:off x="3352800" y="323850"/>
            <a:ext cx="6781800" cy="112395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Pointers to objects (Cont..)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A744D7-4E10-41A9-80A5-5D4231CC6402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68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2590800" y="1981200"/>
            <a:ext cx="441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*rp = NULL;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r(3,4);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rp = &amp;r;</a:t>
            </a:r>
          </a:p>
          <a:p>
            <a:pPr eaLnBrk="1" hangingPunct="1">
              <a:spcBef>
                <a:spcPct val="20000"/>
              </a:spcBef>
            </a:pPr>
            <a:endParaRPr lang="en-US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64518" name="AutoShape 3"/>
          <p:cNvSpPr>
            <a:spLocks noChangeArrowheads="1"/>
          </p:cNvSpPr>
          <p:nvPr/>
        </p:nvSpPr>
        <p:spPr bwMode="auto">
          <a:xfrm>
            <a:off x="1905000" y="2438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64519" name="Rectangle 5" descr="Light upward diagonal"/>
          <p:cNvSpPr>
            <a:spLocks noChangeArrowheads="1"/>
          </p:cNvSpPr>
          <p:nvPr/>
        </p:nvSpPr>
        <p:spPr bwMode="auto">
          <a:xfrm>
            <a:off x="9318626" y="2057400"/>
            <a:ext cx="1116013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20" name="Rectangle 12"/>
          <p:cNvSpPr>
            <a:spLocks noChangeArrowheads="1"/>
          </p:cNvSpPr>
          <p:nvPr/>
        </p:nvSpPr>
        <p:spPr bwMode="auto">
          <a:xfrm>
            <a:off x="8296275" y="2057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64521" name="AutoShape 24"/>
          <p:cNvSpPr>
            <a:spLocks/>
          </p:cNvSpPr>
          <p:nvPr/>
        </p:nvSpPr>
        <p:spPr bwMode="auto">
          <a:xfrm>
            <a:off x="7915276" y="3352800"/>
            <a:ext cx="157163" cy="2362200"/>
          </a:xfrm>
          <a:prstGeom prst="leftBrace">
            <a:avLst>
              <a:gd name="adj1" fmla="val 12525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64522" name="Rectangle 25"/>
          <p:cNvSpPr>
            <a:spLocks noChangeArrowheads="1"/>
          </p:cNvSpPr>
          <p:nvPr/>
        </p:nvSpPr>
        <p:spPr bwMode="auto">
          <a:xfrm>
            <a:off x="5629275" y="4295776"/>
            <a:ext cx="1752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i="1">
                <a:latin typeface="Tahoma" panose="020B0604030504040204" pitchFamily="34" charset="0"/>
              </a:rPr>
              <a:t>numerator</a:t>
            </a:r>
            <a:r>
              <a:rPr lang="en-US" sz="1600">
                <a:latin typeface="Tahoma" panose="020B0604030504040204" pitchFamily="34" charset="0"/>
              </a:rPr>
              <a:t> = 3</a:t>
            </a:r>
          </a:p>
          <a:p>
            <a:pPr algn="ctr" eaLnBrk="1" hangingPunct="1"/>
            <a:r>
              <a:rPr lang="en-US" sz="1600" i="1">
                <a:latin typeface="Tahoma" panose="020B0604030504040204" pitchFamily="34" charset="0"/>
              </a:rPr>
              <a:t>denominator</a:t>
            </a:r>
            <a:r>
              <a:rPr lang="en-US" sz="1600">
                <a:latin typeface="Tahoma" panose="020B0604030504040204" pitchFamily="34" charset="0"/>
              </a:rPr>
              <a:t> = 4</a:t>
            </a:r>
          </a:p>
        </p:txBody>
      </p:sp>
      <p:sp>
        <p:nvSpPr>
          <p:cNvPr id="64523" name="Rectangle 47" descr="Light upward diagonal"/>
          <p:cNvSpPr>
            <a:spLocks noChangeArrowheads="1"/>
          </p:cNvSpPr>
          <p:nvPr/>
        </p:nvSpPr>
        <p:spPr bwMode="auto">
          <a:xfrm>
            <a:off x="9323388" y="2362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24" name="Rectangle 48"/>
          <p:cNvSpPr>
            <a:spLocks noChangeArrowheads="1"/>
          </p:cNvSpPr>
          <p:nvPr/>
        </p:nvSpPr>
        <p:spPr bwMode="auto">
          <a:xfrm>
            <a:off x="8301038" y="2362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64525" name="Rectangle 49" descr="Light upward diagonal"/>
          <p:cNvSpPr>
            <a:spLocks noChangeArrowheads="1"/>
          </p:cNvSpPr>
          <p:nvPr/>
        </p:nvSpPr>
        <p:spPr bwMode="auto">
          <a:xfrm>
            <a:off x="9323388" y="2667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26" name="Rectangle 50"/>
          <p:cNvSpPr>
            <a:spLocks noChangeArrowheads="1"/>
          </p:cNvSpPr>
          <p:nvPr/>
        </p:nvSpPr>
        <p:spPr bwMode="auto">
          <a:xfrm>
            <a:off x="8301038" y="2667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64527" name="Rectangle 51" descr="Light upward diagonal"/>
          <p:cNvSpPr>
            <a:spLocks noChangeArrowheads="1"/>
          </p:cNvSpPr>
          <p:nvPr/>
        </p:nvSpPr>
        <p:spPr bwMode="auto">
          <a:xfrm>
            <a:off x="9323388" y="2971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28" name="Rectangle 52"/>
          <p:cNvSpPr>
            <a:spLocks noChangeArrowheads="1"/>
          </p:cNvSpPr>
          <p:nvPr/>
        </p:nvSpPr>
        <p:spPr bwMode="auto">
          <a:xfrm>
            <a:off x="8301038" y="2971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64529" name="Rectangle 53" descr="Light upward diagonal"/>
          <p:cNvSpPr>
            <a:spLocks noChangeArrowheads="1"/>
          </p:cNvSpPr>
          <p:nvPr/>
        </p:nvSpPr>
        <p:spPr bwMode="auto">
          <a:xfrm>
            <a:off x="9323388" y="3276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3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30" name="Rectangle 54"/>
          <p:cNvSpPr>
            <a:spLocks noChangeArrowheads="1"/>
          </p:cNvSpPr>
          <p:nvPr/>
        </p:nvSpPr>
        <p:spPr bwMode="auto">
          <a:xfrm>
            <a:off x="8301038" y="3276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64531" name="Rectangle 55" descr="Light upward diagonal"/>
          <p:cNvSpPr>
            <a:spLocks noChangeArrowheads="1"/>
          </p:cNvSpPr>
          <p:nvPr/>
        </p:nvSpPr>
        <p:spPr bwMode="auto">
          <a:xfrm>
            <a:off x="9323388" y="3581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32" name="Rectangle 56"/>
          <p:cNvSpPr>
            <a:spLocks noChangeArrowheads="1"/>
          </p:cNvSpPr>
          <p:nvPr/>
        </p:nvSpPr>
        <p:spPr bwMode="auto">
          <a:xfrm>
            <a:off x="8301038" y="3581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64533" name="Rectangle 57" descr="Light upward diagonal"/>
          <p:cNvSpPr>
            <a:spLocks noChangeArrowheads="1"/>
          </p:cNvSpPr>
          <p:nvPr/>
        </p:nvSpPr>
        <p:spPr bwMode="auto">
          <a:xfrm>
            <a:off x="9323388" y="3886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34" name="Rectangle 58"/>
          <p:cNvSpPr>
            <a:spLocks noChangeArrowheads="1"/>
          </p:cNvSpPr>
          <p:nvPr/>
        </p:nvSpPr>
        <p:spPr bwMode="auto">
          <a:xfrm>
            <a:off x="8301038" y="3886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64535" name="Rectangle 59" descr="Light upward diagonal"/>
          <p:cNvSpPr>
            <a:spLocks noChangeArrowheads="1"/>
          </p:cNvSpPr>
          <p:nvPr/>
        </p:nvSpPr>
        <p:spPr bwMode="auto">
          <a:xfrm>
            <a:off x="9323388" y="4191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36" name="Rectangle 60"/>
          <p:cNvSpPr>
            <a:spLocks noChangeArrowheads="1"/>
          </p:cNvSpPr>
          <p:nvPr/>
        </p:nvSpPr>
        <p:spPr bwMode="auto">
          <a:xfrm>
            <a:off x="8301038" y="4191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FFF7</a:t>
            </a:r>
          </a:p>
        </p:txBody>
      </p:sp>
      <p:sp>
        <p:nvSpPr>
          <p:cNvPr id="64537" name="Rectangle 61" descr="Light upward diagonal"/>
          <p:cNvSpPr>
            <a:spLocks noChangeArrowheads="1"/>
          </p:cNvSpPr>
          <p:nvPr/>
        </p:nvSpPr>
        <p:spPr bwMode="auto">
          <a:xfrm>
            <a:off x="9323388" y="4495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4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38" name="Rectangle 62"/>
          <p:cNvSpPr>
            <a:spLocks noChangeArrowheads="1"/>
          </p:cNvSpPr>
          <p:nvPr/>
        </p:nvSpPr>
        <p:spPr bwMode="auto">
          <a:xfrm>
            <a:off x="8301038" y="4495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FFF8</a:t>
            </a:r>
          </a:p>
        </p:txBody>
      </p:sp>
      <p:sp>
        <p:nvSpPr>
          <p:cNvPr id="64539" name="Rectangle 63" descr="Light upward diagonal"/>
          <p:cNvSpPr>
            <a:spLocks noChangeArrowheads="1"/>
          </p:cNvSpPr>
          <p:nvPr/>
        </p:nvSpPr>
        <p:spPr bwMode="auto">
          <a:xfrm>
            <a:off x="9323388" y="4800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40" name="Rectangle 64"/>
          <p:cNvSpPr>
            <a:spLocks noChangeArrowheads="1"/>
          </p:cNvSpPr>
          <p:nvPr/>
        </p:nvSpPr>
        <p:spPr bwMode="auto">
          <a:xfrm>
            <a:off x="8301038" y="4800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FFF9</a:t>
            </a:r>
          </a:p>
        </p:txBody>
      </p:sp>
      <p:sp>
        <p:nvSpPr>
          <p:cNvPr id="64541" name="Rectangle 65" descr="Light upward diagonal"/>
          <p:cNvSpPr>
            <a:spLocks noChangeArrowheads="1"/>
          </p:cNvSpPr>
          <p:nvPr/>
        </p:nvSpPr>
        <p:spPr bwMode="auto">
          <a:xfrm>
            <a:off x="9323388" y="5105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42" name="Rectangle 66"/>
          <p:cNvSpPr>
            <a:spLocks noChangeArrowheads="1"/>
          </p:cNvSpPr>
          <p:nvPr/>
        </p:nvSpPr>
        <p:spPr bwMode="auto">
          <a:xfrm>
            <a:off x="8301038" y="5105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FFFA</a:t>
            </a:r>
          </a:p>
        </p:txBody>
      </p:sp>
      <p:sp>
        <p:nvSpPr>
          <p:cNvPr id="64543" name="Rectangle 67" descr="Light upward diagonal"/>
          <p:cNvSpPr>
            <a:spLocks noChangeArrowheads="1"/>
          </p:cNvSpPr>
          <p:nvPr/>
        </p:nvSpPr>
        <p:spPr bwMode="auto">
          <a:xfrm>
            <a:off x="9323388" y="5410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44" name="Rectangle 68"/>
          <p:cNvSpPr>
            <a:spLocks noChangeArrowheads="1"/>
          </p:cNvSpPr>
          <p:nvPr/>
        </p:nvSpPr>
        <p:spPr bwMode="auto">
          <a:xfrm>
            <a:off x="8301038" y="5410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FFFB</a:t>
            </a:r>
          </a:p>
        </p:txBody>
      </p:sp>
      <p:sp>
        <p:nvSpPr>
          <p:cNvPr id="64545" name="Rectangle 69" descr="Light upward diagonal"/>
          <p:cNvSpPr>
            <a:spLocks noChangeArrowheads="1"/>
          </p:cNvSpPr>
          <p:nvPr/>
        </p:nvSpPr>
        <p:spPr bwMode="auto">
          <a:xfrm>
            <a:off x="9323388" y="5715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46" name="Rectangle 70"/>
          <p:cNvSpPr>
            <a:spLocks noChangeArrowheads="1"/>
          </p:cNvSpPr>
          <p:nvPr/>
        </p:nvSpPr>
        <p:spPr bwMode="auto">
          <a:xfrm>
            <a:off x="8301038" y="5715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FFFC</a:t>
            </a:r>
          </a:p>
        </p:txBody>
      </p:sp>
      <p:sp>
        <p:nvSpPr>
          <p:cNvPr id="64547" name="Rectangle 71" descr="Light upward diagonal"/>
          <p:cNvSpPr>
            <a:spLocks noChangeArrowheads="1"/>
          </p:cNvSpPr>
          <p:nvPr/>
        </p:nvSpPr>
        <p:spPr bwMode="auto">
          <a:xfrm>
            <a:off x="9323388" y="6019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48" name="Rectangle 72"/>
          <p:cNvSpPr>
            <a:spLocks noChangeArrowheads="1"/>
          </p:cNvSpPr>
          <p:nvPr/>
        </p:nvSpPr>
        <p:spPr bwMode="auto">
          <a:xfrm>
            <a:off x="8301038" y="6019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FFFD</a:t>
            </a:r>
          </a:p>
        </p:txBody>
      </p:sp>
      <p:sp>
        <p:nvSpPr>
          <p:cNvPr id="64549" name="Text Box 73"/>
          <p:cNvSpPr txBox="1">
            <a:spLocks noChangeArrowheads="1"/>
          </p:cNvSpPr>
          <p:nvPr/>
        </p:nvSpPr>
        <p:spPr bwMode="auto">
          <a:xfrm>
            <a:off x="7696200" y="1935163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  <a:latin typeface="Constantia" panose="02030602050306030303" pitchFamily="18" charset="0"/>
              </a:rPr>
              <a:t>rp</a:t>
            </a:r>
          </a:p>
        </p:txBody>
      </p:sp>
      <p:sp>
        <p:nvSpPr>
          <p:cNvPr id="64550" name="Text Box 74"/>
          <p:cNvSpPr txBox="1">
            <a:spLocks noChangeArrowheads="1"/>
          </p:cNvSpPr>
          <p:nvPr/>
        </p:nvSpPr>
        <p:spPr bwMode="auto">
          <a:xfrm>
            <a:off x="7620000" y="4191001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i="1">
                <a:solidFill>
                  <a:schemeClr val="tx2"/>
                </a:solidFill>
                <a:latin typeface="Constantia" panose="02030602050306030303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719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61" name="Rectangle 29"/>
          <p:cNvSpPr>
            <a:spLocks noGrp="1" noChangeArrowheads="1"/>
          </p:cNvSpPr>
          <p:nvPr>
            <p:ph type="title"/>
          </p:nvPr>
        </p:nvSpPr>
        <p:spPr>
          <a:xfrm>
            <a:off x="3352800" y="323850"/>
            <a:ext cx="6781800" cy="112395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Pointers to objects (Cont..)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DEC8ED-1A12-4555-9AA8-C9BD3164F703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69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65541" name="Rectangle 2"/>
          <p:cNvSpPr>
            <a:spLocks noChangeArrowheads="1"/>
          </p:cNvSpPr>
          <p:nvPr/>
        </p:nvSpPr>
        <p:spPr bwMode="auto">
          <a:xfrm>
            <a:off x="2590800" y="1981200"/>
            <a:ext cx="449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*rp = NULL;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r(3,4);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rp = &amp;r;</a:t>
            </a:r>
          </a:p>
          <a:p>
            <a:pPr eaLnBrk="1" hangingPunct="1">
              <a:spcBef>
                <a:spcPct val="20000"/>
              </a:spcBef>
            </a:pPr>
            <a:endParaRPr lang="en-US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65542" name="AutoShape 3"/>
          <p:cNvSpPr>
            <a:spLocks noChangeArrowheads="1"/>
          </p:cNvSpPr>
          <p:nvPr/>
        </p:nvSpPr>
        <p:spPr bwMode="auto">
          <a:xfrm>
            <a:off x="1905000" y="2819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65543" name="Rectangle 33" descr="Light upward diagonal"/>
          <p:cNvSpPr>
            <a:spLocks noChangeArrowheads="1"/>
          </p:cNvSpPr>
          <p:nvPr/>
        </p:nvSpPr>
        <p:spPr bwMode="auto">
          <a:xfrm>
            <a:off x="9318626" y="2057400"/>
            <a:ext cx="1116013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FFF4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44" name="Rectangle 34"/>
          <p:cNvSpPr>
            <a:spLocks noChangeArrowheads="1"/>
          </p:cNvSpPr>
          <p:nvPr/>
        </p:nvSpPr>
        <p:spPr bwMode="auto">
          <a:xfrm>
            <a:off x="8296275" y="2057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65545" name="AutoShape 37"/>
          <p:cNvSpPr>
            <a:spLocks/>
          </p:cNvSpPr>
          <p:nvPr/>
        </p:nvSpPr>
        <p:spPr bwMode="auto">
          <a:xfrm>
            <a:off x="7915276" y="3352800"/>
            <a:ext cx="157163" cy="2362200"/>
          </a:xfrm>
          <a:prstGeom prst="leftBrace">
            <a:avLst>
              <a:gd name="adj1" fmla="val 12525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65546" name="Rectangle 38"/>
          <p:cNvSpPr>
            <a:spLocks noChangeArrowheads="1"/>
          </p:cNvSpPr>
          <p:nvPr/>
        </p:nvSpPr>
        <p:spPr bwMode="auto">
          <a:xfrm>
            <a:off x="5629275" y="4295776"/>
            <a:ext cx="1752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i="1">
                <a:latin typeface="Tahoma" panose="020B0604030504040204" pitchFamily="34" charset="0"/>
              </a:rPr>
              <a:t>numerator</a:t>
            </a:r>
            <a:r>
              <a:rPr lang="en-US" sz="1600">
                <a:latin typeface="Tahoma" panose="020B0604030504040204" pitchFamily="34" charset="0"/>
              </a:rPr>
              <a:t> = 3</a:t>
            </a:r>
          </a:p>
          <a:p>
            <a:pPr algn="ctr" eaLnBrk="1" hangingPunct="1"/>
            <a:r>
              <a:rPr lang="en-US" sz="1600" i="1">
                <a:latin typeface="Tahoma" panose="020B0604030504040204" pitchFamily="34" charset="0"/>
              </a:rPr>
              <a:t>denominator</a:t>
            </a:r>
            <a:r>
              <a:rPr lang="en-US" sz="1600">
                <a:latin typeface="Tahoma" panose="020B0604030504040204" pitchFamily="34" charset="0"/>
              </a:rPr>
              <a:t> = 4</a:t>
            </a:r>
          </a:p>
        </p:txBody>
      </p:sp>
      <p:sp>
        <p:nvSpPr>
          <p:cNvPr id="65547" name="Rectangle 39" descr="Light upward diagonal"/>
          <p:cNvSpPr>
            <a:spLocks noChangeArrowheads="1"/>
          </p:cNvSpPr>
          <p:nvPr/>
        </p:nvSpPr>
        <p:spPr bwMode="auto">
          <a:xfrm>
            <a:off x="9323388" y="2362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48" name="Rectangle 40"/>
          <p:cNvSpPr>
            <a:spLocks noChangeArrowheads="1"/>
          </p:cNvSpPr>
          <p:nvPr/>
        </p:nvSpPr>
        <p:spPr bwMode="auto">
          <a:xfrm>
            <a:off x="8301038" y="2362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65549" name="Rectangle 41" descr="Light upward diagonal"/>
          <p:cNvSpPr>
            <a:spLocks noChangeArrowheads="1"/>
          </p:cNvSpPr>
          <p:nvPr/>
        </p:nvSpPr>
        <p:spPr bwMode="auto">
          <a:xfrm>
            <a:off x="9323388" y="2667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50" name="Rectangle 42"/>
          <p:cNvSpPr>
            <a:spLocks noChangeArrowheads="1"/>
          </p:cNvSpPr>
          <p:nvPr/>
        </p:nvSpPr>
        <p:spPr bwMode="auto">
          <a:xfrm>
            <a:off x="8301038" y="2667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65551" name="Rectangle 43" descr="Light upward diagonal"/>
          <p:cNvSpPr>
            <a:spLocks noChangeArrowheads="1"/>
          </p:cNvSpPr>
          <p:nvPr/>
        </p:nvSpPr>
        <p:spPr bwMode="auto">
          <a:xfrm>
            <a:off x="9323388" y="2971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52" name="Rectangle 44"/>
          <p:cNvSpPr>
            <a:spLocks noChangeArrowheads="1"/>
          </p:cNvSpPr>
          <p:nvPr/>
        </p:nvSpPr>
        <p:spPr bwMode="auto">
          <a:xfrm>
            <a:off x="8301038" y="2971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65553" name="Rectangle 45" descr="Light upward diagonal"/>
          <p:cNvSpPr>
            <a:spLocks noChangeArrowheads="1"/>
          </p:cNvSpPr>
          <p:nvPr/>
        </p:nvSpPr>
        <p:spPr bwMode="auto">
          <a:xfrm>
            <a:off x="9323388" y="3276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3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54" name="Rectangle 46"/>
          <p:cNvSpPr>
            <a:spLocks noChangeArrowheads="1"/>
          </p:cNvSpPr>
          <p:nvPr/>
        </p:nvSpPr>
        <p:spPr bwMode="auto">
          <a:xfrm>
            <a:off x="8301038" y="3276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65555" name="Rectangle 47" descr="Light upward diagonal"/>
          <p:cNvSpPr>
            <a:spLocks noChangeArrowheads="1"/>
          </p:cNvSpPr>
          <p:nvPr/>
        </p:nvSpPr>
        <p:spPr bwMode="auto">
          <a:xfrm>
            <a:off x="9323388" y="3581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56" name="Rectangle 48"/>
          <p:cNvSpPr>
            <a:spLocks noChangeArrowheads="1"/>
          </p:cNvSpPr>
          <p:nvPr/>
        </p:nvSpPr>
        <p:spPr bwMode="auto">
          <a:xfrm>
            <a:off x="8301038" y="3581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65557" name="Rectangle 49" descr="Light upward diagonal"/>
          <p:cNvSpPr>
            <a:spLocks noChangeArrowheads="1"/>
          </p:cNvSpPr>
          <p:nvPr/>
        </p:nvSpPr>
        <p:spPr bwMode="auto">
          <a:xfrm>
            <a:off x="9323388" y="3886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58" name="Rectangle 50"/>
          <p:cNvSpPr>
            <a:spLocks noChangeArrowheads="1"/>
          </p:cNvSpPr>
          <p:nvPr/>
        </p:nvSpPr>
        <p:spPr bwMode="auto">
          <a:xfrm>
            <a:off x="8301038" y="3886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65559" name="Rectangle 51" descr="Light upward diagonal"/>
          <p:cNvSpPr>
            <a:spLocks noChangeArrowheads="1"/>
          </p:cNvSpPr>
          <p:nvPr/>
        </p:nvSpPr>
        <p:spPr bwMode="auto">
          <a:xfrm>
            <a:off x="9323388" y="4191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60" name="Rectangle 52"/>
          <p:cNvSpPr>
            <a:spLocks noChangeArrowheads="1"/>
          </p:cNvSpPr>
          <p:nvPr/>
        </p:nvSpPr>
        <p:spPr bwMode="auto">
          <a:xfrm>
            <a:off x="8301038" y="4191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FFF7</a:t>
            </a:r>
          </a:p>
        </p:txBody>
      </p:sp>
      <p:sp>
        <p:nvSpPr>
          <p:cNvPr id="65561" name="Rectangle 53" descr="Light upward diagonal"/>
          <p:cNvSpPr>
            <a:spLocks noChangeArrowheads="1"/>
          </p:cNvSpPr>
          <p:nvPr/>
        </p:nvSpPr>
        <p:spPr bwMode="auto">
          <a:xfrm>
            <a:off x="9323388" y="4495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4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62" name="Rectangle 54"/>
          <p:cNvSpPr>
            <a:spLocks noChangeArrowheads="1"/>
          </p:cNvSpPr>
          <p:nvPr/>
        </p:nvSpPr>
        <p:spPr bwMode="auto">
          <a:xfrm>
            <a:off x="8301038" y="4495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FFF8</a:t>
            </a:r>
          </a:p>
        </p:txBody>
      </p:sp>
      <p:sp>
        <p:nvSpPr>
          <p:cNvPr id="65563" name="Rectangle 55" descr="Light upward diagonal"/>
          <p:cNvSpPr>
            <a:spLocks noChangeArrowheads="1"/>
          </p:cNvSpPr>
          <p:nvPr/>
        </p:nvSpPr>
        <p:spPr bwMode="auto">
          <a:xfrm>
            <a:off x="9323388" y="4800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64" name="Rectangle 56"/>
          <p:cNvSpPr>
            <a:spLocks noChangeArrowheads="1"/>
          </p:cNvSpPr>
          <p:nvPr/>
        </p:nvSpPr>
        <p:spPr bwMode="auto">
          <a:xfrm>
            <a:off x="8301038" y="4800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FFF9</a:t>
            </a:r>
          </a:p>
        </p:txBody>
      </p:sp>
      <p:sp>
        <p:nvSpPr>
          <p:cNvPr id="65565" name="Rectangle 57" descr="Light upward diagonal"/>
          <p:cNvSpPr>
            <a:spLocks noChangeArrowheads="1"/>
          </p:cNvSpPr>
          <p:nvPr/>
        </p:nvSpPr>
        <p:spPr bwMode="auto">
          <a:xfrm>
            <a:off x="9323388" y="5105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66" name="Rectangle 58"/>
          <p:cNvSpPr>
            <a:spLocks noChangeArrowheads="1"/>
          </p:cNvSpPr>
          <p:nvPr/>
        </p:nvSpPr>
        <p:spPr bwMode="auto">
          <a:xfrm>
            <a:off x="8301038" y="5105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FFFA</a:t>
            </a:r>
          </a:p>
        </p:txBody>
      </p:sp>
      <p:sp>
        <p:nvSpPr>
          <p:cNvPr id="65567" name="Rectangle 59" descr="Light upward diagonal"/>
          <p:cNvSpPr>
            <a:spLocks noChangeArrowheads="1"/>
          </p:cNvSpPr>
          <p:nvPr/>
        </p:nvSpPr>
        <p:spPr bwMode="auto">
          <a:xfrm>
            <a:off x="9323388" y="5410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68" name="Rectangle 60"/>
          <p:cNvSpPr>
            <a:spLocks noChangeArrowheads="1"/>
          </p:cNvSpPr>
          <p:nvPr/>
        </p:nvSpPr>
        <p:spPr bwMode="auto">
          <a:xfrm>
            <a:off x="8301038" y="5410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FFFB</a:t>
            </a:r>
          </a:p>
        </p:txBody>
      </p:sp>
      <p:sp>
        <p:nvSpPr>
          <p:cNvPr id="65569" name="Rectangle 61" descr="Light upward diagonal"/>
          <p:cNvSpPr>
            <a:spLocks noChangeArrowheads="1"/>
          </p:cNvSpPr>
          <p:nvPr/>
        </p:nvSpPr>
        <p:spPr bwMode="auto">
          <a:xfrm>
            <a:off x="9323388" y="5715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70" name="Rectangle 62"/>
          <p:cNvSpPr>
            <a:spLocks noChangeArrowheads="1"/>
          </p:cNvSpPr>
          <p:nvPr/>
        </p:nvSpPr>
        <p:spPr bwMode="auto">
          <a:xfrm>
            <a:off x="8301038" y="5715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FFFC</a:t>
            </a:r>
          </a:p>
        </p:txBody>
      </p:sp>
      <p:sp>
        <p:nvSpPr>
          <p:cNvPr id="65571" name="Rectangle 63" descr="Light upward diagonal"/>
          <p:cNvSpPr>
            <a:spLocks noChangeArrowheads="1"/>
          </p:cNvSpPr>
          <p:nvPr/>
        </p:nvSpPr>
        <p:spPr bwMode="auto">
          <a:xfrm>
            <a:off x="9323388" y="6019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72" name="Rectangle 64"/>
          <p:cNvSpPr>
            <a:spLocks noChangeArrowheads="1"/>
          </p:cNvSpPr>
          <p:nvPr/>
        </p:nvSpPr>
        <p:spPr bwMode="auto">
          <a:xfrm>
            <a:off x="8301038" y="6019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FFFD</a:t>
            </a:r>
          </a:p>
        </p:txBody>
      </p:sp>
      <p:grpSp>
        <p:nvGrpSpPr>
          <p:cNvPr id="65573" name="Group 72"/>
          <p:cNvGrpSpPr>
            <a:grpSpLocks/>
          </p:cNvGrpSpPr>
          <p:nvPr/>
        </p:nvGrpSpPr>
        <p:grpSpPr bwMode="auto">
          <a:xfrm>
            <a:off x="7239000" y="1905000"/>
            <a:ext cx="3352800" cy="1524000"/>
            <a:chOff x="3600" y="1200"/>
            <a:chExt cx="2112" cy="960"/>
          </a:xfrm>
        </p:grpSpPr>
        <p:sp>
          <p:nvSpPr>
            <p:cNvPr id="65576" name="Line 66"/>
            <p:cNvSpPr>
              <a:spLocks noChangeShapeType="1"/>
            </p:cNvSpPr>
            <p:nvPr/>
          </p:nvSpPr>
          <p:spPr bwMode="auto">
            <a:xfrm flipH="1">
              <a:off x="5520" y="140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7" name="Line 67"/>
            <p:cNvSpPr>
              <a:spLocks noChangeShapeType="1"/>
            </p:cNvSpPr>
            <p:nvPr/>
          </p:nvSpPr>
          <p:spPr bwMode="auto">
            <a:xfrm flipH="1" flipV="1">
              <a:off x="5712" y="1200"/>
              <a:ext cx="0" cy="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8" name="Line 68"/>
            <p:cNvSpPr>
              <a:spLocks noChangeShapeType="1"/>
            </p:cNvSpPr>
            <p:nvPr/>
          </p:nvSpPr>
          <p:spPr bwMode="auto">
            <a:xfrm>
              <a:off x="3600" y="1200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9" name="Line 69"/>
            <p:cNvSpPr>
              <a:spLocks noChangeShapeType="1"/>
            </p:cNvSpPr>
            <p:nvPr/>
          </p:nvSpPr>
          <p:spPr bwMode="auto">
            <a:xfrm flipH="1">
              <a:off x="3600" y="1200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0" name="Line 70"/>
            <p:cNvSpPr>
              <a:spLocks noChangeShapeType="1"/>
            </p:cNvSpPr>
            <p:nvPr/>
          </p:nvSpPr>
          <p:spPr bwMode="auto">
            <a:xfrm flipV="1">
              <a:off x="3600" y="216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74" name="Text Box 75"/>
          <p:cNvSpPr txBox="1">
            <a:spLocks noChangeArrowheads="1"/>
          </p:cNvSpPr>
          <p:nvPr/>
        </p:nvSpPr>
        <p:spPr bwMode="auto">
          <a:xfrm>
            <a:off x="7620000" y="4191001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i="1">
                <a:solidFill>
                  <a:schemeClr val="tx2"/>
                </a:solidFill>
                <a:latin typeface="Constantia" panose="02030602050306030303" pitchFamily="18" charset="0"/>
              </a:rPr>
              <a:t>r</a:t>
            </a:r>
          </a:p>
        </p:txBody>
      </p:sp>
      <p:sp>
        <p:nvSpPr>
          <p:cNvPr id="65575" name="Text Box 76"/>
          <p:cNvSpPr txBox="1">
            <a:spLocks noChangeArrowheads="1"/>
          </p:cNvSpPr>
          <p:nvPr/>
        </p:nvSpPr>
        <p:spPr bwMode="auto">
          <a:xfrm>
            <a:off x="7696200" y="1935163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  <a:latin typeface="Constantia" panose="02030602050306030303" pitchFamily="18" charset="0"/>
              </a:rPr>
              <a:t>rp</a:t>
            </a:r>
          </a:p>
        </p:txBody>
      </p:sp>
    </p:spTree>
    <p:extLst>
      <p:ext uri="{BB962C8B-B14F-4D97-AF65-F5344CB8AC3E}">
        <p14:creationId xmlns:p14="http://schemas.microsoft.com/office/powerpoint/2010/main" val="17271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1828800" y="5365751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03A2F"/>
                </a:solidFill>
              </a:rPr>
              <a:t>In this program, each time </a:t>
            </a:r>
            <a:r>
              <a:rPr lang="en-US" sz="2000">
                <a:solidFill>
                  <a:srgbClr val="603A2F"/>
                </a:solidFill>
                <a:latin typeface="Courier New" panose="02070309020205020404" pitchFamily="49" charset="0"/>
              </a:rPr>
              <a:t>showLocal</a:t>
            </a:r>
            <a:r>
              <a:rPr lang="en-US" sz="2000">
                <a:solidFill>
                  <a:srgbClr val="603A2F"/>
                </a:solidFill>
              </a:rPr>
              <a:t> is called, the </a:t>
            </a:r>
            <a:r>
              <a:rPr lang="en-US" sz="2000">
                <a:solidFill>
                  <a:srgbClr val="603A2F"/>
                </a:solidFill>
                <a:latin typeface="Courier New" panose="02070309020205020404" pitchFamily="49" charset="0"/>
              </a:rPr>
              <a:t>localNum</a:t>
            </a:r>
            <a:r>
              <a:rPr lang="en-US" sz="2000">
                <a:solidFill>
                  <a:srgbClr val="603A2F"/>
                </a:solidFill>
              </a:rPr>
              <a:t> variable is re-created and initialized with the value 5.</a:t>
            </a:r>
          </a:p>
        </p:txBody>
      </p:sp>
      <p:grpSp>
        <p:nvGrpSpPr>
          <p:cNvPr id="71683" name="Group 5"/>
          <p:cNvGrpSpPr>
            <a:grpSpLocks/>
          </p:cNvGrpSpPr>
          <p:nvPr/>
        </p:nvGrpSpPr>
        <p:grpSpPr bwMode="auto">
          <a:xfrm>
            <a:off x="3086100" y="1600201"/>
            <a:ext cx="6019800" cy="3679825"/>
            <a:chOff x="192" y="432"/>
            <a:chExt cx="4656" cy="2846"/>
          </a:xfrm>
        </p:grpSpPr>
        <p:pic>
          <p:nvPicPr>
            <p:cNvPr id="7168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432"/>
              <a:ext cx="4656" cy="2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85" name="Picture 4" descr="Pink tissue pap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432"/>
              <a:ext cx="124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89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>
          <a:xfrm>
            <a:off x="3352800" y="323850"/>
            <a:ext cx="6781800" cy="1123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Pointers to objects (Cont..)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 smtClean="0"/>
              <a:t> is a pointer to an object, then two notations can be used to reference the instance/object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 smtClean="0"/>
              <a:t> points to.</a:t>
            </a:r>
          </a:p>
          <a:p>
            <a:pPr eaLnBrk="1" hangingPunct="1"/>
            <a:r>
              <a:rPr lang="en-US" smtClean="0"/>
              <a:t>Using the </a:t>
            </a:r>
            <a:r>
              <a:rPr lang="en-US" i="1" smtClean="0"/>
              <a:t>de-referencing</a:t>
            </a:r>
            <a:r>
              <a:rPr lang="en-US" smtClean="0"/>
              <a:t> operator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*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   (*rp).Display();</a:t>
            </a:r>
          </a:p>
          <a:p>
            <a:pPr eaLnBrk="1" hangingPunct="1"/>
            <a:r>
              <a:rPr lang="en-US" smtClean="0"/>
              <a:t>Using the </a:t>
            </a:r>
            <a:r>
              <a:rPr lang="en-US" i="1" smtClean="0"/>
              <a:t>member access</a:t>
            </a:r>
            <a:r>
              <a:rPr lang="en-US" smtClean="0"/>
              <a:t> operator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-&gt;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   rp -&gt; Display();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438804-93C1-429C-9DD6-478332317BA6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70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409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Dynamic Allocation of a Class Object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Consider a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ational class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Rational *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a, b;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cin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&gt;&gt; a &gt;&gt; b;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= new Rational(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a,b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(*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).Display(); //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-&gt;Display();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delete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= NULL;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20F234-D73B-47EA-938C-B9914C89327E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71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03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1"/>
            <a:ext cx="72390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438400" y="15240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The &amp; also appears here in the function header.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4368800" y="2057400"/>
            <a:ext cx="889000" cy="19177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905000" y="425450"/>
            <a:ext cx="708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>
                <a:solidFill>
                  <a:srgbClr val="603A2F"/>
                </a:solidFill>
              </a:rPr>
              <a:t>Program 6-25</a:t>
            </a:r>
            <a:r>
              <a:rPr lang="en-US" sz="3600" i="1">
                <a:solidFill>
                  <a:srgbClr val="603A2F"/>
                </a:solidFill>
              </a:rPr>
              <a:t> (Continued)</a:t>
            </a:r>
            <a:endParaRPr lang="en-US" i="1">
              <a:solidFill>
                <a:srgbClr val="603A2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6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057" y="242731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void swap1(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temp;</a:t>
            </a:r>
          </a:p>
          <a:p>
            <a:r>
              <a:rPr lang="en-US" dirty="0" smtClean="0"/>
              <a:t>	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 smtClean="0"/>
              <a:t>	y = temp;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a=2, b=33;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swap1(</a:t>
            </a:r>
            <a:r>
              <a:rPr lang="en-US" dirty="0" err="1" smtClean="0"/>
              <a:t>a,b</a:t>
            </a:r>
            <a:r>
              <a:rPr lang="en-US" dirty="0" smtClean="0"/>
              <a:t>);                 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//values of a and b are copied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&lt;&lt;"a =" &lt;&lt; a &lt;&lt; "b = " &lt;&lt; b &lt;&lt; </a:t>
            </a:r>
            <a:r>
              <a:rPr lang="en-US" dirty="0" err="1" smtClean="0"/>
              <a:t>endl</a:t>
            </a:r>
            <a:r>
              <a:rPr lang="en-US" dirty="0" smtClean="0"/>
              <a:t>;  </a:t>
            </a:r>
            <a:r>
              <a:rPr lang="en-US" b="1" dirty="0" smtClean="0">
                <a:solidFill>
                  <a:srgbClr val="FF0000"/>
                </a:solidFill>
              </a:rPr>
              <a:t>//print after function returns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6057" y="60123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user@ubuntu</a:t>
            </a:r>
            <a:r>
              <a:rPr lang="en-US" b="1" dirty="0" smtClean="0">
                <a:solidFill>
                  <a:srgbClr val="00B050"/>
                </a:solidFill>
              </a:rPr>
              <a:t>:~/CS246$ ./ptr1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 =2b = 33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569-6B33-445E-A8AD-EE45F88C2B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3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3424</Words>
  <Application>Microsoft Macintosh PowerPoint</Application>
  <PresentationFormat>Widescreen</PresentationFormat>
  <Paragraphs>848</Paragraphs>
  <Slides>71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Book Antiqua</vt:lpstr>
      <vt:lpstr>Calibri</vt:lpstr>
      <vt:lpstr>Calibri Light</vt:lpstr>
      <vt:lpstr>Constantia</vt:lpstr>
      <vt:lpstr>Wingdings 2</vt:lpstr>
      <vt:lpstr>Arial</vt:lpstr>
      <vt:lpstr>Courier New</vt:lpstr>
      <vt:lpstr>Tahoma</vt:lpstr>
      <vt:lpstr>Office Theme</vt:lpstr>
      <vt:lpstr>Pointers</vt:lpstr>
      <vt:lpstr>Review – function parameters, pass by value or reference</vt:lpstr>
      <vt:lpstr>Sending Data into a Function</vt:lpstr>
      <vt:lpstr>Stack Frame</vt:lpstr>
      <vt:lpstr>Static Local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</vt:lpstr>
      <vt:lpstr>Addresses and Pointers</vt:lpstr>
      <vt:lpstr>Example</vt:lpstr>
      <vt:lpstr>Pointer Variables</vt:lpstr>
      <vt:lpstr>Declaration of Pointer Variables</vt:lpstr>
      <vt:lpstr>Declaration of Pointer Variables (Cont ..)</vt:lpstr>
      <vt:lpstr>Declaration of Pointer Variables (Cont ..)</vt:lpstr>
      <vt:lpstr>Assignment of Pointer Variables</vt:lpstr>
      <vt:lpstr>Assignment of Pointer Variables (Cont ..)</vt:lpstr>
      <vt:lpstr>Assignment of Pointer Variables (Cont ..)</vt:lpstr>
      <vt:lpstr>Assignment of Pointer Variables (Cont ..)</vt:lpstr>
      <vt:lpstr>Assignment of Pointer Variables (Cont ..)</vt:lpstr>
      <vt:lpstr>Initializing pointers</vt:lpstr>
      <vt:lpstr>The NULL pointer</vt:lpstr>
      <vt:lpstr>Dereferencing</vt:lpstr>
      <vt:lpstr>Dereferencing (Cont ..)</vt:lpstr>
      <vt:lpstr>Dereferencing (Cont ..)</vt:lpstr>
      <vt:lpstr>Dereferencing Example</vt:lpstr>
      <vt:lpstr>Dereferencing Example (Cont ..)</vt:lpstr>
      <vt:lpstr>Dereferencing Example (Cont ..)</vt:lpstr>
      <vt:lpstr>Dereferencing Example (Cont ..)</vt:lpstr>
      <vt:lpstr>Dereferencing Example (Cont ..)</vt:lpstr>
      <vt:lpstr>Operations on Pointer Variables</vt:lpstr>
      <vt:lpstr>Pointers to arrays</vt:lpstr>
      <vt:lpstr>PowerPoint Presentation</vt:lpstr>
      <vt:lpstr>Types of Program Data</vt:lpstr>
      <vt:lpstr>Allocation of Memory</vt:lpstr>
      <vt:lpstr>Dynamic memory allocation</vt:lpstr>
      <vt:lpstr>Dynamic memory allocation</vt:lpstr>
      <vt:lpstr>The new operator</vt:lpstr>
      <vt:lpstr>The delete operator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allocation and deallocation of arrays</vt:lpstr>
      <vt:lpstr>Example of dynamic array allocation</vt:lpstr>
      <vt:lpstr>Dynamic allocation of 2D arrays</vt:lpstr>
      <vt:lpstr>Dynamic allocation of 2D arrays (Cont ..)</vt:lpstr>
      <vt:lpstr>Dynamic allocation of 2D arrays (Cont ..)</vt:lpstr>
      <vt:lpstr>Example</vt:lpstr>
      <vt:lpstr>PowerPoint Presentation</vt:lpstr>
      <vt:lpstr>Pointers as arguments to functions</vt:lpstr>
      <vt:lpstr>Example of pointer arguments</vt:lpstr>
      <vt:lpstr>Example of reference arguments</vt:lpstr>
      <vt:lpstr>PowerPoint Presentation</vt:lpstr>
      <vt:lpstr>Memory leaks</vt:lpstr>
      <vt:lpstr>Memory leak example</vt:lpstr>
      <vt:lpstr>Inaccessible object</vt:lpstr>
      <vt:lpstr>Dangling Pointer</vt:lpstr>
      <vt:lpstr>PowerPoint Presentation</vt:lpstr>
      <vt:lpstr>PowerPoint Presentation</vt:lpstr>
      <vt:lpstr>Pointers to objects</vt:lpstr>
      <vt:lpstr>Pointers to objects (Cont..)</vt:lpstr>
      <vt:lpstr>Pointers to objects (Cont..)</vt:lpstr>
      <vt:lpstr>Pointers to objects (Cont..)</vt:lpstr>
      <vt:lpstr>Pointers to objects (Cont..)</vt:lpstr>
      <vt:lpstr>Dynamic Allocation of a Class Object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– function parameters, pass by value or reference</dc:title>
  <dc:creator>Shermane Austin</dc:creator>
  <cp:lastModifiedBy>Shermane Austin</cp:lastModifiedBy>
  <cp:revision>16</cp:revision>
  <dcterms:created xsi:type="dcterms:W3CDTF">2014-03-04T17:16:07Z</dcterms:created>
  <dcterms:modified xsi:type="dcterms:W3CDTF">2018-05-03T12:33:57Z</dcterms:modified>
</cp:coreProperties>
</file>