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81" r:id="rId8"/>
    <p:sldId id="282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D8A9C-955F-4512-AFEF-BE7CF1CCBE28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EC8B5-6B63-4AEA-8EB0-B01E3A293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83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AE2639-0D3B-43A9-92EE-BDF7BAA55005}" type="slidenum">
              <a:rPr lang="en-CA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84896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55545B-8C3C-40C0-98D2-4DA80B1A3A19}" type="slidenum">
              <a:rPr lang="en-CA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01706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195DDC-869A-4E2D-A07D-48B1676C5659}" type="slidenum">
              <a:rPr lang="en-CA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7988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86846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58337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61FC-3F6E-4482-8DA6-9DC44BAE9062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BAA67-DA86-4B57-90A3-11FA8C328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7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61FC-3F6E-4482-8DA6-9DC44BAE9062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BAA67-DA86-4B57-90A3-11FA8C328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3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61FC-3F6E-4482-8DA6-9DC44BAE9062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BAA67-DA86-4B57-90A3-11FA8C328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4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61FC-3F6E-4482-8DA6-9DC44BAE9062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BAA67-DA86-4B57-90A3-11FA8C328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61FC-3F6E-4482-8DA6-9DC44BAE9062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BAA67-DA86-4B57-90A3-11FA8C328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5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61FC-3F6E-4482-8DA6-9DC44BAE9062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BAA67-DA86-4B57-90A3-11FA8C328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66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61FC-3F6E-4482-8DA6-9DC44BAE9062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BAA67-DA86-4B57-90A3-11FA8C328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7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61FC-3F6E-4482-8DA6-9DC44BAE9062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BAA67-DA86-4B57-90A3-11FA8C328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61FC-3F6E-4482-8DA6-9DC44BAE9062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BAA67-DA86-4B57-90A3-11FA8C328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7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61FC-3F6E-4482-8DA6-9DC44BAE9062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BAA67-DA86-4B57-90A3-11FA8C328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2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61FC-3F6E-4482-8DA6-9DC44BAE9062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BAA67-DA86-4B57-90A3-11FA8C328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7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661FC-3F6E-4482-8DA6-9DC44BAE9062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BAA67-DA86-4B57-90A3-11FA8C328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53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244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462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Class Access Specifiers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946275"/>
            <a:ext cx="8075613" cy="3741738"/>
          </a:xfrm>
        </p:spPr>
        <p:txBody>
          <a:bodyPr/>
          <a:lstStyle/>
          <a:p>
            <a:pPr marL="609600" indent="-609600">
              <a:buClr>
                <a:schemeClr val="tx1"/>
              </a:buClr>
              <a:buFontTx/>
              <a:buAutoNum type="arabicParenR"/>
            </a:pPr>
            <a:r>
              <a:rPr lang="en-US" altLang="en-US">
                <a:latin typeface="Courier New" panose="02070309020205020404" pitchFamily="49" charset="0"/>
              </a:rPr>
              <a:t>public</a:t>
            </a:r>
            <a:r>
              <a:rPr lang="en-US" altLang="en-US"/>
              <a:t> – object of derived class can be treated as object of base class (not vice-versa)</a:t>
            </a:r>
          </a:p>
          <a:p>
            <a:pPr marL="609600" indent="-609600">
              <a:buClr>
                <a:schemeClr val="tx1"/>
              </a:buClr>
              <a:buFontTx/>
              <a:buAutoNum type="arabicParenR"/>
            </a:pPr>
            <a:r>
              <a:rPr lang="en-US" altLang="en-US">
                <a:latin typeface="Courier New" panose="02070309020205020404" pitchFamily="49" charset="0"/>
              </a:rPr>
              <a:t>protected</a:t>
            </a:r>
            <a:r>
              <a:rPr lang="en-US" altLang="en-US"/>
              <a:t> – more restrictive than </a:t>
            </a:r>
            <a:r>
              <a:rPr lang="en-US" altLang="en-US">
                <a:latin typeface="Courier New" panose="02070309020205020404" pitchFamily="49" charset="0"/>
              </a:rPr>
              <a:t>public</a:t>
            </a:r>
            <a:r>
              <a:rPr lang="en-US" altLang="en-US"/>
              <a:t>, but allows derived classes to know details of parents</a:t>
            </a:r>
          </a:p>
          <a:p>
            <a:pPr marL="609600" indent="-609600">
              <a:buClr>
                <a:schemeClr val="tx1"/>
              </a:buClr>
              <a:buFontTx/>
              <a:buAutoNum type="arabicParenR"/>
            </a:pPr>
            <a:r>
              <a:rPr lang="en-US" altLang="en-US">
                <a:latin typeface="Courier New" panose="02070309020205020404" pitchFamily="49" charset="0"/>
              </a:rPr>
              <a:t>private</a:t>
            </a:r>
            <a:r>
              <a:rPr lang="en-US" altLang="en-US"/>
              <a:t> – prevents objects of derived class from being treated as objects of base class.</a:t>
            </a:r>
          </a:p>
        </p:txBody>
      </p:sp>
    </p:spTree>
    <p:extLst>
      <p:ext uri="{BB962C8B-B14F-4D97-AF65-F5344CB8AC3E}">
        <p14:creationId xmlns:p14="http://schemas.microsoft.com/office/powerpoint/2010/main" val="15447705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1AFACF6-977D-45E2-9D5B-74D33306E6C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23940" name="Rectangle 36"/>
          <p:cNvSpPr>
            <a:spLocks noChangeArrowheads="1"/>
          </p:cNvSpPr>
          <p:nvPr/>
        </p:nvSpPr>
        <p:spPr bwMode="auto">
          <a:xfrm>
            <a:off x="6248400" y="1143000"/>
            <a:ext cx="4114800" cy="2743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</a:t>
            </a:r>
            <a:r>
              <a:rPr lang="en-US" altLang="en-US" sz="1800">
                <a:latin typeface="Times New Roman" panose="02020603050405020304" pitchFamily="18" charset="0"/>
              </a:rPr>
              <a:t>class Rectangle{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 </a:t>
            </a:r>
            <a:r>
              <a:rPr lang="en-US" altLang="en-US" sz="1800">
                <a:latin typeface="Times New Roman" panose="02020603050405020304" pitchFamily="18" charset="0"/>
              </a:rPr>
              <a:t>private: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       int numVertices;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       float *xCoord, *yCoord;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    public: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       void set(float *x, float *y, int nV);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       float area();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</a:t>
            </a:r>
            <a:r>
              <a:rPr lang="en-US" altLang="en-US" sz="1800"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Comic Sans MS" panose="030F0702030302020204" pitchFamily="66" charset="0"/>
              </a:rPr>
              <a:t>Inheritance Concept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905000" y="2590800"/>
            <a:ext cx="1524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FF00"/>
                </a:solidFill>
              </a:rPr>
              <a:t>Rectangle</a:t>
            </a:r>
          </a:p>
        </p:txBody>
      </p:sp>
      <p:sp>
        <p:nvSpPr>
          <p:cNvPr id="18438" name="AutoShape 5"/>
          <p:cNvSpPr>
            <a:spLocks noChangeArrowheads="1"/>
          </p:cNvSpPr>
          <p:nvPr/>
        </p:nvSpPr>
        <p:spPr bwMode="auto">
          <a:xfrm>
            <a:off x="3810000" y="2590800"/>
            <a:ext cx="1905000" cy="762000"/>
          </a:xfrm>
          <a:prstGeom prst="triangle">
            <a:avLst>
              <a:gd name="adj" fmla="val 500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FF00"/>
                </a:solidFill>
              </a:rPr>
              <a:t>Triangle</a:t>
            </a: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2819400" y="1447800"/>
            <a:ext cx="18288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000066"/>
                </a:solidFill>
              </a:rPr>
              <a:t>Polygon</a:t>
            </a:r>
          </a:p>
        </p:txBody>
      </p:sp>
      <p:sp>
        <p:nvSpPr>
          <p:cNvPr id="123939" name="Rectangle 35"/>
          <p:cNvSpPr>
            <a:spLocks noChangeArrowheads="1"/>
          </p:cNvSpPr>
          <p:nvPr/>
        </p:nvSpPr>
        <p:spPr bwMode="auto">
          <a:xfrm>
            <a:off x="1905000" y="3962400"/>
            <a:ext cx="4343400" cy="26670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class Polygon{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private: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int numVertices;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float *xCoord, *yCoord;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public: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void set(float *x, float *y, int nV);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};</a:t>
            </a:r>
          </a:p>
        </p:txBody>
      </p:sp>
      <p:sp>
        <p:nvSpPr>
          <p:cNvPr id="123941" name="Rectangle 37"/>
          <p:cNvSpPr>
            <a:spLocks noChangeArrowheads="1"/>
          </p:cNvSpPr>
          <p:nvPr/>
        </p:nvSpPr>
        <p:spPr bwMode="auto">
          <a:xfrm>
            <a:off x="6324600" y="4038600"/>
            <a:ext cx="4038600" cy="2667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</a:t>
            </a:r>
            <a:r>
              <a:rPr lang="en-US" altLang="en-US" sz="1800">
                <a:latin typeface="Times New Roman" panose="02020603050405020304" pitchFamily="18" charset="0"/>
              </a:rPr>
              <a:t>class Triangle{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   private: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      int numVertices;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 float *xCoord, *yCoord;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   public: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 void set(float *x, float *y, int nV);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     float area();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};</a:t>
            </a:r>
          </a:p>
        </p:txBody>
      </p:sp>
    </p:spTree>
    <p:extLst>
      <p:ext uri="{BB962C8B-B14F-4D97-AF65-F5344CB8AC3E}">
        <p14:creationId xmlns:p14="http://schemas.microsoft.com/office/powerpoint/2010/main" val="171123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40" grpId="0" animBg="1"/>
      <p:bldP spid="123940" grpId="1" animBg="1"/>
      <p:bldP spid="123939" grpId="0" animBg="1"/>
      <p:bldP spid="1239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571F882-20FA-4ACA-AA4B-9B7F9525B4A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auto">
          <a:xfrm>
            <a:off x="1828800" y="3200400"/>
            <a:ext cx="1524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FF00"/>
                </a:solidFill>
              </a:rPr>
              <a:t>Rectangle</a:t>
            </a:r>
          </a:p>
        </p:txBody>
      </p:sp>
      <p:sp>
        <p:nvSpPr>
          <p:cNvPr id="19460" name="AutoShape 8"/>
          <p:cNvSpPr>
            <a:spLocks noChangeArrowheads="1"/>
          </p:cNvSpPr>
          <p:nvPr/>
        </p:nvSpPr>
        <p:spPr bwMode="auto">
          <a:xfrm>
            <a:off x="3733800" y="3200400"/>
            <a:ext cx="1905000" cy="762000"/>
          </a:xfrm>
          <a:prstGeom prst="triangle">
            <a:avLst>
              <a:gd name="adj" fmla="val 500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FF00"/>
                </a:solidFill>
              </a:rPr>
              <a:t>Triangle</a:t>
            </a:r>
          </a:p>
        </p:txBody>
      </p:sp>
      <p:sp>
        <p:nvSpPr>
          <p:cNvPr id="19461" name="Rectangle 10"/>
          <p:cNvSpPr>
            <a:spLocks noChangeArrowheads="1"/>
          </p:cNvSpPr>
          <p:nvPr/>
        </p:nvSpPr>
        <p:spPr bwMode="auto">
          <a:xfrm>
            <a:off x="2743200" y="1676400"/>
            <a:ext cx="18288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000066"/>
                </a:solidFill>
              </a:rPr>
              <a:t>Polygon</a:t>
            </a:r>
          </a:p>
        </p:txBody>
      </p:sp>
      <p:sp>
        <p:nvSpPr>
          <p:cNvPr id="120844" name="Line 12"/>
          <p:cNvSpPr>
            <a:spLocks noChangeShapeType="1"/>
          </p:cNvSpPr>
          <p:nvPr/>
        </p:nvSpPr>
        <p:spPr bwMode="auto">
          <a:xfrm flipH="1">
            <a:off x="2590800" y="2362200"/>
            <a:ext cx="533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3" name="Rectangle 15"/>
          <p:cNvSpPr>
            <a:spLocks noChangeArrowheads="1"/>
          </p:cNvSpPr>
          <p:nvPr/>
        </p:nvSpPr>
        <p:spPr bwMode="auto">
          <a:xfrm>
            <a:off x="6096000" y="1447800"/>
            <a:ext cx="4038600" cy="25908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class Polygon{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</a:t>
            </a:r>
            <a:r>
              <a:rPr lang="en-US" altLang="en-US" sz="1800">
                <a:solidFill>
                  <a:srgbClr val="FF0000"/>
                </a:solidFill>
                <a:latin typeface="Times New Roman" panose="02020603050405020304" pitchFamily="18" charset="0"/>
              </a:rPr>
              <a:t>protected: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Times New Roman" panose="02020603050405020304" pitchFamily="18" charset="0"/>
              </a:rPr>
              <a:t>	  </a:t>
            </a:r>
            <a:r>
              <a:rPr lang="en-US" altLang="en-US" sz="1800">
                <a:latin typeface="Times New Roman" panose="02020603050405020304" pitchFamily="18" charset="0"/>
              </a:rPr>
              <a:t>int numVertices;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  float *xCoord, float *yCoord;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public: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   void set(float *x, float *y, int nV);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120849" name="Rectangle 17"/>
          <p:cNvSpPr>
            <a:spLocks noChangeArrowheads="1"/>
          </p:cNvSpPr>
          <p:nvPr/>
        </p:nvSpPr>
        <p:spPr bwMode="auto">
          <a:xfrm>
            <a:off x="1828800" y="4572000"/>
            <a:ext cx="3733800" cy="1905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8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class Rectangle : public Polygon{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</a:t>
            </a: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public: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float</a:t>
            </a: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area();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120851" name="AutoShape 19"/>
          <p:cNvSpPr>
            <a:spLocks noChangeArrowheads="1"/>
          </p:cNvSpPr>
          <p:nvPr/>
        </p:nvSpPr>
        <p:spPr bwMode="auto">
          <a:xfrm>
            <a:off x="5715000" y="5410200"/>
            <a:ext cx="381000" cy="228600"/>
          </a:xfrm>
          <a:prstGeom prst="left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0852" name="Rectangle 20"/>
          <p:cNvSpPr>
            <a:spLocks noChangeArrowheads="1"/>
          </p:cNvSpPr>
          <p:nvPr/>
        </p:nvSpPr>
        <p:spPr bwMode="auto">
          <a:xfrm>
            <a:off x="6096000" y="4114800"/>
            <a:ext cx="4038600" cy="2590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class Rectangle{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</a:t>
            </a:r>
            <a:r>
              <a:rPr lang="en-US" altLang="en-US" sz="1800">
                <a:solidFill>
                  <a:srgbClr val="FF0000"/>
                </a:solidFill>
                <a:latin typeface="Times New Roman" panose="02020603050405020304" pitchFamily="18" charset="0"/>
              </a:rPr>
              <a:t>protected: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Times New Roman" panose="02020603050405020304" pitchFamily="18" charset="0"/>
              </a:rPr>
              <a:t>	  </a:t>
            </a:r>
            <a:r>
              <a:rPr lang="en-US" altLang="en-US" sz="1800">
                <a:latin typeface="Times New Roman" panose="02020603050405020304" pitchFamily="18" charset="0"/>
              </a:rPr>
              <a:t>int numVertices;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  float *xCoord, float *yCoord;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public: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   void set(float *x, float *y, int nV);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   float area();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buFontTx/>
              <a:buNone/>
            </a:pPr>
            <a:endParaRPr lang="en-US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7" name="Rectangle 23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85800"/>
          </a:xfrm>
          <a:noFill/>
        </p:spPr>
        <p:txBody>
          <a:bodyPr/>
          <a:lstStyle/>
          <a:p>
            <a:pPr eaLnBrk="1" hangingPunct="1"/>
            <a:r>
              <a:rPr lang="en-US" altLang="en-US" sz="4000">
                <a:latin typeface="Comic Sans MS" panose="030F0702030302020204" pitchFamily="66" charset="0"/>
              </a:rPr>
              <a:t>Inheritance Concept</a:t>
            </a:r>
          </a:p>
        </p:txBody>
      </p:sp>
    </p:spTree>
    <p:extLst>
      <p:ext uri="{BB962C8B-B14F-4D97-AF65-F5344CB8AC3E}">
        <p14:creationId xmlns:p14="http://schemas.microsoft.com/office/powerpoint/2010/main" val="414849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44" grpId="0" animBg="1"/>
      <p:bldP spid="120849" grpId="0" animBg="1"/>
      <p:bldP spid="120851" grpId="0" animBg="1"/>
      <p:bldP spid="12085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F35E9A-1A05-4BE6-BEB3-06FD38FB328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1828800" y="3200400"/>
            <a:ext cx="1524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FF00"/>
                </a:solidFill>
              </a:rPr>
              <a:t>Rectangle</a:t>
            </a:r>
          </a:p>
        </p:txBody>
      </p:sp>
      <p:sp>
        <p:nvSpPr>
          <p:cNvPr id="20484" name="AutoShape 5"/>
          <p:cNvSpPr>
            <a:spLocks noChangeArrowheads="1"/>
          </p:cNvSpPr>
          <p:nvPr/>
        </p:nvSpPr>
        <p:spPr bwMode="auto">
          <a:xfrm>
            <a:off x="3733800" y="3200400"/>
            <a:ext cx="1905000" cy="762000"/>
          </a:xfrm>
          <a:prstGeom prst="triangle">
            <a:avLst>
              <a:gd name="adj" fmla="val 500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FF00"/>
                </a:solidFill>
              </a:rPr>
              <a:t>Triangle</a:t>
            </a:r>
          </a:p>
        </p:txBody>
      </p:sp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2743200" y="1676400"/>
            <a:ext cx="18288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000066"/>
                </a:solidFill>
              </a:rPr>
              <a:t>Polygon</a:t>
            </a:r>
          </a:p>
        </p:txBody>
      </p:sp>
      <p:sp>
        <p:nvSpPr>
          <p:cNvPr id="20486" name="Line 7"/>
          <p:cNvSpPr>
            <a:spLocks noChangeShapeType="1"/>
          </p:cNvSpPr>
          <p:nvPr/>
        </p:nvSpPr>
        <p:spPr bwMode="auto">
          <a:xfrm flipH="1">
            <a:off x="2590800" y="2362200"/>
            <a:ext cx="533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Line 8"/>
          <p:cNvSpPr>
            <a:spLocks noChangeShapeType="1"/>
          </p:cNvSpPr>
          <p:nvPr/>
        </p:nvSpPr>
        <p:spPr bwMode="auto">
          <a:xfrm>
            <a:off x="4114800" y="2362200"/>
            <a:ext cx="533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Rectangle 9"/>
          <p:cNvSpPr>
            <a:spLocks noChangeArrowheads="1"/>
          </p:cNvSpPr>
          <p:nvPr/>
        </p:nvSpPr>
        <p:spPr bwMode="auto">
          <a:xfrm>
            <a:off x="6248400" y="1371600"/>
            <a:ext cx="3962400" cy="25908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class Polygon{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</a:t>
            </a:r>
            <a:r>
              <a:rPr lang="en-US" altLang="en-US" sz="1800">
                <a:solidFill>
                  <a:srgbClr val="FF0000"/>
                </a:solidFill>
                <a:latin typeface="Times New Roman" panose="02020603050405020304" pitchFamily="18" charset="0"/>
              </a:rPr>
              <a:t>protected: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Times New Roman" panose="02020603050405020304" pitchFamily="18" charset="0"/>
              </a:rPr>
              <a:t>	  </a:t>
            </a:r>
            <a:r>
              <a:rPr lang="en-US" altLang="en-US" sz="1800">
                <a:latin typeface="Times New Roman" panose="02020603050405020304" pitchFamily="18" charset="0"/>
              </a:rPr>
              <a:t>int numVertices;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  float *xCoord, float *yCoord;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public: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   void set(float *x, float *y, int nV);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20489" name="Rectangle 10"/>
          <p:cNvSpPr>
            <a:spLocks noChangeArrowheads="1"/>
          </p:cNvSpPr>
          <p:nvPr/>
        </p:nvSpPr>
        <p:spPr bwMode="auto">
          <a:xfrm>
            <a:off x="2057400" y="4572000"/>
            <a:ext cx="3505200" cy="19050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800">
              <a:solidFill>
                <a:srgbClr val="006600"/>
              </a:solidFill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6600"/>
                </a:solidFill>
                <a:latin typeface="Times New Roman" panose="02020603050405020304" pitchFamily="18" charset="0"/>
              </a:rPr>
              <a:t>class Triangle : public Polygon{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6600"/>
                </a:solidFill>
                <a:latin typeface="Times New Roman" panose="02020603050405020304" pitchFamily="18" charset="0"/>
              </a:rPr>
              <a:t>	public: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6600"/>
                </a:solidFill>
                <a:latin typeface="Times New Roman" panose="02020603050405020304" pitchFamily="18" charset="0"/>
              </a:rPr>
              <a:t>	 float area();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6600"/>
                </a:solidFill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20490" name="AutoShape 12"/>
          <p:cNvSpPr>
            <a:spLocks noChangeArrowheads="1"/>
          </p:cNvSpPr>
          <p:nvPr/>
        </p:nvSpPr>
        <p:spPr bwMode="auto">
          <a:xfrm>
            <a:off x="5715000" y="5410200"/>
            <a:ext cx="381000" cy="228600"/>
          </a:xfrm>
          <a:prstGeom prst="left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91" name="Rectangle 13"/>
          <p:cNvSpPr>
            <a:spLocks noChangeArrowheads="1"/>
          </p:cNvSpPr>
          <p:nvPr/>
        </p:nvSpPr>
        <p:spPr bwMode="auto">
          <a:xfrm>
            <a:off x="6248400" y="4114800"/>
            <a:ext cx="3886200" cy="2590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class Triangle{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</a:t>
            </a:r>
            <a:r>
              <a:rPr lang="en-US" altLang="en-US" sz="1800">
                <a:solidFill>
                  <a:srgbClr val="FF0000"/>
                </a:solidFill>
                <a:latin typeface="Times New Roman" panose="02020603050405020304" pitchFamily="18" charset="0"/>
              </a:rPr>
              <a:t>protected: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Times New Roman" panose="02020603050405020304" pitchFamily="18" charset="0"/>
              </a:rPr>
              <a:t>	  </a:t>
            </a:r>
            <a:r>
              <a:rPr lang="en-US" altLang="en-US" sz="1800">
                <a:latin typeface="Times New Roman" panose="02020603050405020304" pitchFamily="18" charset="0"/>
              </a:rPr>
              <a:t>int numVertices;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  float *xCoord, float *yCoord;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public: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   void set(float *x, float *y, int nV);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   float area();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buFontTx/>
              <a:buNone/>
            </a:pPr>
            <a:endParaRPr lang="en-US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92" name="Rectangle 16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85800"/>
          </a:xfrm>
          <a:noFill/>
        </p:spPr>
        <p:txBody>
          <a:bodyPr/>
          <a:lstStyle/>
          <a:p>
            <a:pPr eaLnBrk="1" hangingPunct="1"/>
            <a:r>
              <a:rPr lang="en-US" altLang="en-US" sz="4000">
                <a:latin typeface="Comic Sans MS" panose="030F0702030302020204" pitchFamily="66" charset="0"/>
              </a:rPr>
              <a:t>Inheritance Concept</a:t>
            </a:r>
          </a:p>
        </p:txBody>
      </p:sp>
    </p:spTree>
    <p:extLst>
      <p:ext uri="{BB962C8B-B14F-4D97-AF65-F5344CB8AC3E}">
        <p14:creationId xmlns:p14="http://schemas.microsoft.com/office/powerpoint/2010/main" val="48756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8BB27AC-3C2F-4902-9592-773CA6D8DD6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Comic Sans MS" panose="030F0702030302020204" pitchFamily="66" charset="0"/>
              </a:rPr>
              <a:t>Inheritance Concept</a:t>
            </a:r>
          </a:p>
        </p:txBody>
      </p:sp>
      <p:sp>
        <p:nvSpPr>
          <p:cNvPr id="21508" name="Text Box 10"/>
          <p:cNvSpPr txBox="1">
            <a:spLocks noChangeArrowheads="1"/>
          </p:cNvSpPr>
          <p:nvPr/>
        </p:nvSpPr>
        <p:spPr bwMode="auto">
          <a:xfrm>
            <a:off x="3440114" y="1676400"/>
            <a:ext cx="7104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Point</a:t>
            </a:r>
          </a:p>
        </p:txBody>
      </p:sp>
      <p:sp>
        <p:nvSpPr>
          <p:cNvPr id="21509" name="Text Box 11"/>
          <p:cNvSpPr txBox="1">
            <a:spLocks noChangeArrowheads="1"/>
          </p:cNvSpPr>
          <p:nvPr/>
        </p:nvSpPr>
        <p:spPr bwMode="auto">
          <a:xfrm>
            <a:off x="2746376" y="2743200"/>
            <a:ext cx="7745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Circle</a:t>
            </a:r>
          </a:p>
        </p:txBody>
      </p:sp>
      <p:sp>
        <p:nvSpPr>
          <p:cNvPr id="21510" name="Text Box 12"/>
          <p:cNvSpPr txBox="1">
            <a:spLocks noChangeArrowheads="1"/>
          </p:cNvSpPr>
          <p:nvPr/>
        </p:nvSpPr>
        <p:spPr bwMode="auto">
          <a:xfrm>
            <a:off x="3902075" y="2743200"/>
            <a:ext cx="10823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3D-Point</a:t>
            </a:r>
          </a:p>
        </p:txBody>
      </p:sp>
      <p:sp>
        <p:nvSpPr>
          <p:cNvPr id="21511" name="Rectangle 21"/>
          <p:cNvSpPr>
            <a:spLocks noChangeArrowheads="1"/>
          </p:cNvSpPr>
          <p:nvPr/>
        </p:nvSpPr>
        <p:spPr bwMode="auto">
          <a:xfrm>
            <a:off x="6172200" y="1447800"/>
            <a:ext cx="3276600" cy="25908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class Point{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protected: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int x, y;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public: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void set (int a, int b);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133142" name="Rectangle 22"/>
          <p:cNvSpPr>
            <a:spLocks noChangeArrowheads="1"/>
          </p:cNvSpPr>
          <p:nvPr/>
        </p:nvSpPr>
        <p:spPr bwMode="auto">
          <a:xfrm>
            <a:off x="2438400" y="4572000"/>
            <a:ext cx="3352800" cy="1905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class Circle : public Point{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	private: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		double r;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133143" name="Rectangle 23"/>
          <p:cNvSpPr>
            <a:spLocks noChangeArrowheads="1"/>
          </p:cNvSpPr>
          <p:nvPr/>
        </p:nvSpPr>
        <p:spPr bwMode="auto">
          <a:xfrm>
            <a:off x="6172200" y="4572000"/>
            <a:ext cx="3352800" cy="19050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class 3D-Point: public Point{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	private: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		int z;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21514" name="Text Box 24"/>
          <p:cNvSpPr txBox="1">
            <a:spLocks noChangeArrowheads="1"/>
          </p:cNvSpPr>
          <p:nvPr/>
        </p:nvSpPr>
        <p:spPr bwMode="auto">
          <a:xfrm>
            <a:off x="4648200" y="1597026"/>
            <a:ext cx="31290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x</a:t>
            </a:r>
          </a:p>
          <a:p>
            <a:pPr eaLnBrk="1" hangingPunct="1"/>
            <a:r>
              <a:rPr lang="en-US" altLang="en-US" b="1"/>
              <a:t>y</a:t>
            </a:r>
          </a:p>
        </p:txBody>
      </p:sp>
      <p:sp>
        <p:nvSpPr>
          <p:cNvPr id="133145" name="Text Box 25"/>
          <p:cNvSpPr txBox="1">
            <a:spLocks noChangeArrowheads="1"/>
          </p:cNvSpPr>
          <p:nvPr/>
        </p:nvSpPr>
        <p:spPr bwMode="auto">
          <a:xfrm>
            <a:off x="3124200" y="3189288"/>
            <a:ext cx="312906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x</a:t>
            </a:r>
          </a:p>
          <a:p>
            <a:pPr eaLnBrk="1" hangingPunct="1"/>
            <a:r>
              <a:rPr lang="en-US" altLang="en-US" b="1"/>
              <a:t>y</a:t>
            </a:r>
          </a:p>
          <a:p>
            <a:pPr eaLnBrk="1" hangingPunct="1"/>
            <a:r>
              <a:rPr lang="en-US" altLang="en-US" b="1"/>
              <a:t>r</a:t>
            </a:r>
          </a:p>
        </p:txBody>
      </p:sp>
      <p:sp>
        <p:nvSpPr>
          <p:cNvPr id="133146" name="Text Box 26"/>
          <p:cNvSpPr txBox="1">
            <a:spLocks noChangeArrowheads="1"/>
          </p:cNvSpPr>
          <p:nvPr/>
        </p:nvSpPr>
        <p:spPr bwMode="auto">
          <a:xfrm>
            <a:off x="4343400" y="3189288"/>
            <a:ext cx="312906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x</a:t>
            </a:r>
          </a:p>
          <a:p>
            <a:pPr eaLnBrk="1" hangingPunct="1"/>
            <a:r>
              <a:rPr lang="en-US" altLang="en-US" b="1"/>
              <a:t>y</a:t>
            </a:r>
          </a:p>
          <a:p>
            <a:pPr eaLnBrk="1" hangingPunct="1"/>
            <a:r>
              <a:rPr lang="en-US" altLang="en-US" b="1"/>
              <a:t>z</a:t>
            </a:r>
          </a:p>
        </p:txBody>
      </p:sp>
      <p:sp>
        <p:nvSpPr>
          <p:cNvPr id="133147" name="Line 27"/>
          <p:cNvSpPr>
            <a:spLocks noChangeShapeType="1"/>
          </p:cNvSpPr>
          <p:nvPr/>
        </p:nvSpPr>
        <p:spPr bwMode="auto">
          <a:xfrm flipH="1">
            <a:off x="3200400" y="21336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48" name="Line 28"/>
          <p:cNvSpPr>
            <a:spLocks noChangeShapeType="1"/>
          </p:cNvSpPr>
          <p:nvPr/>
        </p:nvSpPr>
        <p:spPr bwMode="auto">
          <a:xfrm>
            <a:off x="4038600" y="21336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5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2" grpId="0" animBg="1"/>
      <p:bldP spid="133143" grpId="0" animBg="1"/>
      <p:bldP spid="133145" grpId="0" animBg="1"/>
      <p:bldP spid="133146" grpId="0" animBg="1"/>
      <p:bldP spid="133147" grpId="0" animBg="1"/>
      <p:bldP spid="13314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A465E0B-7AB5-4305-BA07-20C178BC75B6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609600"/>
            <a:ext cx="8458200" cy="6858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Comic Sans MS" panose="030F0702030302020204" pitchFamily="66" charset="0"/>
              </a:rPr>
              <a:t>Why Inheritance ?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676400"/>
            <a:ext cx="8001000" cy="4038600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  <a:buNone/>
            </a:pPr>
            <a:endParaRPr lang="en-US" altLang="en-US"/>
          </a:p>
          <a:p>
            <a:pPr lvl="1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en-US" smtClean="0"/>
              <a:t>Inheritance is a mechanism for 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None/>
            </a:pPr>
            <a:endParaRPr lang="en-US" altLang="en-US" sz="1000"/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altLang="en-US" sz="2800">
                <a:solidFill>
                  <a:schemeClr val="accent2"/>
                </a:solidFill>
              </a:rPr>
              <a:t>building class types from existing class types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endParaRPr lang="en-US" altLang="en-US" sz="1000">
              <a:solidFill>
                <a:schemeClr val="accent2"/>
              </a:solidFill>
            </a:endParaRP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altLang="en-US" sz="2800">
                <a:solidFill>
                  <a:srgbClr val="006600"/>
                </a:solidFill>
              </a:rPr>
              <a:t>defining new class types to be a</a:t>
            </a:r>
            <a:r>
              <a:rPr lang="en-US" altLang="en-US" sz="2800"/>
              <a:t> </a:t>
            </a:r>
          </a:p>
          <a:p>
            <a:pPr lvl="3">
              <a:spcBef>
                <a:spcPts val="200"/>
              </a:spcBef>
              <a:spcAft>
                <a:spcPts val="200"/>
              </a:spcAft>
            </a:pPr>
            <a:r>
              <a:rPr lang="en-US" altLang="en-US" sz="2800"/>
              <a:t>specialization </a:t>
            </a:r>
          </a:p>
          <a:p>
            <a:pPr lvl="3">
              <a:spcBef>
                <a:spcPts val="200"/>
              </a:spcBef>
              <a:spcAft>
                <a:spcPts val="200"/>
              </a:spcAft>
            </a:pPr>
            <a:r>
              <a:rPr lang="en-US" altLang="en-US" sz="2800"/>
              <a:t>augmentation </a:t>
            </a:r>
          </a:p>
          <a:p>
            <a:pPr lvl="2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en-US" sz="2800"/>
              <a:t>	</a:t>
            </a:r>
            <a:r>
              <a:rPr lang="en-US" altLang="en-US" sz="2800">
                <a:solidFill>
                  <a:srgbClr val="006600"/>
                </a:solidFill>
              </a:rPr>
              <a:t>of existing types</a:t>
            </a:r>
          </a:p>
        </p:txBody>
      </p:sp>
    </p:spTree>
    <p:extLst>
      <p:ext uri="{BB962C8B-B14F-4D97-AF65-F5344CB8AC3E}">
        <p14:creationId xmlns:p14="http://schemas.microsoft.com/office/powerpoint/2010/main" val="246791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8D3AE32-28F0-4936-ACBF-FA67AD8A9E1F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2438400" y="2362200"/>
            <a:ext cx="7239000" cy="5334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533400"/>
            <a:ext cx="8153400" cy="762000"/>
          </a:xfrm>
        </p:spPr>
        <p:txBody>
          <a:bodyPr/>
          <a:lstStyle/>
          <a:p>
            <a:pPr eaLnBrk="1" hangingPunct="1"/>
            <a:r>
              <a:rPr lang="en-US" altLang="en-US" sz="4000"/>
              <a:t>Define a Class Hierarchy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752600"/>
            <a:ext cx="8077200" cy="4191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Syntax:</a:t>
            </a:r>
          </a:p>
          <a:p>
            <a:pPr eaLnBrk="1" hangingPunct="1">
              <a:buFontTx/>
              <a:buNone/>
            </a:pPr>
            <a:r>
              <a:rPr lang="en-US" altLang="en-US" i="1" smtClean="0"/>
              <a:t>	</a:t>
            </a:r>
            <a:r>
              <a:rPr lang="en-US" altLang="en-US">
                <a:solidFill>
                  <a:srgbClr val="000066"/>
                </a:solidFill>
              </a:rPr>
              <a:t>class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 sz="2400" i="1">
                <a:solidFill>
                  <a:srgbClr val="006600"/>
                </a:solidFill>
              </a:rPr>
              <a:t>DerivedClassName</a:t>
            </a:r>
            <a:r>
              <a:rPr lang="en-US" altLang="en-US" sz="2400">
                <a:solidFill>
                  <a:schemeClr val="accent2"/>
                </a:solidFill>
              </a:rPr>
              <a:t> : </a:t>
            </a:r>
            <a:r>
              <a:rPr lang="en-US" altLang="en-US" sz="2400">
                <a:solidFill>
                  <a:srgbClr val="663300"/>
                </a:solidFill>
              </a:rPr>
              <a:t>access-level</a:t>
            </a:r>
            <a:r>
              <a:rPr lang="en-US" altLang="en-US" sz="2400">
                <a:solidFill>
                  <a:schemeClr val="accent2"/>
                </a:solidFill>
              </a:rPr>
              <a:t> </a:t>
            </a:r>
            <a:r>
              <a:rPr lang="en-US" altLang="en-US" sz="2400" i="1">
                <a:solidFill>
                  <a:srgbClr val="006600"/>
                </a:solidFill>
              </a:rPr>
              <a:t>BaseClassName</a:t>
            </a:r>
          </a:p>
          <a:p>
            <a:pPr eaLnBrk="1" hangingPunct="1">
              <a:buFontTx/>
              <a:buNone/>
            </a:pPr>
            <a:endParaRPr lang="en-US" altLang="en-US" sz="800" i="1">
              <a:solidFill>
                <a:srgbClr val="0066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z="2400" i="1"/>
              <a:t>	</a:t>
            </a:r>
            <a:r>
              <a:rPr lang="en-US" altLang="en-US" sz="2400"/>
              <a:t>where </a:t>
            </a:r>
          </a:p>
          <a:p>
            <a:pPr lvl="1" eaLnBrk="1" hangingPunct="1"/>
            <a:r>
              <a:rPr lang="en-US" altLang="en-US">
                <a:solidFill>
                  <a:srgbClr val="663300"/>
                </a:solidFill>
              </a:rPr>
              <a:t>access-level </a:t>
            </a:r>
            <a:r>
              <a:rPr lang="en-US" altLang="en-US"/>
              <a:t>specifies the type of derivation</a:t>
            </a:r>
          </a:p>
          <a:p>
            <a:pPr lvl="2" eaLnBrk="1" hangingPunct="1"/>
            <a:r>
              <a:rPr lang="en-US" altLang="en-US" smtClean="0"/>
              <a:t>private by default, or</a:t>
            </a:r>
          </a:p>
          <a:p>
            <a:pPr lvl="2" eaLnBrk="1" hangingPunct="1"/>
            <a:r>
              <a:rPr lang="en-US" altLang="en-US" smtClean="0"/>
              <a:t>public</a:t>
            </a:r>
          </a:p>
          <a:p>
            <a:pPr eaLnBrk="1" hangingPunct="1"/>
            <a:r>
              <a:rPr lang="en-US" altLang="en-US">
                <a:solidFill>
                  <a:srgbClr val="006600"/>
                </a:solidFill>
              </a:rPr>
              <a:t>Any class can serve as a base class</a:t>
            </a:r>
          </a:p>
          <a:p>
            <a:pPr lvl="1" eaLnBrk="1" hangingPunct="1"/>
            <a:r>
              <a:rPr lang="en-US" altLang="en-US"/>
              <a:t>Thus a derived class can also be a base class</a:t>
            </a:r>
          </a:p>
        </p:txBody>
      </p:sp>
    </p:spTree>
    <p:extLst>
      <p:ext uri="{BB962C8B-B14F-4D97-AF65-F5344CB8AC3E}">
        <p14:creationId xmlns:p14="http://schemas.microsoft.com/office/powerpoint/2010/main" val="201355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2AD9CEC-0062-407B-A049-0CF6E777F53A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Comic Sans MS" panose="030F0702030302020204" pitchFamily="66" charset="0"/>
              </a:rPr>
              <a:t>Class Derivation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3440114" y="1524000"/>
            <a:ext cx="7104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Point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3276600" y="2590800"/>
            <a:ext cx="10823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3D-Point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6248400" y="1600200"/>
            <a:ext cx="3276600" cy="22860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class Point{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protected: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int x, y;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public: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void set (int a, int b);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438400" y="4191000"/>
            <a:ext cx="3352800" cy="1828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class 3D-Point : public Point{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	private: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         double z;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	… …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25608" name="Line 13"/>
          <p:cNvSpPr>
            <a:spLocks noChangeShapeType="1"/>
          </p:cNvSpPr>
          <p:nvPr/>
        </p:nvSpPr>
        <p:spPr bwMode="auto">
          <a:xfrm>
            <a:off x="3886200" y="19050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6248400" y="4191000"/>
            <a:ext cx="3657600" cy="1828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class Sphere : public 3D-Point{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	private: 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       double r;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	… …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136207" name="Line 15"/>
          <p:cNvSpPr>
            <a:spLocks noChangeShapeType="1"/>
          </p:cNvSpPr>
          <p:nvPr/>
        </p:nvSpPr>
        <p:spPr bwMode="auto">
          <a:xfrm>
            <a:off x="3922713" y="3048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08" name="Text Box 16"/>
          <p:cNvSpPr txBox="1">
            <a:spLocks noChangeArrowheads="1"/>
          </p:cNvSpPr>
          <p:nvPr/>
        </p:nvSpPr>
        <p:spPr bwMode="auto">
          <a:xfrm>
            <a:off x="3465514" y="3581400"/>
            <a:ext cx="9284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Sphere</a:t>
            </a:r>
          </a:p>
        </p:txBody>
      </p:sp>
      <p:sp>
        <p:nvSpPr>
          <p:cNvPr id="136211" name="Text Box 19"/>
          <p:cNvSpPr txBox="1">
            <a:spLocks noChangeArrowheads="1"/>
          </p:cNvSpPr>
          <p:nvPr/>
        </p:nvSpPr>
        <p:spPr bwMode="auto">
          <a:xfrm>
            <a:off x="2057400" y="6080125"/>
            <a:ext cx="90316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339933"/>
                </a:solidFill>
              </a:rPr>
              <a:t>Point</a:t>
            </a:r>
            <a:r>
              <a:rPr lang="en-US" altLang="en-US" sz="2000"/>
              <a:t> is the base class of </a:t>
            </a:r>
            <a:r>
              <a:rPr lang="en-US" altLang="en-US" sz="2000">
                <a:solidFill>
                  <a:srgbClr val="339933"/>
                </a:solidFill>
              </a:rPr>
              <a:t>3D-Point</a:t>
            </a:r>
            <a:r>
              <a:rPr lang="en-US" altLang="en-US" sz="2000"/>
              <a:t>, while </a:t>
            </a:r>
            <a:r>
              <a:rPr lang="en-US" altLang="en-US" sz="2000">
                <a:solidFill>
                  <a:srgbClr val="339933"/>
                </a:solidFill>
              </a:rPr>
              <a:t>3D-Point</a:t>
            </a:r>
            <a:r>
              <a:rPr lang="en-US" altLang="en-US" sz="2000"/>
              <a:t> is the base class of </a:t>
            </a:r>
            <a:r>
              <a:rPr lang="en-US" altLang="en-US" sz="2000">
                <a:solidFill>
                  <a:srgbClr val="339933"/>
                </a:solidFill>
              </a:rPr>
              <a:t>Sphere</a:t>
            </a:r>
          </a:p>
        </p:txBody>
      </p:sp>
    </p:spTree>
    <p:extLst>
      <p:ext uri="{BB962C8B-B14F-4D97-AF65-F5344CB8AC3E}">
        <p14:creationId xmlns:p14="http://schemas.microsoft.com/office/powerpoint/2010/main" val="298813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3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6" grpId="0" animBg="1"/>
      <p:bldP spid="136207" grpId="0" animBg="1"/>
      <p:bldP spid="136208" grpId="0"/>
      <p:bldP spid="1362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2933470-F5A3-469F-B632-E0E8BFBA6919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838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600">
                <a:latin typeface="Comic Sans MS" panose="030F0702030302020204" pitchFamily="66" charset="0"/>
              </a:rPr>
              <a:t>What to inherit?</a:t>
            </a: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09800" y="2057400"/>
            <a:ext cx="7772400" cy="39624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accent2"/>
                </a:solidFill>
              </a:rPr>
              <a:t>In principle</a:t>
            </a:r>
            <a:r>
              <a:rPr lang="en-US" altLang="en-US" smtClean="0"/>
              <a:t>, every member of a base class is inherited by a derived class</a:t>
            </a:r>
          </a:p>
          <a:p>
            <a:pPr lvl="1" eaLnBrk="1" hangingPunct="1"/>
            <a:r>
              <a:rPr lang="en-US" altLang="en-US" smtClean="0"/>
              <a:t> just with different access permission</a:t>
            </a:r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286128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8B3DC3D-CCD2-478B-95AA-D021FCE0B839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3600">
                <a:latin typeface="Comic Sans MS" panose="030F0702030302020204" pitchFamily="66" charset="0"/>
              </a:rPr>
              <a:t>Access Control Over the Members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0" y="1524000"/>
            <a:ext cx="5029200" cy="1828800"/>
          </a:xfrm>
        </p:spPr>
        <p:txBody>
          <a:bodyPr/>
          <a:lstStyle/>
          <a:p>
            <a:pPr eaLnBrk="1" hangingPunct="1"/>
            <a:r>
              <a:rPr lang="en-US" altLang="en-US" smtClean="0"/>
              <a:t>Two levels of access control over class members</a:t>
            </a:r>
          </a:p>
          <a:p>
            <a:pPr lvl="1" eaLnBrk="1" hangingPunct="1"/>
            <a:r>
              <a:rPr lang="en-US" altLang="en-US" smtClean="0">
                <a:solidFill>
                  <a:schemeClr val="accent2"/>
                </a:solidFill>
              </a:rPr>
              <a:t>class definition</a:t>
            </a:r>
          </a:p>
          <a:p>
            <a:pPr lvl="1" eaLnBrk="1" hangingPunct="1"/>
            <a:r>
              <a:rPr lang="en-US" altLang="en-US" smtClean="0">
                <a:solidFill>
                  <a:srgbClr val="339933"/>
                </a:solidFill>
              </a:rPr>
              <a:t>inheritance type</a:t>
            </a:r>
          </a:p>
        </p:txBody>
      </p:sp>
      <p:graphicFrame>
        <p:nvGraphicFramePr>
          <p:cNvPr id="27653" name="Object 6"/>
          <p:cNvGraphicFramePr>
            <a:graphicFrameLocks noChangeAspect="1"/>
          </p:cNvGraphicFramePr>
          <p:nvPr/>
        </p:nvGraphicFramePr>
        <p:xfrm>
          <a:off x="2133600" y="1905000"/>
          <a:ext cx="289560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1945640" imgH="1907540" progId="Visio.Drawing.5">
                  <p:embed/>
                </p:oleObj>
              </mc:Choice>
              <mc:Fallback>
                <p:oleObj name="VISIO" r:id="rId3" imgW="1945640" imgH="190754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905000"/>
                        <a:ext cx="2895600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5867400" y="3581400"/>
            <a:ext cx="3733800" cy="15240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class Point{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protected:</a:t>
            </a:r>
            <a:r>
              <a:rPr lang="en-US" altLang="en-US" sz="2000">
                <a:latin typeface="Times New Roman" panose="02020603050405020304" pitchFamily="18" charset="0"/>
              </a:rPr>
              <a:t> int x, y;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public:</a:t>
            </a:r>
            <a:r>
              <a:rPr lang="en-US" altLang="en-US" sz="2000">
                <a:latin typeface="Times New Roman" panose="02020603050405020304" pitchFamily="18" charset="0"/>
              </a:rPr>
              <a:t> void set(int a, int b);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5867400" y="5334000"/>
            <a:ext cx="3733800" cy="1143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class Circle : </a:t>
            </a:r>
            <a:r>
              <a:rPr lang="en-US" altLang="en-US" sz="2000">
                <a:solidFill>
                  <a:srgbClr val="339933"/>
                </a:solidFill>
                <a:latin typeface="Times New Roman" panose="02020603050405020304" pitchFamily="18" charset="0"/>
              </a:rPr>
              <a:t>public</a:t>
            </a: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Point{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	… …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549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build="p"/>
      <p:bldP spid="40967" grpId="0" animBg="1"/>
      <p:bldP spid="409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Inheritance?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943100"/>
            <a:ext cx="8240713" cy="3703638"/>
          </a:xfrm>
        </p:spPr>
        <p:txBody>
          <a:bodyPr/>
          <a:lstStyle/>
          <a:p>
            <a:pPr eaLnBrk="1" hangingPunct="1"/>
            <a:r>
              <a:rPr lang="en-US" altLang="en-US" smtClean="0"/>
              <a:t>Provides a way to create a new class from an existing class</a:t>
            </a:r>
          </a:p>
          <a:p>
            <a:pPr eaLnBrk="1" hangingPunct="1"/>
            <a:r>
              <a:rPr lang="en-US" altLang="en-US" smtClean="0"/>
              <a:t>The new class is a specialized version of the existing class</a:t>
            </a:r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236301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0DD3EF4-F35F-4D96-80C3-D93E101906A1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4114800"/>
            <a:ext cx="8001000" cy="2514600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The type of inheritance defines the  access level for the members of derived class</a:t>
            </a:r>
            <a:r>
              <a:rPr lang="en-US" altLang="en-US" sz="2400" b="1">
                <a:solidFill>
                  <a:schemeClr val="accent2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2400">
                <a:solidFill>
                  <a:schemeClr val="accent2"/>
                </a:solidFill>
              </a:rPr>
              <a:t>that are inherited from the base class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9906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Access Rights of Derived Classes</a:t>
            </a:r>
          </a:p>
        </p:txBody>
      </p:sp>
      <p:graphicFrame>
        <p:nvGraphicFramePr>
          <p:cNvPr id="146473" name="Group 41"/>
          <p:cNvGraphicFramePr>
            <a:graphicFrameLocks noGrp="1"/>
          </p:cNvGraphicFramePr>
          <p:nvPr/>
        </p:nvGraphicFramePr>
        <p:xfrm>
          <a:off x="2971800" y="1981201"/>
          <a:ext cx="6096000" cy="1831975"/>
        </p:xfrm>
        <a:graphic>
          <a:graphicData uri="http://schemas.openxmlformats.org/drawingml/2006/table">
            <a:tbl>
              <a:tblPr/>
              <a:tblGrid>
                <a:gridCol w="1371600"/>
                <a:gridCol w="1676400"/>
                <a:gridCol w="1524000"/>
                <a:gridCol w="15240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public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private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protected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public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public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04" name="Text Box 42"/>
          <p:cNvSpPr txBox="1">
            <a:spLocks noChangeArrowheads="1"/>
          </p:cNvSpPr>
          <p:nvPr/>
        </p:nvSpPr>
        <p:spPr bwMode="auto">
          <a:xfrm>
            <a:off x="5416550" y="1447800"/>
            <a:ext cx="21468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Type of Inheritance</a:t>
            </a:r>
          </a:p>
        </p:txBody>
      </p:sp>
      <p:sp>
        <p:nvSpPr>
          <p:cNvPr id="28705" name="Text Box 43"/>
          <p:cNvSpPr txBox="1">
            <a:spLocks noChangeArrowheads="1"/>
          </p:cNvSpPr>
          <p:nvPr/>
        </p:nvSpPr>
        <p:spPr bwMode="auto">
          <a:xfrm>
            <a:off x="2204561" y="2286000"/>
            <a:ext cx="738664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Access Control</a:t>
            </a:r>
          </a:p>
          <a:p>
            <a:pPr eaLnBrk="1" hangingPunct="1"/>
            <a:r>
              <a:rPr lang="en-US" altLang="en-US" b="1"/>
              <a:t>for Members</a:t>
            </a:r>
          </a:p>
        </p:txBody>
      </p:sp>
    </p:spTree>
    <p:extLst>
      <p:ext uri="{BB962C8B-B14F-4D97-AF65-F5344CB8AC3E}">
        <p14:creationId xmlns:p14="http://schemas.microsoft.com/office/powerpoint/2010/main" val="326080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A8F7234-FDF9-408A-BBA4-754116089C0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9699" name="Rectangle 27"/>
          <p:cNvSpPr>
            <a:spLocks noChangeArrowheads="1"/>
          </p:cNvSpPr>
          <p:nvPr/>
        </p:nvSpPr>
        <p:spPr bwMode="auto">
          <a:xfrm>
            <a:off x="1828800" y="3505200"/>
            <a:ext cx="3581400" cy="16764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class daughter :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---------</a:t>
            </a: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mother{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	private: double dPriv;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	public: void mFoo ( 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Comic Sans MS" panose="030F0702030302020204" pitchFamily="66" charset="0"/>
              </a:rPr>
              <a:t>Class Derivation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1905000" y="1219200"/>
            <a:ext cx="3352800" cy="19812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class mother{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protected: </a:t>
            </a:r>
            <a:r>
              <a:rPr lang="en-US" altLang="en-US" sz="2000">
                <a:latin typeface="Times New Roman" panose="02020603050405020304" pitchFamily="18" charset="0"/>
              </a:rPr>
              <a:t>int mProc;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public: </a:t>
            </a:r>
            <a:r>
              <a:rPr lang="en-US" altLang="en-US" sz="2000">
                <a:latin typeface="Times New Roman" panose="02020603050405020304" pitchFamily="18" charset="0"/>
              </a:rPr>
              <a:t>int mPubl;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private: </a:t>
            </a:r>
            <a:r>
              <a:rPr lang="en-US" altLang="en-US" sz="2000">
                <a:latin typeface="Times New Roman" panose="02020603050405020304" pitchFamily="18" charset="0"/>
              </a:rPr>
              <a:t>int  mPriv;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1828800" y="3505200"/>
            <a:ext cx="3581400" cy="16764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class daughter :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---------</a:t>
            </a: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mother{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	private: double dPriv;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	public: void dFoo ( 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29703" name="Rectangle 13"/>
          <p:cNvSpPr>
            <a:spLocks noChangeArrowheads="1"/>
          </p:cNvSpPr>
          <p:nvPr/>
        </p:nvSpPr>
        <p:spPr bwMode="auto">
          <a:xfrm>
            <a:off x="1828800" y="5257800"/>
            <a:ext cx="3581400" cy="1447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void daughter :: dFoo ( ){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	mPriv = 10;</a:t>
            </a: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  //error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	mProc = 20;</a:t>
            </a:r>
            <a:endParaRPr lang="en-US" altLang="en-US" sz="18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29704" name="Text Box 22"/>
          <p:cNvSpPr txBox="1">
            <a:spLocks noChangeArrowheads="1"/>
          </p:cNvSpPr>
          <p:nvPr/>
        </p:nvSpPr>
        <p:spPr bwMode="auto">
          <a:xfrm>
            <a:off x="7375525" y="9525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5" name="Text Box 23"/>
          <p:cNvSpPr txBox="1">
            <a:spLocks noChangeArrowheads="1"/>
          </p:cNvSpPr>
          <p:nvPr/>
        </p:nvSpPr>
        <p:spPr bwMode="auto">
          <a:xfrm>
            <a:off x="2209800" y="3124201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private/protected/public</a:t>
            </a:r>
          </a:p>
        </p:txBody>
      </p:sp>
      <p:sp>
        <p:nvSpPr>
          <p:cNvPr id="29706" name="Line 24"/>
          <p:cNvSpPr>
            <a:spLocks noChangeShapeType="1"/>
          </p:cNvSpPr>
          <p:nvPr/>
        </p:nvSpPr>
        <p:spPr bwMode="auto">
          <a:xfrm>
            <a:off x="3886200" y="3429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Rectangle 25"/>
          <p:cNvSpPr>
            <a:spLocks noChangeArrowheads="1"/>
          </p:cNvSpPr>
          <p:nvPr/>
        </p:nvSpPr>
        <p:spPr bwMode="auto">
          <a:xfrm>
            <a:off x="5867400" y="3276600"/>
            <a:ext cx="3657600" cy="1219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int main() {	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	/*….*/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29708" name="Rectangle 28"/>
          <p:cNvSpPr>
            <a:spLocks noChangeArrowheads="1"/>
          </p:cNvSpPr>
          <p:nvPr/>
        </p:nvSpPr>
        <p:spPr bwMode="auto">
          <a:xfrm>
            <a:off x="5562600" y="1295400"/>
            <a:ext cx="4572000" cy="1600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class grandDaughter :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public</a:t>
            </a: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daughter 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	private: double gPriv;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	public: void gFoo ( 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8154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2460E60-3D98-4A84-901E-985B2AECD18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838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600">
                <a:latin typeface="Comic Sans MS" panose="030F0702030302020204" pitchFamily="66" charset="0"/>
              </a:rPr>
              <a:t>What to inherit?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7772400" cy="44958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accent2"/>
                </a:solidFill>
              </a:rPr>
              <a:t>In principle</a:t>
            </a:r>
            <a:r>
              <a:rPr lang="en-US" altLang="en-US" smtClean="0"/>
              <a:t>, every member of a base class is inherited by a derived class</a:t>
            </a:r>
          </a:p>
          <a:p>
            <a:pPr lvl="1" eaLnBrk="1" hangingPunct="1"/>
            <a:r>
              <a:rPr lang="en-US" altLang="en-US" smtClean="0"/>
              <a:t> just with different access permission</a:t>
            </a:r>
          </a:p>
          <a:p>
            <a:pPr lvl="1" eaLnBrk="1" hangingPunct="1"/>
            <a:endParaRPr lang="en-US" altLang="en-US" sz="1000"/>
          </a:p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However</a:t>
            </a:r>
            <a:r>
              <a:rPr lang="en-US" altLang="en-US" smtClean="0"/>
              <a:t>, there are exceptions for</a:t>
            </a:r>
          </a:p>
          <a:p>
            <a:pPr lvl="1" eaLnBrk="1" hangingPunct="1"/>
            <a:r>
              <a:rPr lang="en-US" altLang="en-US" smtClean="0"/>
              <a:t>constructor and destructor </a:t>
            </a:r>
          </a:p>
          <a:p>
            <a:pPr lvl="1" eaLnBrk="1" hangingPunct="1"/>
            <a:r>
              <a:rPr lang="en-US" altLang="en-US" smtClean="0"/>
              <a:t>operator=() member </a:t>
            </a:r>
          </a:p>
          <a:p>
            <a:pPr lvl="1" eaLnBrk="1" hangingPunct="1"/>
            <a:r>
              <a:rPr lang="en-US" altLang="en-US" smtClean="0"/>
              <a:t>friends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Since all these functions are class-specific</a:t>
            </a:r>
          </a:p>
        </p:txBody>
      </p:sp>
    </p:spTree>
    <p:extLst>
      <p:ext uri="{BB962C8B-B14F-4D97-AF65-F5344CB8AC3E}">
        <p14:creationId xmlns:p14="http://schemas.microsoft.com/office/powerpoint/2010/main" val="322852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C18E0F6-689A-486C-909B-DF8E31BEB652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8953500" cy="1049338"/>
          </a:xfrm>
          <a:noFill/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 sz="4000"/>
              <a:t>Constructor Rules for Derived Classes 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1447800"/>
            <a:ext cx="6477000" cy="11430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solidFill>
                  <a:srgbClr val="339933"/>
                </a:solidFill>
              </a:rPr>
              <a:t>The default constructor and the destructor of the base class are always called when a new object of a derived class is created or destroyed.</a:t>
            </a:r>
            <a:r>
              <a:rPr lang="en-US" altLang="en-US" sz="2400"/>
              <a:t> 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2133600" y="2971800"/>
            <a:ext cx="3962400" cy="2590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class A 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  public: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	A ( 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	  {cout&lt;&lt; “A:default”&lt;&lt;endl;}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	A (int a)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	  {cout&lt;&lt;“A:parameter”&lt;&lt;endl;}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7010400" y="3048000"/>
            <a:ext cx="3048000" cy="2286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class B : public A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   public: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	B (int a)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	    {cout&lt;&lt;“B”&lt;&lt;endl;}</a:t>
            </a:r>
            <a:endParaRPr lang="en-US" altLang="en-US" sz="18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4191000" y="6019800"/>
            <a:ext cx="1120820" cy="369332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B test(1);</a:t>
            </a:r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7391400" y="5791201"/>
            <a:ext cx="1752600" cy="646331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A:default</a:t>
            </a:r>
          </a:p>
          <a:p>
            <a:pPr eaLnBrk="1" hangingPunct="1"/>
            <a:r>
              <a:rPr lang="en-US" altLang="en-US"/>
              <a:t>B</a:t>
            </a:r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6308726" y="5729288"/>
            <a:ext cx="9669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74046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animBg="1"/>
      <p:bldP spid="101381" grpId="0" animBg="1"/>
      <p:bldP spid="101382" grpId="0" animBg="1"/>
      <p:bldP spid="101383" grpId="0" animBg="1"/>
      <p:bldP spid="10138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8F93205-4680-4A84-9BB8-4FF5B1B977DC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8953500" cy="685800"/>
          </a:xfrm>
          <a:noFill/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 sz="4000"/>
              <a:t>Constructor Rules for Derived Classes 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914400"/>
            <a:ext cx="6781800" cy="914400"/>
          </a:xfrm>
          <a:noFill/>
        </p:spPr>
        <p:txBody>
          <a:bodyPr vert="horz" lIns="92075" tIns="46038" rIns="92075" bIns="46038" rtlCol="0">
            <a:normAutofit fontScale="925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solidFill>
                  <a:srgbClr val="339933"/>
                </a:solidFill>
              </a:rPr>
              <a:t>You can also specify an constructor of the base class other than the default constructor</a:t>
            </a: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2209800" y="3124200"/>
            <a:ext cx="3962400" cy="2590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class A 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  public: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	A ( 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	  {cout&lt;&lt; “A:default”&lt;&lt;endl;}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	A (int a)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	  {cout&lt;&lt;“A:parameter”&lt;&lt;endl;}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7086600" y="3200400"/>
            <a:ext cx="3048000" cy="2286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class C : public A 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   public: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>
                <a:solidFill>
                  <a:srgbClr val="0066FF"/>
                </a:solidFill>
                <a:latin typeface="Times New Roman" panose="02020603050405020304" pitchFamily="18" charset="0"/>
              </a:rPr>
              <a:t>C (int a) : A(a)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	    {cout&lt;&lt;“C”&lt;&lt;endl;}</a:t>
            </a:r>
            <a:endParaRPr lang="en-US" altLang="en-US" sz="18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4191000" y="6019800"/>
            <a:ext cx="1133644" cy="369332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 test(1);</a:t>
            </a:r>
          </a:p>
        </p:txBody>
      </p:sp>
      <p:sp>
        <p:nvSpPr>
          <p:cNvPr id="160775" name="Text Box 7"/>
          <p:cNvSpPr txBox="1">
            <a:spLocks noChangeArrowheads="1"/>
          </p:cNvSpPr>
          <p:nvPr/>
        </p:nvSpPr>
        <p:spPr bwMode="auto">
          <a:xfrm>
            <a:off x="7391400" y="5791201"/>
            <a:ext cx="1752600" cy="646331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A:parameter</a:t>
            </a:r>
          </a:p>
          <a:p>
            <a:pPr eaLnBrk="1" hangingPunct="1"/>
            <a:r>
              <a:rPr lang="en-US" altLang="en-US"/>
              <a:t>C</a:t>
            </a:r>
          </a:p>
        </p:txBody>
      </p:sp>
      <p:sp>
        <p:nvSpPr>
          <p:cNvPr id="160776" name="Text Box 8"/>
          <p:cNvSpPr txBox="1">
            <a:spLocks noChangeArrowheads="1"/>
          </p:cNvSpPr>
          <p:nvPr/>
        </p:nvSpPr>
        <p:spPr bwMode="auto">
          <a:xfrm>
            <a:off x="6308726" y="5729288"/>
            <a:ext cx="9669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output:</a:t>
            </a:r>
          </a:p>
        </p:txBody>
      </p:sp>
      <p:sp>
        <p:nvSpPr>
          <p:cNvPr id="33802" name="Text Box 9"/>
          <p:cNvSpPr txBox="1">
            <a:spLocks noChangeArrowheads="1"/>
          </p:cNvSpPr>
          <p:nvPr/>
        </p:nvSpPr>
        <p:spPr bwMode="auto">
          <a:xfrm>
            <a:off x="2330450" y="1811338"/>
            <a:ext cx="7499350" cy="116046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/>
            <a:endParaRPr lang="en-US" altLang="en-US" sz="800" b="1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en-US" b="1">
                <a:solidFill>
                  <a:schemeClr val="accent2"/>
                </a:solidFill>
              </a:rPr>
              <a:t>DerivedClassCon ( derivedClass args ) : BaseClassCon ( baseClass args ) 	</a:t>
            </a:r>
          </a:p>
          <a:p>
            <a:pPr lvl="1" eaLnBrk="1" hangingPunct="1"/>
            <a:r>
              <a:rPr lang="en-US" altLang="en-US" b="1">
                <a:solidFill>
                  <a:schemeClr val="accent2"/>
                </a:solidFill>
              </a:rPr>
              <a:t>	{  DerivedClass constructor body   }</a:t>
            </a:r>
          </a:p>
          <a:p>
            <a:pPr lvl="1" eaLnBrk="1" hangingPunct="1"/>
            <a:endParaRPr lang="en-US" altLang="en-US" sz="8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63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 animBg="1"/>
      <p:bldP spid="160773" grpId="0" animBg="1"/>
      <p:bldP spid="160774" grpId="0" animBg="1"/>
      <p:bldP spid="160775" grpId="0" animBg="1"/>
      <p:bldP spid="16077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399CABF-5C37-4A7B-ABAC-637D540F5416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>
                <a:latin typeface="Comic Sans MS" panose="030F0702030302020204" pitchFamily="66" charset="0"/>
              </a:rPr>
              <a:t>Define its Own Members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3516314" y="2655888"/>
            <a:ext cx="7104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Point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2822576" y="3722688"/>
            <a:ext cx="7745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Circle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6781800" y="1143000"/>
            <a:ext cx="3276600" cy="22860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class Point{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protected: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int x, y;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public: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void set(int a, int b);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2438400" y="4572000"/>
            <a:ext cx="3352800" cy="2209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class Circle : public Point{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	private: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		double r;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	public: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		void set_r(double c);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4724400" y="2576514"/>
            <a:ext cx="31290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x</a:t>
            </a:r>
          </a:p>
          <a:p>
            <a:pPr eaLnBrk="1" hangingPunct="1"/>
            <a:r>
              <a:rPr lang="en-US" altLang="en-US" b="1"/>
              <a:t>y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2514600" y="3494088"/>
            <a:ext cx="312906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x</a:t>
            </a:r>
          </a:p>
          <a:p>
            <a:pPr eaLnBrk="1" hangingPunct="1"/>
            <a:r>
              <a:rPr lang="en-US" altLang="en-US" b="1"/>
              <a:t>y</a:t>
            </a:r>
          </a:p>
          <a:p>
            <a:pPr eaLnBrk="1" hangingPunct="1"/>
            <a:r>
              <a:rPr lang="en-US" altLang="en-US" b="1"/>
              <a:t>r</a:t>
            </a:r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 flipH="1">
            <a:off x="3276600" y="3113088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64" name="Rectangle 12"/>
          <p:cNvSpPr>
            <a:spLocks noChangeArrowheads="1"/>
          </p:cNvSpPr>
          <p:nvPr/>
        </p:nvSpPr>
        <p:spPr bwMode="auto">
          <a:xfrm>
            <a:off x="6781800" y="3657600"/>
            <a:ext cx="3505200" cy="30480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class Circle{</a:t>
            </a:r>
            <a:r>
              <a:rPr lang="en-US" altLang="en-US" sz="2000">
                <a:latin typeface="Times New Roman" panose="02020603050405020304" pitchFamily="18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Times New Roman" panose="02020603050405020304" pitchFamily="18" charset="0"/>
              </a:rPr>
              <a:t>     protected: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   int x, y;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</a:t>
            </a:r>
            <a:r>
              <a:rPr lang="en-US" altLang="en-US" sz="1800">
                <a:solidFill>
                  <a:srgbClr val="FF0000"/>
                </a:solidFill>
                <a:latin typeface="Times New Roman" panose="02020603050405020304" pitchFamily="18" charset="0"/>
              </a:rPr>
              <a:t>private: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   </a:t>
            </a:r>
            <a:r>
              <a:rPr lang="en-US" altLang="en-US" sz="1800">
                <a:solidFill>
                  <a:srgbClr val="000066"/>
                </a:solidFill>
                <a:latin typeface="Times New Roman" panose="02020603050405020304" pitchFamily="18" charset="0"/>
              </a:rPr>
              <a:t>double r;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</a:t>
            </a:r>
            <a:r>
              <a:rPr lang="en-US" altLang="en-US" sz="1800">
                <a:solidFill>
                  <a:srgbClr val="FF0000"/>
                </a:solidFill>
                <a:latin typeface="Times New Roman" panose="02020603050405020304" pitchFamily="18" charset="0"/>
              </a:rPr>
              <a:t>public: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   void set(int a, int b);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   </a:t>
            </a:r>
            <a:r>
              <a:rPr lang="en-US" altLang="en-US" sz="1800">
                <a:solidFill>
                  <a:srgbClr val="000066"/>
                </a:solidFill>
                <a:latin typeface="Times New Roman" panose="02020603050405020304" pitchFamily="18" charset="0"/>
              </a:rPr>
              <a:t>void set_r(double c);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rgbClr val="000066"/>
                </a:solidFill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35852" name="Text Box 13"/>
          <p:cNvSpPr txBox="1">
            <a:spLocks noChangeArrowheads="1"/>
          </p:cNvSpPr>
          <p:nvPr/>
        </p:nvSpPr>
        <p:spPr bwMode="auto">
          <a:xfrm>
            <a:off x="2133600" y="1143001"/>
            <a:ext cx="4267200" cy="131127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Comic Sans MS" panose="030F0702030302020204" pitchFamily="66" charset="0"/>
              </a:rPr>
              <a:t>The derived class can also define its own members,  in addition to the members inherited from the base class</a:t>
            </a:r>
          </a:p>
        </p:txBody>
      </p:sp>
    </p:spTree>
    <p:extLst>
      <p:ext uri="{BB962C8B-B14F-4D97-AF65-F5344CB8AC3E}">
        <p14:creationId xmlns:p14="http://schemas.microsoft.com/office/powerpoint/2010/main" val="17042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6A8BAD4-FF55-4B61-A1E5-F9FA737117A7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>
                <a:latin typeface="Comic Sans MS" panose="030F0702030302020204" pitchFamily="66" charset="0"/>
              </a:rPr>
              <a:t>Even more …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0"/>
            <a:ext cx="7772400" cy="2057400"/>
          </a:xfrm>
        </p:spPr>
        <p:txBody>
          <a:bodyPr/>
          <a:lstStyle/>
          <a:p>
            <a:pPr eaLnBrk="1" hangingPunct="1"/>
            <a:r>
              <a:rPr lang="en-US" altLang="en-US" sz="2400"/>
              <a:t>A derived class can </a:t>
            </a:r>
            <a:r>
              <a:rPr lang="en-US" altLang="en-US" sz="2400">
                <a:solidFill>
                  <a:srgbClr val="FF0000"/>
                </a:solidFill>
              </a:rPr>
              <a:t>override</a:t>
            </a:r>
            <a:r>
              <a:rPr lang="en-US" altLang="en-US" sz="2400"/>
              <a:t> methods defined in its parent class. With overriding,</a:t>
            </a:r>
            <a:r>
              <a:rPr lang="en-US" altLang="en-US" smtClean="0"/>
              <a:t> </a:t>
            </a:r>
          </a:p>
          <a:p>
            <a:pPr lvl="1" eaLnBrk="1" hangingPunct="1"/>
            <a:r>
              <a:rPr lang="en-US" altLang="en-US" sz="2000"/>
              <a:t>the method in the subclass has the identical signature to the method in the base class. </a:t>
            </a:r>
          </a:p>
          <a:p>
            <a:pPr lvl="1" eaLnBrk="1" hangingPunct="1"/>
            <a:r>
              <a:rPr lang="en-US" altLang="en-US" sz="2000"/>
              <a:t>a subclass implements its own version of a base class method. </a:t>
            </a: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2057400" y="3810000"/>
            <a:ext cx="3962400" cy="2743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class A 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  protected: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	int x, y;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  public: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	void print ()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		{cout&lt;&lt;“From A”&lt;&lt;endl;}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152583" name="Rectangle 7"/>
          <p:cNvSpPr>
            <a:spLocks noChangeArrowheads="1"/>
          </p:cNvSpPr>
          <p:nvPr/>
        </p:nvSpPr>
        <p:spPr bwMode="auto">
          <a:xfrm>
            <a:off x="6400800" y="4038600"/>
            <a:ext cx="3733800" cy="2286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class B : public A 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   public: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	void print ()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	    {cout&lt;&lt;“From B”&lt;&lt;endl;}</a:t>
            </a:r>
            <a:endParaRPr lang="en-US" altLang="en-US" sz="18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152584" name="Line 8"/>
          <p:cNvSpPr>
            <a:spLocks noChangeShapeType="1"/>
          </p:cNvSpPr>
          <p:nvPr/>
        </p:nvSpPr>
        <p:spPr bwMode="auto">
          <a:xfrm flipV="1">
            <a:off x="3962400" y="5334000"/>
            <a:ext cx="2667000" cy="152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1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2" grpId="0" animBg="1"/>
      <p:bldP spid="152583" grpId="0" animBg="1"/>
      <p:bldP spid="15258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7D50E48-8845-48D7-8387-788300F293EF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2057400" y="1295400"/>
            <a:ext cx="3276600" cy="3733800"/>
          </a:xfrm>
          <a:prstGeom prst="rect">
            <a:avLst/>
          </a:prstGeom>
          <a:solidFill>
            <a:srgbClr val="FF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class Point{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protected: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int x, y;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public: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void 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set</a:t>
            </a:r>
            <a:r>
              <a:rPr lang="en-US" altLang="en-US" sz="2000">
                <a:latin typeface="Times New Roman" panose="02020603050405020304" pitchFamily="18" charset="0"/>
              </a:rPr>
              <a:t>(int a, int b)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{x=a; y=b;}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void </a:t>
            </a:r>
            <a:r>
              <a:rPr lang="en-US" altLang="en-US" sz="2000">
                <a:solidFill>
                  <a:srgbClr val="660066"/>
                </a:solidFill>
                <a:latin typeface="Times New Roman" panose="02020603050405020304" pitchFamily="18" charset="0"/>
              </a:rPr>
              <a:t>foo</a:t>
            </a:r>
            <a:r>
              <a:rPr lang="en-US" altLang="en-US" sz="2000">
                <a:latin typeface="Times New Roman" panose="02020603050405020304" pitchFamily="18" charset="0"/>
              </a:rPr>
              <a:t> ();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void </a:t>
            </a:r>
            <a:r>
              <a:rPr lang="en-US" altLang="en-US" sz="2000">
                <a:solidFill>
                  <a:srgbClr val="00CC00"/>
                </a:solidFill>
                <a:latin typeface="Times New Roman" panose="02020603050405020304" pitchFamily="18" charset="0"/>
              </a:rPr>
              <a:t>print</a:t>
            </a:r>
            <a:r>
              <a:rPr lang="en-US" altLang="en-US" sz="2000">
                <a:latin typeface="Times New Roman" panose="02020603050405020304" pitchFamily="18" charset="0"/>
              </a:rPr>
              <a:t>();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5638800" y="1524000"/>
            <a:ext cx="4724400" cy="2971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class Circle : public Point{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 private:  double r;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 public: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	void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set</a:t>
            </a: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(int a, int b, double c) 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	     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Point :: set(a, b); </a:t>
            </a:r>
            <a:r>
              <a:rPr lang="en-US" altLang="en-US" sz="1600">
                <a:solidFill>
                  <a:schemeClr val="accent2"/>
                </a:solidFill>
                <a:latin typeface="Times New Roman" panose="02020603050405020304" pitchFamily="18" charset="0"/>
              </a:rPr>
              <a:t>//same name function call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	     r = c;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	void </a:t>
            </a:r>
            <a:r>
              <a:rPr lang="en-US" altLang="en-US" sz="2000">
                <a:solidFill>
                  <a:srgbClr val="BE7100"/>
                </a:solidFill>
                <a:latin typeface="Times New Roman" panose="02020603050405020304" pitchFamily="18" charset="0"/>
              </a:rPr>
              <a:t>print</a:t>
            </a: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();  };</a:t>
            </a:r>
          </a:p>
        </p:txBody>
      </p:sp>
      <p:sp>
        <p:nvSpPr>
          <p:cNvPr id="37893" name="Rectangle 9"/>
          <p:cNvSpPr>
            <a:spLocks noChangeArrowheads="1"/>
          </p:cNvSpPr>
          <p:nvPr/>
        </p:nvSpPr>
        <p:spPr bwMode="auto">
          <a:xfrm>
            <a:off x="2057400" y="533400"/>
            <a:ext cx="7924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3600">
                <a:latin typeface="Comic Sans MS" panose="030F0702030302020204" pitchFamily="66" charset="0"/>
              </a:rPr>
              <a:t>	Access a Method</a:t>
            </a:r>
          </a:p>
        </p:txBody>
      </p:sp>
      <p:sp>
        <p:nvSpPr>
          <p:cNvPr id="163851" name="Rectangle 11"/>
          <p:cNvSpPr>
            <a:spLocks noChangeArrowheads="1"/>
          </p:cNvSpPr>
          <p:nvPr/>
        </p:nvSpPr>
        <p:spPr bwMode="auto">
          <a:xfrm>
            <a:off x="5715000" y="4876800"/>
            <a:ext cx="4724400" cy="15240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Circle C;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C.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set</a:t>
            </a:r>
            <a:r>
              <a:rPr lang="en-US" altLang="en-US" sz="2000">
                <a:latin typeface="Times New Roman" panose="02020603050405020304" pitchFamily="18" charset="0"/>
              </a:rPr>
              <a:t>(10,10,100);   // from class Circle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C.</a:t>
            </a:r>
            <a:r>
              <a:rPr lang="en-US" altLang="en-US" sz="2000">
                <a:solidFill>
                  <a:srgbClr val="660066"/>
                </a:solidFill>
                <a:latin typeface="Times New Roman" panose="02020603050405020304" pitchFamily="18" charset="0"/>
              </a:rPr>
              <a:t>foo </a:t>
            </a:r>
            <a:r>
              <a:rPr lang="en-US" altLang="en-US" sz="2000">
                <a:latin typeface="Times New Roman" panose="02020603050405020304" pitchFamily="18" charset="0"/>
              </a:rPr>
              <a:t>();  // from base class Point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C.</a:t>
            </a:r>
            <a:r>
              <a:rPr lang="en-US" altLang="en-US" sz="2000">
                <a:solidFill>
                  <a:srgbClr val="BE7100"/>
                </a:solidFill>
                <a:latin typeface="Times New Roman" panose="02020603050405020304" pitchFamily="18" charset="0"/>
              </a:rPr>
              <a:t>print</a:t>
            </a:r>
            <a:r>
              <a:rPr lang="en-US" altLang="en-US" sz="2000">
                <a:latin typeface="Times New Roman" panose="02020603050405020304" pitchFamily="18" charset="0"/>
              </a:rPr>
              <a:t>(); // from class Circle</a:t>
            </a:r>
          </a:p>
        </p:txBody>
      </p:sp>
      <p:sp>
        <p:nvSpPr>
          <p:cNvPr id="163852" name="Rectangle 12"/>
          <p:cNvSpPr>
            <a:spLocks noChangeArrowheads="1"/>
          </p:cNvSpPr>
          <p:nvPr/>
        </p:nvSpPr>
        <p:spPr bwMode="auto">
          <a:xfrm>
            <a:off x="1905000" y="5181600"/>
            <a:ext cx="3581400" cy="1219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Point A;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A.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set</a:t>
            </a:r>
            <a:r>
              <a:rPr lang="en-US" altLang="en-US" sz="2000">
                <a:latin typeface="Times New Roman" panose="02020603050405020304" pitchFamily="18" charset="0"/>
              </a:rPr>
              <a:t>(30,50);  </a:t>
            </a:r>
            <a:r>
              <a:rPr lang="en-US" altLang="en-US" sz="1600">
                <a:latin typeface="Times New Roman" panose="02020603050405020304" pitchFamily="18" charset="0"/>
              </a:rPr>
              <a:t>// from base class Point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A.</a:t>
            </a:r>
            <a:r>
              <a:rPr lang="en-US" altLang="en-US" sz="2000">
                <a:solidFill>
                  <a:srgbClr val="00CC00"/>
                </a:solidFill>
                <a:latin typeface="Times New Roman" panose="02020603050405020304" pitchFamily="18" charset="0"/>
              </a:rPr>
              <a:t>print</a:t>
            </a:r>
            <a:r>
              <a:rPr lang="en-US" altLang="en-US" sz="2000">
                <a:latin typeface="Times New Roman" panose="02020603050405020304" pitchFamily="18" charset="0"/>
              </a:rPr>
              <a:t>(); </a:t>
            </a:r>
            <a:r>
              <a:rPr lang="en-US" altLang="en-US" sz="1600">
                <a:latin typeface="Times New Roman" panose="02020603050405020304" pitchFamily="18" charset="0"/>
              </a:rPr>
              <a:t>// from base class Point</a:t>
            </a:r>
          </a:p>
        </p:txBody>
      </p:sp>
    </p:spTree>
    <p:extLst>
      <p:ext uri="{BB962C8B-B14F-4D97-AF65-F5344CB8AC3E}">
        <p14:creationId xmlns:p14="http://schemas.microsoft.com/office/powerpoint/2010/main" val="54789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500"/>
                                        <p:tgtEl>
                                          <p:spTgt spid="16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1" grpId="0" animBg="1"/>
      <p:bldP spid="1638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"is a" Relationship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Inheritance establishes an "is a" relationship between classes.</a:t>
            </a:r>
          </a:p>
          <a:p>
            <a:pPr lvl="1" eaLnBrk="1" hangingPunct="1"/>
            <a:r>
              <a:rPr lang="en-US" altLang="en-US" smtClean="0"/>
              <a:t>A poodle is a dog</a:t>
            </a:r>
          </a:p>
          <a:p>
            <a:pPr lvl="1" eaLnBrk="1" hangingPunct="1"/>
            <a:r>
              <a:rPr lang="en-US" altLang="en-US" smtClean="0"/>
              <a:t>A car is a vehicle</a:t>
            </a:r>
          </a:p>
          <a:p>
            <a:pPr lvl="1" eaLnBrk="1" hangingPunct="1"/>
            <a:r>
              <a:rPr lang="en-US" altLang="en-US" smtClean="0"/>
              <a:t>A flower is a plant</a:t>
            </a:r>
          </a:p>
          <a:p>
            <a:pPr lvl="1" eaLnBrk="1" hangingPunct="1"/>
            <a:r>
              <a:rPr lang="en-US" altLang="en-US" smtClean="0"/>
              <a:t>A football player is an athlete</a:t>
            </a:r>
          </a:p>
        </p:txBody>
      </p:sp>
    </p:spTree>
    <p:extLst>
      <p:ext uri="{BB962C8B-B14F-4D97-AF65-F5344CB8AC3E}">
        <p14:creationId xmlns:p14="http://schemas.microsoft.com/office/powerpoint/2010/main" val="38226300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Inheritance – Terminology and Notation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600200"/>
            <a:ext cx="8610600" cy="45720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en-US" sz="2400" u="sng"/>
              <a:t>Base</a:t>
            </a:r>
            <a:r>
              <a:rPr lang="en-US" altLang="en-US" sz="2400"/>
              <a:t> class (or parent) – inherited from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2400" u="sng"/>
              <a:t>Derived</a:t>
            </a:r>
            <a:r>
              <a:rPr lang="en-US" altLang="en-US" sz="2400"/>
              <a:t> class (or child) – inherits from the base class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2400"/>
              <a:t>Notation: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class Student 	      // base class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{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	. . .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};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class UnderGrad : public student 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{					// derived class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	. . .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};</a:t>
            </a:r>
          </a:p>
        </p:txBody>
      </p:sp>
    </p:spTree>
    <p:extLst>
      <p:ext uri="{BB962C8B-B14F-4D97-AF65-F5344CB8AC3E}">
        <p14:creationId xmlns:p14="http://schemas.microsoft.com/office/powerpoint/2010/main" val="42676207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Back to the ‘is a’ Relationship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828800"/>
            <a:ext cx="7999413" cy="37417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/>
              <a:t>An object of a derived class 'is a(n)' object of the base class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/>
              <a:t>Example: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/>
              <a:t>an </a:t>
            </a:r>
            <a:r>
              <a:rPr lang="en-US" altLang="en-US">
                <a:latin typeface="Courier New" panose="02070309020205020404" pitchFamily="49" charset="0"/>
              </a:rPr>
              <a:t>UnderGrad</a:t>
            </a:r>
            <a:r>
              <a:rPr lang="en-US" altLang="en-US"/>
              <a:t> is a </a:t>
            </a:r>
            <a:r>
              <a:rPr lang="en-US" altLang="en-US">
                <a:latin typeface="Courier New" panose="02070309020205020404" pitchFamily="49" charset="0"/>
              </a:rPr>
              <a:t>Student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/>
              <a:t>a </a:t>
            </a:r>
            <a:r>
              <a:rPr lang="en-US" altLang="en-US">
                <a:latin typeface="Courier New" panose="02070309020205020404" pitchFamily="49" charset="0"/>
              </a:rPr>
              <a:t>Mammal</a:t>
            </a:r>
            <a:r>
              <a:rPr lang="en-US" altLang="en-US"/>
              <a:t> is an </a:t>
            </a:r>
            <a:r>
              <a:rPr lang="en-US" altLang="en-US">
                <a:latin typeface="Courier New" panose="02070309020205020404" pitchFamily="49" charset="0"/>
              </a:rPr>
              <a:t>Animal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/>
              <a:t>A derived object has all of the characteristics of the base class</a:t>
            </a:r>
          </a:p>
        </p:txBody>
      </p:sp>
    </p:spTree>
    <p:extLst>
      <p:ext uri="{BB962C8B-B14F-4D97-AF65-F5344CB8AC3E}">
        <p14:creationId xmlns:p14="http://schemas.microsoft.com/office/powerpoint/2010/main" val="11666671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Does a Child Have?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mtClean="0"/>
              <a:t>An object of the derived class has: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all members defined in child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all members declared in parent class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mtClean="0"/>
              <a:t>An object of the derived class can use: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all </a:t>
            </a:r>
            <a:r>
              <a:rPr lang="en-US" altLang="en-US" smtClean="0">
                <a:latin typeface="Courier New" panose="02070309020205020404" pitchFamily="49" charset="0"/>
              </a:rPr>
              <a:t>public</a:t>
            </a:r>
            <a:r>
              <a:rPr lang="en-US" altLang="en-US" smtClean="0"/>
              <a:t> members defined in child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all </a:t>
            </a:r>
            <a:r>
              <a:rPr lang="en-US" altLang="en-US" smtClean="0">
                <a:latin typeface="Courier New" panose="02070309020205020404" pitchFamily="49" charset="0"/>
              </a:rPr>
              <a:t>public</a:t>
            </a:r>
            <a:r>
              <a:rPr lang="en-US" altLang="en-US" smtClean="0"/>
              <a:t> members defined in parent class</a:t>
            </a:r>
          </a:p>
        </p:txBody>
      </p:sp>
    </p:spTree>
    <p:extLst>
      <p:ext uri="{BB962C8B-B14F-4D97-AF65-F5344CB8AC3E}">
        <p14:creationId xmlns:p14="http://schemas.microsoft.com/office/powerpoint/2010/main" val="15947309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Inheritance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Shape class</a:t>
            </a:r>
          </a:p>
          <a:p>
            <a:r>
              <a:rPr lang="en-US" dirty="0" smtClean="0"/>
              <a:t>Data members – (</a:t>
            </a:r>
            <a:r>
              <a:rPr lang="en-US" dirty="0" err="1" smtClean="0"/>
              <a:t>x,y</a:t>
            </a:r>
            <a:r>
              <a:rPr lang="en-US" dirty="0" smtClean="0"/>
              <a:t>), center</a:t>
            </a:r>
          </a:p>
          <a:p>
            <a:r>
              <a:rPr lang="en-US" dirty="0" smtClean="0"/>
              <a:t>Member functions</a:t>
            </a:r>
          </a:p>
          <a:p>
            <a:pPr lvl="1"/>
            <a:r>
              <a:rPr lang="en-US" dirty="0" smtClean="0"/>
              <a:t>Constructor</a:t>
            </a:r>
          </a:p>
          <a:p>
            <a:pPr lvl="1"/>
            <a:r>
              <a:rPr lang="en-US" dirty="0" smtClean="0"/>
              <a:t>Setters</a:t>
            </a:r>
          </a:p>
          <a:p>
            <a:pPr lvl="1"/>
            <a:r>
              <a:rPr lang="en-US" dirty="0" smtClean="0"/>
              <a:t>Getters</a:t>
            </a:r>
          </a:p>
          <a:p>
            <a:pPr lvl="1"/>
            <a:r>
              <a:rPr lang="en-US" dirty="0" smtClean="0"/>
              <a:t>Message(), print out “I am a shape”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58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 a Circle class and a Rectangle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54629" y="1690688"/>
            <a:ext cx="748937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</a:rPr>
              <a:t>class Circle : public Shape</a:t>
            </a:r>
          </a:p>
          <a:p>
            <a:r>
              <a:rPr lang="en-US" dirty="0" smtClean="0">
                <a:latin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</a:rPr>
              <a:t>private:</a:t>
            </a:r>
          </a:p>
          <a:p>
            <a:r>
              <a:rPr lang="en-US" dirty="0" smtClean="0">
                <a:latin typeface="Courier New" panose="02070309020205020404" pitchFamily="49" charset="0"/>
              </a:rPr>
              <a:t>double radius;</a:t>
            </a:r>
          </a:p>
          <a:p>
            <a:r>
              <a:rPr lang="en-US" dirty="0" smtClean="0">
                <a:latin typeface="Courier New" panose="02070309020205020404" pitchFamily="49" charset="0"/>
              </a:rPr>
              <a:t>public:</a:t>
            </a:r>
          </a:p>
          <a:p>
            <a:r>
              <a:rPr lang="fr-FR" dirty="0" smtClean="0">
                <a:latin typeface="Courier New" panose="02070309020205020404" pitchFamily="49" charset="0"/>
              </a:rPr>
              <a:t>Circle(double radius=1,double x=0, double y=0):Shape(</a:t>
            </a:r>
            <a:r>
              <a:rPr lang="fr-FR" dirty="0" err="1" smtClean="0">
                <a:latin typeface="Courier New" panose="02070309020205020404" pitchFamily="49" charset="0"/>
              </a:rPr>
              <a:t>x,y</a:t>
            </a:r>
            <a:r>
              <a:rPr lang="fr-FR" dirty="0" smtClean="0">
                <a:latin typeface="Courier New" panose="02070309020205020404" pitchFamily="49" charset="0"/>
              </a:rPr>
              <a:t>){</a:t>
            </a:r>
            <a:r>
              <a:rPr lang="fr-FR" dirty="0" err="1" smtClean="0">
                <a:latin typeface="Courier New" panose="02070309020205020404" pitchFamily="49" charset="0"/>
              </a:rPr>
              <a:t>this</a:t>
            </a:r>
            <a:r>
              <a:rPr lang="fr-FR" dirty="0" smtClean="0">
                <a:latin typeface="Courier New" panose="02070309020205020404" pitchFamily="49" charset="0"/>
              </a:rPr>
              <a:t>-&gt;radius=radius;}</a:t>
            </a:r>
          </a:p>
          <a:p>
            <a:r>
              <a:rPr lang="en-US" dirty="0" smtClean="0">
                <a:latin typeface="Courier New" panose="02070309020205020404" pitchFamily="49" charset="0"/>
              </a:rPr>
              <a:t>void </a:t>
            </a:r>
            <a:r>
              <a:rPr lang="en-US" dirty="0" err="1" smtClean="0">
                <a:latin typeface="Courier New" panose="02070309020205020404" pitchFamily="49" charset="0"/>
              </a:rPr>
              <a:t>set_radius</a:t>
            </a:r>
            <a:r>
              <a:rPr lang="en-US" dirty="0" smtClean="0">
                <a:latin typeface="Courier New" panose="02070309020205020404" pitchFamily="49" charset="0"/>
              </a:rPr>
              <a:t>(double){this-&gt;radius=radius;}</a:t>
            </a:r>
          </a:p>
          <a:p>
            <a:r>
              <a:rPr lang="en-US" dirty="0" smtClean="0">
                <a:latin typeface="Courier New" panose="02070309020205020404" pitchFamily="49" charset="0"/>
              </a:rPr>
              <a:t>double </a:t>
            </a:r>
            <a:r>
              <a:rPr lang="en-US" dirty="0" err="1" smtClean="0">
                <a:latin typeface="Courier New" panose="02070309020205020404" pitchFamily="49" charset="0"/>
              </a:rPr>
              <a:t>get_radius</a:t>
            </a:r>
            <a:r>
              <a:rPr lang="en-US" dirty="0" smtClean="0">
                <a:latin typeface="Courier New" panose="02070309020205020404" pitchFamily="49" charset="0"/>
              </a:rPr>
              <a:t>()</a:t>
            </a:r>
            <a:r>
              <a:rPr lang="en-US" dirty="0" err="1" smtClean="0">
                <a:latin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</a:rPr>
              <a:t> {return radius;} </a:t>
            </a:r>
          </a:p>
          <a:p>
            <a:r>
              <a:rPr lang="en-US" dirty="0" smtClean="0">
                <a:latin typeface="Courier New" panose="02070309020205020404" pitchFamily="49" charset="0"/>
              </a:rPr>
              <a:t>void message(){</a:t>
            </a:r>
            <a:r>
              <a:rPr lang="en-US" dirty="0" err="1" smtClean="0">
                <a:latin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</a:rPr>
              <a:t>&lt;&lt;"This is a Circle"&lt;&lt;</a:t>
            </a:r>
            <a:r>
              <a:rPr lang="en-US" dirty="0" err="1" smtClean="0">
                <a:latin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</a:rPr>
              <a:t>;};</a:t>
            </a:r>
          </a:p>
          <a:p>
            <a:r>
              <a:rPr lang="en-US" dirty="0" smtClean="0">
                <a:latin typeface="Courier New" panose="02070309020205020404" pitchFamily="49" charset="0"/>
              </a:rPr>
              <a:t>};</a:t>
            </a:r>
            <a:endParaRPr lang="en-US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Protected Members and                   Class Access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>
                <a:latin typeface="Courier New" panose="02070309020205020404" pitchFamily="49" charset="0"/>
              </a:rPr>
              <a:t>protected</a:t>
            </a:r>
            <a:r>
              <a:rPr lang="en-US" altLang="en-US" smtClean="0"/>
              <a:t> member access specification: like </a:t>
            </a:r>
            <a:r>
              <a:rPr lang="en-US" altLang="en-US" smtClean="0">
                <a:latin typeface="Courier New" panose="02070309020205020404" pitchFamily="49" charset="0"/>
              </a:rPr>
              <a:t>private</a:t>
            </a:r>
            <a:r>
              <a:rPr lang="en-US" altLang="en-US" smtClean="0"/>
              <a:t>, but accessible by objects of derived class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r>
              <a:rPr lang="en-US" altLang="en-US" u="sng" smtClean="0"/>
              <a:t>Class access specification</a:t>
            </a:r>
            <a:r>
              <a:rPr lang="en-US" altLang="en-US" smtClean="0"/>
              <a:t>: determines how </a:t>
            </a:r>
            <a:r>
              <a:rPr lang="en-US" altLang="en-US" smtClean="0">
                <a:latin typeface="Courier New" panose="02070309020205020404" pitchFamily="49" charset="0"/>
              </a:rPr>
              <a:t>private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protected</a:t>
            </a:r>
            <a:r>
              <a:rPr lang="en-US" altLang="en-US" smtClean="0"/>
              <a:t>, and </a:t>
            </a:r>
            <a:r>
              <a:rPr lang="en-US" altLang="en-US" smtClean="0">
                <a:latin typeface="Courier New" panose="02070309020205020404" pitchFamily="49" charset="0"/>
              </a:rPr>
              <a:t>public</a:t>
            </a:r>
            <a:r>
              <a:rPr lang="en-US" altLang="en-US" smtClean="0"/>
              <a:t> members of base class are inherited by the derived class</a:t>
            </a:r>
            <a:endParaRPr lang="en-US" altLang="en-US" u="sng" smtClean="0"/>
          </a:p>
        </p:txBody>
      </p:sp>
    </p:spTree>
    <p:extLst>
      <p:ext uri="{BB962C8B-B14F-4D97-AF65-F5344CB8AC3E}">
        <p14:creationId xmlns:p14="http://schemas.microsoft.com/office/powerpoint/2010/main" val="32378583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861</Words>
  <Application>Microsoft Office PowerPoint</Application>
  <PresentationFormat>Widescreen</PresentationFormat>
  <Paragraphs>404</Paragraphs>
  <Slides>27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Arial Unicode MS</vt:lpstr>
      <vt:lpstr>Calibri</vt:lpstr>
      <vt:lpstr>Calibri Light</vt:lpstr>
      <vt:lpstr>Comic Sans MS</vt:lpstr>
      <vt:lpstr>Courier New</vt:lpstr>
      <vt:lpstr>Times</vt:lpstr>
      <vt:lpstr>Times New Roman</vt:lpstr>
      <vt:lpstr>Office Theme</vt:lpstr>
      <vt:lpstr>VISIO 5 Drawing</vt:lpstr>
      <vt:lpstr>Inheritance </vt:lpstr>
      <vt:lpstr>What Is Inheritance?</vt:lpstr>
      <vt:lpstr>The "is a" Relationship</vt:lpstr>
      <vt:lpstr>Inheritance – Terminology and Notation</vt:lpstr>
      <vt:lpstr>Back to the ‘is a’ Relationship</vt:lpstr>
      <vt:lpstr>What Does a Child Have?</vt:lpstr>
      <vt:lpstr>Simple Inheritance Example</vt:lpstr>
      <vt:lpstr>Derive a Circle class and a Rectangle class</vt:lpstr>
      <vt:lpstr>Protected Members and                   Class Access</vt:lpstr>
      <vt:lpstr>Class Access Specifiers</vt:lpstr>
      <vt:lpstr>Inheritance Concept</vt:lpstr>
      <vt:lpstr>Inheritance Concept</vt:lpstr>
      <vt:lpstr>Inheritance Concept</vt:lpstr>
      <vt:lpstr>Inheritance Concept</vt:lpstr>
      <vt:lpstr>Why Inheritance ?</vt:lpstr>
      <vt:lpstr>Define a Class Hierarchy</vt:lpstr>
      <vt:lpstr>Class Derivation</vt:lpstr>
      <vt:lpstr>What to inherit?</vt:lpstr>
      <vt:lpstr>Access Control Over the Members</vt:lpstr>
      <vt:lpstr>Access Rights of Derived Classes</vt:lpstr>
      <vt:lpstr>Class Derivation</vt:lpstr>
      <vt:lpstr>What to inherit?</vt:lpstr>
      <vt:lpstr>Constructor Rules for Derived Classes </vt:lpstr>
      <vt:lpstr>Constructor Rules for Derived Classes </vt:lpstr>
      <vt:lpstr>Define its Own Members</vt:lpstr>
      <vt:lpstr>Even more …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Shermane Austin</dc:creator>
  <cp:lastModifiedBy>Shermane Austin</cp:lastModifiedBy>
  <cp:revision>2</cp:revision>
  <dcterms:created xsi:type="dcterms:W3CDTF">2018-04-17T12:43:27Z</dcterms:created>
  <dcterms:modified xsi:type="dcterms:W3CDTF">2018-04-17T12:51:58Z</dcterms:modified>
</cp:coreProperties>
</file>