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6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877B400-3F16-4E38-B3B0-746356A74D1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79E27C1-E250-4297-A0AE-80B6B95C5BB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BF9FAE-624D-4567-AC56-F3223C67404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50B1A6-E6D4-4B1E-BEC1-CEBA0B9E9D9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5F46FB-0DD4-46C3-A457-8C71E0F2EC3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FF97278-C441-49DF-986C-A679EFD8086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04DC279-A9ED-4E73-A4EA-56DF2112163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3AE3A5-B0BC-4A90-858D-06E2C21FFD4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0E424C8-73F1-495A-A3CE-D1BD54F902A7}" type="datetime1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05/03/2018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CSC2110 - 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Structures/Al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gorithms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997C04-51AC-4911-8E3F-46F41B7510B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C3FD1FC-A71D-4D2A-95A4-B5EA72827E89}" type="datetime1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05/03/2018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CSC2110 - Data Structures/Algorithms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2C6EA6-B612-4895-9233-8BEDDDBB474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FA865D5-24CD-451A-983B-A8588611D58D}" type="datetime1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05/03/2018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CSC2110 - Data Structures/Algorithms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3EAC9A9-EFBE-4C04-BCC8-775DB832317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2A9F09B-66C3-4FF0-8324-318CF6CD0AA8}" type="datetime1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05/03/2018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CSC2110 - Data Structures/Algorithms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7D27099-2412-4E99-B56D-EB7C111EB67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Pointers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 244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E8D3F60-0C31-4B5F-9CF2-1EBD1D81AD7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55120" y="340560"/>
            <a:ext cx="981864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#include&lt;iostream&gt;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#include&lt;cstdlib&gt;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namespace std;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void swap1(int &amp;x, int &amp;y)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//parameters are the address of the variables passed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temp;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 = 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= temp;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main()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a=2, b=33;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swap1(a,b);     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//call with just variable names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cout &lt;&lt;"a =" &lt;&lt; a &lt;&lt; "b = " &lt;&lt; b &lt;&lt; endl;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//print out after function return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68000" y="5946840"/>
            <a:ext cx="60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user@ubuntu:~/CS246$ ./ptr2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=33b =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639E200-C0F0-4DFF-807D-33AF754E89C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59280" y="504000"/>
            <a:ext cx="834912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#include&lt;iostream&gt;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#include&lt;cstdlib&gt;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namespace std;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void swap1(int *x, int *y) 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//note parameters reference pointer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temp;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 = *x;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*x = *y;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*y = temp;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main()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a=2, b=33;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swap1(&amp;a,&amp;b);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//send address of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cout &lt;&lt;"a =" &lt;&lt; a &lt;&lt; "b = " &lt;&lt; b &lt;&lt; 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17800" y="6136200"/>
            <a:ext cx="60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user@ubuntu:~/CS246$ ./ptr3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=33b =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81BB9F7-65EF-4641-8F5E-9970A82C0AA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Pointers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2057400" y="1828800"/>
            <a:ext cx="8076960" cy="441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Powerful feature of the C++ language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of the most difficult to master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Essential for construction of interesting data structures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9972647-CFEA-4DF5-B90C-F4BC792350EE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Addresses and Pointers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2133720" y="1905120"/>
            <a:ext cx="7924320" cy="44193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 allows two ways of accessing variables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 (C++ keeps track of the address of the first location allocated to the variable)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Address/Pointer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Symbol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&amp;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gets the address of the variable that follows 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Addresses/Pointers can be displayed by the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Addresses displayed in HEXADECIMAL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6D88520-9E49-4E86-B0DC-35FDCF47C270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dur="indefinite" nodeType="mainSeq">
                <p:childTnLst>
                  <p:par>
                    <p:cTn id="42" nodeType="clickEffect" fill="hold">
                      <p:stCondLst>
                        <p:cond delay="indefinite"/>
                      </p:stCondLst>
                      <p:childTnLst>
                        <p:par>
                          <p:cTn id="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4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225">
                                            <p:txEl>
                                              <p:pRg st="14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25">
                                            <p:txEl>
                                              <p:pRg st="14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nodeType="clickEffect" fill="hold">
                      <p:stCondLst>
                        <p:cond delay="indefinite"/>
                      </p:stCondLst>
                      <p:childTnLst>
                        <p:par>
                          <p:cTn id="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04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25">
                                            <p:txEl>
                                              <p:pRg st="204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25">
                                            <p:txEl>
                                              <p:pRg st="204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62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225">
                                            <p:txEl>
                                              <p:pRg st="262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25">
                                            <p:txEl>
                                              <p:pRg st="262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981080" y="1905120"/>
            <a:ext cx="6171840" cy="4343040"/>
          </a:xfrm>
          <a:prstGeom prst="rect">
            <a:avLst/>
          </a:prstGeom>
          <a:noFill/>
          <a:ln>
            <a:noFill/>
          </a:ln>
        </p:spPr>
        <p:txBody>
          <a:bodyPr lIns="0" rIns="0" tIns="46080" bIns="46080">
            <a:normAutofit/>
          </a:bodyPr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#include &lt;iostream.h&gt;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main( 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data = 100;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value = 56.47;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data &lt;&lt; &amp;data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value &lt;&lt; &amp;value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100 FFF4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56.47 FFF0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CE88801-7ACF-4A89-96ED-EE0781009575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9617040" y="2317680"/>
            <a:ext cx="91404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9617040" y="1936800"/>
            <a:ext cx="91404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56.47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9617040" y="5365800"/>
            <a:ext cx="91404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7"/>
          <p:cNvSpPr/>
          <p:nvPr/>
        </p:nvSpPr>
        <p:spPr>
          <a:xfrm>
            <a:off x="9617040" y="2698920"/>
            <a:ext cx="91404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8"/>
          <p:cNvSpPr/>
          <p:nvPr/>
        </p:nvSpPr>
        <p:spPr>
          <a:xfrm>
            <a:off x="9617040" y="3079800"/>
            <a:ext cx="91404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9"/>
          <p:cNvSpPr/>
          <p:nvPr/>
        </p:nvSpPr>
        <p:spPr>
          <a:xfrm>
            <a:off x="9617040" y="3460680"/>
            <a:ext cx="91404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9617040" y="3841920"/>
            <a:ext cx="91404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1"/>
          <p:cNvSpPr/>
          <p:nvPr/>
        </p:nvSpPr>
        <p:spPr>
          <a:xfrm>
            <a:off x="9617040" y="4222800"/>
            <a:ext cx="91404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2"/>
          <p:cNvSpPr/>
          <p:nvPr/>
        </p:nvSpPr>
        <p:spPr>
          <a:xfrm>
            <a:off x="10074240" y="4679640"/>
            <a:ext cx="1440" cy="60984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3"/>
          <p:cNvSpPr/>
          <p:nvPr/>
        </p:nvSpPr>
        <p:spPr>
          <a:xfrm>
            <a:off x="8778960" y="2317680"/>
            <a:ext cx="83772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4"/>
          <p:cNvSpPr/>
          <p:nvPr/>
        </p:nvSpPr>
        <p:spPr>
          <a:xfrm>
            <a:off x="8778960" y="1936800"/>
            <a:ext cx="83772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5"/>
          <p:cNvSpPr/>
          <p:nvPr/>
        </p:nvSpPr>
        <p:spPr>
          <a:xfrm>
            <a:off x="8778960" y="5365800"/>
            <a:ext cx="83772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6"/>
          <p:cNvSpPr/>
          <p:nvPr/>
        </p:nvSpPr>
        <p:spPr>
          <a:xfrm>
            <a:off x="8778960" y="2698920"/>
            <a:ext cx="83772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7"/>
          <p:cNvSpPr/>
          <p:nvPr/>
        </p:nvSpPr>
        <p:spPr>
          <a:xfrm>
            <a:off x="8778960" y="3079800"/>
            <a:ext cx="83772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8"/>
          <p:cNvSpPr/>
          <p:nvPr/>
        </p:nvSpPr>
        <p:spPr>
          <a:xfrm>
            <a:off x="8778960" y="3460680"/>
            <a:ext cx="83772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9"/>
          <p:cNvSpPr/>
          <p:nvPr/>
        </p:nvSpPr>
        <p:spPr>
          <a:xfrm>
            <a:off x="8778960" y="3841920"/>
            <a:ext cx="83772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0"/>
          <p:cNvSpPr/>
          <p:nvPr/>
        </p:nvSpPr>
        <p:spPr>
          <a:xfrm>
            <a:off x="8778960" y="4222800"/>
            <a:ext cx="837720" cy="380520"/>
          </a:xfrm>
          <a:prstGeom prst="rect">
            <a:avLst/>
          </a:prstGeom>
          <a:solidFill>
            <a:srgbClr val="3333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Line 21"/>
          <p:cNvSpPr/>
          <p:nvPr/>
        </p:nvSpPr>
        <p:spPr>
          <a:xfrm>
            <a:off x="9159840" y="4679640"/>
            <a:ext cx="1440" cy="60984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2"/>
          <p:cNvSpPr/>
          <p:nvPr/>
        </p:nvSpPr>
        <p:spPr>
          <a:xfrm>
            <a:off x="7924680" y="1981080"/>
            <a:ext cx="685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value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3"/>
          <p:cNvSpPr/>
          <p:nvPr/>
        </p:nvSpPr>
        <p:spPr>
          <a:xfrm>
            <a:off x="7940520" y="33847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Pointer Variables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pointer data type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8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data type for containing an address rather than a data value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8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Integral, similar to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8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 is the number of bytes in which the target computer stores a memory address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 indirect access to values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640B0A6-5B80-4F2B-BF08-DDCD9CAA1716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nodeType="clickEffect" fill="hold">
                      <p:stCondLst>
                        <p:cond delay="indefinite"/>
                      </p:stCondLst>
                      <p:childTnLst>
                        <p:par>
                          <p:cTn id="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51">
                                            <p:txEl>
                                              <p:pRg st="2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251">
                                            <p:txEl>
                                              <p:pRg st="2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nodeType="clickEffect" fill="hold">
                      <p:stCondLst>
                        <p:cond delay="indefinite"/>
                      </p:stCondLst>
                      <p:childTnLst>
                        <p:par>
                          <p:cTn id="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85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51">
                                            <p:txEl>
                                              <p:pRg st="85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51">
                                            <p:txEl>
                                              <p:pRg st="85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nodeType="clickEffect" fill="hold">
                      <p:stCondLst>
                        <p:cond delay="indefinite"/>
                      </p:stCondLst>
                      <p:childTnLst>
                        <p:par>
                          <p:cTn id="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10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51">
                                            <p:txEl>
                                              <p:pRg st="110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251">
                                            <p:txEl>
                                              <p:pRg st="110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nodeType="clickEffect" fill="hold">
                      <p:stCondLst>
                        <p:cond delay="indefinite"/>
                      </p:stCondLst>
                      <p:childTnLst>
                        <p:par>
                          <p:cTn id="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91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251">
                                            <p:txEl>
                                              <p:pRg st="191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251">
                                            <p:txEl>
                                              <p:pRg st="191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Declaration of Pointer Variables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pointer variable is declared by: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dataType *pointerVarName;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pointer variable </a:t>
            </a:r>
            <a:r>
              <a:rPr b="0" i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pointerVarName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used to point to a value of type </a:t>
            </a:r>
            <a:r>
              <a:rPr b="0" i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dataType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before the </a:t>
            </a:r>
            <a:r>
              <a:rPr b="0" i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pointerVarName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indicates that this is a pointer variable, not a regular variable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not a part of the pointer variable name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660C1D7-BD1F-4F72-B6BF-AC9FD39A7C1B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86" dur="indefinite" restart="never" nodeType="tmRoot">
          <p:childTnLst>
            <p:seq>
              <p:cTn id="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Declaration of Pointer Variables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2209680" y="19051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*ptr1;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*ptr2;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pointer to an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value i.e., it can have the address of the memory location (or the first of more than one memory locations) allocated to an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ptr2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 pointer to a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value i.e., it can have the address of the memory location (or the first of more than one memory locations) allocated to a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1780BB1-5125-41C0-AC8D-A34B1D59D538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nodeType="clickEffect" fill="hold">
                      <p:stCondLst>
                        <p:cond delay="indefinite"/>
                      </p:stCondLst>
                      <p:childTnLst>
                        <p:par>
                          <p:cTn id="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8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57">
                                            <p:txEl>
                                              <p:pRg st="38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257">
                                            <p:txEl>
                                              <p:pRg st="38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nodeType="clickEffect" fill="hold">
                      <p:stCondLst>
                        <p:cond delay="indefinite"/>
                      </p:stCondLst>
                      <p:childTnLst>
                        <p:par>
                          <p:cTn id="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00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257">
                                            <p:txEl>
                                              <p:pRg st="200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257">
                                            <p:txEl>
                                              <p:pRg st="200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Declaration of Pointer Variables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Whitespace doesn’t matter and each of the following will declare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as a pointer (to a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variable and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as a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variable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*ptr, data;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float* ptr, data;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(*ptr), data;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data, *ptr</a:t>
            </a:r>
            <a:r>
              <a:rPr b="1" lang="en-US" sz="24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CEB6135-AF9B-43ED-AFC2-D49FC230ABBF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2" dur="indefinite" restart="never" nodeType="tmRoot">
          <p:childTnLst>
            <p:seq>
              <p:cTn id="10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Assignment of Pointer Variables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2209680" y="1828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74320" indent="-273960">
              <a:lnSpc>
                <a:spcPct val="100000"/>
              </a:lnSpc>
              <a:spcBef>
                <a:spcPts val="1001"/>
              </a:spcBef>
              <a:buClr>
                <a:srgbClr val="a5a5a5"/>
              </a:buClr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pointer variable has to be assigned a valid memory address before it can be used in the program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  <a:spcBef>
                <a:spcPts val="1001"/>
              </a:spcBef>
              <a:buClr>
                <a:srgbClr val="a5a5a5"/>
              </a:buClr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data = 50.8;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&amp;data;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46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will assign the address of the memory location allocated for the floating point variable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the pointer variable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This is OK, since the variable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has already been allocated some memory space having a valid address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F329824-7CB2-4962-B7E6-AA942B1301A0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nodeType="clickEffect" fill="hold">
                      <p:stCondLst>
                        <p:cond delay="indefinite"/>
                      </p:stCondLst>
                      <p:childTnLst>
                        <p:par>
                          <p:cTn id="1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263">
                                            <p:txEl>
                                              <p:p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263">
                                            <p:txEl>
                                              <p:p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nodeType="clickEffect" fill="hold">
                      <p:stCondLst>
                        <p:cond delay="indefinite"/>
                      </p:stCondLst>
                      <p:childTnLst>
                        <p:par>
                          <p:cTn id="1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9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6" dur="500"/>
                                        <p:tgtEl>
                                          <p:spTgt spid="263">
                                            <p:txEl>
                                              <p:pRg st="98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0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9" dur="500"/>
                                        <p:tgtEl>
                                          <p:spTgt spid="263">
                                            <p:txEl>
                                              <p:pRg st="107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2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2" dur="500"/>
                                        <p:tgtEl>
                                          <p:spTgt spid="263">
                                            <p:txEl>
                                              <p:pRg st="128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4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5" dur="500"/>
                                        <p:tgtEl>
                                          <p:spTgt spid="263">
                                            <p:txEl>
                                              <p:pRg st="142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nodeType="clickEffect" fill="hold">
                      <p:stCondLst>
                        <p:cond delay="indefinite"/>
                      </p:stCondLst>
                      <p:childTnLst>
                        <p:par>
                          <p:cTn id="1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57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263">
                                            <p:txEl>
                                              <p:pRg st="157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263">
                                            <p:txEl>
                                              <p:pRg st="157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Review – function parameters, pass by value or reference (copy).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3A389B7-7B3D-435C-871C-FE9B192E54C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Assignment of Pointer Variables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71DC398-A571-4B64-B53C-950CA3752883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2286000" y="1828800"/>
            <a:ext cx="38858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data = 50.8;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&amp;data;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9023400" y="264492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5"/>
          <p:cNvSpPr/>
          <p:nvPr/>
        </p:nvSpPr>
        <p:spPr>
          <a:xfrm>
            <a:off x="9023400" y="2209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6"/>
          <p:cNvSpPr/>
          <p:nvPr/>
        </p:nvSpPr>
        <p:spPr>
          <a:xfrm>
            <a:off x="9023400" y="5791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7"/>
          <p:cNvSpPr/>
          <p:nvPr/>
        </p:nvSpPr>
        <p:spPr>
          <a:xfrm>
            <a:off x="9023400" y="30780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8"/>
          <p:cNvSpPr/>
          <p:nvPr/>
        </p:nvSpPr>
        <p:spPr>
          <a:xfrm>
            <a:off x="9023400" y="35132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9"/>
          <p:cNvSpPr/>
          <p:nvPr/>
        </p:nvSpPr>
        <p:spPr>
          <a:xfrm>
            <a:off x="9023400" y="3946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50.8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0"/>
          <p:cNvSpPr/>
          <p:nvPr/>
        </p:nvSpPr>
        <p:spPr>
          <a:xfrm>
            <a:off x="9023400" y="438156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1"/>
          <p:cNvSpPr/>
          <p:nvPr/>
        </p:nvSpPr>
        <p:spPr>
          <a:xfrm>
            <a:off x="9023400" y="48164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12"/>
          <p:cNvSpPr/>
          <p:nvPr/>
        </p:nvSpPr>
        <p:spPr>
          <a:xfrm>
            <a:off x="9582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3"/>
          <p:cNvSpPr/>
          <p:nvPr/>
        </p:nvSpPr>
        <p:spPr>
          <a:xfrm>
            <a:off x="8001000" y="264492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14"/>
          <p:cNvSpPr/>
          <p:nvPr/>
        </p:nvSpPr>
        <p:spPr>
          <a:xfrm>
            <a:off x="8001000" y="2209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5"/>
          <p:cNvSpPr/>
          <p:nvPr/>
        </p:nvSpPr>
        <p:spPr>
          <a:xfrm>
            <a:off x="8001000" y="5791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6"/>
          <p:cNvSpPr/>
          <p:nvPr/>
        </p:nvSpPr>
        <p:spPr>
          <a:xfrm>
            <a:off x="8001000" y="30780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7"/>
          <p:cNvSpPr/>
          <p:nvPr/>
        </p:nvSpPr>
        <p:spPr>
          <a:xfrm>
            <a:off x="8001000" y="35132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8"/>
          <p:cNvSpPr/>
          <p:nvPr/>
        </p:nvSpPr>
        <p:spPr>
          <a:xfrm>
            <a:off x="8001000" y="3946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9"/>
          <p:cNvSpPr/>
          <p:nvPr/>
        </p:nvSpPr>
        <p:spPr>
          <a:xfrm>
            <a:off x="8001000" y="438156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0"/>
          <p:cNvSpPr/>
          <p:nvPr/>
        </p:nvSpPr>
        <p:spPr>
          <a:xfrm>
            <a:off x="8001000" y="48164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Line 21"/>
          <p:cNvSpPr/>
          <p:nvPr/>
        </p:nvSpPr>
        <p:spPr>
          <a:xfrm>
            <a:off x="8466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2"/>
          <p:cNvSpPr/>
          <p:nvPr/>
        </p:nvSpPr>
        <p:spPr>
          <a:xfrm>
            <a:off x="7167600" y="39625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3"/>
          <p:cNvSpPr/>
          <p:nvPr/>
        </p:nvSpPr>
        <p:spPr>
          <a:xfrm>
            <a:off x="1752480" y="320040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2" dur="indefinite" restart="never" nodeType="tmRoot">
          <p:childTnLst>
            <p:seq>
              <p:cTn id="1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Assignment of Pointer Variables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B916488-37F7-4CBE-B297-D4B8324C7A7D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2286000" y="1828800"/>
            <a:ext cx="38858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data = 50.8;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&amp;data;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9023400" y="264492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9023400" y="2209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"/>
          <p:cNvSpPr/>
          <p:nvPr/>
        </p:nvSpPr>
        <p:spPr>
          <a:xfrm>
            <a:off x="9023400" y="30780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7"/>
          <p:cNvSpPr/>
          <p:nvPr/>
        </p:nvSpPr>
        <p:spPr>
          <a:xfrm>
            <a:off x="9023400" y="35132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8"/>
          <p:cNvSpPr/>
          <p:nvPr/>
        </p:nvSpPr>
        <p:spPr>
          <a:xfrm>
            <a:off x="9023400" y="3946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50.8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9023400" y="438156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0"/>
          <p:cNvSpPr/>
          <p:nvPr/>
        </p:nvSpPr>
        <p:spPr>
          <a:xfrm>
            <a:off x="9023400" y="48164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1"/>
          <p:cNvSpPr/>
          <p:nvPr/>
        </p:nvSpPr>
        <p:spPr>
          <a:xfrm>
            <a:off x="8001000" y="264492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12"/>
          <p:cNvSpPr/>
          <p:nvPr/>
        </p:nvSpPr>
        <p:spPr>
          <a:xfrm>
            <a:off x="8001000" y="2209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>
            <a:off x="8001000" y="30780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4"/>
          <p:cNvSpPr/>
          <p:nvPr/>
        </p:nvSpPr>
        <p:spPr>
          <a:xfrm>
            <a:off x="8001000" y="35132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5"/>
          <p:cNvSpPr/>
          <p:nvPr/>
        </p:nvSpPr>
        <p:spPr>
          <a:xfrm>
            <a:off x="8001000" y="3946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6"/>
          <p:cNvSpPr/>
          <p:nvPr/>
        </p:nvSpPr>
        <p:spPr>
          <a:xfrm>
            <a:off x="8001000" y="438156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7"/>
          <p:cNvSpPr/>
          <p:nvPr/>
        </p:nvSpPr>
        <p:spPr>
          <a:xfrm>
            <a:off x="8001000" y="48164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18"/>
          <p:cNvSpPr/>
          <p:nvPr/>
        </p:nvSpPr>
        <p:spPr>
          <a:xfrm>
            <a:off x="7167600" y="21337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19"/>
          <p:cNvSpPr/>
          <p:nvPr/>
        </p:nvSpPr>
        <p:spPr>
          <a:xfrm>
            <a:off x="7167600" y="39625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0"/>
          <p:cNvSpPr/>
          <p:nvPr/>
        </p:nvSpPr>
        <p:spPr>
          <a:xfrm>
            <a:off x="9148680" y="2209680"/>
            <a:ext cx="91404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1"/>
          <p:cNvSpPr/>
          <p:nvPr/>
        </p:nvSpPr>
        <p:spPr>
          <a:xfrm>
            <a:off x="1752480" y="365760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2"/>
          <p:cNvSpPr/>
          <p:nvPr/>
        </p:nvSpPr>
        <p:spPr>
          <a:xfrm>
            <a:off x="9023400" y="5791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23"/>
          <p:cNvSpPr/>
          <p:nvPr/>
        </p:nvSpPr>
        <p:spPr>
          <a:xfrm>
            <a:off x="9582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4"/>
          <p:cNvSpPr/>
          <p:nvPr/>
        </p:nvSpPr>
        <p:spPr>
          <a:xfrm>
            <a:off x="8001000" y="5791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25"/>
          <p:cNvSpPr/>
          <p:nvPr/>
        </p:nvSpPr>
        <p:spPr>
          <a:xfrm>
            <a:off x="8466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4" dur="indefinite" restart="never" nodeType="tmRoot">
          <p:childTnLst>
            <p:seq>
              <p:cTn id="1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Assignment of Pointer Variables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FDA1F94-A51F-459E-936E-61327FE8C5AC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2286000" y="1828800"/>
            <a:ext cx="38858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data = 50.8;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&amp;data;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9023400" y="264492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9023400" y="2209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FFF4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6"/>
          <p:cNvSpPr/>
          <p:nvPr/>
        </p:nvSpPr>
        <p:spPr>
          <a:xfrm>
            <a:off x="9023400" y="30780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7"/>
          <p:cNvSpPr/>
          <p:nvPr/>
        </p:nvSpPr>
        <p:spPr>
          <a:xfrm>
            <a:off x="9023400" y="35132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8"/>
          <p:cNvSpPr/>
          <p:nvPr/>
        </p:nvSpPr>
        <p:spPr>
          <a:xfrm>
            <a:off x="9023400" y="3946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50.8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9"/>
          <p:cNvSpPr/>
          <p:nvPr/>
        </p:nvSpPr>
        <p:spPr>
          <a:xfrm>
            <a:off x="9023400" y="438156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0"/>
          <p:cNvSpPr/>
          <p:nvPr/>
        </p:nvSpPr>
        <p:spPr>
          <a:xfrm>
            <a:off x="9023400" y="48164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1"/>
          <p:cNvSpPr/>
          <p:nvPr/>
        </p:nvSpPr>
        <p:spPr>
          <a:xfrm>
            <a:off x="8001000" y="264492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2"/>
          <p:cNvSpPr/>
          <p:nvPr/>
        </p:nvSpPr>
        <p:spPr>
          <a:xfrm>
            <a:off x="8001000" y="2209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3"/>
          <p:cNvSpPr/>
          <p:nvPr/>
        </p:nvSpPr>
        <p:spPr>
          <a:xfrm>
            <a:off x="8001000" y="30780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4"/>
          <p:cNvSpPr/>
          <p:nvPr/>
        </p:nvSpPr>
        <p:spPr>
          <a:xfrm>
            <a:off x="8001000" y="35132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15"/>
          <p:cNvSpPr/>
          <p:nvPr/>
        </p:nvSpPr>
        <p:spPr>
          <a:xfrm>
            <a:off x="8001000" y="3946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6"/>
          <p:cNvSpPr/>
          <p:nvPr/>
        </p:nvSpPr>
        <p:spPr>
          <a:xfrm>
            <a:off x="8001000" y="438156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17"/>
          <p:cNvSpPr/>
          <p:nvPr/>
        </p:nvSpPr>
        <p:spPr>
          <a:xfrm>
            <a:off x="8001000" y="48164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18"/>
          <p:cNvSpPr/>
          <p:nvPr/>
        </p:nvSpPr>
        <p:spPr>
          <a:xfrm>
            <a:off x="7167600" y="21337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19"/>
          <p:cNvSpPr/>
          <p:nvPr/>
        </p:nvSpPr>
        <p:spPr>
          <a:xfrm>
            <a:off x="7167600" y="39625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Line 20"/>
          <p:cNvSpPr/>
          <p:nvPr/>
        </p:nvSpPr>
        <p:spPr>
          <a:xfrm flipH="1">
            <a:off x="9905760" y="2438280"/>
            <a:ext cx="4572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21"/>
          <p:cNvSpPr/>
          <p:nvPr/>
        </p:nvSpPr>
        <p:spPr>
          <a:xfrm flipV="1">
            <a:off x="10364760" y="1904760"/>
            <a:ext cx="360" cy="533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22"/>
          <p:cNvSpPr/>
          <p:nvPr/>
        </p:nvSpPr>
        <p:spPr>
          <a:xfrm>
            <a:off x="7772400" y="1904760"/>
            <a:ext cx="259056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23"/>
          <p:cNvSpPr/>
          <p:nvPr/>
        </p:nvSpPr>
        <p:spPr>
          <a:xfrm>
            <a:off x="7773840" y="1904760"/>
            <a:ext cx="360" cy="2286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24"/>
          <p:cNvSpPr/>
          <p:nvPr/>
        </p:nvSpPr>
        <p:spPr>
          <a:xfrm>
            <a:off x="7772400" y="4192560"/>
            <a:ext cx="2286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5"/>
          <p:cNvSpPr/>
          <p:nvPr/>
        </p:nvSpPr>
        <p:spPr>
          <a:xfrm>
            <a:off x="1752480" y="411480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6"/>
          <p:cNvSpPr/>
          <p:nvPr/>
        </p:nvSpPr>
        <p:spPr>
          <a:xfrm>
            <a:off x="9023400" y="5791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27"/>
          <p:cNvSpPr/>
          <p:nvPr/>
        </p:nvSpPr>
        <p:spPr>
          <a:xfrm>
            <a:off x="9582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8"/>
          <p:cNvSpPr/>
          <p:nvPr/>
        </p:nvSpPr>
        <p:spPr>
          <a:xfrm>
            <a:off x="8001000" y="5791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29"/>
          <p:cNvSpPr/>
          <p:nvPr/>
        </p:nvSpPr>
        <p:spPr>
          <a:xfrm>
            <a:off x="8466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6" dur="indefinite" restart="never" nodeType="tmRoot">
          <p:childTnLst>
            <p:seq>
              <p:cTn id="1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Assignment of Pointer Variables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2057400" y="1828800"/>
            <a:ext cx="8229240" cy="190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try to assign a specific integer value to a pointer variable since it can be disastrous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120;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32B868-0E19-4958-AFFC-D5157EEDDD64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2057400" y="3581280"/>
            <a:ext cx="8229240" cy="29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You cannot assign the address of one type of variable to a pointer variable of another type even though they are both integrals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data = 50;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&amp;data;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Line 5"/>
          <p:cNvSpPr/>
          <p:nvPr/>
        </p:nvSpPr>
        <p:spPr>
          <a:xfrm>
            <a:off x="3733560" y="3429000"/>
            <a:ext cx="160020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6"/>
          <p:cNvSpPr/>
          <p:nvPr/>
        </p:nvSpPr>
        <p:spPr>
          <a:xfrm>
            <a:off x="3733560" y="5943600"/>
            <a:ext cx="190512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nodeType="clickEffect" fill="hold">
                      <p:stCondLst>
                        <p:cond delay="indefinite"/>
                      </p:stCondLst>
                      <p:childTnLst>
                        <p:par>
                          <p:cTn id="1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343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343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94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8" dur="500"/>
                                        <p:tgtEl>
                                          <p:spTgt spid="343">
                                            <p:txEl>
                                              <p:pRg st="94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1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1" dur="500"/>
                                        <p:tgtEl>
                                          <p:spTgt spid="343">
                                            <p:txEl>
                                              <p:pRg st="112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nodeType="clickEffect" fill="hold">
                      <p:stCondLst>
                        <p:cond delay="indefinite"/>
                      </p:stCondLst>
                      <p:childTnLst>
                        <p:par>
                          <p:cTn id="1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nodeType="clickEffect" fill="hold">
                      <p:stCondLst>
                        <p:cond delay="indefinite"/>
                      </p:stCondLst>
                      <p:childTnLst>
                        <p:par>
                          <p:cTn id="1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nodeType="clickEffect" fill="hold">
                      <p:stCondLst>
                        <p:cond delay="indefinite"/>
                      </p:stCondLst>
                      <p:childTnLst>
                        <p:par>
                          <p:cTn id="1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Initializing pointers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2209680" y="1905120"/>
            <a:ext cx="8000640" cy="41144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pointer can be initialized during declaration by assigning it the address of an existing variable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data = 50.8;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 = &amp;data;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a pointer is not initialized during declaration, it is wise to give it a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NULL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(0) value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*ip = 0;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*fp = NULL;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AB169D0-5EFB-4B5D-8557-191E35B633B4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nodeType="clickEffect" fill="hold">
                      <p:stCondLst>
                        <p:cond delay="indefinite"/>
                      </p:stCondLst>
                      <p:childTnLst>
                        <p:par>
                          <p:cTn id="1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349">
                                            <p:txEl>
                                              <p:p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349">
                                            <p:txEl>
                                              <p:p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0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349">
                                            <p:txEl>
                                              <p:pRg st="10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349">
                                            <p:txEl>
                                              <p:pRg st="10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21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349">
                                            <p:txEl>
                                              <p:pRg st="121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349">
                                            <p:txEl>
                                              <p:pRg st="121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nodeType="clickEffect" fill="hold">
                      <p:stCondLst>
                        <p:cond delay="indefinite"/>
                      </p:stCondLst>
                      <p:childTnLst>
                        <p:par>
                          <p:cTn id="1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43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349">
                                            <p:txEl>
                                              <p:pRg st="143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349">
                                            <p:txEl>
                                              <p:pRg st="143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34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349">
                                            <p:txEl>
                                              <p:pRg st="234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349">
                                            <p:txEl>
                                              <p:pRg st="234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51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349">
                                            <p:txEl>
                                              <p:pRg st="251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349">
                                            <p:txEl>
                                              <p:pRg st="251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NULL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pointer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2209680" y="1981080"/>
            <a:ext cx="80006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NULL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pointer is a valid address for any data type.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NULL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not memory address 0.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an error to dereference a pointer whose value is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NULL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Such an error may cause your program to crash, or behave erratically.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the programmer’s job to check for this.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DBFEC3-835C-4ED1-8999-314FE543E422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nodeType="clickEffect" fill="hold">
                      <p:stCondLst>
                        <p:cond delay="indefinite"/>
                      </p:stCondLst>
                      <p:childTnLst>
                        <p:par>
                          <p:cTn id="2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352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352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352">
                                            <p:txEl>
                                              <p:p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352">
                                            <p:txEl>
                                              <p:p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nodeType="clickEffect" fill="hold">
                      <p:stCondLst>
                        <p:cond delay="indefinite"/>
                      </p:stCondLst>
                      <p:childTnLst>
                        <p:par>
                          <p:cTn id="2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8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352">
                                            <p:txEl>
                                              <p:pRg st="8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352">
                                            <p:txEl>
                                              <p:pRg st="8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50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352">
                                            <p:txEl>
                                              <p:pRg st="150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352">
                                            <p:txEl>
                                              <p:pRg st="150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20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352">
                                            <p:txEl>
                                              <p:pRg st="220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352">
                                            <p:txEl>
                                              <p:pRg st="220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Dereferencing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2209680" y="1828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Dereferencing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Using a pointer variable to access the value stored at the location pointed by the variable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indirect access to values and also called </a:t>
            </a:r>
            <a:r>
              <a:rPr b="0" i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indirection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Done by using 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dereferencing operator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front of a pointer variable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Unary operator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Highest precedence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12881AF-7C9D-4B80-94B1-271CCA32F668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223" dur="indefinite" restart="never" nodeType="tmRoot">
          <p:childTnLst>
            <p:seq>
              <p:cTn id="224" dur="indefinite" nodeType="mainSeq">
                <p:childTnLst>
                  <p:par>
                    <p:cTn id="225" nodeType="clickEffect" fill="hold">
                      <p:stCondLst>
                        <p:cond delay="indefinite"/>
                      </p:stCondLst>
                      <p:childTnLst>
                        <p:par>
                          <p:cTn id="2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355">
                                            <p:txEl>
                                              <p:p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355">
                                            <p:txEl>
                                              <p:p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0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355">
                                            <p:txEl>
                                              <p:pRg st="10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355">
                                            <p:txEl>
                                              <p:pRg st="10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nodeType="clickEffect" fill="hold">
                      <p:stCondLst>
                        <p:cond delay="indefinite"/>
                      </p:stCondLst>
                      <p:childTnLst>
                        <p:par>
                          <p:cTn id="2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70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355">
                                            <p:txEl>
                                              <p:pRg st="170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355">
                                            <p:txEl>
                                              <p:pRg st="170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4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3" dur="500" fill="hold"/>
                                        <p:tgtEl>
                                          <p:spTgt spid="355">
                                            <p:txEl>
                                              <p:pRg st="24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355">
                                            <p:txEl>
                                              <p:pRg st="24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59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355">
                                            <p:txEl>
                                              <p:pRg st="259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355">
                                            <p:txEl>
                                              <p:pRg st="259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Dereferencing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data = 50.8;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&amp;data;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*ptr;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Once the pointer variable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has been declared,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represents the value pointed to by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(or the value located at the address specified by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and may be treated like any other variable of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type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B2CFF63-F8A6-48EF-830B-B9146BDCB754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249" dur="indefinite" restart="never" nodeType="tmRoot">
          <p:childTnLst>
            <p:seq>
              <p:cTn id="250" dur="indefinite" nodeType="mainSeq">
                <p:childTnLst>
                  <p:par>
                    <p:cTn id="251" nodeType="clickEffect" fill="hold">
                      <p:stCondLst>
                        <p:cond delay="indefinite"/>
                      </p:stCondLst>
                      <p:childTnLst>
                        <p:par>
                          <p:cTn id="2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9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358">
                                            <p:txEl>
                                              <p:pRg st="79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358">
                                            <p:txEl>
                                              <p:pRg st="79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Dereferencing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dereferencing operator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can also be used in assignments.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 = 200;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sure that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has been properly initialized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3487BC-E776-46B5-BB6F-D8648A44EB4D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7" dur="indefinite" restart="never" nodeType="tmRoot">
          <p:childTnLst>
            <p:seq>
              <p:cTn id="258" dur="indefinite" nodeType="mainSeq">
                <p:childTnLst>
                  <p:par>
                    <p:cTn id="259" nodeType="clickEffect" fill="hold">
                      <p:stCondLst>
                        <p:cond delay="indefinite"/>
                      </p:stCondLst>
                      <p:childTnLst>
                        <p:par>
                          <p:cTn id="2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361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361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nodeType="clickEffect" fill="hold">
                      <p:stCondLst>
                        <p:cond delay="indefinite"/>
                      </p:stCondLst>
                      <p:childTnLst>
                        <p:par>
                          <p:cTn id="2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6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361">
                                            <p:txEl>
                                              <p:pRg st="6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361">
                                            <p:txEl>
                                              <p:pRg st="6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nodeType="clickEffect" fill="hold">
                      <p:stCondLst>
                        <p:cond delay="indefinite"/>
                      </p:stCondLst>
                      <p:childTnLst>
                        <p:par>
                          <p:cTn id="2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7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361">
                                            <p:txEl>
                                              <p:pRg st="7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361">
                                            <p:txEl>
                                              <p:pRg st="7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Dereferencing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5066CE0-827E-4CD0-BC07-84280AAE5705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1981080" y="1828800"/>
            <a:ext cx="510516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#include &lt;iostream.h&gt;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main()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data = 50.8;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&amp;data;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ptr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 = 27.4;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data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1523880" y="380988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5"/>
          <p:cNvSpPr/>
          <p:nvPr/>
        </p:nvSpPr>
        <p:spPr>
          <a:xfrm>
            <a:off x="9023400" y="264492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6"/>
          <p:cNvSpPr/>
          <p:nvPr/>
        </p:nvSpPr>
        <p:spPr>
          <a:xfrm>
            <a:off x="9023400" y="2209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FFF4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7"/>
          <p:cNvSpPr/>
          <p:nvPr/>
        </p:nvSpPr>
        <p:spPr>
          <a:xfrm>
            <a:off x="9023400" y="30780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8"/>
          <p:cNvSpPr/>
          <p:nvPr/>
        </p:nvSpPr>
        <p:spPr>
          <a:xfrm>
            <a:off x="9023400" y="35132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9"/>
          <p:cNvSpPr/>
          <p:nvPr/>
        </p:nvSpPr>
        <p:spPr>
          <a:xfrm>
            <a:off x="9023400" y="3946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50.8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10"/>
          <p:cNvSpPr/>
          <p:nvPr/>
        </p:nvSpPr>
        <p:spPr>
          <a:xfrm>
            <a:off x="9023400" y="438156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1"/>
          <p:cNvSpPr/>
          <p:nvPr/>
        </p:nvSpPr>
        <p:spPr>
          <a:xfrm>
            <a:off x="9023400" y="48164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2"/>
          <p:cNvSpPr/>
          <p:nvPr/>
        </p:nvSpPr>
        <p:spPr>
          <a:xfrm>
            <a:off x="8001000" y="264492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13"/>
          <p:cNvSpPr/>
          <p:nvPr/>
        </p:nvSpPr>
        <p:spPr>
          <a:xfrm>
            <a:off x="8001000" y="2209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14"/>
          <p:cNvSpPr/>
          <p:nvPr/>
        </p:nvSpPr>
        <p:spPr>
          <a:xfrm>
            <a:off x="8001000" y="30780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15"/>
          <p:cNvSpPr/>
          <p:nvPr/>
        </p:nvSpPr>
        <p:spPr>
          <a:xfrm>
            <a:off x="8001000" y="35132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16"/>
          <p:cNvSpPr/>
          <p:nvPr/>
        </p:nvSpPr>
        <p:spPr>
          <a:xfrm>
            <a:off x="8001000" y="3946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17"/>
          <p:cNvSpPr/>
          <p:nvPr/>
        </p:nvSpPr>
        <p:spPr>
          <a:xfrm>
            <a:off x="8001000" y="438156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18"/>
          <p:cNvSpPr/>
          <p:nvPr/>
        </p:nvSpPr>
        <p:spPr>
          <a:xfrm>
            <a:off x="8001000" y="48164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9"/>
          <p:cNvSpPr/>
          <p:nvPr/>
        </p:nvSpPr>
        <p:spPr>
          <a:xfrm>
            <a:off x="7167600" y="21337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20"/>
          <p:cNvSpPr/>
          <p:nvPr/>
        </p:nvSpPr>
        <p:spPr>
          <a:xfrm>
            <a:off x="7167600" y="39625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Line 21"/>
          <p:cNvSpPr/>
          <p:nvPr/>
        </p:nvSpPr>
        <p:spPr>
          <a:xfrm flipH="1">
            <a:off x="9905760" y="2438280"/>
            <a:ext cx="4572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22"/>
          <p:cNvSpPr/>
          <p:nvPr/>
        </p:nvSpPr>
        <p:spPr>
          <a:xfrm flipV="1">
            <a:off x="10364760" y="1904760"/>
            <a:ext cx="360" cy="533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23"/>
          <p:cNvSpPr/>
          <p:nvPr/>
        </p:nvSpPr>
        <p:spPr>
          <a:xfrm>
            <a:off x="7772400" y="1904760"/>
            <a:ext cx="259056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24"/>
          <p:cNvSpPr/>
          <p:nvPr/>
        </p:nvSpPr>
        <p:spPr>
          <a:xfrm>
            <a:off x="7773840" y="1904760"/>
            <a:ext cx="360" cy="2286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25"/>
          <p:cNvSpPr/>
          <p:nvPr/>
        </p:nvSpPr>
        <p:spPr>
          <a:xfrm>
            <a:off x="7772400" y="4192560"/>
            <a:ext cx="2286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6"/>
          <p:cNvSpPr/>
          <p:nvPr/>
        </p:nvSpPr>
        <p:spPr>
          <a:xfrm>
            <a:off x="9023400" y="5791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27"/>
          <p:cNvSpPr/>
          <p:nvPr/>
        </p:nvSpPr>
        <p:spPr>
          <a:xfrm>
            <a:off x="9582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8"/>
          <p:cNvSpPr/>
          <p:nvPr/>
        </p:nvSpPr>
        <p:spPr>
          <a:xfrm>
            <a:off x="8001000" y="5791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29"/>
          <p:cNvSpPr/>
          <p:nvPr/>
        </p:nvSpPr>
        <p:spPr>
          <a:xfrm>
            <a:off x="8466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7" dur="indefinite" restart="never" nodeType="tmRoot">
          <p:childTnLst>
            <p:seq>
              <p:cTn id="2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Sending Data into a Function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981080" y="1736640"/>
            <a:ext cx="7999200" cy="374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pass values into a function at time of call: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 = pow(a, b);</a:t>
            </a:r>
            <a:br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Values passed to function are 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arguments</a:t>
            </a:r>
            <a:br/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Variables in a function that hold the values passed as arguments are 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F9A5DC4-B363-4BB5-BA00-8AA82FB9090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Dereferencing Example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24228AA-F247-44C2-A4AF-3C2E869D6D26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1981080" y="1828800"/>
            <a:ext cx="510516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#include &lt;iostream.h&gt;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main()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data = 50.8;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&amp;data;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ptr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 = 27.4;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data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FFF4 50.80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1523880" y="411480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5"/>
          <p:cNvSpPr/>
          <p:nvPr/>
        </p:nvSpPr>
        <p:spPr>
          <a:xfrm>
            <a:off x="9023400" y="264492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"/>
          <p:cNvSpPr/>
          <p:nvPr/>
        </p:nvSpPr>
        <p:spPr>
          <a:xfrm>
            <a:off x="9023400" y="2209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FFF4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9023400" y="30780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8"/>
          <p:cNvSpPr/>
          <p:nvPr/>
        </p:nvSpPr>
        <p:spPr>
          <a:xfrm>
            <a:off x="9023400" y="35132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9"/>
          <p:cNvSpPr/>
          <p:nvPr/>
        </p:nvSpPr>
        <p:spPr>
          <a:xfrm>
            <a:off x="9023400" y="3946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50.8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10"/>
          <p:cNvSpPr/>
          <p:nvPr/>
        </p:nvSpPr>
        <p:spPr>
          <a:xfrm>
            <a:off x="9023400" y="438156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1"/>
          <p:cNvSpPr/>
          <p:nvPr/>
        </p:nvSpPr>
        <p:spPr>
          <a:xfrm>
            <a:off x="9023400" y="48164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2"/>
          <p:cNvSpPr/>
          <p:nvPr/>
        </p:nvSpPr>
        <p:spPr>
          <a:xfrm>
            <a:off x="8001000" y="264492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13"/>
          <p:cNvSpPr/>
          <p:nvPr/>
        </p:nvSpPr>
        <p:spPr>
          <a:xfrm>
            <a:off x="8001000" y="2209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4"/>
          <p:cNvSpPr/>
          <p:nvPr/>
        </p:nvSpPr>
        <p:spPr>
          <a:xfrm>
            <a:off x="8001000" y="30780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15"/>
          <p:cNvSpPr/>
          <p:nvPr/>
        </p:nvSpPr>
        <p:spPr>
          <a:xfrm>
            <a:off x="8001000" y="35132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16"/>
          <p:cNvSpPr/>
          <p:nvPr/>
        </p:nvSpPr>
        <p:spPr>
          <a:xfrm>
            <a:off x="8001000" y="3946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7"/>
          <p:cNvSpPr/>
          <p:nvPr/>
        </p:nvSpPr>
        <p:spPr>
          <a:xfrm>
            <a:off x="8001000" y="438156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18"/>
          <p:cNvSpPr/>
          <p:nvPr/>
        </p:nvSpPr>
        <p:spPr>
          <a:xfrm>
            <a:off x="8001000" y="48164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9"/>
          <p:cNvSpPr/>
          <p:nvPr/>
        </p:nvSpPr>
        <p:spPr>
          <a:xfrm>
            <a:off x="7167600" y="21337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20"/>
          <p:cNvSpPr/>
          <p:nvPr/>
        </p:nvSpPr>
        <p:spPr>
          <a:xfrm>
            <a:off x="7167600" y="39625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Line 21"/>
          <p:cNvSpPr/>
          <p:nvPr/>
        </p:nvSpPr>
        <p:spPr>
          <a:xfrm flipH="1">
            <a:off x="9905760" y="2438280"/>
            <a:ext cx="4572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22"/>
          <p:cNvSpPr/>
          <p:nvPr/>
        </p:nvSpPr>
        <p:spPr>
          <a:xfrm flipV="1">
            <a:off x="10364760" y="1904760"/>
            <a:ext cx="360" cy="533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23"/>
          <p:cNvSpPr/>
          <p:nvPr/>
        </p:nvSpPr>
        <p:spPr>
          <a:xfrm>
            <a:off x="7772400" y="1904760"/>
            <a:ext cx="259056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24"/>
          <p:cNvSpPr/>
          <p:nvPr/>
        </p:nvSpPr>
        <p:spPr>
          <a:xfrm>
            <a:off x="7773840" y="1904760"/>
            <a:ext cx="360" cy="2286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25"/>
          <p:cNvSpPr/>
          <p:nvPr/>
        </p:nvSpPr>
        <p:spPr>
          <a:xfrm>
            <a:off x="7772400" y="4192560"/>
            <a:ext cx="2286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6"/>
          <p:cNvSpPr/>
          <p:nvPr/>
        </p:nvSpPr>
        <p:spPr>
          <a:xfrm>
            <a:off x="9023400" y="5791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27"/>
          <p:cNvSpPr/>
          <p:nvPr/>
        </p:nvSpPr>
        <p:spPr>
          <a:xfrm>
            <a:off x="9582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8"/>
          <p:cNvSpPr/>
          <p:nvPr/>
        </p:nvSpPr>
        <p:spPr>
          <a:xfrm>
            <a:off x="8001000" y="5791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29"/>
          <p:cNvSpPr/>
          <p:nvPr/>
        </p:nvSpPr>
        <p:spPr>
          <a:xfrm>
            <a:off x="8466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9" dur="indefinite" restart="never" nodeType="tmRoot">
          <p:childTnLst>
            <p:seq>
              <p:cTn id="2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Dereferencing Example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4BA1CD-CDC2-4D17-B242-AE8ED1033960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9023400" y="264492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4"/>
          <p:cNvSpPr/>
          <p:nvPr/>
        </p:nvSpPr>
        <p:spPr>
          <a:xfrm>
            <a:off x="9023400" y="2209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FFF4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9023400" y="30780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6"/>
          <p:cNvSpPr/>
          <p:nvPr/>
        </p:nvSpPr>
        <p:spPr>
          <a:xfrm>
            <a:off x="9023400" y="35132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7"/>
          <p:cNvSpPr/>
          <p:nvPr/>
        </p:nvSpPr>
        <p:spPr>
          <a:xfrm>
            <a:off x="9023400" y="3946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27.4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9023400" y="438156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9"/>
          <p:cNvSpPr/>
          <p:nvPr/>
        </p:nvSpPr>
        <p:spPr>
          <a:xfrm>
            <a:off x="9023400" y="48164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0"/>
          <p:cNvSpPr/>
          <p:nvPr/>
        </p:nvSpPr>
        <p:spPr>
          <a:xfrm>
            <a:off x="8001000" y="264492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8001000" y="2209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8001000" y="30780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3"/>
          <p:cNvSpPr/>
          <p:nvPr/>
        </p:nvSpPr>
        <p:spPr>
          <a:xfrm>
            <a:off x="8001000" y="35132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8001000" y="3946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8001000" y="438156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8001000" y="48164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17"/>
          <p:cNvSpPr/>
          <p:nvPr/>
        </p:nvSpPr>
        <p:spPr>
          <a:xfrm>
            <a:off x="7167600" y="21337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7167600" y="39625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Line 19"/>
          <p:cNvSpPr/>
          <p:nvPr/>
        </p:nvSpPr>
        <p:spPr>
          <a:xfrm flipH="1">
            <a:off x="9905760" y="2438280"/>
            <a:ext cx="4572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20"/>
          <p:cNvSpPr/>
          <p:nvPr/>
        </p:nvSpPr>
        <p:spPr>
          <a:xfrm flipV="1">
            <a:off x="10364760" y="1904760"/>
            <a:ext cx="360" cy="533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21"/>
          <p:cNvSpPr/>
          <p:nvPr/>
        </p:nvSpPr>
        <p:spPr>
          <a:xfrm>
            <a:off x="7772400" y="1904760"/>
            <a:ext cx="259056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22"/>
          <p:cNvSpPr/>
          <p:nvPr/>
        </p:nvSpPr>
        <p:spPr>
          <a:xfrm>
            <a:off x="7773840" y="1904760"/>
            <a:ext cx="360" cy="2286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23"/>
          <p:cNvSpPr/>
          <p:nvPr/>
        </p:nvSpPr>
        <p:spPr>
          <a:xfrm>
            <a:off x="7772400" y="4192560"/>
            <a:ext cx="2286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4"/>
          <p:cNvSpPr/>
          <p:nvPr/>
        </p:nvSpPr>
        <p:spPr>
          <a:xfrm>
            <a:off x="1981080" y="1828800"/>
            <a:ext cx="510516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#include &lt;iostream.h&gt;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main()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data = 50.8;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&amp;data;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ptr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 = 27.4;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data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1523880" y="441972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6"/>
          <p:cNvSpPr/>
          <p:nvPr/>
        </p:nvSpPr>
        <p:spPr>
          <a:xfrm>
            <a:off x="9023400" y="5791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27"/>
          <p:cNvSpPr/>
          <p:nvPr/>
        </p:nvSpPr>
        <p:spPr>
          <a:xfrm>
            <a:off x="9582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8"/>
          <p:cNvSpPr/>
          <p:nvPr/>
        </p:nvSpPr>
        <p:spPr>
          <a:xfrm>
            <a:off x="8001000" y="5791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29"/>
          <p:cNvSpPr/>
          <p:nvPr/>
        </p:nvSpPr>
        <p:spPr>
          <a:xfrm>
            <a:off x="8466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81" dur="indefinite" restart="never" nodeType="tmRoot">
          <p:childTnLst>
            <p:seq>
              <p:cTn id="2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Dereferencing Example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8611D76-7927-469E-9B5B-F76620C60663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9023400" y="264492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"/>
          <p:cNvSpPr/>
          <p:nvPr/>
        </p:nvSpPr>
        <p:spPr>
          <a:xfrm>
            <a:off x="9023400" y="2209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FFF4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5"/>
          <p:cNvSpPr/>
          <p:nvPr/>
        </p:nvSpPr>
        <p:spPr>
          <a:xfrm>
            <a:off x="9023400" y="30780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6"/>
          <p:cNvSpPr/>
          <p:nvPr/>
        </p:nvSpPr>
        <p:spPr>
          <a:xfrm>
            <a:off x="9023400" y="35132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7"/>
          <p:cNvSpPr/>
          <p:nvPr/>
        </p:nvSpPr>
        <p:spPr>
          <a:xfrm>
            <a:off x="9023400" y="3946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27.4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8"/>
          <p:cNvSpPr/>
          <p:nvPr/>
        </p:nvSpPr>
        <p:spPr>
          <a:xfrm>
            <a:off x="9023400" y="438156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9"/>
          <p:cNvSpPr/>
          <p:nvPr/>
        </p:nvSpPr>
        <p:spPr>
          <a:xfrm>
            <a:off x="9023400" y="48164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0"/>
          <p:cNvSpPr/>
          <p:nvPr/>
        </p:nvSpPr>
        <p:spPr>
          <a:xfrm>
            <a:off x="8001000" y="264492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11"/>
          <p:cNvSpPr/>
          <p:nvPr/>
        </p:nvSpPr>
        <p:spPr>
          <a:xfrm>
            <a:off x="8001000" y="2209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12"/>
          <p:cNvSpPr/>
          <p:nvPr/>
        </p:nvSpPr>
        <p:spPr>
          <a:xfrm>
            <a:off x="8001000" y="30780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13"/>
          <p:cNvSpPr/>
          <p:nvPr/>
        </p:nvSpPr>
        <p:spPr>
          <a:xfrm>
            <a:off x="8001000" y="35132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14"/>
          <p:cNvSpPr/>
          <p:nvPr/>
        </p:nvSpPr>
        <p:spPr>
          <a:xfrm>
            <a:off x="8001000" y="3946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15"/>
          <p:cNvSpPr/>
          <p:nvPr/>
        </p:nvSpPr>
        <p:spPr>
          <a:xfrm>
            <a:off x="8001000" y="438156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6"/>
          <p:cNvSpPr/>
          <p:nvPr/>
        </p:nvSpPr>
        <p:spPr>
          <a:xfrm>
            <a:off x="8001000" y="48164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17"/>
          <p:cNvSpPr/>
          <p:nvPr/>
        </p:nvSpPr>
        <p:spPr>
          <a:xfrm>
            <a:off x="7167600" y="21337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8"/>
          <p:cNvSpPr/>
          <p:nvPr/>
        </p:nvSpPr>
        <p:spPr>
          <a:xfrm>
            <a:off x="7167600" y="39625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Line 19"/>
          <p:cNvSpPr/>
          <p:nvPr/>
        </p:nvSpPr>
        <p:spPr>
          <a:xfrm flipH="1">
            <a:off x="9905760" y="2438280"/>
            <a:ext cx="4572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20"/>
          <p:cNvSpPr/>
          <p:nvPr/>
        </p:nvSpPr>
        <p:spPr>
          <a:xfrm flipV="1">
            <a:off x="10364760" y="1904760"/>
            <a:ext cx="360" cy="533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21"/>
          <p:cNvSpPr/>
          <p:nvPr/>
        </p:nvSpPr>
        <p:spPr>
          <a:xfrm>
            <a:off x="7772400" y="1904760"/>
            <a:ext cx="259056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22"/>
          <p:cNvSpPr/>
          <p:nvPr/>
        </p:nvSpPr>
        <p:spPr>
          <a:xfrm>
            <a:off x="7773840" y="1904760"/>
            <a:ext cx="360" cy="2286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23"/>
          <p:cNvSpPr/>
          <p:nvPr/>
        </p:nvSpPr>
        <p:spPr>
          <a:xfrm>
            <a:off x="7772400" y="4192560"/>
            <a:ext cx="2286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4"/>
          <p:cNvSpPr/>
          <p:nvPr/>
        </p:nvSpPr>
        <p:spPr>
          <a:xfrm>
            <a:off x="1981080" y="1828800"/>
            <a:ext cx="510516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#include &lt;iostream.h&gt;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main()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data = 50.8;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&amp;data;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ptr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 = 27.4;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data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27.4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25"/>
          <p:cNvSpPr/>
          <p:nvPr/>
        </p:nvSpPr>
        <p:spPr>
          <a:xfrm>
            <a:off x="1523880" y="472428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6"/>
          <p:cNvSpPr/>
          <p:nvPr/>
        </p:nvSpPr>
        <p:spPr>
          <a:xfrm>
            <a:off x="9023400" y="5791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27"/>
          <p:cNvSpPr/>
          <p:nvPr/>
        </p:nvSpPr>
        <p:spPr>
          <a:xfrm>
            <a:off x="9582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8"/>
          <p:cNvSpPr/>
          <p:nvPr/>
        </p:nvSpPr>
        <p:spPr>
          <a:xfrm>
            <a:off x="8001000" y="5791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29"/>
          <p:cNvSpPr/>
          <p:nvPr/>
        </p:nvSpPr>
        <p:spPr>
          <a:xfrm>
            <a:off x="8466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83" dur="indefinite" restart="never" nodeType="tmRoot">
          <p:childTnLst>
            <p:seq>
              <p:cTn id="2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Dereferencing Example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73E2DB6-6EDD-4AF5-B6F9-4AB780B0661B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9023400" y="264492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4"/>
          <p:cNvSpPr/>
          <p:nvPr/>
        </p:nvSpPr>
        <p:spPr>
          <a:xfrm>
            <a:off x="9023400" y="2209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FFF4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5"/>
          <p:cNvSpPr/>
          <p:nvPr/>
        </p:nvSpPr>
        <p:spPr>
          <a:xfrm>
            <a:off x="9023400" y="30780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6"/>
          <p:cNvSpPr/>
          <p:nvPr/>
        </p:nvSpPr>
        <p:spPr>
          <a:xfrm>
            <a:off x="9023400" y="35132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7"/>
          <p:cNvSpPr/>
          <p:nvPr/>
        </p:nvSpPr>
        <p:spPr>
          <a:xfrm>
            <a:off x="9023400" y="394668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27.4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8"/>
          <p:cNvSpPr/>
          <p:nvPr/>
        </p:nvSpPr>
        <p:spPr>
          <a:xfrm>
            <a:off x="9023400" y="438156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9"/>
          <p:cNvSpPr/>
          <p:nvPr/>
        </p:nvSpPr>
        <p:spPr>
          <a:xfrm>
            <a:off x="9023400" y="481644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0"/>
          <p:cNvSpPr/>
          <p:nvPr/>
        </p:nvSpPr>
        <p:spPr>
          <a:xfrm>
            <a:off x="8001000" y="264492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11"/>
          <p:cNvSpPr/>
          <p:nvPr/>
        </p:nvSpPr>
        <p:spPr>
          <a:xfrm>
            <a:off x="8001000" y="2209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12"/>
          <p:cNvSpPr/>
          <p:nvPr/>
        </p:nvSpPr>
        <p:spPr>
          <a:xfrm>
            <a:off x="8001000" y="30780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13"/>
          <p:cNvSpPr/>
          <p:nvPr/>
        </p:nvSpPr>
        <p:spPr>
          <a:xfrm>
            <a:off x="8001000" y="35132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14"/>
          <p:cNvSpPr/>
          <p:nvPr/>
        </p:nvSpPr>
        <p:spPr>
          <a:xfrm>
            <a:off x="8001000" y="394668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15"/>
          <p:cNvSpPr/>
          <p:nvPr/>
        </p:nvSpPr>
        <p:spPr>
          <a:xfrm>
            <a:off x="8001000" y="438156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16"/>
          <p:cNvSpPr/>
          <p:nvPr/>
        </p:nvSpPr>
        <p:spPr>
          <a:xfrm>
            <a:off x="8001000" y="481644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17"/>
          <p:cNvSpPr/>
          <p:nvPr/>
        </p:nvSpPr>
        <p:spPr>
          <a:xfrm>
            <a:off x="7167600" y="21337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18"/>
          <p:cNvSpPr/>
          <p:nvPr/>
        </p:nvSpPr>
        <p:spPr>
          <a:xfrm>
            <a:off x="7167600" y="396252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Line 19"/>
          <p:cNvSpPr/>
          <p:nvPr/>
        </p:nvSpPr>
        <p:spPr>
          <a:xfrm flipH="1">
            <a:off x="9905760" y="2438280"/>
            <a:ext cx="4572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20"/>
          <p:cNvSpPr/>
          <p:nvPr/>
        </p:nvSpPr>
        <p:spPr>
          <a:xfrm flipV="1">
            <a:off x="10364760" y="1904760"/>
            <a:ext cx="360" cy="533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21"/>
          <p:cNvSpPr/>
          <p:nvPr/>
        </p:nvSpPr>
        <p:spPr>
          <a:xfrm>
            <a:off x="7772400" y="1904760"/>
            <a:ext cx="259056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22"/>
          <p:cNvSpPr/>
          <p:nvPr/>
        </p:nvSpPr>
        <p:spPr>
          <a:xfrm>
            <a:off x="7773840" y="1904760"/>
            <a:ext cx="360" cy="2286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23"/>
          <p:cNvSpPr/>
          <p:nvPr/>
        </p:nvSpPr>
        <p:spPr>
          <a:xfrm>
            <a:off x="7772400" y="4192560"/>
            <a:ext cx="2286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4"/>
          <p:cNvSpPr/>
          <p:nvPr/>
        </p:nvSpPr>
        <p:spPr>
          <a:xfrm>
            <a:off x="1981080" y="1828800"/>
            <a:ext cx="510516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#include &lt;iostream.h&gt;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main()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data = 50.8;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&amp;data;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ptr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 = 27.4;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data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27.4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25"/>
          <p:cNvSpPr/>
          <p:nvPr/>
        </p:nvSpPr>
        <p:spPr>
          <a:xfrm>
            <a:off x="1523880" y="502920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6"/>
          <p:cNvSpPr/>
          <p:nvPr/>
        </p:nvSpPr>
        <p:spPr>
          <a:xfrm>
            <a:off x="9023400" y="5791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27"/>
          <p:cNvSpPr/>
          <p:nvPr/>
        </p:nvSpPr>
        <p:spPr>
          <a:xfrm>
            <a:off x="9582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8"/>
          <p:cNvSpPr/>
          <p:nvPr/>
        </p:nvSpPr>
        <p:spPr>
          <a:xfrm>
            <a:off x="8001000" y="5791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29"/>
          <p:cNvSpPr/>
          <p:nvPr/>
        </p:nvSpPr>
        <p:spPr>
          <a:xfrm>
            <a:off x="8466120" y="5337000"/>
            <a:ext cx="1440" cy="3780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85" dur="indefinite" restart="never" nodeType="tmRoot">
          <p:childTnLst>
            <p:seq>
              <p:cTn id="2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Operations on Pointer Variables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Assignment – the value of one pointer variable can be assigned to another pointer variable of the same type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Relational operations - two pointer variables of the same type can be compared for equality, and so 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limited arithmetic operations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integer values can be added to and subtracted from a pointer variable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 of one pointer variable can be subtracted from another pointer variable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14571B5-2D79-458B-B31B-54FD21CD83E4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nodeType="clickEffect" fill="hold">
                      <p:stCondLst>
                        <p:cond delay="indefinite"/>
                      </p:stCondLst>
                      <p:childTnLst>
                        <p:par>
                          <p:cTn id="2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509">
                                            <p:txEl>
                                              <p:p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509">
                                            <p:txEl>
                                              <p:p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nodeType="clickEffect" fill="hold">
                      <p:stCondLst>
                        <p:cond delay="indefinite"/>
                      </p:stCondLst>
                      <p:childTnLst>
                        <p:par>
                          <p:cTn id="2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0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509">
                                            <p:txEl>
                                              <p:pRg st="10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509">
                                            <p:txEl>
                                              <p:pRg st="10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nodeType="clickEffect" fill="hold">
                      <p:stCondLst>
                        <p:cond delay="indefinite"/>
                      </p:stCondLst>
                      <p:childTnLst>
                        <p:par>
                          <p:cTn id="3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1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509">
                                            <p:txEl>
                                              <p:pRg st="21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509">
                                            <p:txEl>
                                              <p:pRg st="21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nodeType="clickEffect" fill="hold">
                      <p:stCondLst>
                        <p:cond delay="indefinite"/>
                      </p:stCondLst>
                      <p:childTnLst>
                        <p:par>
                          <p:cTn id="3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4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509">
                                            <p:txEl>
                                              <p:pRg st="24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509">
                                            <p:txEl>
                                              <p:pRg st="24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nodeType="clickEffect" fill="hold">
                      <p:stCondLst>
                        <p:cond delay="indefinite"/>
                      </p:stCondLst>
                      <p:childTnLst>
                        <p:par>
                          <p:cTn id="3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317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509">
                                            <p:txEl>
                                              <p:pRg st="317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509">
                                            <p:txEl>
                                              <p:pRg st="317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Pointers to arrays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pointer variable can be used to access the elements of an array of the same type.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gradeList[8] = {92,85,75,88,79,54,34,96};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*myGrades = gradeList;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gradeList[1];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*myGrades;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*(myGrades + 2);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myGrades[3];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that the array name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gradeList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acts like the pointer variable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myGrades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85EBBF9-6727-456B-BFAA-60E9434AE410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319" dur="indefinite" restart="never" nodeType="tmRoot">
          <p:childTnLst>
            <p:seq>
              <p:cTn id="320" dur="indefinite" nodeType="mainSeq">
                <p:childTnLst>
                  <p:par>
                    <p:cTn id="321" nodeType="clickEffect" fill="hold">
                      <p:stCondLst>
                        <p:cond delay="indefinite"/>
                      </p:stCondLst>
                      <p:childTnLst>
                        <p:par>
                          <p:cTn id="3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512">
                                            <p:txEl>
                                              <p:p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500" fill="hold"/>
                                        <p:tgtEl>
                                          <p:spTgt spid="512">
                                            <p:txEl>
                                              <p:p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nodeType="clickEffect" fill="hold">
                      <p:stCondLst>
                        <p:cond delay="indefinite"/>
                      </p:stCondLst>
                      <p:childTnLst>
                        <p:par>
                          <p:cTn id="3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8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1" dur="500"/>
                                        <p:tgtEl>
                                          <p:spTgt spid="512">
                                            <p:txEl>
                                              <p:pRg st="84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nodeType="clickEffect" fill="hold">
                      <p:stCondLst>
                        <p:cond delay="indefinite"/>
                      </p:stCondLst>
                      <p:childTnLst>
                        <p:par>
                          <p:cTn id="3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32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6" dur="500"/>
                                        <p:tgtEl>
                                          <p:spTgt spid="512">
                                            <p:txEl>
                                              <p:pRg st="132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nodeType="clickEffect" fill="hold">
                      <p:stCondLst>
                        <p:cond delay="indefinite"/>
                      </p:stCondLst>
                      <p:childTnLst>
                        <p:par>
                          <p:cTn id="3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61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1" dur="500"/>
                                        <p:tgtEl>
                                          <p:spTgt spid="512">
                                            <p:txEl>
                                              <p:pRg st="161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nodeType="clickEffect" fill="hold">
                      <p:stCondLst>
                        <p:cond delay="indefinite"/>
                      </p:stCondLst>
                      <p:childTnLst>
                        <p:par>
                          <p:cTn id="3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85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6" dur="500"/>
                                        <p:tgtEl>
                                          <p:spTgt spid="512">
                                            <p:txEl>
                                              <p:pRg st="185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nodeType="clickEffect" fill="hold">
                      <p:stCondLst>
                        <p:cond delay="indefinite"/>
                      </p:stCondLst>
                      <p:childTnLst>
                        <p:par>
                          <p:cTn id="3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06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51" dur="500"/>
                                        <p:tgtEl>
                                          <p:spTgt spid="512">
                                            <p:txEl>
                                              <p:pRg st="206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nodeType="clickEffect" fill="hold">
                      <p:stCondLst>
                        <p:cond delay="indefinite"/>
                      </p:stCondLst>
                      <p:childTnLst>
                        <p:par>
                          <p:cTn id="3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33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56" dur="500"/>
                                        <p:tgtEl>
                                          <p:spTgt spid="512">
                                            <p:txEl>
                                              <p:pRg st="233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nodeType="clickEffect" fill="hold">
                      <p:stCondLst>
                        <p:cond delay="indefinite"/>
                      </p:stCondLst>
                      <p:childTnLst>
                        <p:par>
                          <p:cTn id="3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56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512">
                                            <p:txEl>
                                              <p:pRg st="256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2" dur="500" fill="hold"/>
                                        <p:tgtEl>
                                          <p:spTgt spid="512">
                                            <p:txEl>
                                              <p:pRg st="256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0BD8156-AF0C-4B07-B5CD-12B6C47B9420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2209680" y="266688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Dynamic Memory Allocation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63" dur="indefinite" restart="never" nodeType="tmRoot">
          <p:childTnLst>
            <p:seq>
              <p:cTn id="3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Types of Program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2133720" y="1981080"/>
            <a:ext cx="79243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 Data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Memory allocation exists throughout execution of program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Automatic Data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Automatically created at function entry, resides in activation frame of the function, and is destroyed when returning from function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Data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Explicitly allocated and deallocated during program execution by C++ instructions written by programmer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E51FF97-54F1-4580-92D1-B9ED3F6A12F4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365" dur="indefinite" restart="never" nodeType="tmRoot">
          <p:childTnLst>
            <p:seq>
              <p:cTn id="366" dur="indefinite" nodeType="mainSeq">
                <p:childTnLst>
                  <p:par>
                    <p:cTn id="367" nodeType="clickEffect" fill="hold">
                      <p:stCondLst>
                        <p:cond delay="indefinite"/>
                      </p:stCondLst>
                      <p:childTnLst>
                        <p:par>
                          <p:cTn id="3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517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517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nodeType="clickEffect" fill="hold">
                      <p:stCondLst>
                        <p:cond delay="indefinite"/>
                      </p:stCondLst>
                      <p:childTnLst>
                        <p:par>
                          <p:cTn id="3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517">
                                            <p:txEl>
                                              <p:pRg st="7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517">
                                            <p:txEl>
                                              <p:pRg st="7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nodeType="clickEffect" fill="hold">
                      <p:stCondLst>
                        <p:cond delay="indefinite"/>
                      </p:stCondLst>
                      <p:childTnLst>
                        <p:par>
                          <p:cTn id="3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18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517">
                                            <p:txEl>
                                              <p:pRg st="218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517">
                                            <p:txEl>
                                              <p:pRg st="218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Allocation of Memory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 Allocation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Allocation of memory space at compile time.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Allocation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Allocation of memory space at run time.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9F308C9-2281-46AC-B18B-9E6DA9942611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385" dur="indefinite" restart="never" nodeType="tmRoot">
          <p:childTnLst>
            <p:seq>
              <p:cTn id="386" dur="indefinite" nodeType="mainSeq">
                <p:childTnLst>
                  <p:par>
                    <p:cTn id="387" nodeType="clickEffect" fill="hold">
                      <p:stCondLst>
                        <p:cond delay="indefinite"/>
                      </p:stCondLst>
                      <p:childTnLst>
                        <p:par>
                          <p:cTn id="3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520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500" fill="hold"/>
                                        <p:tgtEl>
                                          <p:spTgt spid="520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nodeType="clickEffect" fill="hold">
                      <p:stCondLst>
                        <p:cond delay="indefinite"/>
                      </p:stCondLst>
                      <p:childTnLst>
                        <p:par>
                          <p:cTn id="3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6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7" dur="500" fill="hold"/>
                                        <p:tgtEl>
                                          <p:spTgt spid="520">
                                            <p:txEl>
                                              <p:pRg st="6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520">
                                            <p:txEl>
                                              <p:pRg st="6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3352680" y="324000"/>
            <a:ext cx="6933960" cy="112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memory allocation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20574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 lIns="0" rIns="0" tIns="46080" bIns="46080"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allocation is useful when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arrays need to be created whose extent is not known until run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 structures of unknown size and/or shape need to be constructed as the program runs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objects need to be created and the constructor arguments are not known until run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579C764-3A9C-4886-A932-D768ECD98526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99" dur="indefinite" restart="never" nodeType="tmRoot">
          <p:childTnLst>
            <p:seq>
              <p:cTn id="4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Stack Frame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 Frame can be used to store local variables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114800" y="5638680"/>
            <a:ext cx="1980720" cy="685440"/>
          </a:xfrm>
          <a:prstGeom prst="rect">
            <a:avLst/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4396680" y="5578560"/>
            <a:ext cx="141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6629400" y="2438280"/>
            <a:ext cx="3733560" cy="1294920"/>
          </a:xfrm>
          <a:prstGeom prst="cloudCallout">
            <a:avLst>
              <a:gd name="adj1" fmla="val -62838"/>
              <a:gd name="adj2" fmla="val 20468"/>
            </a:avLst>
          </a:prstGeom>
          <a:solidFill>
            <a:schemeClr val="hlink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parameters that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pass to other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629400" y="5105520"/>
            <a:ext cx="3733560" cy="1294920"/>
          </a:xfrm>
          <a:prstGeom prst="cloudCallout">
            <a:avLst>
              <a:gd name="adj1" fmla="val -61269"/>
              <a:gd name="adj2" fmla="val 22796"/>
            </a:avLst>
          </a:prstGeom>
          <a:solidFill>
            <a:schemeClr val="hlink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parameters that are passed to this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4114800" y="2895480"/>
            <a:ext cx="1980720" cy="2742840"/>
          </a:xfrm>
          <a:prstGeom prst="rect">
            <a:avLst/>
          </a:prstGeom>
          <a:solidFill>
            <a:schemeClr val="folHlink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8"/>
          <p:cNvSpPr/>
          <p:nvPr/>
        </p:nvSpPr>
        <p:spPr>
          <a:xfrm>
            <a:off x="4114800" y="3733560"/>
            <a:ext cx="198108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9"/>
          <p:cNvSpPr/>
          <p:nvPr/>
        </p:nvSpPr>
        <p:spPr>
          <a:xfrm>
            <a:off x="4397400" y="2895480"/>
            <a:ext cx="141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Line 10"/>
          <p:cNvSpPr/>
          <p:nvPr/>
        </p:nvSpPr>
        <p:spPr>
          <a:xfrm>
            <a:off x="4114800" y="4647960"/>
            <a:ext cx="198108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1"/>
          <p:cNvSpPr/>
          <p:nvPr/>
        </p:nvSpPr>
        <p:spPr>
          <a:xfrm>
            <a:off x="4473000" y="3733920"/>
            <a:ext cx="1278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reg save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2"/>
          <p:cNvSpPr/>
          <p:nvPr/>
        </p:nvSpPr>
        <p:spPr>
          <a:xfrm>
            <a:off x="4537800" y="4724280"/>
            <a:ext cx="1141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3"/>
          <p:cNvSpPr/>
          <p:nvPr/>
        </p:nvSpPr>
        <p:spPr>
          <a:xfrm>
            <a:off x="3126240" y="2819520"/>
            <a:ext cx="45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Line 14"/>
          <p:cNvSpPr/>
          <p:nvPr/>
        </p:nvSpPr>
        <p:spPr>
          <a:xfrm flipV="1">
            <a:off x="3733560" y="2971800"/>
            <a:ext cx="304920" cy="759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5"/>
          <p:cNvSpPr/>
          <p:nvPr/>
        </p:nvSpPr>
        <p:spPr>
          <a:xfrm>
            <a:off x="3546360" y="3124080"/>
            <a:ext cx="533160" cy="2209320"/>
          </a:xfrm>
          <a:prstGeom prst="leftBrace">
            <a:avLst>
              <a:gd name="adj1" fmla="val 34524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6"/>
          <p:cNvSpPr/>
          <p:nvPr/>
        </p:nvSpPr>
        <p:spPr>
          <a:xfrm>
            <a:off x="1531080" y="3962520"/>
            <a:ext cx="1307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 Frame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7"/>
          <p:cNvSpPr/>
          <p:nvPr/>
        </p:nvSpPr>
        <p:spPr>
          <a:xfrm>
            <a:off x="7175160" y="4343400"/>
            <a:ext cx="2110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Parent stack frame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Line 18"/>
          <p:cNvSpPr/>
          <p:nvPr/>
        </p:nvSpPr>
        <p:spPr>
          <a:xfrm flipH="1">
            <a:off x="6095880" y="4647960"/>
            <a:ext cx="990720" cy="10670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TextShape 1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C213650-D330-410F-AD12-09E95D26FC4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nodeType="clickEffect" fill="hold">
                      <p:stCondLst>
                        <p:cond delay="indefinite"/>
                      </p:stCondLst>
                      <p:childTnLst>
                        <p:par>
                          <p:cTn id="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3352680" y="324000"/>
            <a:ext cx="6933960" cy="112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memory allocation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Pointers need to be used for dynamic allocation of memory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the operator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dynamically allocate space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the operator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later free this space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07F4EA3-80EE-4E72-8EED-6F1AF12846DE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401" dur="indefinite" restart="never" nodeType="tmRoot">
          <p:childTnLst>
            <p:seq>
              <p:cTn id="402" dur="indefinite" nodeType="mainSeq">
                <p:childTnLst>
                  <p:par>
                    <p:cTn id="403" nodeType="clickEffect" fill="hold">
                      <p:stCondLst>
                        <p:cond delay="indefinite"/>
                      </p:stCondLst>
                      <p:childTnLst>
                        <p:par>
                          <p:cTn id="4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7" dur="500" fill="hold"/>
                                        <p:tgtEl>
                                          <p:spTgt spid="526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8" dur="500" fill="hold"/>
                                        <p:tgtEl>
                                          <p:spTgt spid="526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nodeType="clickEffect" fill="hold">
                      <p:stCondLst>
                        <p:cond delay="indefinite"/>
                      </p:stCondLst>
                      <p:childTnLst>
                        <p:par>
                          <p:cTn id="4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58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3" dur="500" fill="hold"/>
                                        <p:tgtEl>
                                          <p:spTgt spid="526">
                                            <p:txEl>
                                              <p:pRg st="58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4" dur="500" fill="hold"/>
                                        <p:tgtEl>
                                          <p:spTgt spid="526">
                                            <p:txEl>
                                              <p:pRg st="58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nodeType="clickEffect" fill="hold">
                      <p:stCondLst>
                        <p:cond delay="indefinite"/>
                      </p:stCondLst>
                      <p:childTnLst>
                        <p:par>
                          <p:cTn id="4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0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9" dur="500" fill="hold"/>
                                        <p:tgtEl>
                                          <p:spTgt spid="526">
                                            <p:txEl>
                                              <p:pRg st="10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526">
                                            <p:txEl>
                                              <p:pRg st="10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operator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9" name="TextShape 2"/>
          <p:cNvSpPr txBox="1"/>
          <p:nvPr/>
        </p:nvSpPr>
        <p:spPr>
          <a:xfrm>
            <a:off x="2057400" y="1981080"/>
            <a:ext cx="8381520" cy="41144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memory is available, the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 allocates memory space for the requested object/array, and returns a pointer to (address of) the memory allocated.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sufficient memory is not available, the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 returns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NULL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dynamically allocated object/array exists until the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operator destroys it.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D635EE7-08FC-46E7-B0B3-52F67C74D234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421" dur="indefinite" restart="never" nodeType="tmRoot">
          <p:childTnLst>
            <p:seq>
              <p:cTn id="422" dur="indefinite" nodeType="mainSeq">
                <p:childTnLst>
                  <p:par>
                    <p:cTn id="423" nodeType="clickEffect" fill="hold">
                      <p:stCondLst>
                        <p:cond delay="indefinite"/>
                      </p:stCondLst>
                      <p:childTnLst>
                        <p:par>
                          <p:cTn id="4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7" dur="500" fill="hold"/>
                                        <p:tgtEl>
                                          <p:spTgt spid="529">
                                            <p:txEl>
                                              <p:pRg st="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8" dur="500" fill="hold"/>
                                        <p:tgtEl>
                                          <p:spTgt spid="529">
                                            <p:txEl>
                                              <p:pRg st="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nodeType="clickEffect" fill="hold">
                      <p:stCondLst>
                        <p:cond delay="indefinite"/>
                      </p:stCondLst>
                      <p:childTnLst>
                        <p:par>
                          <p:cTn id="4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56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3" dur="500" fill="hold"/>
                                        <p:tgtEl>
                                          <p:spTgt spid="529">
                                            <p:txEl>
                                              <p:pRg st="156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4" dur="500" fill="hold"/>
                                        <p:tgtEl>
                                          <p:spTgt spid="529">
                                            <p:txEl>
                                              <p:pRg st="156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nodeType="clickEffect" fill="hold">
                      <p:stCondLst>
                        <p:cond delay="indefinite"/>
                      </p:stCondLst>
                      <p:childTnLst>
                        <p:par>
                          <p:cTn id="4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26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9" dur="500" fill="hold"/>
                                        <p:tgtEl>
                                          <p:spTgt spid="529">
                                            <p:txEl>
                                              <p:pRg st="226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0" dur="500" fill="hold"/>
                                        <p:tgtEl>
                                          <p:spTgt spid="529">
                                            <p:txEl>
                                              <p:pRg st="226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operator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2" name="TextShape 2"/>
          <p:cNvSpPr txBox="1"/>
          <p:nvPr/>
        </p:nvSpPr>
        <p:spPr>
          <a:xfrm>
            <a:off x="2209680" y="1905120"/>
            <a:ext cx="8000640" cy="41144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operator deallocates the object or array currently pointed to by the pointer which was previously allocated at run-time by the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operator.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freed memory space is returned to Heap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pointer is then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considered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unassigned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the value of the pointer is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NULL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there is no effect.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DE03478-422B-40EB-A07A-085EF9906A59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441" dur="indefinite" restart="never" nodeType="tmRoot">
          <p:childTnLst>
            <p:seq>
              <p:cTn id="442" dur="indefinite" nodeType="mainSeq">
                <p:childTnLst>
                  <p:par>
                    <p:cTn id="443" nodeType="clickEffect" fill="hold">
                      <p:stCondLst>
                        <p:cond delay="indefinite"/>
                      </p:stCondLst>
                      <p:childTnLst>
                        <p:par>
                          <p:cTn id="4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7" dur="500" fill="hold"/>
                                        <p:tgtEl>
                                          <p:spTgt spid="532">
                                            <p:txEl>
                                              <p:pRg st="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8" dur="500" fill="hold"/>
                                        <p:tgtEl>
                                          <p:spTgt spid="532">
                                            <p:txEl>
                                              <p:pRg st="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nodeType="clickEffect" fill="hold">
                      <p:stCondLst>
                        <p:cond delay="indefinite"/>
                      </p:stCondLst>
                      <p:childTnLst>
                        <p:par>
                          <p:cTn id="4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152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3" dur="500" fill="hold"/>
                                        <p:tgtEl>
                                          <p:spTgt spid="532">
                                            <p:txEl>
                                              <p:pRg st="152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4" dur="500" fill="hold"/>
                                        <p:tgtEl>
                                          <p:spTgt spid="532">
                                            <p:txEl>
                                              <p:pRg st="152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nodeType="clickEffect" fill="hold">
                      <p:stCondLst>
                        <p:cond delay="indefinite"/>
                      </p:stCondLst>
                      <p:childTnLst>
                        <p:par>
                          <p:cTn id="4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195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9" dur="500" fill="hold"/>
                                        <p:tgtEl>
                                          <p:spTgt spid="532">
                                            <p:txEl>
                                              <p:pRg st="195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0" dur="500" fill="hold"/>
                                        <p:tgtEl>
                                          <p:spTgt spid="532">
                                            <p:txEl>
                                              <p:pRg st="195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nodeType="clickEffect" fill="hold">
                      <p:stCondLst>
                        <p:cond delay="indefinite"/>
                      </p:stCondLst>
                      <p:childTnLst>
                        <p:par>
                          <p:cTn id="4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237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5" dur="500" fill="hold"/>
                                        <p:tgtEl>
                                          <p:spTgt spid="532">
                                            <p:txEl>
                                              <p:pRg st="237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6" dur="500" fill="hold"/>
                                        <p:tgtEl>
                                          <p:spTgt spid="532">
                                            <p:txEl>
                                              <p:pRg st="237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1A2085A-A225-451E-B5AB-5F0AA71323CE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1828800" y="220968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4"/>
          <p:cNvSpPr/>
          <p:nvPr/>
        </p:nvSpPr>
        <p:spPr>
          <a:xfrm>
            <a:off x="9023400" y="249228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5"/>
          <p:cNvSpPr/>
          <p:nvPr/>
        </p:nvSpPr>
        <p:spPr>
          <a:xfrm>
            <a:off x="9023400" y="20574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6"/>
          <p:cNvSpPr/>
          <p:nvPr/>
        </p:nvSpPr>
        <p:spPr>
          <a:xfrm>
            <a:off x="9023400" y="59436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7"/>
          <p:cNvSpPr/>
          <p:nvPr/>
        </p:nvSpPr>
        <p:spPr>
          <a:xfrm>
            <a:off x="9023400" y="29257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8"/>
          <p:cNvSpPr/>
          <p:nvPr/>
        </p:nvSpPr>
        <p:spPr>
          <a:xfrm>
            <a:off x="9023400" y="336060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9"/>
          <p:cNvSpPr/>
          <p:nvPr/>
        </p:nvSpPr>
        <p:spPr>
          <a:xfrm>
            <a:off x="9023400" y="4648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0"/>
          <p:cNvSpPr/>
          <p:nvPr/>
        </p:nvSpPr>
        <p:spPr>
          <a:xfrm>
            <a:off x="9023400" y="50832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1"/>
          <p:cNvSpPr/>
          <p:nvPr/>
        </p:nvSpPr>
        <p:spPr>
          <a:xfrm>
            <a:off x="9023400" y="551808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Line 12"/>
          <p:cNvSpPr/>
          <p:nvPr/>
        </p:nvSpPr>
        <p:spPr>
          <a:xfrm>
            <a:off x="9675720" y="3876480"/>
            <a:ext cx="1440" cy="695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3"/>
          <p:cNvSpPr/>
          <p:nvPr/>
        </p:nvSpPr>
        <p:spPr>
          <a:xfrm>
            <a:off x="8001000" y="249228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14"/>
          <p:cNvSpPr/>
          <p:nvPr/>
        </p:nvSpPr>
        <p:spPr>
          <a:xfrm>
            <a:off x="8001000" y="20574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15"/>
          <p:cNvSpPr/>
          <p:nvPr/>
        </p:nvSpPr>
        <p:spPr>
          <a:xfrm>
            <a:off x="8001000" y="59436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16"/>
          <p:cNvSpPr/>
          <p:nvPr/>
        </p:nvSpPr>
        <p:spPr>
          <a:xfrm>
            <a:off x="8001000" y="29257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17"/>
          <p:cNvSpPr/>
          <p:nvPr/>
        </p:nvSpPr>
        <p:spPr>
          <a:xfrm>
            <a:off x="8001000" y="336060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18"/>
          <p:cNvSpPr/>
          <p:nvPr/>
        </p:nvSpPr>
        <p:spPr>
          <a:xfrm>
            <a:off x="8001000" y="4648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19"/>
          <p:cNvSpPr/>
          <p:nvPr/>
        </p:nvSpPr>
        <p:spPr>
          <a:xfrm>
            <a:off x="8001000" y="50832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20"/>
          <p:cNvSpPr/>
          <p:nvPr/>
        </p:nvSpPr>
        <p:spPr>
          <a:xfrm>
            <a:off x="8001000" y="551808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Line 21"/>
          <p:cNvSpPr/>
          <p:nvPr/>
        </p:nvSpPr>
        <p:spPr>
          <a:xfrm>
            <a:off x="8559720" y="3876480"/>
            <a:ext cx="1440" cy="695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2"/>
          <p:cNvSpPr/>
          <p:nvPr/>
        </p:nvSpPr>
        <p:spPr>
          <a:xfrm>
            <a:off x="7238880" y="204156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23"/>
          <p:cNvSpPr/>
          <p:nvPr/>
        </p:nvSpPr>
        <p:spPr>
          <a:xfrm>
            <a:off x="9148680" y="2057400"/>
            <a:ext cx="91404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4"/>
          <p:cNvSpPr/>
          <p:nvPr/>
        </p:nvSpPr>
        <p:spPr>
          <a:xfrm>
            <a:off x="2514600" y="1981080"/>
            <a:ext cx="3885840" cy="26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13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new int;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 = 22;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 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NULL;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67" dur="indefinite" restart="never" nodeType="tmRoot">
          <p:childTnLst>
            <p:seq>
              <p:cTn id="4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457E320-999E-4AD6-A607-14E26FB28ED1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9" name="CustomShape 2"/>
          <p:cNvSpPr/>
          <p:nvPr/>
        </p:nvSpPr>
        <p:spPr>
          <a:xfrm>
            <a:off x="3352680" y="324000"/>
            <a:ext cx="6629040" cy="11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3"/>
          <p:cNvSpPr/>
          <p:nvPr/>
        </p:nvSpPr>
        <p:spPr>
          <a:xfrm>
            <a:off x="2514600" y="1981080"/>
            <a:ext cx="3885840" cy="26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13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new int;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 = 22;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 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NULL;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CustomShape 4"/>
          <p:cNvSpPr/>
          <p:nvPr/>
        </p:nvSpPr>
        <p:spPr>
          <a:xfrm>
            <a:off x="1828800" y="259092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5"/>
          <p:cNvSpPr/>
          <p:nvPr/>
        </p:nvSpPr>
        <p:spPr>
          <a:xfrm>
            <a:off x="9023400" y="249228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6"/>
          <p:cNvSpPr/>
          <p:nvPr/>
        </p:nvSpPr>
        <p:spPr>
          <a:xfrm>
            <a:off x="9023400" y="20574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0EC4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7"/>
          <p:cNvSpPr/>
          <p:nvPr/>
        </p:nvSpPr>
        <p:spPr>
          <a:xfrm>
            <a:off x="9023400" y="59436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8"/>
          <p:cNvSpPr/>
          <p:nvPr/>
        </p:nvSpPr>
        <p:spPr>
          <a:xfrm>
            <a:off x="9023400" y="29257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9"/>
          <p:cNvSpPr/>
          <p:nvPr/>
        </p:nvSpPr>
        <p:spPr>
          <a:xfrm>
            <a:off x="9023400" y="336060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0"/>
          <p:cNvSpPr/>
          <p:nvPr/>
        </p:nvSpPr>
        <p:spPr>
          <a:xfrm>
            <a:off x="9023400" y="4648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11"/>
          <p:cNvSpPr/>
          <p:nvPr/>
        </p:nvSpPr>
        <p:spPr>
          <a:xfrm>
            <a:off x="9023400" y="50832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12"/>
          <p:cNvSpPr/>
          <p:nvPr/>
        </p:nvSpPr>
        <p:spPr>
          <a:xfrm>
            <a:off x="9023400" y="551808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Line 13"/>
          <p:cNvSpPr/>
          <p:nvPr/>
        </p:nvSpPr>
        <p:spPr>
          <a:xfrm>
            <a:off x="9675720" y="3876480"/>
            <a:ext cx="1440" cy="695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14"/>
          <p:cNvSpPr/>
          <p:nvPr/>
        </p:nvSpPr>
        <p:spPr>
          <a:xfrm>
            <a:off x="8001000" y="249228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15"/>
          <p:cNvSpPr/>
          <p:nvPr/>
        </p:nvSpPr>
        <p:spPr>
          <a:xfrm>
            <a:off x="8001000" y="20574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16"/>
          <p:cNvSpPr/>
          <p:nvPr/>
        </p:nvSpPr>
        <p:spPr>
          <a:xfrm>
            <a:off x="8001000" y="59436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17"/>
          <p:cNvSpPr/>
          <p:nvPr/>
        </p:nvSpPr>
        <p:spPr>
          <a:xfrm>
            <a:off x="8001000" y="29257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18"/>
          <p:cNvSpPr/>
          <p:nvPr/>
        </p:nvSpPr>
        <p:spPr>
          <a:xfrm>
            <a:off x="8001000" y="336060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19"/>
          <p:cNvSpPr/>
          <p:nvPr/>
        </p:nvSpPr>
        <p:spPr>
          <a:xfrm>
            <a:off x="8001000" y="4648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20"/>
          <p:cNvSpPr/>
          <p:nvPr/>
        </p:nvSpPr>
        <p:spPr>
          <a:xfrm>
            <a:off x="8001000" y="50832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21"/>
          <p:cNvSpPr/>
          <p:nvPr/>
        </p:nvSpPr>
        <p:spPr>
          <a:xfrm>
            <a:off x="8001000" y="551808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Line 22"/>
          <p:cNvSpPr/>
          <p:nvPr/>
        </p:nvSpPr>
        <p:spPr>
          <a:xfrm>
            <a:off x="8559720" y="3876480"/>
            <a:ext cx="1440" cy="695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3"/>
          <p:cNvSpPr/>
          <p:nvPr/>
        </p:nvSpPr>
        <p:spPr>
          <a:xfrm>
            <a:off x="7238880" y="204156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24"/>
          <p:cNvSpPr/>
          <p:nvPr/>
        </p:nvSpPr>
        <p:spPr>
          <a:xfrm>
            <a:off x="9148680" y="2057400"/>
            <a:ext cx="91404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Line 25"/>
          <p:cNvSpPr/>
          <p:nvPr/>
        </p:nvSpPr>
        <p:spPr>
          <a:xfrm flipH="1">
            <a:off x="9905760" y="2286000"/>
            <a:ext cx="4572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Line 26"/>
          <p:cNvSpPr/>
          <p:nvPr/>
        </p:nvSpPr>
        <p:spPr>
          <a:xfrm flipV="1">
            <a:off x="10364760" y="1904760"/>
            <a:ext cx="360" cy="38124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Line 27"/>
          <p:cNvSpPr/>
          <p:nvPr/>
        </p:nvSpPr>
        <p:spPr>
          <a:xfrm>
            <a:off x="7772400" y="1904760"/>
            <a:ext cx="259056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Line 28"/>
          <p:cNvSpPr/>
          <p:nvPr/>
        </p:nvSpPr>
        <p:spPr>
          <a:xfrm>
            <a:off x="7773840" y="1904760"/>
            <a:ext cx="360" cy="29718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Line 29"/>
          <p:cNvSpPr/>
          <p:nvPr/>
        </p:nvSpPr>
        <p:spPr>
          <a:xfrm>
            <a:off x="7772400" y="4878360"/>
            <a:ext cx="2286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69" dur="indefinite" restart="never" nodeType="tmRoot">
          <p:childTnLst>
            <p:seq>
              <p:cTn id="4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ED71146-EF9F-4F68-BF4A-669C9F6A45B1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8" name="CustomShape 2"/>
          <p:cNvSpPr/>
          <p:nvPr/>
        </p:nvSpPr>
        <p:spPr>
          <a:xfrm>
            <a:off x="3352680" y="324000"/>
            <a:ext cx="6629040" cy="11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3"/>
          <p:cNvSpPr/>
          <p:nvPr/>
        </p:nvSpPr>
        <p:spPr>
          <a:xfrm>
            <a:off x="2514600" y="1981080"/>
            <a:ext cx="3885840" cy="26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13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new int;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 = 22;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 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NULL;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4"/>
          <p:cNvSpPr/>
          <p:nvPr/>
        </p:nvSpPr>
        <p:spPr>
          <a:xfrm>
            <a:off x="1828800" y="297180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5"/>
          <p:cNvSpPr/>
          <p:nvPr/>
        </p:nvSpPr>
        <p:spPr>
          <a:xfrm>
            <a:off x="9023400" y="249228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6"/>
          <p:cNvSpPr/>
          <p:nvPr/>
        </p:nvSpPr>
        <p:spPr>
          <a:xfrm>
            <a:off x="9023400" y="20574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0EC4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7"/>
          <p:cNvSpPr/>
          <p:nvPr/>
        </p:nvSpPr>
        <p:spPr>
          <a:xfrm>
            <a:off x="9023400" y="59436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8"/>
          <p:cNvSpPr/>
          <p:nvPr/>
        </p:nvSpPr>
        <p:spPr>
          <a:xfrm>
            <a:off x="9023400" y="29257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9"/>
          <p:cNvSpPr/>
          <p:nvPr/>
        </p:nvSpPr>
        <p:spPr>
          <a:xfrm>
            <a:off x="9023400" y="336060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10"/>
          <p:cNvSpPr/>
          <p:nvPr/>
        </p:nvSpPr>
        <p:spPr>
          <a:xfrm>
            <a:off x="9023400" y="4648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11"/>
          <p:cNvSpPr/>
          <p:nvPr/>
        </p:nvSpPr>
        <p:spPr>
          <a:xfrm>
            <a:off x="9023400" y="50832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12"/>
          <p:cNvSpPr/>
          <p:nvPr/>
        </p:nvSpPr>
        <p:spPr>
          <a:xfrm>
            <a:off x="9023400" y="551808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Line 13"/>
          <p:cNvSpPr/>
          <p:nvPr/>
        </p:nvSpPr>
        <p:spPr>
          <a:xfrm>
            <a:off x="9675720" y="3876480"/>
            <a:ext cx="1440" cy="695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14"/>
          <p:cNvSpPr/>
          <p:nvPr/>
        </p:nvSpPr>
        <p:spPr>
          <a:xfrm>
            <a:off x="8001000" y="249228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15"/>
          <p:cNvSpPr/>
          <p:nvPr/>
        </p:nvSpPr>
        <p:spPr>
          <a:xfrm>
            <a:off x="8001000" y="20574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16"/>
          <p:cNvSpPr/>
          <p:nvPr/>
        </p:nvSpPr>
        <p:spPr>
          <a:xfrm>
            <a:off x="8001000" y="59436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17"/>
          <p:cNvSpPr/>
          <p:nvPr/>
        </p:nvSpPr>
        <p:spPr>
          <a:xfrm>
            <a:off x="8001000" y="29257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18"/>
          <p:cNvSpPr/>
          <p:nvPr/>
        </p:nvSpPr>
        <p:spPr>
          <a:xfrm>
            <a:off x="8001000" y="336060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19"/>
          <p:cNvSpPr/>
          <p:nvPr/>
        </p:nvSpPr>
        <p:spPr>
          <a:xfrm>
            <a:off x="8001000" y="4648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20"/>
          <p:cNvSpPr/>
          <p:nvPr/>
        </p:nvSpPr>
        <p:spPr>
          <a:xfrm>
            <a:off x="8001000" y="50832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21"/>
          <p:cNvSpPr/>
          <p:nvPr/>
        </p:nvSpPr>
        <p:spPr>
          <a:xfrm>
            <a:off x="8001000" y="551808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Line 22"/>
          <p:cNvSpPr/>
          <p:nvPr/>
        </p:nvSpPr>
        <p:spPr>
          <a:xfrm>
            <a:off x="8559720" y="3876480"/>
            <a:ext cx="1440" cy="695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23"/>
          <p:cNvSpPr/>
          <p:nvPr/>
        </p:nvSpPr>
        <p:spPr>
          <a:xfrm>
            <a:off x="7238880" y="204156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24"/>
          <p:cNvSpPr/>
          <p:nvPr/>
        </p:nvSpPr>
        <p:spPr>
          <a:xfrm>
            <a:off x="9148680" y="2057400"/>
            <a:ext cx="91404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Line 25"/>
          <p:cNvSpPr/>
          <p:nvPr/>
        </p:nvSpPr>
        <p:spPr>
          <a:xfrm flipH="1">
            <a:off x="9905760" y="2286000"/>
            <a:ext cx="4572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Line 26"/>
          <p:cNvSpPr/>
          <p:nvPr/>
        </p:nvSpPr>
        <p:spPr>
          <a:xfrm flipV="1">
            <a:off x="10364760" y="1904760"/>
            <a:ext cx="360" cy="38124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Line 27"/>
          <p:cNvSpPr/>
          <p:nvPr/>
        </p:nvSpPr>
        <p:spPr>
          <a:xfrm>
            <a:off x="7772400" y="1904760"/>
            <a:ext cx="259056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Line 28"/>
          <p:cNvSpPr/>
          <p:nvPr/>
        </p:nvSpPr>
        <p:spPr>
          <a:xfrm>
            <a:off x="7773840" y="1904760"/>
            <a:ext cx="360" cy="29718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Line 29"/>
          <p:cNvSpPr/>
          <p:nvPr/>
        </p:nvSpPr>
        <p:spPr>
          <a:xfrm>
            <a:off x="7772400" y="4878360"/>
            <a:ext cx="2286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1" dur="indefinite" restart="never" nodeType="tmRoot">
          <p:childTnLst>
            <p:seq>
              <p:cTn id="4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CFD76A1-E611-41EA-A24F-A12741F28B71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7" name="CustomShape 2"/>
          <p:cNvSpPr/>
          <p:nvPr/>
        </p:nvSpPr>
        <p:spPr>
          <a:xfrm>
            <a:off x="3352680" y="324000"/>
            <a:ext cx="6629040" cy="11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2514600" y="1981080"/>
            <a:ext cx="3885840" cy="26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13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new int;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 = 22;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 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NULL;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4"/>
          <p:cNvSpPr/>
          <p:nvPr/>
        </p:nvSpPr>
        <p:spPr>
          <a:xfrm>
            <a:off x="1828800" y="335268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5"/>
          <p:cNvSpPr/>
          <p:nvPr/>
        </p:nvSpPr>
        <p:spPr>
          <a:xfrm>
            <a:off x="9023400" y="249228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6"/>
          <p:cNvSpPr/>
          <p:nvPr/>
        </p:nvSpPr>
        <p:spPr>
          <a:xfrm>
            <a:off x="9023400" y="20574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0EC4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7"/>
          <p:cNvSpPr/>
          <p:nvPr/>
        </p:nvSpPr>
        <p:spPr>
          <a:xfrm>
            <a:off x="9023400" y="59436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8"/>
          <p:cNvSpPr/>
          <p:nvPr/>
        </p:nvSpPr>
        <p:spPr>
          <a:xfrm>
            <a:off x="9023400" y="29257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9"/>
          <p:cNvSpPr/>
          <p:nvPr/>
        </p:nvSpPr>
        <p:spPr>
          <a:xfrm>
            <a:off x="9023400" y="336060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10"/>
          <p:cNvSpPr/>
          <p:nvPr/>
        </p:nvSpPr>
        <p:spPr>
          <a:xfrm>
            <a:off x="9023400" y="4648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11"/>
          <p:cNvSpPr/>
          <p:nvPr/>
        </p:nvSpPr>
        <p:spPr>
          <a:xfrm>
            <a:off x="9023400" y="50832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12"/>
          <p:cNvSpPr/>
          <p:nvPr/>
        </p:nvSpPr>
        <p:spPr>
          <a:xfrm>
            <a:off x="9023400" y="551808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Line 13"/>
          <p:cNvSpPr/>
          <p:nvPr/>
        </p:nvSpPr>
        <p:spPr>
          <a:xfrm>
            <a:off x="9675720" y="3876480"/>
            <a:ext cx="1440" cy="695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14"/>
          <p:cNvSpPr/>
          <p:nvPr/>
        </p:nvSpPr>
        <p:spPr>
          <a:xfrm>
            <a:off x="8001000" y="249228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15"/>
          <p:cNvSpPr/>
          <p:nvPr/>
        </p:nvSpPr>
        <p:spPr>
          <a:xfrm>
            <a:off x="8001000" y="20574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16"/>
          <p:cNvSpPr/>
          <p:nvPr/>
        </p:nvSpPr>
        <p:spPr>
          <a:xfrm>
            <a:off x="8001000" y="59436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17"/>
          <p:cNvSpPr/>
          <p:nvPr/>
        </p:nvSpPr>
        <p:spPr>
          <a:xfrm>
            <a:off x="8001000" y="29257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CustomShape 18"/>
          <p:cNvSpPr/>
          <p:nvPr/>
        </p:nvSpPr>
        <p:spPr>
          <a:xfrm>
            <a:off x="8001000" y="336060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CustomShape 19"/>
          <p:cNvSpPr/>
          <p:nvPr/>
        </p:nvSpPr>
        <p:spPr>
          <a:xfrm>
            <a:off x="8001000" y="4648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20"/>
          <p:cNvSpPr/>
          <p:nvPr/>
        </p:nvSpPr>
        <p:spPr>
          <a:xfrm>
            <a:off x="8001000" y="50832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21"/>
          <p:cNvSpPr/>
          <p:nvPr/>
        </p:nvSpPr>
        <p:spPr>
          <a:xfrm>
            <a:off x="8001000" y="551808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Line 22"/>
          <p:cNvSpPr/>
          <p:nvPr/>
        </p:nvSpPr>
        <p:spPr>
          <a:xfrm>
            <a:off x="8559720" y="3876480"/>
            <a:ext cx="1440" cy="695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23"/>
          <p:cNvSpPr/>
          <p:nvPr/>
        </p:nvSpPr>
        <p:spPr>
          <a:xfrm>
            <a:off x="7238880" y="204156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CustomShape 24"/>
          <p:cNvSpPr/>
          <p:nvPr/>
        </p:nvSpPr>
        <p:spPr>
          <a:xfrm>
            <a:off x="9148680" y="2057400"/>
            <a:ext cx="91404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Line 25"/>
          <p:cNvSpPr/>
          <p:nvPr/>
        </p:nvSpPr>
        <p:spPr>
          <a:xfrm flipH="1">
            <a:off x="9905760" y="2286000"/>
            <a:ext cx="4572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Line 26"/>
          <p:cNvSpPr/>
          <p:nvPr/>
        </p:nvSpPr>
        <p:spPr>
          <a:xfrm flipV="1">
            <a:off x="10364760" y="1904760"/>
            <a:ext cx="360" cy="38124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Line 27"/>
          <p:cNvSpPr/>
          <p:nvPr/>
        </p:nvSpPr>
        <p:spPr>
          <a:xfrm>
            <a:off x="7772400" y="1904760"/>
            <a:ext cx="259056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Line 28"/>
          <p:cNvSpPr/>
          <p:nvPr/>
        </p:nvSpPr>
        <p:spPr>
          <a:xfrm>
            <a:off x="7773840" y="1904760"/>
            <a:ext cx="360" cy="29718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Line 29"/>
          <p:cNvSpPr/>
          <p:nvPr/>
        </p:nvSpPr>
        <p:spPr>
          <a:xfrm>
            <a:off x="7772400" y="4878360"/>
            <a:ext cx="2286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30"/>
          <p:cNvSpPr/>
          <p:nvPr/>
        </p:nvSpPr>
        <p:spPr>
          <a:xfrm>
            <a:off x="2438280" y="4903920"/>
            <a:ext cx="2209320" cy="1071000"/>
          </a:xfrm>
          <a:prstGeom prst="rect">
            <a:avLst/>
          </a:prstGeom>
          <a:noFill/>
          <a:ln w="12600">
            <a:noFill/>
          </a:ln>
          <a:effectLst>
            <a:outerShdw kx="-2453608" rotWithShape="0" sy="5000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3" dur="indefinite" restart="never" nodeType="tmRoot">
          <p:childTnLst>
            <p:seq>
              <p:cTn id="4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19796D1-3F38-4BAA-92E7-12AD587463ED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7" name="CustomShape 2"/>
          <p:cNvSpPr/>
          <p:nvPr/>
        </p:nvSpPr>
        <p:spPr>
          <a:xfrm>
            <a:off x="3352680" y="324000"/>
            <a:ext cx="6629040" cy="11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3"/>
          <p:cNvSpPr/>
          <p:nvPr/>
        </p:nvSpPr>
        <p:spPr>
          <a:xfrm>
            <a:off x="2514600" y="1981080"/>
            <a:ext cx="3885840" cy="26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13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new int;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 = 22;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 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NULL;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4"/>
          <p:cNvSpPr/>
          <p:nvPr/>
        </p:nvSpPr>
        <p:spPr>
          <a:xfrm>
            <a:off x="1828800" y="373392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5"/>
          <p:cNvSpPr/>
          <p:nvPr/>
        </p:nvSpPr>
        <p:spPr>
          <a:xfrm>
            <a:off x="9023400" y="249228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6"/>
          <p:cNvSpPr/>
          <p:nvPr/>
        </p:nvSpPr>
        <p:spPr>
          <a:xfrm>
            <a:off x="9023400" y="20574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CustomShape 7"/>
          <p:cNvSpPr/>
          <p:nvPr/>
        </p:nvSpPr>
        <p:spPr>
          <a:xfrm>
            <a:off x="9023400" y="59436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8"/>
          <p:cNvSpPr/>
          <p:nvPr/>
        </p:nvSpPr>
        <p:spPr>
          <a:xfrm>
            <a:off x="9023400" y="29257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9"/>
          <p:cNvSpPr/>
          <p:nvPr/>
        </p:nvSpPr>
        <p:spPr>
          <a:xfrm>
            <a:off x="9023400" y="336060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10"/>
          <p:cNvSpPr/>
          <p:nvPr/>
        </p:nvSpPr>
        <p:spPr>
          <a:xfrm>
            <a:off x="9023400" y="4648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11"/>
          <p:cNvSpPr/>
          <p:nvPr/>
        </p:nvSpPr>
        <p:spPr>
          <a:xfrm>
            <a:off x="9023400" y="50832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12"/>
          <p:cNvSpPr/>
          <p:nvPr/>
        </p:nvSpPr>
        <p:spPr>
          <a:xfrm>
            <a:off x="9023400" y="551808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Line 13"/>
          <p:cNvSpPr/>
          <p:nvPr/>
        </p:nvSpPr>
        <p:spPr>
          <a:xfrm>
            <a:off x="9675720" y="3876480"/>
            <a:ext cx="1440" cy="695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14"/>
          <p:cNvSpPr/>
          <p:nvPr/>
        </p:nvSpPr>
        <p:spPr>
          <a:xfrm>
            <a:off x="8001000" y="249228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15"/>
          <p:cNvSpPr/>
          <p:nvPr/>
        </p:nvSpPr>
        <p:spPr>
          <a:xfrm>
            <a:off x="8001000" y="20574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16"/>
          <p:cNvSpPr/>
          <p:nvPr/>
        </p:nvSpPr>
        <p:spPr>
          <a:xfrm>
            <a:off x="8001000" y="59436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17"/>
          <p:cNvSpPr/>
          <p:nvPr/>
        </p:nvSpPr>
        <p:spPr>
          <a:xfrm>
            <a:off x="8001000" y="29257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18"/>
          <p:cNvSpPr/>
          <p:nvPr/>
        </p:nvSpPr>
        <p:spPr>
          <a:xfrm>
            <a:off x="8001000" y="336060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19"/>
          <p:cNvSpPr/>
          <p:nvPr/>
        </p:nvSpPr>
        <p:spPr>
          <a:xfrm>
            <a:off x="8001000" y="4648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20"/>
          <p:cNvSpPr/>
          <p:nvPr/>
        </p:nvSpPr>
        <p:spPr>
          <a:xfrm>
            <a:off x="8001000" y="50832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CustomShape 21"/>
          <p:cNvSpPr/>
          <p:nvPr/>
        </p:nvSpPr>
        <p:spPr>
          <a:xfrm>
            <a:off x="8001000" y="551808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Line 22"/>
          <p:cNvSpPr/>
          <p:nvPr/>
        </p:nvSpPr>
        <p:spPr>
          <a:xfrm>
            <a:off x="8559720" y="3876480"/>
            <a:ext cx="1440" cy="695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23"/>
          <p:cNvSpPr/>
          <p:nvPr/>
        </p:nvSpPr>
        <p:spPr>
          <a:xfrm>
            <a:off x="7238880" y="204156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24"/>
          <p:cNvSpPr/>
          <p:nvPr/>
        </p:nvSpPr>
        <p:spPr>
          <a:xfrm>
            <a:off x="9148680" y="2057400"/>
            <a:ext cx="91404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5" dur="indefinite" restart="never" nodeType="tmRoot">
          <p:childTnLst>
            <p:seq>
              <p:cTn id="4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0F8228B-8A2E-4874-B97B-62FE90E8188B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1" name="CustomShape 2"/>
          <p:cNvSpPr/>
          <p:nvPr/>
        </p:nvSpPr>
        <p:spPr>
          <a:xfrm>
            <a:off x="3352680" y="324000"/>
            <a:ext cx="6629040" cy="11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CustomShape 3"/>
          <p:cNvSpPr/>
          <p:nvPr/>
        </p:nvSpPr>
        <p:spPr>
          <a:xfrm>
            <a:off x="2514600" y="1981080"/>
            <a:ext cx="3885840" cy="26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46080"/>
          <a:p>
            <a:pPr marL="343080" indent="-342720">
              <a:lnSpc>
                <a:spcPct val="13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new int;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 = 22;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*ptr &lt;&lt; endl;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 ptr;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3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NULL;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CustomShape 4"/>
          <p:cNvSpPr/>
          <p:nvPr/>
        </p:nvSpPr>
        <p:spPr>
          <a:xfrm>
            <a:off x="1828800" y="419112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5"/>
          <p:cNvSpPr/>
          <p:nvPr/>
        </p:nvSpPr>
        <p:spPr>
          <a:xfrm>
            <a:off x="9023400" y="249228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6"/>
          <p:cNvSpPr/>
          <p:nvPr/>
        </p:nvSpPr>
        <p:spPr>
          <a:xfrm>
            <a:off x="9023400" y="20574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7"/>
          <p:cNvSpPr/>
          <p:nvPr/>
        </p:nvSpPr>
        <p:spPr>
          <a:xfrm>
            <a:off x="9023400" y="59436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8"/>
          <p:cNvSpPr/>
          <p:nvPr/>
        </p:nvSpPr>
        <p:spPr>
          <a:xfrm>
            <a:off x="9023400" y="29257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9"/>
          <p:cNvSpPr/>
          <p:nvPr/>
        </p:nvSpPr>
        <p:spPr>
          <a:xfrm>
            <a:off x="9023400" y="336060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10"/>
          <p:cNvSpPr/>
          <p:nvPr/>
        </p:nvSpPr>
        <p:spPr>
          <a:xfrm>
            <a:off x="9023400" y="464832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1"/>
          <p:cNvSpPr/>
          <p:nvPr/>
        </p:nvSpPr>
        <p:spPr>
          <a:xfrm>
            <a:off x="9023400" y="5083200"/>
            <a:ext cx="11156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2"/>
          <p:cNvSpPr/>
          <p:nvPr/>
        </p:nvSpPr>
        <p:spPr>
          <a:xfrm>
            <a:off x="9023400" y="5518080"/>
            <a:ext cx="11156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Line 13"/>
          <p:cNvSpPr/>
          <p:nvPr/>
        </p:nvSpPr>
        <p:spPr>
          <a:xfrm>
            <a:off x="9675720" y="3876480"/>
            <a:ext cx="1440" cy="695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4"/>
          <p:cNvSpPr/>
          <p:nvPr/>
        </p:nvSpPr>
        <p:spPr>
          <a:xfrm>
            <a:off x="8001000" y="249228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15"/>
          <p:cNvSpPr/>
          <p:nvPr/>
        </p:nvSpPr>
        <p:spPr>
          <a:xfrm>
            <a:off x="8001000" y="20574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16"/>
          <p:cNvSpPr/>
          <p:nvPr/>
        </p:nvSpPr>
        <p:spPr>
          <a:xfrm>
            <a:off x="8001000" y="59436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17"/>
          <p:cNvSpPr/>
          <p:nvPr/>
        </p:nvSpPr>
        <p:spPr>
          <a:xfrm>
            <a:off x="8001000" y="29257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18"/>
          <p:cNvSpPr/>
          <p:nvPr/>
        </p:nvSpPr>
        <p:spPr>
          <a:xfrm>
            <a:off x="8001000" y="336060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CustomShape 19"/>
          <p:cNvSpPr/>
          <p:nvPr/>
        </p:nvSpPr>
        <p:spPr>
          <a:xfrm>
            <a:off x="8001000" y="464832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CustomShape 20"/>
          <p:cNvSpPr/>
          <p:nvPr/>
        </p:nvSpPr>
        <p:spPr>
          <a:xfrm>
            <a:off x="8001000" y="5083200"/>
            <a:ext cx="1022040" cy="434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CustomShape 21"/>
          <p:cNvSpPr/>
          <p:nvPr/>
        </p:nvSpPr>
        <p:spPr>
          <a:xfrm>
            <a:off x="8001000" y="5518080"/>
            <a:ext cx="1022040" cy="433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0EC6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Line 22"/>
          <p:cNvSpPr/>
          <p:nvPr/>
        </p:nvSpPr>
        <p:spPr>
          <a:xfrm>
            <a:off x="8559720" y="3876480"/>
            <a:ext cx="1440" cy="695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3"/>
          <p:cNvSpPr/>
          <p:nvPr/>
        </p:nvSpPr>
        <p:spPr>
          <a:xfrm>
            <a:off x="7238880" y="2041560"/>
            <a:ext cx="685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24"/>
          <p:cNvSpPr/>
          <p:nvPr/>
        </p:nvSpPr>
        <p:spPr>
          <a:xfrm>
            <a:off x="9148680" y="2057400"/>
            <a:ext cx="91404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7" dur="indefinite" restart="never" nodeType="tmRoot">
          <p:childTnLst>
            <p:seq>
              <p:cTn id="4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allocation and deallocation of arrays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the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[IntExp]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on the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statement to create an array of objects instead of a single instance.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the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statement use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indicate that an array of objects is to be deallocated.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B0812D9-DA73-4E2E-B0D7-1A4227B8EC94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79" dur="indefinite" restart="never" nodeType="tmRoot">
          <p:childTnLst>
            <p:seq>
              <p:cTn id="480" dur="indefinite" nodeType="mainSeq">
                <p:childTnLst>
                  <p:par>
                    <p:cTn id="481" nodeType="clickEffect" fill="hold">
                      <p:stCondLst>
                        <p:cond delay="indefinite"/>
                      </p:stCondLst>
                      <p:childTnLst>
                        <p:par>
                          <p:cTn id="4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5" dur="500" fill="hold"/>
                                        <p:tgtEl>
                                          <p:spTgt spid="695">
                                            <p:txEl>
                                              <p:p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6" dur="500" fill="hold"/>
                                        <p:tgtEl>
                                          <p:spTgt spid="695">
                                            <p:txEl>
                                              <p:p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nodeType="clickEffect" fill="hold">
                      <p:stCondLst>
                        <p:cond delay="indefinite"/>
                      </p:stCondLst>
                      <p:childTnLst>
                        <p:par>
                          <p:cTn id="4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9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1" dur="500" fill="hold"/>
                                        <p:tgtEl>
                                          <p:spTgt spid="695">
                                            <p:txEl>
                                              <p:pRg st="9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2" dur="500" fill="hold"/>
                                        <p:tgtEl>
                                          <p:spTgt spid="695">
                                            <p:txEl>
                                              <p:pRg st="9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Static Local Variables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variables only exist while the function is executing.  When the function terminates, the contents of local variables are lost.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static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local variables retain their contents between function calls.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static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local variables are defined and initialized only the first time the function is executed.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the default initialization value.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C0919A7-779D-4951-ACC8-1F177DEEA31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 of dynamic array allocation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91D3884-A756-4593-B8AE-0B84CB2B2E95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9" name="CustomShape 3"/>
          <p:cNvSpPr/>
          <p:nvPr/>
        </p:nvSpPr>
        <p:spPr>
          <a:xfrm>
            <a:off x="2971800" y="1905120"/>
            <a:ext cx="6933960" cy="42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int* grades = NULL;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numberOfGrades;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"Enter the number of grades: ";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cin &gt;&gt; numberOfGrades;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grades = new int[numberOfGrades];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(int i = 0; i &lt; numberOfGrades; i++)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cin &gt;&gt; grades[i];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(int j = 0; j &lt; numberOfGrades; j++)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grades[j] &lt;&lt; " ";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 [] grades;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grades = NULL;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3" dur="indefinite" restart="never" nodeType="tmRoot">
          <p:childTnLst>
            <p:seq>
              <p:cTn id="4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allocation of 2D arrays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1" name="TextShape 2"/>
          <p:cNvSpPr txBox="1"/>
          <p:nvPr/>
        </p:nvSpPr>
        <p:spPr>
          <a:xfrm>
            <a:off x="2209680" y="1905120"/>
            <a:ext cx="7924320" cy="41144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two dimensional array is really an array of arrays (rows).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dynamically declare a two dimensional array of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type, you need to declare a pointer to a pointer as: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**matrix;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3CB3325-089D-4B93-A269-FEF77564DDD1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495" dur="indefinite" restart="never" nodeType="tmRoot">
          <p:childTnLst>
            <p:seq>
              <p:cTn id="496" dur="indefinite" nodeType="mainSeq">
                <p:childTnLst>
                  <p:par>
                    <p:cTn id="497" nodeType="clickEffect" fill="hold">
                      <p:stCondLst>
                        <p:cond delay="indefinite"/>
                      </p:stCondLst>
                      <p:childTnLst>
                        <p:par>
                          <p:cTn id="4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1" dur="500" fill="hold"/>
                                        <p:tgtEl>
                                          <p:spTgt spid="701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2" dur="500" fill="hold"/>
                                        <p:tgtEl>
                                          <p:spTgt spid="701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nodeType="clickEffect" fill="hold">
                      <p:stCondLst>
                        <p:cond delay="indefinite"/>
                      </p:stCondLst>
                      <p:childTnLst>
                        <p:par>
                          <p:cTn id="5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61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7" dur="500" fill="hold"/>
                                        <p:tgtEl>
                                          <p:spTgt spid="701">
                                            <p:txEl>
                                              <p:pRg st="61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8" dur="500" fill="hold"/>
                                        <p:tgtEl>
                                          <p:spTgt spid="701">
                                            <p:txEl>
                                              <p:pRg st="61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168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11" dur="500"/>
                                        <p:tgtEl>
                                          <p:spTgt spid="701">
                                            <p:txEl>
                                              <p:pRg st="168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allocation of 2D arrays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4" name="TextShape 2"/>
          <p:cNvSpPr txBox="1"/>
          <p:nvPr/>
        </p:nvSpPr>
        <p:spPr>
          <a:xfrm>
            <a:off x="2209680" y="19051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1001"/>
              </a:spcBef>
              <a:buClr>
                <a:srgbClr val="a5a5a5"/>
              </a:buClr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allocate space for the 2D array with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rows and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columns: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46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first allocate the array of pointers which will point to the arrays (rows)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matrix = new int*[r];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46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creates space for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addresses; each being a pointer to an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  <a:spcBef>
                <a:spcPts val="1001"/>
              </a:spcBef>
              <a:buClr>
                <a:srgbClr val="a5a5a5"/>
              </a:buClr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you need to allocate the space for the 1D arrays themselves, each with a size of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for(i=0; i&lt;r; i++)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matrix[i] = new int[c];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D7ED783-EBF1-41A8-A74C-ED7432F45D5D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512" dur="indefinite" restart="never" nodeType="tmRoot">
          <p:childTnLst>
            <p:seq>
              <p:cTn id="513" dur="indefinite" nodeType="mainSeq">
                <p:childTnLst>
                  <p:par>
                    <p:cTn id="514" nodeType="clickEffect" fill="hold">
                      <p:stCondLst>
                        <p:cond delay="indefinite"/>
                      </p:stCondLst>
                      <p:childTnLst>
                        <p:par>
                          <p:cTn id="5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8" dur="500" fill="hold"/>
                                        <p:tgtEl>
                                          <p:spTgt spid="704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9" dur="500" fill="hold"/>
                                        <p:tgtEl>
                                          <p:spTgt spid="704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nodeType="clickEffect" fill="hold">
                      <p:stCondLst>
                        <p:cond delay="indefinite"/>
                      </p:stCondLst>
                      <p:childTnLst>
                        <p:par>
                          <p:cTn id="5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4" dur="500" fill="hold"/>
                                        <p:tgtEl>
                                          <p:spTgt spid="704">
                                            <p:txEl>
                                              <p:pRg st="6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704">
                                            <p:txEl>
                                              <p:pRg st="6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41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8" dur="500" fill="hold"/>
                                        <p:tgtEl>
                                          <p:spTgt spid="704">
                                            <p:txEl>
                                              <p:pRg st="141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9" dur="500" fill="hold"/>
                                        <p:tgtEl>
                                          <p:spTgt spid="704">
                                            <p:txEl>
                                              <p:pRg st="141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nodeType="clickEffect" fill="hold">
                      <p:stCondLst>
                        <p:cond delay="indefinite"/>
                      </p:stCondLst>
                      <p:childTnLst>
                        <p:par>
                          <p:cTn id="5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65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4" dur="500" fill="hold"/>
                                        <p:tgtEl>
                                          <p:spTgt spid="704">
                                            <p:txEl>
                                              <p:pRg st="165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5" dur="500" fill="hold"/>
                                        <p:tgtEl>
                                          <p:spTgt spid="704">
                                            <p:txEl>
                                              <p:pRg st="165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nodeType="clickEffect" fill="hold">
                      <p:stCondLst>
                        <p:cond delay="indefinite"/>
                      </p:stCondLst>
                      <p:childTnLst>
                        <p:par>
                          <p:cTn id="5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33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704">
                                            <p:txEl>
                                              <p:pRg st="233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1" dur="500" fill="hold"/>
                                        <p:tgtEl>
                                          <p:spTgt spid="704">
                                            <p:txEl>
                                              <p:pRg st="233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21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704">
                                            <p:txEl>
                                              <p:pRg st="321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5" dur="500" fill="hold"/>
                                        <p:tgtEl>
                                          <p:spTgt spid="704">
                                            <p:txEl>
                                              <p:pRg st="321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42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8" dur="500" fill="hold"/>
                                        <p:tgtEl>
                                          <p:spTgt spid="704">
                                            <p:txEl>
                                              <p:pRg st="342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9" dur="500" fill="hold"/>
                                        <p:tgtEl>
                                          <p:spTgt spid="704">
                                            <p:txEl>
                                              <p:pRg st="342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allocation of 2D arrays (Cont 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elements of the array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matrix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now can be accessed by the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matrix[i][j]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notation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in mind, the entire array is not in contiguous space (unlike a static 2D array)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elements of each row are in contiguous space, but the rows themselves are not.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matrix[i][j+1]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after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matrix[i][j]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memory, but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matrix[i][0]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may be before or after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matrix[i+1][0]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memory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A700D74-4E5D-4E21-8776-13EF7BCEAA97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550" dur="indefinite" restart="never" nodeType="tmRoot">
          <p:childTnLst>
            <p:seq>
              <p:cTn id="551" dur="indefinite" nodeType="mainSeq">
                <p:childTnLst>
                  <p:par>
                    <p:cTn id="552" nodeType="clickEffect" fill="hold">
                      <p:stCondLst>
                        <p:cond delay="indefinite"/>
                      </p:stCondLst>
                      <p:childTnLst>
                        <p:par>
                          <p:cTn id="5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6" dur="500" fill="hold"/>
                                        <p:tgtEl>
                                          <p:spTgt spid="707">
                                            <p:txEl>
                                              <p:p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7" dur="500" fill="hold"/>
                                        <p:tgtEl>
                                          <p:spTgt spid="707">
                                            <p:txEl>
                                              <p:p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nodeType="clickEffect" fill="hold">
                      <p:stCondLst>
                        <p:cond delay="indefinite"/>
                      </p:stCondLst>
                      <p:childTnLst>
                        <p:par>
                          <p:cTn id="5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8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2" dur="500" fill="hold"/>
                                        <p:tgtEl>
                                          <p:spTgt spid="707">
                                            <p:txEl>
                                              <p:pRg st="8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3" dur="500" fill="hold"/>
                                        <p:tgtEl>
                                          <p:spTgt spid="707">
                                            <p:txEl>
                                              <p:pRg st="8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nodeType="clickEffect" fill="hold">
                      <p:stCondLst>
                        <p:cond delay="indefinite"/>
                      </p:stCondLst>
                      <p:childTnLst>
                        <p:par>
                          <p:cTn id="5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67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8" dur="500" fill="hold"/>
                                        <p:tgtEl>
                                          <p:spTgt spid="707">
                                            <p:txEl>
                                              <p:pRg st="167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9" dur="500" fill="hold"/>
                                        <p:tgtEl>
                                          <p:spTgt spid="707">
                                            <p:txEl>
                                              <p:pRg st="167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nodeType="clickEffect" fill="hold">
                      <p:stCondLst>
                        <p:cond delay="indefinite"/>
                      </p:stCondLst>
                      <p:childTnLst>
                        <p:par>
                          <p:cTn id="5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250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4" dur="500" fill="hold"/>
                                        <p:tgtEl>
                                          <p:spTgt spid="707">
                                            <p:txEl>
                                              <p:pRg st="250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5" dur="500" fill="hold"/>
                                        <p:tgtEl>
                                          <p:spTgt spid="707">
                                            <p:txEl>
                                              <p:pRg st="250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0" name="TextShape 2"/>
          <p:cNvSpPr txBox="1"/>
          <p:nvPr/>
        </p:nvSpPr>
        <p:spPr>
          <a:xfrm>
            <a:off x="2209680" y="1981080"/>
            <a:ext cx="7772040" cy="2437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create a 2D array dynamically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rows, columns, i, j;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**matrix;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cin &gt;&gt; rows &gt;&gt; columns;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matrix = new int*[rows];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for(i=0; i&lt;rows; i++)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matrix[i] = new int[columns];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64AA16C-9068-453A-9017-C7BC1F170B85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2" name="CustomShape 4"/>
          <p:cNvSpPr/>
          <p:nvPr/>
        </p:nvSpPr>
        <p:spPr>
          <a:xfrm>
            <a:off x="2209680" y="4648320"/>
            <a:ext cx="7772040" cy="16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deallocate the array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for(i=0; i&lt;rows; i++)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 [] matrix[i];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 [] matrix;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6" dur="indefinite" restart="never" nodeType="tmRoot">
          <p:childTnLst>
            <p:seq>
              <p:cTn id="577" dur="indefinite" nodeType="mainSeq">
                <p:childTnLst>
                  <p:par>
                    <p:cTn id="578" nodeType="clickEffect" fill="hold">
                      <p:stCondLst>
                        <p:cond delay="indefinite"/>
                      </p:stCondLst>
                      <p:childTnLst>
                        <p:par>
                          <p:cTn id="5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2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44DDBC2-45DA-44F3-AC8E-B5266970EDBF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4" name="CustomShape 2"/>
          <p:cNvSpPr/>
          <p:nvPr/>
        </p:nvSpPr>
        <p:spPr>
          <a:xfrm>
            <a:off x="2209680" y="266688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Passing pointers to a function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83" dur="indefinite" restart="never" nodeType="tmRoot">
          <p:childTnLst>
            <p:seq>
              <p:cTn id="5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Shape 1"/>
          <p:cNvSpPr txBox="1"/>
          <p:nvPr/>
        </p:nvSpPr>
        <p:spPr>
          <a:xfrm>
            <a:off x="3505320" y="324000"/>
            <a:ext cx="6629040" cy="112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Pointers as arguments to functions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6" name="TextShape 2"/>
          <p:cNvSpPr txBox="1"/>
          <p:nvPr/>
        </p:nvSpPr>
        <p:spPr>
          <a:xfrm>
            <a:off x="2209680" y="20574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Pointers can be passed to functions just like other types.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 as with any other argument, verify that the number and type of arguments in function invocation match the prototype (and function header).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5316F96-FD72-4C9D-82B0-00D448C1758B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85" dur="indefinite" restart="never" nodeType="tmRoot">
          <p:childTnLst>
            <p:seq>
              <p:cTn id="586" dur="indefinite" nodeType="mainSeq">
                <p:childTnLst>
                  <p:par>
                    <p:cTn id="587" nodeType="clickEffect" fill="hold">
                      <p:stCondLst>
                        <p:cond delay="indefinite"/>
                      </p:stCondLst>
                      <p:childTnLst>
                        <p:par>
                          <p:cTn id="5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1" dur="500" fill="hold"/>
                                        <p:tgtEl>
                                          <p:spTgt spid="716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2" dur="500" fill="hold"/>
                                        <p:tgtEl>
                                          <p:spTgt spid="716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nodeType="clickEffect" fill="hold">
                      <p:stCondLst>
                        <p:cond delay="indefinite"/>
                      </p:stCondLst>
                      <p:childTnLst>
                        <p:par>
                          <p:cTn id="5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st="59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7" dur="500" fill="hold"/>
                                        <p:tgtEl>
                                          <p:spTgt spid="716">
                                            <p:txEl>
                                              <p:pRg st="59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8" dur="500" fill="hold"/>
                                        <p:tgtEl>
                                          <p:spTgt spid="716">
                                            <p:txEl>
                                              <p:pRg st="59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 of pointer arguments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9" name="TextShape 2"/>
          <p:cNvSpPr txBox="1"/>
          <p:nvPr/>
        </p:nvSpPr>
        <p:spPr>
          <a:xfrm>
            <a:off x="2209680" y="1981080"/>
            <a:ext cx="807696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Swap(int *p1, int *p2);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main 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x, 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cin &gt;&gt; x &gt;&gt; 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x &lt;&lt; " " &lt;&lt; y &lt;&lt; 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Swap(&amp;x,&amp;y); // passes addresses of x and y explicitly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x &lt;&lt; " " &lt;&lt; y &lt;&lt; 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Swap(int *p1, int *p2)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temp = *p1;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*p1 = *p2;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*p2 = temp;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9FE1C1C-6A0D-4BF4-B740-99D1880A4790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99" dur="indefinite" restart="never" nodeType="tmRoot">
          <p:childTnLst>
            <p:seq>
              <p:cTn id="6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 of reference arguments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Swap(int &amp;a, int &amp;b);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main 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x, 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cin &gt;&gt; x &gt;&gt; 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x &lt;&lt; " " &lt;&lt; y &lt;&lt; 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Swap(x,y); // passes addresses of x and y implicitly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cout &lt;&lt; x &lt;&lt; " " &lt;&lt; y &lt;&lt; 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Swap(int &amp;a, int &amp;b)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temp = 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= b;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 = temp;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ABF72C8-3F5F-4AF7-9C4D-D1B117E46BBB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01" dur="indefinite" restart="never" nodeType="tmRoot">
          <p:childTnLst>
            <p:seq>
              <p:cTn id="6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1B84F09-A1C4-45B5-BABE-0AA7E1306726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5" name="CustomShape 2"/>
          <p:cNvSpPr/>
          <p:nvPr/>
        </p:nvSpPr>
        <p:spPr>
          <a:xfrm>
            <a:off x="2209680" y="266688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Memory leaks and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Dangling Pointers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03" dur="indefinite" restart="never" nodeType="tmRoot">
          <p:childTnLst>
            <p:seq>
              <p:cTn id="6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2" descr=""/>
          <p:cNvPicPr/>
          <p:nvPr/>
        </p:nvPicPr>
        <p:blipFill>
          <a:blip r:embed="rId1"/>
          <a:stretch/>
        </p:blipFill>
        <p:spPr>
          <a:xfrm>
            <a:off x="2171880" y="1241280"/>
            <a:ext cx="7848360" cy="4214520"/>
          </a:xfrm>
          <a:prstGeom prst="rect">
            <a:avLst/>
          </a:prstGeom>
          <a:ln>
            <a:noFill/>
          </a:ln>
        </p:spPr>
      </p:pic>
      <p:pic>
        <p:nvPicPr>
          <p:cNvPr id="200" name="Picture 5" descr=""/>
          <p:cNvPicPr/>
          <p:nvPr/>
        </p:nvPicPr>
        <p:blipFill>
          <a:blip r:embed="rId2"/>
          <a:stretch/>
        </p:blipFill>
        <p:spPr>
          <a:xfrm>
            <a:off x="2171880" y="1219320"/>
            <a:ext cx="2437920" cy="471240"/>
          </a:xfrm>
          <a:prstGeom prst="rect">
            <a:avLst/>
          </a:prstGeom>
          <a:ln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7323120" y="5881680"/>
            <a:ext cx="312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901"/>
              </a:spcBef>
            </a:pPr>
            <a:r>
              <a:rPr b="0" i="1" lang="en-US" sz="1800" spc="-1" strike="noStrike">
                <a:solidFill>
                  <a:srgbClr val="603a2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(Program Continues)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3277E2D-2299-418E-828E-7E3A03036E2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Memory leaks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you dynamically create objects, you can access them through the pointer which is assigned by the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operator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Reassigning a pointer without deleting the memory it pointed to previously is called a memory leak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results in loss of available memory space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EE3EF96-B603-4152-84A1-12C8427436CB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605" dur="indefinite" restart="never" nodeType="tmRoot">
          <p:childTnLst>
            <p:seq>
              <p:cTn id="606" dur="indefinite" nodeType="mainSeq">
                <p:childTnLst>
                  <p:par>
                    <p:cTn id="607" nodeType="clickEffect" fill="hold">
                      <p:stCondLst>
                        <p:cond delay="indefinite"/>
                      </p:stCondLst>
                      <p:childTnLst>
                        <p:par>
                          <p:cTn id="6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1" dur="500" fill="hold"/>
                                        <p:tgtEl>
                                          <p:spTgt spid="727">
                                            <p:txEl>
                                              <p:pRg st="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2" dur="500" fill="hold"/>
                                        <p:tgtEl>
                                          <p:spTgt spid="727">
                                            <p:txEl>
                                              <p:pRg st="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nodeType="clickEffect" fill="hold">
                      <p:stCondLst>
                        <p:cond delay="indefinite"/>
                      </p:stCondLst>
                      <p:childTnLst>
                        <p:par>
                          <p:cTn id="6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115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7" dur="500" fill="hold"/>
                                        <p:tgtEl>
                                          <p:spTgt spid="727">
                                            <p:txEl>
                                              <p:pRg st="115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8" dur="500" fill="hold"/>
                                        <p:tgtEl>
                                          <p:spTgt spid="727">
                                            <p:txEl>
                                              <p:pRg st="115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nodeType="clickEffect" fill="hold">
                      <p:stCondLst>
                        <p:cond delay="indefinite"/>
                      </p:stCondLst>
                      <p:childTnLst>
                        <p:par>
                          <p:cTn id="6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21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3" dur="500" fill="hold"/>
                                        <p:tgtEl>
                                          <p:spTgt spid="727">
                                            <p:txEl>
                                              <p:pRg st="21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4" dur="500" fill="hold"/>
                                        <p:tgtEl>
                                          <p:spTgt spid="727">
                                            <p:txEl>
                                              <p:pRg st="21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Memory leak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4E8D566-3DB0-425F-89ED-A2329278627C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1" name="CustomShape 3"/>
          <p:cNvSpPr/>
          <p:nvPr/>
        </p:nvSpPr>
        <p:spPr>
          <a:xfrm>
            <a:off x="2116440" y="2028960"/>
            <a:ext cx="323352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*ptr1 = new int;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*ptr2 = new int;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*ptr1 = 8;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*ptr2 = 5;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CustomShape 4"/>
          <p:cNvSpPr/>
          <p:nvPr/>
        </p:nvSpPr>
        <p:spPr>
          <a:xfrm>
            <a:off x="6425280" y="1889280"/>
            <a:ext cx="71136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3" name="CustomShape 5"/>
          <p:cNvSpPr/>
          <p:nvPr/>
        </p:nvSpPr>
        <p:spPr>
          <a:xfrm>
            <a:off x="6407280" y="2292480"/>
            <a:ext cx="804600" cy="4442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6"/>
          <p:cNvSpPr/>
          <p:nvPr/>
        </p:nvSpPr>
        <p:spPr>
          <a:xfrm>
            <a:off x="6407280" y="3282840"/>
            <a:ext cx="804600" cy="4442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7"/>
          <p:cNvSpPr/>
          <p:nvPr/>
        </p:nvSpPr>
        <p:spPr>
          <a:xfrm>
            <a:off x="8561520" y="2216160"/>
            <a:ext cx="80460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6" name="CustomShape 8"/>
          <p:cNvSpPr/>
          <p:nvPr/>
        </p:nvSpPr>
        <p:spPr>
          <a:xfrm>
            <a:off x="8561520" y="3206880"/>
            <a:ext cx="80460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Line 9"/>
          <p:cNvSpPr/>
          <p:nvPr/>
        </p:nvSpPr>
        <p:spPr>
          <a:xfrm>
            <a:off x="7218360" y="3504960"/>
            <a:ext cx="13363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Line 10"/>
          <p:cNvSpPr/>
          <p:nvPr/>
        </p:nvSpPr>
        <p:spPr>
          <a:xfrm>
            <a:off x="7218360" y="2514600"/>
            <a:ext cx="13363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11"/>
          <p:cNvSpPr/>
          <p:nvPr/>
        </p:nvSpPr>
        <p:spPr>
          <a:xfrm>
            <a:off x="6425280" y="2879640"/>
            <a:ext cx="71136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CustomShape 12"/>
          <p:cNvSpPr/>
          <p:nvPr/>
        </p:nvSpPr>
        <p:spPr>
          <a:xfrm>
            <a:off x="6418800" y="4181400"/>
            <a:ext cx="71136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1" name="CustomShape 13"/>
          <p:cNvSpPr/>
          <p:nvPr/>
        </p:nvSpPr>
        <p:spPr>
          <a:xfrm>
            <a:off x="6400800" y="4584600"/>
            <a:ext cx="804600" cy="4442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14"/>
          <p:cNvSpPr/>
          <p:nvPr/>
        </p:nvSpPr>
        <p:spPr>
          <a:xfrm>
            <a:off x="6400800" y="5575320"/>
            <a:ext cx="804600" cy="4442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15"/>
          <p:cNvSpPr/>
          <p:nvPr/>
        </p:nvSpPr>
        <p:spPr>
          <a:xfrm>
            <a:off x="8555040" y="4508640"/>
            <a:ext cx="80460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4" name="CustomShape 16"/>
          <p:cNvSpPr/>
          <p:nvPr/>
        </p:nvSpPr>
        <p:spPr>
          <a:xfrm>
            <a:off x="8555040" y="5499000"/>
            <a:ext cx="80460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Line 17"/>
          <p:cNvSpPr/>
          <p:nvPr/>
        </p:nvSpPr>
        <p:spPr>
          <a:xfrm flipV="1">
            <a:off x="7211880" y="4952880"/>
            <a:ext cx="1322280" cy="844560"/>
          </a:xfrm>
          <a:prstGeom prst="line">
            <a:avLst/>
          </a:prstGeom>
          <a:ln w="12600">
            <a:solidFill>
              <a:schemeClr val="tx1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Line 18"/>
          <p:cNvSpPr/>
          <p:nvPr/>
        </p:nvSpPr>
        <p:spPr>
          <a:xfrm>
            <a:off x="7211880" y="4806720"/>
            <a:ext cx="133668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9"/>
          <p:cNvSpPr/>
          <p:nvPr/>
        </p:nvSpPr>
        <p:spPr>
          <a:xfrm>
            <a:off x="6418800" y="5172120"/>
            <a:ext cx="71136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CustomShape 20"/>
          <p:cNvSpPr/>
          <p:nvPr/>
        </p:nvSpPr>
        <p:spPr>
          <a:xfrm>
            <a:off x="2142720" y="3476520"/>
            <a:ext cx="201420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ptr2 = ptr1;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9" name="CustomShape 21"/>
          <p:cNvSpPr/>
          <p:nvPr/>
        </p:nvSpPr>
        <p:spPr>
          <a:xfrm>
            <a:off x="2133720" y="4952880"/>
            <a:ext cx="2285640" cy="364680"/>
          </a:xfrm>
          <a:prstGeom prst="rect">
            <a:avLst/>
          </a:prstGeom>
          <a:noFill/>
          <a:ln w="12600">
            <a:noFill/>
          </a:ln>
          <a:effectLst>
            <a:outerShdw kx="-2453608" rotWithShape="0" sy="5000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 to avoid?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25" dur="indefinite" restart="never" nodeType="tmRoot">
          <p:childTnLst>
            <p:seq>
              <p:cTn id="626" dur="indefinite" nodeType="mainSeq">
                <p:childTnLst>
                  <p:par>
                    <p:cTn id="627" nodeType="clickEffect" fill="hold">
                      <p:stCondLst>
                        <p:cond delay="indefinite"/>
                      </p:stCondLst>
                      <p:childTnLst>
                        <p:par>
                          <p:cTn id="6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31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nodeType="clickEffect" fill="hold">
                      <p:stCondLst>
                        <p:cond delay="indefinite"/>
                      </p:stCondLst>
                      <p:childTnLst>
                        <p:par>
                          <p:cTn id="6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3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nodeType="clickEffect" fill="hold">
                      <p:stCondLst>
                        <p:cond delay="indefinite"/>
                      </p:stCondLst>
                      <p:childTnLst>
                        <p:par>
                          <p:cTn id="6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41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nodeType="clickEffect" fill="hold">
                      <p:stCondLst>
                        <p:cond delay="indefinite"/>
                      </p:stCondLst>
                      <p:childTnLst>
                        <p:par>
                          <p:cTn id="6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4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nodeType="clickEffect" fill="hold">
                      <p:stCondLst>
                        <p:cond delay="indefinite"/>
                      </p:stCondLst>
                      <p:childTnLst>
                        <p:par>
                          <p:cTn id="6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51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Inaccessible object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inaccessible object is an unnamed object that was created by operator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which a programmer has left without a pointer to it.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a logical error and causes memory leaks.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3B13979-CEA8-4C4B-80ED-762176284E2F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52" dur="indefinite" restart="never" nodeType="tmRoot">
          <p:childTnLst>
            <p:seq>
              <p:cTn id="653" dur="indefinite" nodeType="mainSeq">
                <p:childTnLst>
                  <p:par>
                    <p:cTn id="654" nodeType="clickEffect" fill="hold">
                      <p:stCondLst>
                        <p:cond delay="indefinite"/>
                      </p:stCondLst>
                      <p:childTnLst>
                        <p:par>
                          <p:cTn id="6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8" dur="500" fill="hold"/>
                                        <p:tgtEl>
                                          <p:spTgt spid="751">
                                            <p:txEl>
                                              <p:pRg st="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9" dur="500" fill="hold"/>
                                        <p:tgtEl>
                                          <p:spTgt spid="751">
                                            <p:txEl>
                                              <p:pRg st="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nodeType="clickEffect" fill="hold">
                      <p:stCondLst>
                        <p:cond delay="indefinite"/>
                      </p:stCondLst>
                      <p:childTnLst>
                        <p:par>
                          <p:cTn id="6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134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4" dur="500" fill="hold"/>
                                        <p:tgtEl>
                                          <p:spTgt spid="751">
                                            <p:txEl>
                                              <p:pRg st="134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5" dur="500" fill="hold"/>
                                        <p:tgtEl>
                                          <p:spTgt spid="751">
                                            <p:txEl>
                                              <p:pRg st="134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Dangling Pointer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4" name="TextShape 2"/>
          <p:cNvSpPr txBox="1"/>
          <p:nvPr/>
        </p:nvSpPr>
        <p:spPr>
          <a:xfrm>
            <a:off x="2209680" y="1981080"/>
            <a:ext cx="7772040" cy="243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a pointer that points to dynamic memory that has been deallocated.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result of dereferencing a dangling pointer is unpredictable.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97A6F67-AA85-4E36-A388-2D4FE32D1257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666" dur="indefinite" restart="never" nodeType="tmRoot">
          <p:childTnLst>
            <p:seq>
              <p:cTn id="667" dur="indefinite" nodeType="mainSeq">
                <p:childTnLst>
                  <p:par>
                    <p:cTn id="668" nodeType="clickEffect" fill="hold">
                      <p:stCondLst>
                        <p:cond delay="indefinite"/>
                      </p:stCondLst>
                      <p:childTnLst>
                        <p:par>
                          <p:cTn id="6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2" dur="500" fill="hold"/>
                                        <p:tgtEl>
                                          <p:spTgt spid="754">
                                            <p:txEl>
                                              <p:p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3" dur="500" fill="hold"/>
                                        <p:tgtEl>
                                          <p:spTgt spid="754">
                                            <p:txEl>
                                              <p:p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nodeType="clickEffect" fill="hold">
                      <p:stCondLst>
                        <p:cond delay="indefinite"/>
                      </p:stCondLst>
                      <p:childTnLst>
                        <p:par>
                          <p:cTn id="6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7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8" dur="500" fill="hold"/>
                                        <p:tgtEl>
                                          <p:spTgt spid="754">
                                            <p:txEl>
                                              <p:pRg st="7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9" dur="500" fill="hold"/>
                                        <p:tgtEl>
                                          <p:spTgt spid="754">
                                            <p:txEl>
                                              <p:pRg st="7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774EDDD-8762-4FAE-ACB5-DCB46FD8C386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7" name="CustomShape 2"/>
          <p:cNvSpPr/>
          <p:nvPr/>
        </p:nvSpPr>
        <p:spPr>
          <a:xfrm>
            <a:off x="3352680" y="324000"/>
            <a:ext cx="6629040" cy="11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Dangling Pointer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8" name="CustomShape 3"/>
          <p:cNvSpPr/>
          <p:nvPr/>
        </p:nvSpPr>
        <p:spPr>
          <a:xfrm>
            <a:off x="2116440" y="2028960"/>
            <a:ext cx="323352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*ptr1 = new int;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*ptr2;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*ptr1 = 8;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ptr2 = ptr1;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9" name="CustomShape 4"/>
          <p:cNvSpPr/>
          <p:nvPr/>
        </p:nvSpPr>
        <p:spPr>
          <a:xfrm>
            <a:off x="6418800" y="1819440"/>
            <a:ext cx="71136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0" name="CustomShape 5"/>
          <p:cNvSpPr/>
          <p:nvPr/>
        </p:nvSpPr>
        <p:spPr>
          <a:xfrm>
            <a:off x="6400800" y="2222640"/>
            <a:ext cx="804600" cy="4442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6"/>
          <p:cNvSpPr/>
          <p:nvPr/>
        </p:nvSpPr>
        <p:spPr>
          <a:xfrm>
            <a:off x="6400800" y="3213000"/>
            <a:ext cx="804600" cy="4442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7"/>
          <p:cNvSpPr/>
          <p:nvPr/>
        </p:nvSpPr>
        <p:spPr>
          <a:xfrm>
            <a:off x="8555040" y="2146320"/>
            <a:ext cx="80460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3" name="Line 8"/>
          <p:cNvSpPr/>
          <p:nvPr/>
        </p:nvSpPr>
        <p:spPr>
          <a:xfrm flipV="1">
            <a:off x="7211880" y="2590560"/>
            <a:ext cx="1322280" cy="844560"/>
          </a:xfrm>
          <a:prstGeom prst="line">
            <a:avLst/>
          </a:prstGeom>
          <a:ln w="12600">
            <a:solidFill>
              <a:schemeClr val="tx1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Line 9"/>
          <p:cNvSpPr/>
          <p:nvPr/>
        </p:nvSpPr>
        <p:spPr>
          <a:xfrm>
            <a:off x="7211880" y="2444400"/>
            <a:ext cx="133668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10"/>
          <p:cNvSpPr/>
          <p:nvPr/>
        </p:nvSpPr>
        <p:spPr>
          <a:xfrm>
            <a:off x="6418800" y="2809800"/>
            <a:ext cx="71136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6" name="CustomShape 11"/>
          <p:cNvSpPr/>
          <p:nvPr/>
        </p:nvSpPr>
        <p:spPr>
          <a:xfrm>
            <a:off x="2110680" y="3505320"/>
            <a:ext cx="201420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 ptr1;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CustomShape 12"/>
          <p:cNvSpPr/>
          <p:nvPr/>
        </p:nvSpPr>
        <p:spPr>
          <a:xfrm>
            <a:off x="6418800" y="3952800"/>
            <a:ext cx="71136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8" name="CustomShape 13"/>
          <p:cNvSpPr/>
          <p:nvPr/>
        </p:nvSpPr>
        <p:spPr>
          <a:xfrm>
            <a:off x="6400800" y="4356000"/>
            <a:ext cx="804600" cy="4442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14"/>
          <p:cNvSpPr/>
          <p:nvPr/>
        </p:nvSpPr>
        <p:spPr>
          <a:xfrm>
            <a:off x="6400800" y="5346720"/>
            <a:ext cx="804600" cy="4442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Line 15"/>
          <p:cNvSpPr/>
          <p:nvPr/>
        </p:nvSpPr>
        <p:spPr>
          <a:xfrm flipV="1">
            <a:off x="7211880" y="4724280"/>
            <a:ext cx="1322280" cy="844560"/>
          </a:xfrm>
          <a:prstGeom prst="line">
            <a:avLst/>
          </a:prstGeom>
          <a:ln w="12600">
            <a:solidFill>
              <a:schemeClr val="tx1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16"/>
          <p:cNvSpPr/>
          <p:nvPr/>
        </p:nvSpPr>
        <p:spPr>
          <a:xfrm>
            <a:off x="6418800" y="4943520"/>
            <a:ext cx="71136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ptr2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17"/>
          <p:cNvSpPr/>
          <p:nvPr/>
        </p:nvSpPr>
        <p:spPr>
          <a:xfrm>
            <a:off x="2133720" y="4952880"/>
            <a:ext cx="2285640" cy="364680"/>
          </a:xfrm>
          <a:prstGeom prst="rect">
            <a:avLst/>
          </a:prstGeom>
          <a:noFill/>
          <a:ln w="12600">
            <a:noFill/>
          </a:ln>
          <a:effectLst>
            <a:outerShdw kx="-2453608" rotWithShape="0" sy="5000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 to avoid?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80" dur="indefinite" restart="never" nodeType="tmRoot">
          <p:childTnLst>
            <p:seq>
              <p:cTn id="681" dur="indefinite" nodeType="mainSeq">
                <p:childTnLst>
                  <p:par>
                    <p:cTn id="682" nodeType="clickEffect" fill="hold">
                      <p:stCondLst>
                        <p:cond delay="indefinite"/>
                      </p:stCondLst>
                      <p:childTnLst>
                        <p:par>
                          <p:cTn id="6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86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nodeType="clickEffect" fill="hold">
                      <p:stCondLst>
                        <p:cond delay="indefinite"/>
                      </p:stCondLst>
                      <p:childTnLst>
                        <p:par>
                          <p:cTn id="6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9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nodeType="clickEffect" fill="hold">
                      <p:stCondLst>
                        <p:cond delay="indefinite"/>
                      </p:stCondLst>
                      <p:childTnLst>
                        <p:par>
                          <p:cTn id="6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96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nodeType="clickEffect" fill="hold">
                      <p:stCondLst>
                        <p:cond delay="indefinite"/>
                      </p:stCondLst>
                      <p:childTnLst>
                        <p:par>
                          <p:cTn id="6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0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nodeType="clickEffect" fill="hold">
                      <p:stCondLst>
                        <p:cond delay="indefinite"/>
                      </p:stCondLst>
                      <p:childTnLst>
                        <p:par>
                          <p:cTn id="7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06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2209680" y="266688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Pointers to objects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0F4B8E1-47D2-4EE9-A38E-8FE935874DC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Pointers to objects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6" name="TextShape 2"/>
          <p:cNvSpPr txBox="1"/>
          <p:nvPr/>
        </p:nvSpPr>
        <p:spPr>
          <a:xfrm>
            <a:off x="2209680" y="1981080"/>
            <a:ext cx="7772040" cy="1447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type that can be used to declare a variable/object can also have a pointer type.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 the following class: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BCC5F5C-7CBA-4174-8D25-119493FF1494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8" name="CustomShape 4"/>
          <p:cNvSpPr/>
          <p:nvPr/>
        </p:nvSpPr>
        <p:spPr>
          <a:xfrm>
            <a:off x="3886200" y="3352680"/>
            <a:ext cx="548604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Rational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private: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numerator;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denominator;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Rational(int n, int 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Display();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random/>
  </p:transition>
  <p:timing>
    <p:tnLst>
      <p:par>
        <p:cTn id="707" dur="indefinite" restart="never" nodeType="tmRoot">
          <p:childTnLst>
            <p:seq>
              <p:cTn id="708" dur="indefinite" nodeType="mainSeq">
                <p:childTnLst>
                  <p:par>
                    <p:cTn id="709" nodeType="clickEffect" fill="hold">
                      <p:stCondLst>
                        <p:cond delay="indefinite"/>
                      </p:stCondLst>
                      <p:childTnLst>
                        <p:par>
                          <p:cTn id="7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3" dur="500" fill="hold"/>
                                        <p:tgtEl>
                                          <p:spTgt spid="776">
                                            <p:txEl>
                                              <p:p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4" dur="500" fill="hold"/>
                                        <p:tgtEl>
                                          <p:spTgt spid="776">
                                            <p:txEl>
                                              <p:p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nodeType="clickEffect" fill="hold">
                      <p:stCondLst>
                        <p:cond delay="indefinite"/>
                      </p:stCondLst>
                      <p:childTnLst>
                        <p:par>
                          <p:cTn id="7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8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9" dur="500" fill="hold"/>
                                        <p:tgtEl>
                                          <p:spTgt spid="776">
                                            <p:txEl>
                                              <p:pRg st="8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0" dur="500" fill="hold"/>
                                        <p:tgtEl>
                                          <p:spTgt spid="776">
                                            <p:txEl>
                                              <p:pRg st="8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1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23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TextShape 1"/>
          <p:cNvSpPr txBox="1"/>
          <p:nvPr/>
        </p:nvSpPr>
        <p:spPr>
          <a:xfrm>
            <a:off x="3352680" y="324000"/>
            <a:ext cx="6781320" cy="112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Pointers to objects (Cont..)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228C1B4-EC2F-4B46-BABA-73849C286947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1" name="CustomShape 3"/>
          <p:cNvSpPr/>
          <p:nvPr/>
        </p:nvSpPr>
        <p:spPr>
          <a:xfrm>
            <a:off x="2590920" y="1981080"/>
            <a:ext cx="434304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Rational *rp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Rational r(3,4);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rp = &amp;r;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2" name="CustomShape 4"/>
          <p:cNvSpPr/>
          <p:nvPr/>
        </p:nvSpPr>
        <p:spPr>
          <a:xfrm>
            <a:off x="1905120" y="213372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5"/>
          <p:cNvSpPr/>
          <p:nvPr/>
        </p:nvSpPr>
        <p:spPr>
          <a:xfrm>
            <a:off x="9318600" y="20574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CustomShape 6"/>
          <p:cNvSpPr/>
          <p:nvPr/>
        </p:nvSpPr>
        <p:spPr>
          <a:xfrm>
            <a:off x="8296200" y="20574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5" name="CustomShape 7"/>
          <p:cNvSpPr/>
          <p:nvPr/>
        </p:nvSpPr>
        <p:spPr>
          <a:xfrm>
            <a:off x="9323280" y="23623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8"/>
          <p:cNvSpPr/>
          <p:nvPr/>
        </p:nvSpPr>
        <p:spPr>
          <a:xfrm>
            <a:off x="8300880" y="23623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7" name="CustomShape 9"/>
          <p:cNvSpPr/>
          <p:nvPr/>
        </p:nvSpPr>
        <p:spPr>
          <a:xfrm>
            <a:off x="9323280" y="266688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10"/>
          <p:cNvSpPr/>
          <p:nvPr/>
        </p:nvSpPr>
        <p:spPr>
          <a:xfrm>
            <a:off x="8300880" y="266688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CustomShape 11"/>
          <p:cNvSpPr/>
          <p:nvPr/>
        </p:nvSpPr>
        <p:spPr>
          <a:xfrm>
            <a:off x="9323280" y="29718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12"/>
          <p:cNvSpPr/>
          <p:nvPr/>
        </p:nvSpPr>
        <p:spPr>
          <a:xfrm>
            <a:off x="8300880" y="29718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CustomShape 13"/>
          <p:cNvSpPr/>
          <p:nvPr/>
        </p:nvSpPr>
        <p:spPr>
          <a:xfrm>
            <a:off x="9323280" y="32767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14"/>
          <p:cNvSpPr/>
          <p:nvPr/>
        </p:nvSpPr>
        <p:spPr>
          <a:xfrm>
            <a:off x="8300880" y="32767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3" name="CustomShape 15"/>
          <p:cNvSpPr/>
          <p:nvPr/>
        </p:nvSpPr>
        <p:spPr>
          <a:xfrm>
            <a:off x="9323280" y="358128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16"/>
          <p:cNvSpPr/>
          <p:nvPr/>
        </p:nvSpPr>
        <p:spPr>
          <a:xfrm>
            <a:off x="8300880" y="358128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5" name="CustomShape 17"/>
          <p:cNvSpPr/>
          <p:nvPr/>
        </p:nvSpPr>
        <p:spPr>
          <a:xfrm>
            <a:off x="9323280" y="38862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8"/>
          <p:cNvSpPr/>
          <p:nvPr/>
        </p:nvSpPr>
        <p:spPr>
          <a:xfrm>
            <a:off x="8300880" y="38862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7" name="CustomShape 19"/>
          <p:cNvSpPr/>
          <p:nvPr/>
        </p:nvSpPr>
        <p:spPr>
          <a:xfrm>
            <a:off x="9323280" y="41911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20"/>
          <p:cNvSpPr/>
          <p:nvPr/>
        </p:nvSpPr>
        <p:spPr>
          <a:xfrm>
            <a:off x="8300880" y="41911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9" name="CustomShape 21"/>
          <p:cNvSpPr/>
          <p:nvPr/>
        </p:nvSpPr>
        <p:spPr>
          <a:xfrm>
            <a:off x="9323280" y="449568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22"/>
          <p:cNvSpPr/>
          <p:nvPr/>
        </p:nvSpPr>
        <p:spPr>
          <a:xfrm>
            <a:off x="8300880" y="449568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1" name="CustomShape 23"/>
          <p:cNvSpPr/>
          <p:nvPr/>
        </p:nvSpPr>
        <p:spPr>
          <a:xfrm>
            <a:off x="9323280" y="48006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4"/>
          <p:cNvSpPr/>
          <p:nvPr/>
        </p:nvSpPr>
        <p:spPr>
          <a:xfrm>
            <a:off x="8300880" y="48006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3" name="CustomShape 25"/>
          <p:cNvSpPr/>
          <p:nvPr/>
        </p:nvSpPr>
        <p:spPr>
          <a:xfrm>
            <a:off x="9323280" y="51055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6"/>
          <p:cNvSpPr/>
          <p:nvPr/>
        </p:nvSpPr>
        <p:spPr>
          <a:xfrm>
            <a:off x="8300880" y="51055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5" name="CustomShape 27"/>
          <p:cNvSpPr/>
          <p:nvPr/>
        </p:nvSpPr>
        <p:spPr>
          <a:xfrm>
            <a:off x="9323280" y="541008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8"/>
          <p:cNvSpPr/>
          <p:nvPr/>
        </p:nvSpPr>
        <p:spPr>
          <a:xfrm>
            <a:off x="8300880" y="541008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CustomShape 29"/>
          <p:cNvSpPr/>
          <p:nvPr/>
        </p:nvSpPr>
        <p:spPr>
          <a:xfrm>
            <a:off x="9323280" y="57150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30"/>
          <p:cNvSpPr/>
          <p:nvPr/>
        </p:nvSpPr>
        <p:spPr>
          <a:xfrm>
            <a:off x="8300880" y="57150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9" name="CustomShape 31"/>
          <p:cNvSpPr/>
          <p:nvPr/>
        </p:nvSpPr>
        <p:spPr>
          <a:xfrm>
            <a:off x="9323280" y="60199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32"/>
          <p:cNvSpPr/>
          <p:nvPr/>
        </p:nvSpPr>
        <p:spPr>
          <a:xfrm>
            <a:off x="8300880" y="60199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1" name="CustomShape 33"/>
          <p:cNvSpPr/>
          <p:nvPr/>
        </p:nvSpPr>
        <p:spPr>
          <a:xfrm>
            <a:off x="7696080" y="1935000"/>
            <a:ext cx="68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i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TextShape 1"/>
          <p:cNvSpPr txBox="1"/>
          <p:nvPr/>
        </p:nvSpPr>
        <p:spPr>
          <a:xfrm>
            <a:off x="3352680" y="324000"/>
            <a:ext cx="6781320" cy="112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Pointers to objects (Cont..)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3528E7-FFCB-4331-AE21-E69BE2F47D2D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4" name="CustomShape 3"/>
          <p:cNvSpPr/>
          <p:nvPr/>
        </p:nvSpPr>
        <p:spPr>
          <a:xfrm>
            <a:off x="2590920" y="1981080"/>
            <a:ext cx="44193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Rational *rp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Rational r(3,4);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rp = &amp;r;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5" name="CustomShape 4"/>
          <p:cNvSpPr/>
          <p:nvPr/>
        </p:nvSpPr>
        <p:spPr>
          <a:xfrm>
            <a:off x="1905120" y="243828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5"/>
          <p:cNvSpPr/>
          <p:nvPr/>
        </p:nvSpPr>
        <p:spPr>
          <a:xfrm>
            <a:off x="9318600" y="20574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CustomShape 6"/>
          <p:cNvSpPr/>
          <p:nvPr/>
        </p:nvSpPr>
        <p:spPr>
          <a:xfrm>
            <a:off x="8296200" y="20574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CustomShape 7"/>
          <p:cNvSpPr/>
          <p:nvPr/>
        </p:nvSpPr>
        <p:spPr>
          <a:xfrm>
            <a:off x="7915320" y="3352680"/>
            <a:ext cx="156960" cy="2361960"/>
          </a:xfrm>
          <a:prstGeom prst="leftBrace">
            <a:avLst>
              <a:gd name="adj1" fmla="val 125252"/>
              <a:gd name="adj2" fmla="val 5000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8"/>
          <p:cNvSpPr/>
          <p:nvPr/>
        </p:nvSpPr>
        <p:spPr>
          <a:xfrm>
            <a:off x="5629320" y="4295880"/>
            <a:ext cx="17521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numerator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= 3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denominator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= 4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0" name="CustomShape 9"/>
          <p:cNvSpPr/>
          <p:nvPr/>
        </p:nvSpPr>
        <p:spPr>
          <a:xfrm>
            <a:off x="9323280" y="23623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10"/>
          <p:cNvSpPr/>
          <p:nvPr/>
        </p:nvSpPr>
        <p:spPr>
          <a:xfrm>
            <a:off x="8300880" y="23623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2" name="CustomShape 11"/>
          <p:cNvSpPr/>
          <p:nvPr/>
        </p:nvSpPr>
        <p:spPr>
          <a:xfrm>
            <a:off x="9323280" y="266688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12"/>
          <p:cNvSpPr/>
          <p:nvPr/>
        </p:nvSpPr>
        <p:spPr>
          <a:xfrm>
            <a:off x="8300880" y="266688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4" name="CustomShape 13"/>
          <p:cNvSpPr/>
          <p:nvPr/>
        </p:nvSpPr>
        <p:spPr>
          <a:xfrm>
            <a:off x="9323280" y="29718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14"/>
          <p:cNvSpPr/>
          <p:nvPr/>
        </p:nvSpPr>
        <p:spPr>
          <a:xfrm>
            <a:off x="8300880" y="29718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6" name="CustomShape 15"/>
          <p:cNvSpPr/>
          <p:nvPr/>
        </p:nvSpPr>
        <p:spPr>
          <a:xfrm>
            <a:off x="9323280" y="32767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CustomShape 16"/>
          <p:cNvSpPr/>
          <p:nvPr/>
        </p:nvSpPr>
        <p:spPr>
          <a:xfrm>
            <a:off x="8300880" y="32767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8" name="CustomShape 17"/>
          <p:cNvSpPr/>
          <p:nvPr/>
        </p:nvSpPr>
        <p:spPr>
          <a:xfrm>
            <a:off x="9323280" y="358128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18"/>
          <p:cNvSpPr/>
          <p:nvPr/>
        </p:nvSpPr>
        <p:spPr>
          <a:xfrm>
            <a:off x="8300880" y="358128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CustomShape 19"/>
          <p:cNvSpPr/>
          <p:nvPr/>
        </p:nvSpPr>
        <p:spPr>
          <a:xfrm>
            <a:off x="9323280" y="38862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20"/>
          <p:cNvSpPr/>
          <p:nvPr/>
        </p:nvSpPr>
        <p:spPr>
          <a:xfrm>
            <a:off x="8300880" y="38862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2" name="CustomShape 21"/>
          <p:cNvSpPr/>
          <p:nvPr/>
        </p:nvSpPr>
        <p:spPr>
          <a:xfrm>
            <a:off x="9323280" y="41911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22"/>
          <p:cNvSpPr/>
          <p:nvPr/>
        </p:nvSpPr>
        <p:spPr>
          <a:xfrm>
            <a:off x="8300880" y="41911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CustomShape 23"/>
          <p:cNvSpPr/>
          <p:nvPr/>
        </p:nvSpPr>
        <p:spPr>
          <a:xfrm>
            <a:off x="9323280" y="449568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CustomShape 24"/>
          <p:cNvSpPr/>
          <p:nvPr/>
        </p:nvSpPr>
        <p:spPr>
          <a:xfrm>
            <a:off x="8300880" y="449568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CustomShape 25"/>
          <p:cNvSpPr/>
          <p:nvPr/>
        </p:nvSpPr>
        <p:spPr>
          <a:xfrm>
            <a:off x="9323280" y="48006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26"/>
          <p:cNvSpPr/>
          <p:nvPr/>
        </p:nvSpPr>
        <p:spPr>
          <a:xfrm>
            <a:off x="8300880" y="48006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8" name="CustomShape 27"/>
          <p:cNvSpPr/>
          <p:nvPr/>
        </p:nvSpPr>
        <p:spPr>
          <a:xfrm>
            <a:off x="9323280" y="51055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28"/>
          <p:cNvSpPr/>
          <p:nvPr/>
        </p:nvSpPr>
        <p:spPr>
          <a:xfrm>
            <a:off x="8300880" y="51055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0" name="CustomShape 29"/>
          <p:cNvSpPr/>
          <p:nvPr/>
        </p:nvSpPr>
        <p:spPr>
          <a:xfrm>
            <a:off x="9323280" y="541008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30"/>
          <p:cNvSpPr/>
          <p:nvPr/>
        </p:nvSpPr>
        <p:spPr>
          <a:xfrm>
            <a:off x="8300880" y="541008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2" name="CustomShape 31"/>
          <p:cNvSpPr/>
          <p:nvPr/>
        </p:nvSpPr>
        <p:spPr>
          <a:xfrm>
            <a:off x="9323280" y="57150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32"/>
          <p:cNvSpPr/>
          <p:nvPr/>
        </p:nvSpPr>
        <p:spPr>
          <a:xfrm>
            <a:off x="8300880" y="57150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4" name="CustomShape 33"/>
          <p:cNvSpPr/>
          <p:nvPr/>
        </p:nvSpPr>
        <p:spPr>
          <a:xfrm>
            <a:off x="9323280" y="60199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34"/>
          <p:cNvSpPr/>
          <p:nvPr/>
        </p:nvSpPr>
        <p:spPr>
          <a:xfrm>
            <a:off x="8300880" y="60199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6" name="CustomShape 35"/>
          <p:cNvSpPr/>
          <p:nvPr/>
        </p:nvSpPr>
        <p:spPr>
          <a:xfrm>
            <a:off x="7696080" y="1935000"/>
            <a:ext cx="68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i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7" name="CustomShape 36"/>
          <p:cNvSpPr/>
          <p:nvPr/>
        </p:nvSpPr>
        <p:spPr>
          <a:xfrm>
            <a:off x="7620120" y="4191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i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TextShape 1"/>
          <p:cNvSpPr txBox="1"/>
          <p:nvPr/>
        </p:nvSpPr>
        <p:spPr>
          <a:xfrm>
            <a:off x="3352680" y="324000"/>
            <a:ext cx="6781320" cy="112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Pointers to objects (Cont..)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DA08579-50B4-4563-98C8-39F56AEECBB4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0" name="CustomShape 3"/>
          <p:cNvSpPr/>
          <p:nvPr/>
        </p:nvSpPr>
        <p:spPr>
          <a:xfrm>
            <a:off x="2590920" y="1981080"/>
            <a:ext cx="449532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Rational *rp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Rational r(3,4);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rp = &amp;r;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1" name="CustomShape 4"/>
          <p:cNvSpPr/>
          <p:nvPr/>
        </p:nvSpPr>
        <p:spPr>
          <a:xfrm>
            <a:off x="1905120" y="281952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5"/>
          <p:cNvSpPr/>
          <p:nvPr/>
        </p:nvSpPr>
        <p:spPr>
          <a:xfrm>
            <a:off x="9318600" y="20574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FFF4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3" name="CustomShape 6"/>
          <p:cNvSpPr/>
          <p:nvPr/>
        </p:nvSpPr>
        <p:spPr>
          <a:xfrm>
            <a:off x="8296200" y="20574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4" name="CustomShape 7"/>
          <p:cNvSpPr/>
          <p:nvPr/>
        </p:nvSpPr>
        <p:spPr>
          <a:xfrm>
            <a:off x="7915320" y="3352680"/>
            <a:ext cx="156960" cy="2361960"/>
          </a:xfrm>
          <a:prstGeom prst="leftBrace">
            <a:avLst>
              <a:gd name="adj1" fmla="val 125252"/>
              <a:gd name="adj2" fmla="val 5000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8"/>
          <p:cNvSpPr/>
          <p:nvPr/>
        </p:nvSpPr>
        <p:spPr>
          <a:xfrm>
            <a:off x="5629320" y="4295880"/>
            <a:ext cx="17521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numerator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= 3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denominator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= 4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6" name="CustomShape 9"/>
          <p:cNvSpPr/>
          <p:nvPr/>
        </p:nvSpPr>
        <p:spPr>
          <a:xfrm>
            <a:off x="9323280" y="23623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10"/>
          <p:cNvSpPr/>
          <p:nvPr/>
        </p:nvSpPr>
        <p:spPr>
          <a:xfrm>
            <a:off x="8300880" y="23623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8" name="CustomShape 11"/>
          <p:cNvSpPr/>
          <p:nvPr/>
        </p:nvSpPr>
        <p:spPr>
          <a:xfrm>
            <a:off x="9323280" y="266688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12"/>
          <p:cNvSpPr/>
          <p:nvPr/>
        </p:nvSpPr>
        <p:spPr>
          <a:xfrm>
            <a:off x="8300880" y="266688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0" name="CustomShape 13"/>
          <p:cNvSpPr/>
          <p:nvPr/>
        </p:nvSpPr>
        <p:spPr>
          <a:xfrm>
            <a:off x="9323280" y="29718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14"/>
          <p:cNvSpPr/>
          <p:nvPr/>
        </p:nvSpPr>
        <p:spPr>
          <a:xfrm>
            <a:off x="8300880" y="29718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2" name="CustomShape 15"/>
          <p:cNvSpPr/>
          <p:nvPr/>
        </p:nvSpPr>
        <p:spPr>
          <a:xfrm>
            <a:off x="9323280" y="32767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3" name="CustomShape 16"/>
          <p:cNvSpPr/>
          <p:nvPr/>
        </p:nvSpPr>
        <p:spPr>
          <a:xfrm>
            <a:off x="8300880" y="32767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4" name="CustomShape 17"/>
          <p:cNvSpPr/>
          <p:nvPr/>
        </p:nvSpPr>
        <p:spPr>
          <a:xfrm>
            <a:off x="9323280" y="358128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18"/>
          <p:cNvSpPr/>
          <p:nvPr/>
        </p:nvSpPr>
        <p:spPr>
          <a:xfrm>
            <a:off x="8300880" y="358128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6" name="CustomShape 19"/>
          <p:cNvSpPr/>
          <p:nvPr/>
        </p:nvSpPr>
        <p:spPr>
          <a:xfrm>
            <a:off x="9323280" y="38862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20"/>
          <p:cNvSpPr/>
          <p:nvPr/>
        </p:nvSpPr>
        <p:spPr>
          <a:xfrm>
            <a:off x="8300880" y="38862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8" name="CustomShape 21"/>
          <p:cNvSpPr/>
          <p:nvPr/>
        </p:nvSpPr>
        <p:spPr>
          <a:xfrm>
            <a:off x="9323280" y="41911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22"/>
          <p:cNvSpPr/>
          <p:nvPr/>
        </p:nvSpPr>
        <p:spPr>
          <a:xfrm>
            <a:off x="8300880" y="41911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0" name="CustomShape 23"/>
          <p:cNvSpPr/>
          <p:nvPr/>
        </p:nvSpPr>
        <p:spPr>
          <a:xfrm>
            <a:off x="9323280" y="449568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1" name="CustomShape 24"/>
          <p:cNvSpPr/>
          <p:nvPr/>
        </p:nvSpPr>
        <p:spPr>
          <a:xfrm>
            <a:off x="8300880" y="449568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2" name="CustomShape 25"/>
          <p:cNvSpPr/>
          <p:nvPr/>
        </p:nvSpPr>
        <p:spPr>
          <a:xfrm>
            <a:off x="9323280" y="48006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26"/>
          <p:cNvSpPr/>
          <p:nvPr/>
        </p:nvSpPr>
        <p:spPr>
          <a:xfrm>
            <a:off x="8300880" y="48006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4" name="CustomShape 27"/>
          <p:cNvSpPr/>
          <p:nvPr/>
        </p:nvSpPr>
        <p:spPr>
          <a:xfrm>
            <a:off x="9323280" y="51055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28"/>
          <p:cNvSpPr/>
          <p:nvPr/>
        </p:nvSpPr>
        <p:spPr>
          <a:xfrm>
            <a:off x="8300880" y="51055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6" name="CustomShape 29"/>
          <p:cNvSpPr/>
          <p:nvPr/>
        </p:nvSpPr>
        <p:spPr>
          <a:xfrm>
            <a:off x="9323280" y="541008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30"/>
          <p:cNvSpPr/>
          <p:nvPr/>
        </p:nvSpPr>
        <p:spPr>
          <a:xfrm>
            <a:off x="8300880" y="541008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8" name="CustomShape 31"/>
          <p:cNvSpPr/>
          <p:nvPr/>
        </p:nvSpPr>
        <p:spPr>
          <a:xfrm>
            <a:off x="9323280" y="571500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32"/>
          <p:cNvSpPr/>
          <p:nvPr/>
        </p:nvSpPr>
        <p:spPr>
          <a:xfrm>
            <a:off x="8300880" y="571500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0" name="CustomShape 33"/>
          <p:cNvSpPr/>
          <p:nvPr/>
        </p:nvSpPr>
        <p:spPr>
          <a:xfrm>
            <a:off x="9323280" y="6019920"/>
            <a:ext cx="11156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34"/>
          <p:cNvSpPr/>
          <p:nvPr/>
        </p:nvSpPr>
        <p:spPr>
          <a:xfrm>
            <a:off x="8300880" y="6019920"/>
            <a:ext cx="1022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FFFD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2" name="Line 35"/>
          <p:cNvSpPr/>
          <p:nvPr/>
        </p:nvSpPr>
        <p:spPr>
          <a:xfrm flipH="1">
            <a:off x="10287000" y="2225520"/>
            <a:ext cx="30456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Line 36"/>
          <p:cNvSpPr/>
          <p:nvPr/>
        </p:nvSpPr>
        <p:spPr>
          <a:xfrm flipV="1">
            <a:off x="10593360" y="1904760"/>
            <a:ext cx="360" cy="3207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Line 37"/>
          <p:cNvSpPr/>
          <p:nvPr/>
        </p:nvSpPr>
        <p:spPr>
          <a:xfrm>
            <a:off x="7238880" y="1904760"/>
            <a:ext cx="33526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Line 38"/>
          <p:cNvSpPr/>
          <p:nvPr/>
        </p:nvSpPr>
        <p:spPr>
          <a:xfrm>
            <a:off x="7240320" y="1904760"/>
            <a:ext cx="360" cy="152424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Line 39"/>
          <p:cNvSpPr/>
          <p:nvPr/>
        </p:nvSpPr>
        <p:spPr>
          <a:xfrm>
            <a:off x="7238880" y="3430440"/>
            <a:ext cx="68580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8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40"/>
          <p:cNvSpPr/>
          <p:nvPr/>
        </p:nvSpPr>
        <p:spPr>
          <a:xfrm>
            <a:off x="7620120" y="4191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i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8" name="CustomShape 41"/>
          <p:cNvSpPr/>
          <p:nvPr/>
        </p:nvSpPr>
        <p:spPr>
          <a:xfrm>
            <a:off x="7696080" y="1935000"/>
            <a:ext cx="68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i="1" lang="en-US" sz="1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828800" y="5365800"/>
            <a:ext cx="83815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603a2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program, each time </a:t>
            </a:r>
            <a:r>
              <a:rPr b="0" lang="en-US" sz="2000" spc="-1" strike="noStrike">
                <a:solidFill>
                  <a:srgbClr val="603a2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showLocal</a:t>
            </a:r>
            <a:r>
              <a:rPr b="0" lang="en-US" sz="2000" spc="-1" strike="noStrike">
                <a:solidFill>
                  <a:srgbClr val="603a2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called, the </a:t>
            </a:r>
            <a:r>
              <a:rPr b="0" lang="en-US" sz="2000" spc="-1" strike="noStrike">
                <a:solidFill>
                  <a:srgbClr val="603a2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localNum</a:t>
            </a:r>
            <a:r>
              <a:rPr b="0" lang="en-US" sz="2000" spc="-1" strike="noStrike">
                <a:solidFill>
                  <a:srgbClr val="603a2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variable is re-created and initialized with the value 5.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Picture 2" descr=""/>
          <p:cNvPicPr/>
          <p:nvPr/>
        </p:nvPicPr>
        <p:blipFill>
          <a:blip r:embed="rId1"/>
          <a:stretch/>
        </p:blipFill>
        <p:spPr>
          <a:xfrm>
            <a:off x="3086280" y="1600200"/>
            <a:ext cx="6019560" cy="3679560"/>
          </a:xfrm>
          <a:prstGeom prst="rect">
            <a:avLst/>
          </a:prstGeom>
          <a:ln>
            <a:noFill/>
          </a:ln>
        </p:spPr>
      </p:pic>
      <p:pic>
        <p:nvPicPr>
          <p:cNvPr id="205" name="Picture 4" descr=""/>
          <p:cNvPicPr/>
          <p:nvPr/>
        </p:nvPicPr>
        <p:blipFill>
          <a:blip r:embed="rId2"/>
          <a:stretch/>
        </p:blipFill>
        <p:spPr>
          <a:xfrm>
            <a:off x="3148200" y="1600200"/>
            <a:ext cx="1613160" cy="312480"/>
          </a:xfrm>
          <a:prstGeom prst="rect">
            <a:avLst/>
          </a:prstGeom>
          <a:ln>
            <a:noFill/>
          </a:ln>
        </p:spPr>
      </p:pic>
      <p:sp>
        <p:nvSpPr>
          <p:cNvPr id="20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DBBC6CD-6557-4D22-80D4-92DA56AC649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TextShape 1"/>
          <p:cNvSpPr txBox="1"/>
          <p:nvPr/>
        </p:nvSpPr>
        <p:spPr>
          <a:xfrm>
            <a:off x="3352680" y="324000"/>
            <a:ext cx="6781320" cy="112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Pointers to objects (Cont..)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pointer to an object, then two notations can be used to reference the instance/object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points to.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de-referencing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operator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(*rp).Display();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 access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operator </a:t>
            </a:r>
            <a:r>
              <a:rPr b="1" lang="en-US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-&gt;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rp -&gt; Display();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9D97986-31C6-4CFE-AC0A-A48B0003E2EB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random/>
  </p:transition>
  <p:timing>
    <p:tnLst>
      <p:par>
        <p:cTn id="724" dur="indefinite" restart="never" nodeType="tmRoot">
          <p:childTnLst>
            <p:seq>
              <p:cTn id="725" dur="indefinite" nodeType="mainSeq">
                <p:childTnLst>
                  <p:par>
                    <p:cTn id="726" nodeType="clickEffect" fill="hold">
                      <p:stCondLst>
                        <p:cond delay="indefinite"/>
                      </p:stCondLst>
                      <p:childTnLst>
                        <p:par>
                          <p:cTn id="7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0" dur="500" fill="hold"/>
                                        <p:tgtEl>
                                          <p:spTgt spid="890">
                                            <p:txEl>
                                              <p:p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1" dur="500" fill="hold"/>
                                        <p:tgtEl>
                                          <p:spTgt spid="890">
                                            <p:txEl>
                                              <p:p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nodeType="clickEffect" fill="hold">
                      <p:stCondLst>
                        <p:cond delay="indefinite"/>
                      </p:stCondLst>
                      <p:childTnLst>
                        <p:par>
                          <p:cTn id="7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11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6" dur="500" fill="hold"/>
                                        <p:tgtEl>
                                          <p:spTgt spid="890">
                                            <p:txEl>
                                              <p:pRg st="11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7" dur="500" fill="hold"/>
                                        <p:tgtEl>
                                          <p:spTgt spid="890">
                                            <p:txEl>
                                              <p:pRg st="11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14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0" dur="500" fill="hold"/>
                                        <p:tgtEl>
                                          <p:spTgt spid="890">
                                            <p:txEl>
                                              <p:pRg st="14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1" dur="500" fill="hold"/>
                                        <p:tgtEl>
                                          <p:spTgt spid="890">
                                            <p:txEl>
                                              <p:pRg st="14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nodeType="clickEffect" fill="hold">
                      <p:stCondLst>
                        <p:cond delay="indefinite"/>
                      </p:stCondLst>
                      <p:childTnLst>
                        <p:par>
                          <p:cTn id="7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168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6" dur="500" fill="hold"/>
                                        <p:tgtEl>
                                          <p:spTgt spid="890">
                                            <p:txEl>
                                              <p:pRg st="168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7" dur="500" fill="hold"/>
                                        <p:tgtEl>
                                          <p:spTgt spid="890">
                                            <p:txEl>
                                              <p:pRg st="168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204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0" dur="500" fill="hold"/>
                                        <p:tgtEl>
                                          <p:spTgt spid="890">
                                            <p:txEl>
                                              <p:pRg st="204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1" dur="500" fill="hold"/>
                                        <p:tgtEl>
                                          <p:spTgt spid="890">
                                            <p:txEl>
                                              <p:pRg st="204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Allocation of a Class Object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 a Rational class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Rational *rp;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a, b;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cin &gt;&gt; a &gt;&gt; b;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rp = new Rational(a,b);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(*rp).Display(); // rp-&gt;Display();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 rp;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24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rp = NULL;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B376A35-05BE-4B4A-9B57-1629893F3718}" type="slidenum">
              <a:rPr b="0" lang="en-US" sz="1200" spc="-1" strike="noStrike">
                <a:solidFill>
                  <a:srgbClr val="04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2362320" y="2666880"/>
            <a:ext cx="7238520" cy="340020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2438280" y="1523880"/>
            <a:ext cx="7314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&amp; also appears here in the function header.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Line 2"/>
          <p:cNvSpPr/>
          <p:nvPr/>
        </p:nvSpPr>
        <p:spPr>
          <a:xfrm>
            <a:off x="4368600" y="2057400"/>
            <a:ext cx="889200" cy="1917360"/>
          </a:xfrm>
          <a:prstGeom prst="line">
            <a:avLst/>
          </a:prstGeom>
          <a:ln w="2844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1905120" y="425520"/>
            <a:ext cx="7086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en-US" sz="3600" spc="-1" strike="noStrike">
                <a:solidFill>
                  <a:srgbClr val="603a2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 6-25</a:t>
            </a:r>
            <a:r>
              <a:rPr b="0" i="1" lang="en-US" sz="3600" spc="-1" strike="noStrike">
                <a:solidFill>
                  <a:srgbClr val="603a2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(Continued)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42FC416-0298-471A-8952-4E58C4830F7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65920" y="242640"/>
            <a:ext cx="914364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#include&lt;iostream&gt;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#include&lt;cstdlib&gt;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namespace std;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void swap1(int x, int 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temp;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 = 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= 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= temp;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main()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a=2, b=33;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swap1(a,b);                                                    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//values of a and b are copied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cout &lt;&lt;"a =" &lt;&lt; a &lt;&lt; "b = " &lt;&lt; b &lt;&lt; endl; 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//print after function returns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65920" y="6012360"/>
            <a:ext cx="60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user@ubuntu:~/CS246$ ./ptr1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=2b = 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AD8A947-F47D-4476-B40B-D4CC25AA418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3806</TotalTime>
  <Application>LibreOffice/5.3.6.1$Linux_X86_64 LibreOffice_project/30$Build-1</Application>
  <Words>3424</Words>
  <Paragraphs>848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2014-03-04T17:16:07Z</dcterms:created>
  <dc:creator>Shermane Austin</dc:creator>
  <dc:description/>
  <dc:language>en-US</dc:language>
  <cp:lastModifiedBy/>
  <dcterms:modified xsi:type="dcterms:W3CDTF">2018-05-03T10:34:25Z</dcterms:modified>
  <cp:revision>17</cp:revision>
  <dc:subject/>
  <dc:title>Review – function parameters, pass by value or reference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71</vt:i4>
  </property>
</Properties>
</file>