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57" r:id="rId10"/>
    <p:sldId id="263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188" autoAdjust="0"/>
    <p:restoredTop sz="94660"/>
  </p:normalViewPr>
  <p:slideViewPr>
    <p:cSldViewPr snapToGrid="0">
      <p:cViewPr>
        <p:scale>
          <a:sx n="48" d="100"/>
          <a:sy n="48" d="100"/>
        </p:scale>
        <p:origin x="142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BB16-B40B-4510-A268-3C18CDB9796C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D3A0-EBF4-48C5-8CDF-28EB6271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0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BB16-B40B-4510-A268-3C18CDB9796C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D3A0-EBF4-48C5-8CDF-28EB6271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2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BB16-B40B-4510-A268-3C18CDB9796C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D3A0-EBF4-48C5-8CDF-28EB6271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0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BB16-B40B-4510-A268-3C18CDB9796C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D3A0-EBF4-48C5-8CDF-28EB6271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6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BB16-B40B-4510-A268-3C18CDB9796C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D3A0-EBF4-48C5-8CDF-28EB6271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1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BB16-B40B-4510-A268-3C18CDB9796C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D3A0-EBF4-48C5-8CDF-28EB6271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2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BB16-B40B-4510-A268-3C18CDB9796C}" type="datetimeFigureOut">
              <a:rPr lang="en-US" smtClean="0"/>
              <a:t>5/1/18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D3A0-EBF4-48C5-8CDF-28EB6271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0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BB16-B40B-4510-A268-3C18CDB9796C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D3A0-EBF4-48C5-8CDF-28EB6271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6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BB16-B40B-4510-A268-3C18CDB9796C}" type="datetimeFigureOut">
              <a:rPr lang="en-US" smtClean="0"/>
              <a:t>5/1/18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D3A0-EBF4-48C5-8CDF-28EB6271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0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BB16-B40B-4510-A268-3C18CDB9796C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D3A0-EBF4-48C5-8CDF-28EB6271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9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BB16-B40B-4510-A268-3C18CDB9796C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D3A0-EBF4-48C5-8CDF-28EB6271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7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FBB16-B40B-4510-A268-3C18CDB9796C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AD3A0-EBF4-48C5-8CDF-28EB6271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8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br>
              <a:rPr lang="en-US" dirty="0" smtClean="0"/>
            </a:br>
            <a:r>
              <a:rPr lang="en-US" dirty="0" smtClean="0"/>
              <a:t>Extending 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244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-Declared in the base class</a:t>
            </a:r>
          </a:p>
          <a:p>
            <a:pPr marL="0" indent="0">
              <a:buNone/>
            </a:pPr>
            <a:r>
              <a:rPr lang="en-US" dirty="0" smtClean="0"/>
              <a:t>-Overridden by a derived class</a:t>
            </a:r>
          </a:p>
          <a:p>
            <a:pPr marL="0" indent="0">
              <a:buNone/>
            </a:pPr>
            <a:r>
              <a:rPr lang="en-US" dirty="0" smtClean="0"/>
              <a:t>-When a derived class object is uses a pointer or reference to a base class and a virtual function is used, the overridden method for the derived class object is executed.</a:t>
            </a:r>
          </a:p>
          <a:p>
            <a:pPr marL="0" indent="0">
              <a:buNone/>
            </a:pPr>
            <a:r>
              <a:rPr lang="en-US" dirty="0" smtClean="0"/>
              <a:t>-Best understood with an example</a:t>
            </a:r>
          </a:p>
          <a:p>
            <a:pPr marL="0" indent="0">
              <a:buNone/>
            </a:pPr>
            <a:r>
              <a:rPr lang="en-US" dirty="0" smtClean="0"/>
              <a:t>-Create classes in the posted </a:t>
            </a:r>
            <a:r>
              <a:rPr lang="en-US" b="1" dirty="0" smtClean="0"/>
              <a:t>polymorphism example</a:t>
            </a:r>
          </a:p>
          <a:p>
            <a:pPr marL="0" indent="0">
              <a:buNone/>
            </a:pPr>
            <a:r>
              <a:rPr lang="en-US" dirty="0" smtClean="0"/>
              <a:t>-Create and run the main program</a:t>
            </a:r>
          </a:p>
          <a:p>
            <a:pPr marL="0" indent="0">
              <a:buNone/>
            </a:pPr>
            <a:r>
              <a:rPr lang="en-US" dirty="0" smtClean="0"/>
              <a:t>-What is the difference?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9917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time vs Runtime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time  – source code is translated to machine code (the .o extension) but not executed until called</a:t>
            </a:r>
          </a:p>
          <a:p>
            <a:r>
              <a:rPr lang="en-US" dirty="0" smtClean="0"/>
              <a:t>Compile time binding  (also called static binding) occurs when the function call is matched with the correct function description</a:t>
            </a:r>
          </a:p>
          <a:p>
            <a:r>
              <a:rPr lang="en-US" dirty="0" smtClean="0"/>
              <a:t>Runtime – occurs when the program is running or executed</a:t>
            </a:r>
          </a:p>
          <a:p>
            <a:r>
              <a:rPr lang="en-US" dirty="0" smtClean="0"/>
              <a:t>Runtime binding – occurs when the function call is matched with the correct function description when the program is executing</a:t>
            </a:r>
            <a:r>
              <a:rPr lang="en-US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1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2209800" y="2667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4400">
                <a:latin typeface="Tahoma" panose="020B0604030504040204" pitchFamily="34" charset="0"/>
              </a:rPr>
              <a:t>Pointers to objects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C569-6B33-445E-A8AD-EE45F88C2B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5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Pointers to objects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77724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Any type that can be used to declare a variable/object can also have a pointer type.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Consider the following class: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A7CF0D-1D1F-42C4-8B4F-D97A82AD95DD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3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3886200" y="3352801"/>
            <a:ext cx="54864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class Rational</a:t>
            </a:r>
          </a:p>
          <a:p>
            <a:pPr lvl="1"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{</a:t>
            </a:r>
          </a:p>
          <a:p>
            <a:pPr lvl="1"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private:</a:t>
            </a:r>
          </a:p>
          <a:p>
            <a:pPr lvl="1"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   int numerator;</a:t>
            </a:r>
          </a:p>
          <a:p>
            <a:pPr lvl="1"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   int denominator;</a:t>
            </a:r>
          </a:p>
          <a:p>
            <a:pPr lvl="1"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public:</a:t>
            </a:r>
          </a:p>
          <a:p>
            <a:pPr lvl="1"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   Rational(int n, int d);</a:t>
            </a:r>
          </a:p>
          <a:p>
            <a:pPr lvl="1"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   void Display();</a:t>
            </a:r>
          </a:p>
          <a:p>
            <a:pPr lvl="1"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7987838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07" name="Rectangle 23"/>
          <p:cNvSpPr>
            <a:spLocks noGrp="1" noChangeArrowheads="1"/>
          </p:cNvSpPr>
          <p:nvPr>
            <p:ph type="title"/>
          </p:nvPr>
        </p:nvSpPr>
        <p:spPr>
          <a:xfrm>
            <a:off x="3352800" y="323850"/>
            <a:ext cx="6781800" cy="1123950"/>
          </a:xfr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Pointers to objects (Cont..)</a:t>
            </a: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A124902-AB79-48EF-A887-230EB7237345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4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63493" name="Rectangle 2"/>
          <p:cNvSpPr>
            <a:spLocks noChangeArrowheads="1"/>
          </p:cNvSpPr>
          <p:nvPr/>
        </p:nvSpPr>
        <p:spPr bwMode="auto">
          <a:xfrm>
            <a:off x="2590800" y="1981200"/>
            <a:ext cx="4343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Rational *rp = NULL;</a:t>
            </a:r>
          </a:p>
          <a:p>
            <a:pPr eaLnBrk="1" hangingPunct="1"/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Rational r(3,4);</a:t>
            </a:r>
          </a:p>
          <a:p>
            <a:pPr eaLnBrk="1" hangingPunct="1"/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rp = &amp;r;</a:t>
            </a:r>
          </a:p>
          <a:p>
            <a:pPr eaLnBrk="1" hangingPunct="1">
              <a:spcBef>
                <a:spcPct val="20000"/>
              </a:spcBef>
            </a:pPr>
            <a:endParaRPr lang="en-US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63494" name="AutoShape 3"/>
          <p:cNvSpPr>
            <a:spLocks noChangeArrowheads="1"/>
          </p:cNvSpPr>
          <p:nvPr/>
        </p:nvSpPr>
        <p:spPr bwMode="auto">
          <a:xfrm>
            <a:off x="1905000" y="21336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63495" name="Rectangle 59" descr="Light upward diagonal"/>
          <p:cNvSpPr>
            <a:spLocks noChangeArrowheads="1"/>
          </p:cNvSpPr>
          <p:nvPr/>
        </p:nvSpPr>
        <p:spPr bwMode="auto">
          <a:xfrm>
            <a:off x="9318626" y="2057400"/>
            <a:ext cx="1116013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0</a:t>
            </a:r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3496" name="Rectangle 60"/>
          <p:cNvSpPr>
            <a:spLocks noChangeArrowheads="1"/>
          </p:cNvSpPr>
          <p:nvPr/>
        </p:nvSpPr>
        <p:spPr bwMode="auto">
          <a:xfrm>
            <a:off x="8296275" y="20574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FFF0</a:t>
            </a:r>
          </a:p>
        </p:txBody>
      </p:sp>
      <p:sp>
        <p:nvSpPr>
          <p:cNvPr id="63497" name="Rectangle 64" descr="Light upward diagonal"/>
          <p:cNvSpPr>
            <a:spLocks noChangeArrowheads="1"/>
          </p:cNvSpPr>
          <p:nvPr/>
        </p:nvSpPr>
        <p:spPr bwMode="auto">
          <a:xfrm>
            <a:off x="9323388" y="23622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3498" name="Rectangle 65"/>
          <p:cNvSpPr>
            <a:spLocks noChangeArrowheads="1"/>
          </p:cNvSpPr>
          <p:nvPr/>
        </p:nvSpPr>
        <p:spPr bwMode="auto">
          <a:xfrm>
            <a:off x="8301038" y="23622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FFF1</a:t>
            </a:r>
          </a:p>
        </p:txBody>
      </p:sp>
      <p:sp>
        <p:nvSpPr>
          <p:cNvPr id="63499" name="Rectangle 66" descr="Light upward diagonal"/>
          <p:cNvSpPr>
            <a:spLocks noChangeArrowheads="1"/>
          </p:cNvSpPr>
          <p:nvPr/>
        </p:nvSpPr>
        <p:spPr bwMode="auto">
          <a:xfrm>
            <a:off x="9323388" y="26670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3500" name="Rectangle 67"/>
          <p:cNvSpPr>
            <a:spLocks noChangeArrowheads="1"/>
          </p:cNvSpPr>
          <p:nvPr/>
        </p:nvSpPr>
        <p:spPr bwMode="auto">
          <a:xfrm>
            <a:off x="8301038" y="26670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FFF2</a:t>
            </a:r>
          </a:p>
        </p:txBody>
      </p:sp>
      <p:sp>
        <p:nvSpPr>
          <p:cNvPr id="63501" name="Rectangle 68" descr="Light upward diagonal"/>
          <p:cNvSpPr>
            <a:spLocks noChangeArrowheads="1"/>
          </p:cNvSpPr>
          <p:nvPr/>
        </p:nvSpPr>
        <p:spPr bwMode="auto">
          <a:xfrm>
            <a:off x="9323388" y="29718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3502" name="Rectangle 69"/>
          <p:cNvSpPr>
            <a:spLocks noChangeArrowheads="1"/>
          </p:cNvSpPr>
          <p:nvPr/>
        </p:nvSpPr>
        <p:spPr bwMode="auto">
          <a:xfrm>
            <a:off x="8301038" y="29718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FFF3</a:t>
            </a:r>
          </a:p>
        </p:txBody>
      </p:sp>
      <p:sp>
        <p:nvSpPr>
          <p:cNvPr id="63503" name="Rectangle 70" descr="Light upward diagonal"/>
          <p:cNvSpPr>
            <a:spLocks noChangeArrowheads="1"/>
          </p:cNvSpPr>
          <p:nvPr/>
        </p:nvSpPr>
        <p:spPr bwMode="auto">
          <a:xfrm>
            <a:off x="9323388" y="32766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3504" name="Rectangle 71"/>
          <p:cNvSpPr>
            <a:spLocks noChangeArrowheads="1"/>
          </p:cNvSpPr>
          <p:nvPr/>
        </p:nvSpPr>
        <p:spPr bwMode="auto">
          <a:xfrm>
            <a:off x="8301038" y="32766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FFF4</a:t>
            </a:r>
          </a:p>
        </p:txBody>
      </p:sp>
      <p:sp>
        <p:nvSpPr>
          <p:cNvPr id="63505" name="Rectangle 72" descr="Light upward diagonal"/>
          <p:cNvSpPr>
            <a:spLocks noChangeArrowheads="1"/>
          </p:cNvSpPr>
          <p:nvPr/>
        </p:nvSpPr>
        <p:spPr bwMode="auto">
          <a:xfrm>
            <a:off x="9323388" y="35814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3506" name="Rectangle 73"/>
          <p:cNvSpPr>
            <a:spLocks noChangeArrowheads="1"/>
          </p:cNvSpPr>
          <p:nvPr/>
        </p:nvSpPr>
        <p:spPr bwMode="auto">
          <a:xfrm>
            <a:off x="8301038" y="35814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FFF5</a:t>
            </a:r>
          </a:p>
        </p:txBody>
      </p:sp>
      <p:sp>
        <p:nvSpPr>
          <p:cNvPr id="63507" name="Rectangle 74" descr="Light upward diagonal"/>
          <p:cNvSpPr>
            <a:spLocks noChangeArrowheads="1"/>
          </p:cNvSpPr>
          <p:nvPr/>
        </p:nvSpPr>
        <p:spPr bwMode="auto">
          <a:xfrm>
            <a:off x="9323388" y="38862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3508" name="Rectangle 75"/>
          <p:cNvSpPr>
            <a:spLocks noChangeArrowheads="1"/>
          </p:cNvSpPr>
          <p:nvPr/>
        </p:nvSpPr>
        <p:spPr bwMode="auto">
          <a:xfrm>
            <a:off x="8301038" y="38862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FFF6</a:t>
            </a:r>
          </a:p>
        </p:txBody>
      </p:sp>
      <p:sp>
        <p:nvSpPr>
          <p:cNvPr id="63509" name="Rectangle 76" descr="Light upward diagonal"/>
          <p:cNvSpPr>
            <a:spLocks noChangeArrowheads="1"/>
          </p:cNvSpPr>
          <p:nvPr/>
        </p:nvSpPr>
        <p:spPr bwMode="auto">
          <a:xfrm>
            <a:off x="9323388" y="41910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3510" name="Rectangle 77"/>
          <p:cNvSpPr>
            <a:spLocks noChangeArrowheads="1"/>
          </p:cNvSpPr>
          <p:nvPr/>
        </p:nvSpPr>
        <p:spPr bwMode="auto">
          <a:xfrm>
            <a:off x="8301038" y="41910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FFF7</a:t>
            </a:r>
          </a:p>
        </p:txBody>
      </p:sp>
      <p:sp>
        <p:nvSpPr>
          <p:cNvPr id="63511" name="Rectangle 78" descr="Light upward diagonal"/>
          <p:cNvSpPr>
            <a:spLocks noChangeArrowheads="1"/>
          </p:cNvSpPr>
          <p:nvPr/>
        </p:nvSpPr>
        <p:spPr bwMode="auto">
          <a:xfrm>
            <a:off x="9323388" y="44958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3512" name="Rectangle 79"/>
          <p:cNvSpPr>
            <a:spLocks noChangeArrowheads="1"/>
          </p:cNvSpPr>
          <p:nvPr/>
        </p:nvSpPr>
        <p:spPr bwMode="auto">
          <a:xfrm>
            <a:off x="8301038" y="44958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FFF8</a:t>
            </a:r>
          </a:p>
        </p:txBody>
      </p:sp>
      <p:sp>
        <p:nvSpPr>
          <p:cNvPr id="63513" name="Rectangle 80" descr="Light upward diagonal"/>
          <p:cNvSpPr>
            <a:spLocks noChangeArrowheads="1"/>
          </p:cNvSpPr>
          <p:nvPr/>
        </p:nvSpPr>
        <p:spPr bwMode="auto">
          <a:xfrm>
            <a:off x="9323388" y="48006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3514" name="Rectangle 81"/>
          <p:cNvSpPr>
            <a:spLocks noChangeArrowheads="1"/>
          </p:cNvSpPr>
          <p:nvPr/>
        </p:nvSpPr>
        <p:spPr bwMode="auto">
          <a:xfrm>
            <a:off x="8301038" y="48006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FFF9</a:t>
            </a:r>
          </a:p>
        </p:txBody>
      </p:sp>
      <p:sp>
        <p:nvSpPr>
          <p:cNvPr id="63515" name="Rectangle 82" descr="Light upward diagonal"/>
          <p:cNvSpPr>
            <a:spLocks noChangeArrowheads="1"/>
          </p:cNvSpPr>
          <p:nvPr/>
        </p:nvSpPr>
        <p:spPr bwMode="auto">
          <a:xfrm>
            <a:off x="9323388" y="51054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3516" name="Rectangle 83"/>
          <p:cNvSpPr>
            <a:spLocks noChangeArrowheads="1"/>
          </p:cNvSpPr>
          <p:nvPr/>
        </p:nvSpPr>
        <p:spPr bwMode="auto">
          <a:xfrm>
            <a:off x="8301038" y="51054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FFFA</a:t>
            </a:r>
          </a:p>
        </p:txBody>
      </p:sp>
      <p:sp>
        <p:nvSpPr>
          <p:cNvPr id="63517" name="Rectangle 84" descr="Light upward diagonal"/>
          <p:cNvSpPr>
            <a:spLocks noChangeArrowheads="1"/>
          </p:cNvSpPr>
          <p:nvPr/>
        </p:nvSpPr>
        <p:spPr bwMode="auto">
          <a:xfrm>
            <a:off x="9323388" y="54102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3518" name="Rectangle 85"/>
          <p:cNvSpPr>
            <a:spLocks noChangeArrowheads="1"/>
          </p:cNvSpPr>
          <p:nvPr/>
        </p:nvSpPr>
        <p:spPr bwMode="auto">
          <a:xfrm>
            <a:off x="8301038" y="54102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FFFB</a:t>
            </a:r>
          </a:p>
        </p:txBody>
      </p:sp>
      <p:sp>
        <p:nvSpPr>
          <p:cNvPr id="63519" name="Rectangle 86" descr="Light upward diagonal"/>
          <p:cNvSpPr>
            <a:spLocks noChangeArrowheads="1"/>
          </p:cNvSpPr>
          <p:nvPr/>
        </p:nvSpPr>
        <p:spPr bwMode="auto">
          <a:xfrm>
            <a:off x="9323388" y="57150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3520" name="Rectangle 87"/>
          <p:cNvSpPr>
            <a:spLocks noChangeArrowheads="1"/>
          </p:cNvSpPr>
          <p:nvPr/>
        </p:nvSpPr>
        <p:spPr bwMode="auto">
          <a:xfrm>
            <a:off x="8301038" y="57150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FFFC</a:t>
            </a:r>
          </a:p>
        </p:txBody>
      </p:sp>
      <p:sp>
        <p:nvSpPr>
          <p:cNvPr id="63521" name="Rectangle 88" descr="Light upward diagonal"/>
          <p:cNvSpPr>
            <a:spLocks noChangeArrowheads="1"/>
          </p:cNvSpPr>
          <p:nvPr/>
        </p:nvSpPr>
        <p:spPr bwMode="auto">
          <a:xfrm>
            <a:off x="9323388" y="60198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3522" name="Rectangle 89"/>
          <p:cNvSpPr>
            <a:spLocks noChangeArrowheads="1"/>
          </p:cNvSpPr>
          <p:nvPr/>
        </p:nvSpPr>
        <p:spPr bwMode="auto">
          <a:xfrm>
            <a:off x="8301038" y="60198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FFFD</a:t>
            </a:r>
          </a:p>
        </p:txBody>
      </p:sp>
      <p:sp>
        <p:nvSpPr>
          <p:cNvPr id="63523" name="Text Box 90"/>
          <p:cNvSpPr txBox="1">
            <a:spLocks noChangeArrowheads="1"/>
          </p:cNvSpPr>
          <p:nvPr/>
        </p:nvSpPr>
        <p:spPr bwMode="auto">
          <a:xfrm>
            <a:off x="7696200" y="1935163"/>
            <a:ext cx="685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>
                <a:solidFill>
                  <a:schemeClr val="tx2"/>
                </a:solidFill>
                <a:latin typeface="Constantia" panose="02030602050306030303" pitchFamily="18" charset="0"/>
              </a:rPr>
              <a:t>rp</a:t>
            </a:r>
          </a:p>
        </p:txBody>
      </p:sp>
    </p:spTree>
    <p:extLst>
      <p:ext uri="{BB962C8B-B14F-4D97-AF65-F5344CB8AC3E}">
        <p14:creationId xmlns:p14="http://schemas.microsoft.com/office/powerpoint/2010/main" val="171977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34" name="Rectangle 26"/>
          <p:cNvSpPr>
            <a:spLocks noGrp="1" noChangeArrowheads="1"/>
          </p:cNvSpPr>
          <p:nvPr>
            <p:ph type="title"/>
          </p:nvPr>
        </p:nvSpPr>
        <p:spPr>
          <a:xfrm>
            <a:off x="3352800" y="323850"/>
            <a:ext cx="6781800" cy="1123950"/>
          </a:xfr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Pointers to objects (Cont..)</a:t>
            </a: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CA744D7-4E10-41A9-80A5-5D4231CC6402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5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64517" name="Rectangle 2"/>
          <p:cNvSpPr>
            <a:spLocks noChangeArrowheads="1"/>
          </p:cNvSpPr>
          <p:nvPr/>
        </p:nvSpPr>
        <p:spPr bwMode="auto">
          <a:xfrm>
            <a:off x="2590800" y="1981200"/>
            <a:ext cx="4419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Rational *rp = NULL;</a:t>
            </a:r>
          </a:p>
          <a:p>
            <a:pPr eaLnBrk="1" hangingPunct="1"/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Rational r(3,4);</a:t>
            </a:r>
          </a:p>
          <a:p>
            <a:pPr eaLnBrk="1" hangingPunct="1"/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rp = &amp;r;</a:t>
            </a:r>
          </a:p>
          <a:p>
            <a:pPr eaLnBrk="1" hangingPunct="1">
              <a:spcBef>
                <a:spcPct val="20000"/>
              </a:spcBef>
            </a:pPr>
            <a:endParaRPr lang="en-US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64518" name="AutoShape 3"/>
          <p:cNvSpPr>
            <a:spLocks noChangeArrowheads="1"/>
          </p:cNvSpPr>
          <p:nvPr/>
        </p:nvSpPr>
        <p:spPr bwMode="auto">
          <a:xfrm>
            <a:off x="1905000" y="24384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64519" name="Rectangle 5" descr="Light upward diagonal"/>
          <p:cNvSpPr>
            <a:spLocks noChangeArrowheads="1"/>
          </p:cNvSpPr>
          <p:nvPr/>
        </p:nvSpPr>
        <p:spPr bwMode="auto">
          <a:xfrm>
            <a:off x="9318626" y="2057400"/>
            <a:ext cx="1116013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0</a:t>
            </a:r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4520" name="Rectangle 12"/>
          <p:cNvSpPr>
            <a:spLocks noChangeArrowheads="1"/>
          </p:cNvSpPr>
          <p:nvPr/>
        </p:nvSpPr>
        <p:spPr bwMode="auto">
          <a:xfrm>
            <a:off x="8296275" y="20574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FFF0</a:t>
            </a:r>
          </a:p>
        </p:txBody>
      </p:sp>
      <p:sp>
        <p:nvSpPr>
          <p:cNvPr id="64521" name="AutoShape 24"/>
          <p:cNvSpPr>
            <a:spLocks/>
          </p:cNvSpPr>
          <p:nvPr/>
        </p:nvSpPr>
        <p:spPr bwMode="auto">
          <a:xfrm>
            <a:off x="7915276" y="3352800"/>
            <a:ext cx="157163" cy="2362200"/>
          </a:xfrm>
          <a:prstGeom prst="leftBrace">
            <a:avLst>
              <a:gd name="adj1" fmla="val 125252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64522" name="Rectangle 25"/>
          <p:cNvSpPr>
            <a:spLocks noChangeArrowheads="1"/>
          </p:cNvSpPr>
          <p:nvPr/>
        </p:nvSpPr>
        <p:spPr bwMode="auto">
          <a:xfrm>
            <a:off x="5629275" y="4295776"/>
            <a:ext cx="1752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 i="1">
                <a:latin typeface="Tahoma" panose="020B0604030504040204" pitchFamily="34" charset="0"/>
              </a:rPr>
              <a:t>numerator</a:t>
            </a:r>
            <a:r>
              <a:rPr lang="en-US" sz="1600">
                <a:latin typeface="Tahoma" panose="020B0604030504040204" pitchFamily="34" charset="0"/>
              </a:rPr>
              <a:t> = 3</a:t>
            </a:r>
          </a:p>
          <a:p>
            <a:pPr algn="ctr" eaLnBrk="1" hangingPunct="1"/>
            <a:r>
              <a:rPr lang="en-US" sz="1600" i="1">
                <a:latin typeface="Tahoma" panose="020B0604030504040204" pitchFamily="34" charset="0"/>
              </a:rPr>
              <a:t>denominator</a:t>
            </a:r>
            <a:r>
              <a:rPr lang="en-US" sz="1600">
                <a:latin typeface="Tahoma" panose="020B0604030504040204" pitchFamily="34" charset="0"/>
              </a:rPr>
              <a:t> = 4</a:t>
            </a:r>
          </a:p>
        </p:txBody>
      </p:sp>
      <p:sp>
        <p:nvSpPr>
          <p:cNvPr id="64523" name="Rectangle 47" descr="Light upward diagonal"/>
          <p:cNvSpPr>
            <a:spLocks noChangeArrowheads="1"/>
          </p:cNvSpPr>
          <p:nvPr/>
        </p:nvSpPr>
        <p:spPr bwMode="auto">
          <a:xfrm>
            <a:off x="9323388" y="23622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4524" name="Rectangle 48"/>
          <p:cNvSpPr>
            <a:spLocks noChangeArrowheads="1"/>
          </p:cNvSpPr>
          <p:nvPr/>
        </p:nvSpPr>
        <p:spPr bwMode="auto">
          <a:xfrm>
            <a:off x="8301038" y="23622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FFF1</a:t>
            </a:r>
          </a:p>
        </p:txBody>
      </p:sp>
      <p:sp>
        <p:nvSpPr>
          <p:cNvPr id="64525" name="Rectangle 49" descr="Light upward diagonal"/>
          <p:cNvSpPr>
            <a:spLocks noChangeArrowheads="1"/>
          </p:cNvSpPr>
          <p:nvPr/>
        </p:nvSpPr>
        <p:spPr bwMode="auto">
          <a:xfrm>
            <a:off x="9323388" y="26670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4526" name="Rectangle 50"/>
          <p:cNvSpPr>
            <a:spLocks noChangeArrowheads="1"/>
          </p:cNvSpPr>
          <p:nvPr/>
        </p:nvSpPr>
        <p:spPr bwMode="auto">
          <a:xfrm>
            <a:off x="8301038" y="26670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FFF2</a:t>
            </a:r>
          </a:p>
        </p:txBody>
      </p:sp>
      <p:sp>
        <p:nvSpPr>
          <p:cNvPr id="64527" name="Rectangle 51" descr="Light upward diagonal"/>
          <p:cNvSpPr>
            <a:spLocks noChangeArrowheads="1"/>
          </p:cNvSpPr>
          <p:nvPr/>
        </p:nvSpPr>
        <p:spPr bwMode="auto">
          <a:xfrm>
            <a:off x="9323388" y="29718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4528" name="Rectangle 52"/>
          <p:cNvSpPr>
            <a:spLocks noChangeArrowheads="1"/>
          </p:cNvSpPr>
          <p:nvPr/>
        </p:nvSpPr>
        <p:spPr bwMode="auto">
          <a:xfrm>
            <a:off x="8301038" y="29718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FFF3</a:t>
            </a:r>
          </a:p>
        </p:txBody>
      </p:sp>
      <p:sp>
        <p:nvSpPr>
          <p:cNvPr id="64529" name="Rectangle 53" descr="Light upward diagonal"/>
          <p:cNvSpPr>
            <a:spLocks noChangeArrowheads="1"/>
          </p:cNvSpPr>
          <p:nvPr/>
        </p:nvSpPr>
        <p:spPr bwMode="auto">
          <a:xfrm>
            <a:off x="9323388" y="32766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3</a:t>
            </a:r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4530" name="Rectangle 54"/>
          <p:cNvSpPr>
            <a:spLocks noChangeArrowheads="1"/>
          </p:cNvSpPr>
          <p:nvPr/>
        </p:nvSpPr>
        <p:spPr bwMode="auto">
          <a:xfrm>
            <a:off x="8301038" y="32766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FFF4</a:t>
            </a:r>
          </a:p>
        </p:txBody>
      </p:sp>
      <p:sp>
        <p:nvSpPr>
          <p:cNvPr id="64531" name="Rectangle 55" descr="Light upward diagonal"/>
          <p:cNvSpPr>
            <a:spLocks noChangeArrowheads="1"/>
          </p:cNvSpPr>
          <p:nvPr/>
        </p:nvSpPr>
        <p:spPr bwMode="auto">
          <a:xfrm>
            <a:off x="9323388" y="35814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4532" name="Rectangle 56"/>
          <p:cNvSpPr>
            <a:spLocks noChangeArrowheads="1"/>
          </p:cNvSpPr>
          <p:nvPr/>
        </p:nvSpPr>
        <p:spPr bwMode="auto">
          <a:xfrm>
            <a:off x="8301038" y="35814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FFF5</a:t>
            </a:r>
          </a:p>
        </p:txBody>
      </p:sp>
      <p:sp>
        <p:nvSpPr>
          <p:cNvPr id="64533" name="Rectangle 57" descr="Light upward diagonal"/>
          <p:cNvSpPr>
            <a:spLocks noChangeArrowheads="1"/>
          </p:cNvSpPr>
          <p:nvPr/>
        </p:nvSpPr>
        <p:spPr bwMode="auto">
          <a:xfrm>
            <a:off x="9323388" y="38862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4534" name="Rectangle 58"/>
          <p:cNvSpPr>
            <a:spLocks noChangeArrowheads="1"/>
          </p:cNvSpPr>
          <p:nvPr/>
        </p:nvSpPr>
        <p:spPr bwMode="auto">
          <a:xfrm>
            <a:off x="8301038" y="38862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FFF6</a:t>
            </a:r>
          </a:p>
        </p:txBody>
      </p:sp>
      <p:sp>
        <p:nvSpPr>
          <p:cNvPr id="64535" name="Rectangle 59" descr="Light upward diagonal"/>
          <p:cNvSpPr>
            <a:spLocks noChangeArrowheads="1"/>
          </p:cNvSpPr>
          <p:nvPr/>
        </p:nvSpPr>
        <p:spPr bwMode="auto">
          <a:xfrm>
            <a:off x="9323388" y="41910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4536" name="Rectangle 60"/>
          <p:cNvSpPr>
            <a:spLocks noChangeArrowheads="1"/>
          </p:cNvSpPr>
          <p:nvPr/>
        </p:nvSpPr>
        <p:spPr bwMode="auto">
          <a:xfrm>
            <a:off x="8301038" y="41910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FFF7</a:t>
            </a:r>
          </a:p>
        </p:txBody>
      </p:sp>
      <p:sp>
        <p:nvSpPr>
          <p:cNvPr id="64537" name="Rectangle 61" descr="Light upward diagonal"/>
          <p:cNvSpPr>
            <a:spLocks noChangeArrowheads="1"/>
          </p:cNvSpPr>
          <p:nvPr/>
        </p:nvSpPr>
        <p:spPr bwMode="auto">
          <a:xfrm>
            <a:off x="9323388" y="44958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4</a:t>
            </a:r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4538" name="Rectangle 62"/>
          <p:cNvSpPr>
            <a:spLocks noChangeArrowheads="1"/>
          </p:cNvSpPr>
          <p:nvPr/>
        </p:nvSpPr>
        <p:spPr bwMode="auto">
          <a:xfrm>
            <a:off x="8301038" y="44958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FFF8</a:t>
            </a:r>
          </a:p>
        </p:txBody>
      </p:sp>
      <p:sp>
        <p:nvSpPr>
          <p:cNvPr id="64539" name="Rectangle 63" descr="Light upward diagonal"/>
          <p:cNvSpPr>
            <a:spLocks noChangeArrowheads="1"/>
          </p:cNvSpPr>
          <p:nvPr/>
        </p:nvSpPr>
        <p:spPr bwMode="auto">
          <a:xfrm>
            <a:off x="9323388" y="48006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4540" name="Rectangle 64"/>
          <p:cNvSpPr>
            <a:spLocks noChangeArrowheads="1"/>
          </p:cNvSpPr>
          <p:nvPr/>
        </p:nvSpPr>
        <p:spPr bwMode="auto">
          <a:xfrm>
            <a:off x="8301038" y="48006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FFF9</a:t>
            </a:r>
          </a:p>
        </p:txBody>
      </p:sp>
      <p:sp>
        <p:nvSpPr>
          <p:cNvPr id="64541" name="Rectangle 65" descr="Light upward diagonal"/>
          <p:cNvSpPr>
            <a:spLocks noChangeArrowheads="1"/>
          </p:cNvSpPr>
          <p:nvPr/>
        </p:nvSpPr>
        <p:spPr bwMode="auto">
          <a:xfrm>
            <a:off x="9323388" y="51054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4542" name="Rectangle 66"/>
          <p:cNvSpPr>
            <a:spLocks noChangeArrowheads="1"/>
          </p:cNvSpPr>
          <p:nvPr/>
        </p:nvSpPr>
        <p:spPr bwMode="auto">
          <a:xfrm>
            <a:off x="8301038" y="51054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FFFA</a:t>
            </a:r>
          </a:p>
        </p:txBody>
      </p:sp>
      <p:sp>
        <p:nvSpPr>
          <p:cNvPr id="64543" name="Rectangle 67" descr="Light upward diagonal"/>
          <p:cNvSpPr>
            <a:spLocks noChangeArrowheads="1"/>
          </p:cNvSpPr>
          <p:nvPr/>
        </p:nvSpPr>
        <p:spPr bwMode="auto">
          <a:xfrm>
            <a:off x="9323388" y="54102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4544" name="Rectangle 68"/>
          <p:cNvSpPr>
            <a:spLocks noChangeArrowheads="1"/>
          </p:cNvSpPr>
          <p:nvPr/>
        </p:nvSpPr>
        <p:spPr bwMode="auto">
          <a:xfrm>
            <a:off x="8301038" y="54102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FFFB</a:t>
            </a:r>
          </a:p>
        </p:txBody>
      </p:sp>
      <p:sp>
        <p:nvSpPr>
          <p:cNvPr id="64545" name="Rectangle 69" descr="Light upward diagonal"/>
          <p:cNvSpPr>
            <a:spLocks noChangeArrowheads="1"/>
          </p:cNvSpPr>
          <p:nvPr/>
        </p:nvSpPr>
        <p:spPr bwMode="auto">
          <a:xfrm>
            <a:off x="9323388" y="57150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4546" name="Rectangle 70"/>
          <p:cNvSpPr>
            <a:spLocks noChangeArrowheads="1"/>
          </p:cNvSpPr>
          <p:nvPr/>
        </p:nvSpPr>
        <p:spPr bwMode="auto">
          <a:xfrm>
            <a:off x="8301038" y="57150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FFFC</a:t>
            </a:r>
          </a:p>
        </p:txBody>
      </p:sp>
      <p:sp>
        <p:nvSpPr>
          <p:cNvPr id="64547" name="Rectangle 71" descr="Light upward diagonal"/>
          <p:cNvSpPr>
            <a:spLocks noChangeArrowheads="1"/>
          </p:cNvSpPr>
          <p:nvPr/>
        </p:nvSpPr>
        <p:spPr bwMode="auto">
          <a:xfrm>
            <a:off x="9323388" y="60198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4548" name="Rectangle 72"/>
          <p:cNvSpPr>
            <a:spLocks noChangeArrowheads="1"/>
          </p:cNvSpPr>
          <p:nvPr/>
        </p:nvSpPr>
        <p:spPr bwMode="auto">
          <a:xfrm>
            <a:off x="8301038" y="60198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FFFD</a:t>
            </a:r>
          </a:p>
        </p:txBody>
      </p:sp>
      <p:sp>
        <p:nvSpPr>
          <p:cNvPr id="64549" name="Text Box 73"/>
          <p:cNvSpPr txBox="1">
            <a:spLocks noChangeArrowheads="1"/>
          </p:cNvSpPr>
          <p:nvPr/>
        </p:nvSpPr>
        <p:spPr bwMode="auto">
          <a:xfrm>
            <a:off x="7696200" y="1935163"/>
            <a:ext cx="685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>
                <a:solidFill>
                  <a:schemeClr val="tx2"/>
                </a:solidFill>
                <a:latin typeface="Constantia" panose="02030602050306030303" pitchFamily="18" charset="0"/>
              </a:rPr>
              <a:t>rp</a:t>
            </a:r>
          </a:p>
        </p:txBody>
      </p:sp>
      <p:sp>
        <p:nvSpPr>
          <p:cNvPr id="64550" name="Text Box 74"/>
          <p:cNvSpPr txBox="1">
            <a:spLocks noChangeArrowheads="1"/>
          </p:cNvSpPr>
          <p:nvPr/>
        </p:nvSpPr>
        <p:spPr bwMode="auto">
          <a:xfrm>
            <a:off x="7620000" y="4191001"/>
            <a:ext cx="30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i="1">
                <a:solidFill>
                  <a:schemeClr val="tx2"/>
                </a:solidFill>
                <a:latin typeface="Constantia" panose="02030602050306030303" pitchFamily="18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27146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61" name="Rectangle 29"/>
          <p:cNvSpPr>
            <a:spLocks noGrp="1" noChangeArrowheads="1"/>
          </p:cNvSpPr>
          <p:nvPr>
            <p:ph type="title"/>
          </p:nvPr>
        </p:nvSpPr>
        <p:spPr>
          <a:xfrm>
            <a:off x="3352800" y="323850"/>
            <a:ext cx="6781800" cy="1123950"/>
          </a:xfr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Pointers to objects (Cont..)</a:t>
            </a:r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8DEC8ED-1A12-4555-9AA8-C9BD3164F703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6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65541" name="Rectangle 2"/>
          <p:cNvSpPr>
            <a:spLocks noChangeArrowheads="1"/>
          </p:cNvSpPr>
          <p:nvPr/>
        </p:nvSpPr>
        <p:spPr bwMode="auto">
          <a:xfrm>
            <a:off x="2590800" y="1981200"/>
            <a:ext cx="4495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Rational *rp = NULL;</a:t>
            </a:r>
          </a:p>
          <a:p>
            <a:pPr eaLnBrk="1" hangingPunct="1"/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Rational r(3,4);</a:t>
            </a:r>
          </a:p>
          <a:p>
            <a:pPr eaLnBrk="1" hangingPunct="1"/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rp = &amp;r;</a:t>
            </a:r>
          </a:p>
          <a:p>
            <a:pPr eaLnBrk="1" hangingPunct="1">
              <a:spcBef>
                <a:spcPct val="20000"/>
              </a:spcBef>
            </a:pPr>
            <a:endParaRPr lang="en-US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65542" name="AutoShape 3"/>
          <p:cNvSpPr>
            <a:spLocks noChangeArrowheads="1"/>
          </p:cNvSpPr>
          <p:nvPr/>
        </p:nvSpPr>
        <p:spPr bwMode="auto">
          <a:xfrm>
            <a:off x="1905000" y="28194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65543" name="Rectangle 33" descr="Light upward diagonal"/>
          <p:cNvSpPr>
            <a:spLocks noChangeArrowheads="1"/>
          </p:cNvSpPr>
          <p:nvPr/>
        </p:nvSpPr>
        <p:spPr bwMode="auto">
          <a:xfrm>
            <a:off x="9318626" y="2057400"/>
            <a:ext cx="1116013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FFF4</a:t>
            </a:r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5544" name="Rectangle 34"/>
          <p:cNvSpPr>
            <a:spLocks noChangeArrowheads="1"/>
          </p:cNvSpPr>
          <p:nvPr/>
        </p:nvSpPr>
        <p:spPr bwMode="auto">
          <a:xfrm>
            <a:off x="8296275" y="20574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FFF0</a:t>
            </a:r>
          </a:p>
        </p:txBody>
      </p:sp>
      <p:sp>
        <p:nvSpPr>
          <p:cNvPr id="65545" name="AutoShape 37"/>
          <p:cNvSpPr>
            <a:spLocks/>
          </p:cNvSpPr>
          <p:nvPr/>
        </p:nvSpPr>
        <p:spPr bwMode="auto">
          <a:xfrm>
            <a:off x="7915276" y="3352800"/>
            <a:ext cx="157163" cy="2362200"/>
          </a:xfrm>
          <a:prstGeom prst="leftBrace">
            <a:avLst>
              <a:gd name="adj1" fmla="val 125252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65546" name="Rectangle 38"/>
          <p:cNvSpPr>
            <a:spLocks noChangeArrowheads="1"/>
          </p:cNvSpPr>
          <p:nvPr/>
        </p:nvSpPr>
        <p:spPr bwMode="auto">
          <a:xfrm>
            <a:off x="5629275" y="4295776"/>
            <a:ext cx="1752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 i="1">
                <a:latin typeface="Tahoma" panose="020B0604030504040204" pitchFamily="34" charset="0"/>
              </a:rPr>
              <a:t>numerator</a:t>
            </a:r>
            <a:r>
              <a:rPr lang="en-US" sz="1600">
                <a:latin typeface="Tahoma" panose="020B0604030504040204" pitchFamily="34" charset="0"/>
              </a:rPr>
              <a:t> = 3</a:t>
            </a:r>
          </a:p>
          <a:p>
            <a:pPr algn="ctr" eaLnBrk="1" hangingPunct="1"/>
            <a:r>
              <a:rPr lang="en-US" sz="1600" i="1">
                <a:latin typeface="Tahoma" panose="020B0604030504040204" pitchFamily="34" charset="0"/>
              </a:rPr>
              <a:t>denominator</a:t>
            </a:r>
            <a:r>
              <a:rPr lang="en-US" sz="1600">
                <a:latin typeface="Tahoma" panose="020B0604030504040204" pitchFamily="34" charset="0"/>
              </a:rPr>
              <a:t> = 4</a:t>
            </a:r>
          </a:p>
        </p:txBody>
      </p:sp>
      <p:sp>
        <p:nvSpPr>
          <p:cNvPr id="65547" name="Rectangle 39" descr="Light upward diagonal"/>
          <p:cNvSpPr>
            <a:spLocks noChangeArrowheads="1"/>
          </p:cNvSpPr>
          <p:nvPr/>
        </p:nvSpPr>
        <p:spPr bwMode="auto">
          <a:xfrm>
            <a:off x="9323388" y="23622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5548" name="Rectangle 40"/>
          <p:cNvSpPr>
            <a:spLocks noChangeArrowheads="1"/>
          </p:cNvSpPr>
          <p:nvPr/>
        </p:nvSpPr>
        <p:spPr bwMode="auto">
          <a:xfrm>
            <a:off x="8301038" y="23622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FFF1</a:t>
            </a:r>
          </a:p>
        </p:txBody>
      </p:sp>
      <p:sp>
        <p:nvSpPr>
          <p:cNvPr id="65549" name="Rectangle 41" descr="Light upward diagonal"/>
          <p:cNvSpPr>
            <a:spLocks noChangeArrowheads="1"/>
          </p:cNvSpPr>
          <p:nvPr/>
        </p:nvSpPr>
        <p:spPr bwMode="auto">
          <a:xfrm>
            <a:off x="9323388" y="26670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5550" name="Rectangle 42"/>
          <p:cNvSpPr>
            <a:spLocks noChangeArrowheads="1"/>
          </p:cNvSpPr>
          <p:nvPr/>
        </p:nvSpPr>
        <p:spPr bwMode="auto">
          <a:xfrm>
            <a:off x="8301038" y="26670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FFF2</a:t>
            </a:r>
          </a:p>
        </p:txBody>
      </p:sp>
      <p:sp>
        <p:nvSpPr>
          <p:cNvPr id="65551" name="Rectangle 43" descr="Light upward diagonal"/>
          <p:cNvSpPr>
            <a:spLocks noChangeArrowheads="1"/>
          </p:cNvSpPr>
          <p:nvPr/>
        </p:nvSpPr>
        <p:spPr bwMode="auto">
          <a:xfrm>
            <a:off x="9323388" y="29718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5552" name="Rectangle 44"/>
          <p:cNvSpPr>
            <a:spLocks noChangeArrowheads="1"/>
          </p:cNvSpPr>
          <p:nvPr/>
        </p:nvSpPr>
        <p:spPr bwMode="auto">
          <a:xfrm>
            <a:off x="8301038" y="29718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FFF3</a:t>
            </a:r>
          </a:p>
        </p:txBody>
      </p:sp>
      <p:sp>
        <p:nvSpPr>
          <p:cNvPr id="65553" name="Rectangle 45" descr="Light upward diagonal"/>
          <p:cNvSpPr>
            <a:spLocks noChangeArrowheads="1"/>
          </p:cNvSpPr>
          <p:nvPr/>
        </p:nvSpPr>
        <p:spPr bwMode="auto">
          <a:xfrm>
            <a:off x="9323388" y="32766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3</a:t>
            </a:r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5554" name="Rectangle 46"/>
          <p:cNvSpPr>
            <a:spLocks noChangeArrowheads="1"/>
          </p:cNvSpPr>
          <p:nvPr/>
        </p:nvSpPr>
        <p:spPr bwMode="auto">
          <a:xfrm>
            <a:off x="8301038" y="32766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FFF4</a:t>
            </a:r>
          </a:p>
        </p:txBody>
      </p:sp>
      <p:sp>
        <p:nvSpPr>
          <p:cNvPr id="65555" name="Rectangle 47" descr="Light upward diagonal"/>
          <p:cNvSpPr>
            <a:spLocks noChangeArrowheads="1"/>
          </p:cNvSpPr>
          <p:nvPr/>
        </p:nvSpPr>
        <p:spPr bwMode="auto">
          <a:xfrm>
            <a:off x="9323388" y="35814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5556" name="Rectangle 48"/>
          <p:cNvSpPr>
            <a:spLocks noChangeArrowheads="1"/>
          </p:cNvSpPr>
          <p:nvPr/>
        </p:nvSpPr>
        <p:spPr bwMode="auto">
          <a:xfrm>
            <a:off x="8301038" y="35814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FFF5</a:t>
            </a:r>
          </a:p>
        </p:txBody>
      </p:sp>
      <p:sp>
        <p:nvSpPr>
          <p:cNvPr id="65557" name="Rectangle 49" descr="Light upward diagonal"/>
          <p:cNvSpPr>
            <a:spLocks noChangeArrowheads="1"/>
          </p:cNvSpPr>
          <p:nvPr/>
        </p:nvSpPr>
        <p:spPr bwMode="auto">
          <a:xfrm>
            <a:off x="9323388" y="38862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5558" name="Rectangle 50"/>
          <p:cNvSpPr>
            <a:spLocks noChangeArrowheads="1"/>
          </p:cNvSpPr>
          <p:nvPr/>
        </p:nvSpPr>
        <p:spPr bwMode="auto">
          <a:xfrm>
            <a:off x="8301038" y="38862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FFF6</a:t>
            </a:r>
          </a:p>
        </p:txBody>
      </p:sp>
      <p:sp>
        <p:nvSpPr>
          <p:cNvPr id="65559" name="Rectangle 51" descr="Light upward diagonal"/>
          <p:cNvSpPr>
            <a:spLocks noChangeArrowheads="1"/>
          </p:cNvSpPr>
          <p:nvPr/>
        </p:nvSpPr>
        <p:spPr bwMode="auto">
          <a:xfrm>
            <a:off x="9323388" y="41910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5560" name="Rectangle 52"/>
          <p:cNvSpPr>
            <a:spLocks noChangeArrowheads="1"/>
          </p:cNvSpPr>
          <p:nvPr/>
        </p:nvSpPr>
        <p:spPr bwMode="auto">
          <a:xfrm>
            <a:off x="8301038" y="41910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FFF7</a:t>
            </a:r>
          </a:p>
        </p:txBody>
      </p:sp>
      <p:sp>
        <p:nvSpPr>
          <p:cNvPr id="65561" name="Rectangle 53" descr="Light upward diagonal"/>
          <p:cNvSpPr>
            <a:spLocks noChangeArrowheads="1"/>
          </p:cNvSpPr>
          <p:nvPr/>
        </p:nvSpPr>
        <p:spPr bwMode="auto">
          <a:xfrm>
            <a:off x="9323388" y="44958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4</a:t>
            </a:r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5562" name="Rectangle 54"/>
          <p:cNvSpPr>
            <a:spLocks noChangeArrowheads="1"/>
          </p:cNvSpPr>
          <p:nvPr/>
        </p:nvSpPr>
        <p:spPr bwMode="auto">
          <a:xfrm>
            <a:off x="8301038" y="44958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FFF8</a:t>
            </a:r>
          </a:p>
        </p:txBody>
      </p:sp>
      <p:sp>
        <p:nvSpPr>
          <p:cNvPr id="65563" name="Rectangle 55" descr="Light upward diagonal"/>
          <p:cNvSpPr>
            <a:spLocks noChangeArrowheads="1"/>
          </p:cNvSpPr>
          <p:nvPr/>
        </p:nvSpPr>
        <p:spPr bwMode="auto">
          <a:xfrm>
            <a:off x="9323388" y="48006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5564" name="Rectangle 56"/>
          <p:cNvSpPr>
            <a:spLocks noChangeArrowheads="1"/>
          </p:cNvSpPr>
          <p:nvPr/>
        </p:nvSpPr>
        <p:spPr bwMode="auto">
          <a:xfrm>
            <a:off x="8301038" y="48006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FFF9</a:t>
            </a:r>
          </a:p>
        </p:txBody>
      </p:sp>
      <p:sp>
        <p:nvSpPr>
          <p:cNvPr id="65565" name="Rectangle 57" descr="Light upward diagonal"/>
          <p:cNvSpPr>
            <a:spLocks noChangeArrowheads="1"/>
          </p:cNvSpPr>
          <p:nvPr/>
        </p:nvSpPr>
        <p:spPr bwMode="auto">
          <a:xfrm>
            <a:off x="9323388" y="51054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5566" name="Rectangle 58"/>
          <p:cNvSpPr>
            <a:spLocks noChangeArrowheads="1"/>
          </p:cNvSpPr>
          <p:nvPr/>
        </p:nvSpPr>
        <p:spPr bwMode="auto">
          <a:xfrm>
            <a:off x="8301038" y="51054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FFFA</a:t>
            </a:r>
          </a:p>
        </p:txBody>
      </p:sp>
      <p:sp>
        <p:nvSpPr>
          <p:cNvPr id="65567" name="Rectangle 59" descr="Light upward diagonal"/>
          <p:cNvSpPr>
            <a:spLocks noChangeArrowheads="1"/>
          </p:cNvSpPr>
          <p:nvPr/>
        </p:nvSpPr>
        <p:spPr bwMode="auto">
          <a:xfrm>
            <a:off x="9323388" y="54102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5568" name="Rectangle 60"/>
          <p:cNvSpPr>
            <a:spLocks noChangeArrowheads="1"/>
          </p:cNvSpPr>
          <p:nvPr/>
        </p:nvSpPr>
        <p:spPr bwMode="auto">
          <a:xfrm>
            <a:off x="8301038" y="54102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FFFB</a:t>
            </a:r>
          </a:p>
        </p:txBody>
      </p:sp>
      <p:sp>
        <p:nvSpPr>
          <p:cNvPr id="65569" name="Rectangle 61" descr="Light upward diagonal"/>
          <p:cNvSpPr>
            <a:spLocks noChangeArrowheads="1"/>
          </p:cNvSpPr>
          <p:nvPr/>
        </p:nvSpPr>
        <p:spPr bwMode="auto">
          <a:xfrm>
            <a:off x="9323388" y="57150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5570" name="Rectangle 62"/>
          <p:cNvSpPr>
            <a:spLocks noChangeArrowheads="1"/>
          </p:cNvSpPr>
          <p:nvPr/>
        </p:nvSpPr>
        <p:spPr bwMode="auto">
          <a:xfrm>
            <a:off x="8301038" y="57150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FFFC</a:t>
            </a:r>
          </a:p>
        </p:txBody>
      </p:sp>
      <p:sp>
        <p:nvSpPr>
          <p:cNvPr id="65571" name="Rectangle 63" descr="Light upward diagonal"/>
          <p:cNvSpPr>
            <a:spLocks noChangeArrowheads="1"/>
          </p:cNvSpPr>
          <p:nvPr/>
        </p:nvSpPr>
        <p:spPr bwMode="auto">
          <a:xfrm>
            <a:off x="9323388" y="60198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5572" name="Rectangle 64"/>
          <p:cNvSpPr>
            <a:spLocks noChangeArrowheads="1"/>
          </p:cNvSpPr>
          <p:nvPr/>
        </p:nvSpPr>
        <p:spPr bwMode="auto">
          <a:xfrm>
            <a:off x="8301038" y="60198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FFFD</a:t>
            </a:r>
          </a:p>
        </p:txBody>
      </p:sp>
      <p:grpSp>
        <p:nvGrpSpPr>
          <p:cNvPr id="65573" name="Group 72"/>
          <p:cNvGrpSpPr>
            <a:grpSpLocks/>
          </p:cNvGrpSpPr>
          <p:nvPr/>
        </p:nvGrpSpPr>
        <p:grpSpPr bwMode="auto">
          <a:xfrm>
            <a:off x="7239000" y="1905000"/>
            <a:ext cx="3352800" cy="1524000"/>
            <a:chOff x="3600" y="1200"/>
            <a:chExt cx="2112" cy="960"/>
          </a:xfrm>
        </p:grpSpPr>
        <p:sp>
          <p:nvSpPr>
            <p:cNvPr id="65576" name="Line 66"/>
            <p:cNvSpPr>
              <a:spLocks noChangeShapeType="1"/>
            </p:cNvSpPr>
            <p:nvPr/>
          </p:nvSpPr>
          <p:spPr bwMode="auto">
            <a:xfrm flipH="1">
              <a:off x="5520" y="140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7" name="Line 67"/>
            <p:cNvSpPr>
              <a:spLocks noChangeShapeType="1"/>
            </p:cNvSpPr>
            <p:nvPr/>
          </p:nvSpPr>
          <p:spPr bwMode="auto">
            <a:xfrm flipH="1" flipV="1">
              <a:off x="5712" y="1200"/>
              <a:ext cx="0" cy="2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8" name="Line 68"/>
            <p:cNvSpPr>
              <a:spLocks noChangeShapeType="1"/>
            </p:cNvSpPr>
            <p:nvPr/>
          </p:nvSpPr>
          <p:spPr bwMode="auto">
            <a:xfrm>
              <a:off x="3600" y="1200"/>
              <a:ext cx="2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9" name="Line 69"/>
            <p:cNvSpPr>
              <a:spLocks noChangeShapeType="1"/>
            </p:cNvSpPr>
            <p:nvPr/>
          </p:nvSpPr>
          <p:spPr bwMode="auto">
            <a:xfrm flipH="1">
              <a:off x="3600" y="1200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0" name="Line 70"/>
            <p:cNvSpPr>
              <a:spLocks noChangeShapeType="1"/>
            </p:cNvSpPr>
            <p:nvPr/>
          </p:nvSpPr>
          <p:spPr bwMode="auto">
            <a:xfrm flipV="1">
              <a:off x="3600" y="2160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74" name="Text Box 75"/>
          <p:cNvSpPr txBox="1">
            <a:spLocks noChangeArrowheads="1"/>
          </p:cNvSpPr>
          <p:nvPr/>
        </p:nvSpPr>
        <p:spPr bwMode="auto">
          <a:xfrm>
            <a:off x="7620000" y="4191001"/>
            <a:ext cx="30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i="1">
                <a:solidFill>
                  <a:schemeClr val="tx2"/>
                </a:solidFill>
                <a:latin typeface="Constantia" panose="02030602050306030303" pitchFamily="18" charset="0"/>
              </a:rPr>
              <a:t>r</a:t>
            </a:r>
          </a:p>
        </p:txBody>
      </p:sp>
      <p:sp>
        <p:nvSpPr>
          <p:cNvPr id="65575" name="Text Box 76"/>
          <p:cNvSpPr txBox="1">
            <a:spLocks noChangeArrowheads="1"/>
          </p:cNvSpPr>
          <p:nvPr/>
        </p:nvSpPr>
        <p:spPr bwMode="auto">
          <a:xfrm>
            <a:off x="7696200" y="1935163"/>
            <a:ext cx="685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>
                <a:solidFill>
                  <a:schemeClr val="tx2"/>
                </a:solidFill>
                <a:latin typeface="Constantia" panose="02030602050306030303" pitchFamily="18" charset="0"/>
              </a:rPr>
              <a:t>rp</a:t>
            </a:r>
          </a:p>
        </p:txBody>
      </p:sp>
    </p:spTree>
    <p:extLst>
      <p:ext uri="{BB962C8B-B14F-4D97-AF65-F5344CB8AC3E}">
        <p14:creationId xmlns:p14="http://schemas.microsoft.com/office/powerpoint/2010/main" val="205551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/>
          <p:cNvSpPr>
            <a:spLocks noGrp="1" noChangeArrowheads="1"/>
          </p:cNvSpPr>
          <p:nvPr>
            <p:ph type="title"/>
          </p:nvPr>
        </p:nvSpPr>
        <p:spPr>
          <a:xfrm>
            <a:off x="3352800" y="323850"/>
            <a:ext cx="6781800" cy="11239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Pointers to objects (Cont..)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</a:t>
            </a: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rp</a:t>
            </a:r>
            <a:r>
              <a:rPr lang="en-US" smtClean="0"/>
              <a:t> is a pointer to an object, then two notations can be used to reference the instance/object </a:t>
            </a: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rp</a:t>
            </a:r>
            <a:r>
              <a:rPr lang="en-US" smtClean="0"/>
              <a:t> points to.</a:t>
            </a:r>
          </a:p>
          <a:p>
            <a:pPr eaLnBrk="1" hangingPunct="1"/>
            <a:r>
              <a:rPr lang="en-US" smtClean="0"/>
              <a:t>Using the </a:t>
            </a:r>
            <a:r>
              <a:rPr lang="en-US" i="1" smtClean="0"/>
              <a:t>de-referencing</a:t>
            </a:r>
            <a:r>
              <a:rPr lang="en-US" smtClean="0"/>
              <a:t> operator </a:t>
            </a: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*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    (*rp).Display();</a:t>
            </a:r>
          </a:p>
          <a:p>
            <a:pPr eaLnBrk="1" hangingPunct="1"/>
            <a:r>
              <a:rPr lang="en-US" smtClean="0"/>
              <a:t>Using the </a:t>
            </a:r>
            <a:r>
              <a:rPr lang="en-US" i="1" smtClean="0"/>
              <a:t>member access</a:t>
            </a:r>
            <a:r>
              <a:rPr lang="en-US" smtClean="0"/>
              <a:t> operator </a:t>
            </a: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-&gt;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    rp -&gt; Display();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E438804-93C1-429C-9DD6-478332317BA6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7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65433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7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7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7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7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7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7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Dynamic Allocation of a Class Object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Consider a</a:t>
            </a:r>
            <a:r>
              <a:rPr lang="en-US" dirty="0" smtClean="0"/>
              <a:t> </a:t>
            </a:r>
            <a:r>
              <a:rPr lang="en-US" dirty="0"/>
              <a:t>R</a:t>
            </a:r>
            <a:r>
              <a:rPr lang="en-US" dirty="0" smtClean="0"/>
              <a:t>ational class</a:t>
            </a:r>
            <a:endParaRPr lang="en-US" dirty="0"/>
          </a:p>
          <a:p>
            <a:pPr eaLnBrk="1" hangingPunct="1">
              <a:lnSpc>
                <a:spcPct val="8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Rational *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</a:rPr>
              <a:t>rp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a, b;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</a:rPr>
              <a:t>cin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&gt;&gt; a &gt;&gt; b;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</a:rPr>
              <a:t>rp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= new Rational(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</a:rPr>
              <a:t>a,b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(*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</a:rPr>
              <a:t>rp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).Display(); //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</a:rPr>
              <a:t>rp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-&gt;Display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(); can be used also</a:t>
            </a:r>
            <a:endParaRPr lang="en-US" b="1" dirty="0" smtClean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delete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</a:rPr>
              <a:t>rp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</a:rPr>
              <a:t>rp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= NULL;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120F234-D73B-47EA-938C-B9914C89327E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8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56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Encapsulation</a:t>
            </a:r>
          </a:p>
          <a:p>
            <a:r>
              <a:rPr lang="en-US" dirty="0" smtClean="0"/>
              <a:t>Inheritance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Polymorphism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75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11492</TotalTime>
  <Words>455</Words>
  <Application>Microsoft Macintosh PowerPoint</Application>
  <PresentationFormat>Widescreen</PresentationFormat>
  <Paragraphs>125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Calibri Light</vt:lpstr>
      <vt:lpstr>Constantia</vt:lpstr>
      <vt:lpstr>Arial</vt:lpstr>
      <vt:lpstr>Courier New</vt:lpstr>
      <vt:lpstr>Tahoma</vt:lpstr>
      <vt:lpstr>Office Theme</vt:lpstr>
      <vt:lpstr>Polymorphism Extending Inheritance</vt:lpstr>
      <vt:lpstr>PowerPoint Presentation</vt:lpstr>
      <vt:lpstr>Pointers to objects</vt:lpstr>
      <vt:lpstr>Pointers to objects (Cont..)</vt:lpstr>
      <vt:lpstr>Pointers to objects (Cont..)</vt:lpstr>
      <vt:lpstr>Pointers to objects (Cont..)</vt:lpstr>
      <vt:lpstr>Pointers to objects (Cont..)</vt:lpstr>
      <vt:lpstr>Dynamic Allocation of a Class Object</vt:lpstr>
      <vt:lpstr>Characteristics of OOP</vt:lpstr>
      <vt:lpstr>Virtual member functions</vt:lpstr>
      <vt:lpstr>Compile time vs Runtime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</dc:title>
  <dc:creator>Shermane Austin</dc:creator>
  <cp:lastModifiedBy>Shermane Austin</cp:lastModifiedBy>
  <cp:revision>18</cp:revision>
  <dcterms:created xsi:type="dcterms:W3CDTF">2014-05-15T05:20:30Z</dcterms:created>
  <dcterms:modified xsi:type="dcterms:W3CDTF">2018-05-08T12:12:08Z</dcterms:modified>
</cp:coreProperties>
</file>