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6" r:id="rId7"/>
    <p:sldId id="268" r:id="rId8"/>
    <p:sldId id="269" r:id="rId9"/>
    <p:sldId id="270" r:id="rId10"/>
    <p:sldId id="271" r:id="rId11"/>
    <p:sldId id="272" r:id="rId12"/>
    <p:sldId id="274" r:id="rId13"/>
    <p:sldId id="273" r:id="rId14"/>
    <p:sldId id="261" r:id="rId15"/>
    <p:sldId id="276" r:id="rId16"/>
    <p:sldId id="262" r:id="rId17"/>
    <p:sldId id="263" r:id="rId18"/>
    <p:sldId id="265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0D260-82AF-4F4A-AE0D-6BE719EB8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5E669-72D7-4E0C-B04D-3A699239A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FA537-C14E-45AF-A793-18528E198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9568-74E9-429D-9470-9BDA0624F574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6FB9C-2F97-4B7B-A85C-9DF26754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81EF0-22AB-4ADC-A34C-8A29F3F7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0677-4F91-4D40-90B2-F8FEF0EED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8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1708-5959-4603-9157-BB9CCDA9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5513F-0BFB-4C02-B813-547114922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B91D3-2C57-4A00-960C-0E71ED90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9568-74E9-429D-9470-9BDA0624F574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A586E-73D9-45F7-9A24-62044E1C6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5B21D-AA49-4BC3-A0FC-08B09CD7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0677-4F91-4D40-90B2-F8FEF0EED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0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C3ECC9-1595-4149-89BD-7E47DB596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15116-B473-4C04-A4B7-8E98F9F0D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8231F-3803-4261-B5DB-6E51503E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9568-74E9-429D-9470-9BDA0624F574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99DB-582C-4FCA-91DF-762B3673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DEDC5-6832-4796-8527-F46B4DF7D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0677-4F91-4D40-90B2-F8FEF0EED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8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D6D1-F109-4A85-8348-2F5D09AD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6ECD7-F90D-43B7-B04D-3B61AA32A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37C-47BA-4F7A-9042-5D0E658F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9568-74E9-429D-9470-9BDA0624F574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6A5F0-30A3-4C23-B15E-2EE0C936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F66D0-5214-46A9-B30C-30B19CB5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0677-4F91-4D40-90B2-F8FEF0EED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5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EE97-166C-4C5E-BF79-B8B374194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CC0DF-85D9-4413-9B75-7E1A1DD3D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DDF09-B878-462F-AB0F-E4FAAD89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9568-74E9-429D-9470-9BDA0624F574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78F15-C40B-4921-8A00-2A2D7285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62039-43F1-45A7-80DC-376A16CD5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0677-4F91-4D40-90B2-F8FEF0EED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0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0108-2D1A-46CA-ACB8-33463706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93E5D-0D19-4F1C-A7FC-2E3661436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7ADC3-7CF6-4A2D-B177-420F94D84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A648E-6C7A-443B-A2FD-6570F803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9568-74E9-429D-9470-9BDA0624F574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5EF21-50C6-4372-BF80-AF449A5F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B270D-577E-4EDF-A1D5-B2A6AED8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0677-4F91-4D40-90B2-F8FEF0EED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8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A4C3-B361-43E8-B8F1-F41C4E7A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187AD-EAAD-4F35-A5C7-005F0B519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140DA-F57F-4581-B568-D6505B3AA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F8564-9AA4-4F35-96E1-7979AD515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C151C-DD05-48A8-A40A-D29C1B7C0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CBC993-3D94-4C1F-96B9-D7F25F25B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9568-74E9-429D-9470-9BDA0624F574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5B646-A1BD-491D-9680-902E30F0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468B45-31C0-4D4D-AD7B-564AE70C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0677-4F91-4D40-90B2-F8FEF0EED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0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884DB-E2B1-476E-B92D-CE0FC63C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D6C9C-D778-4379-A3F4-80E9D34F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9568-74E9-429D-9470-9BDA0624F574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3E60F-3A86-44DD-A09A-F8224FC03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96A74-1088-4F1C-8AC6-83FEDA8D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0677-4F91-4D40-90B2-F8FEF0EED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8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1F54D4-8018-4DDD-913D-DCA0673A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9568-74E9-429D-9470-9BDA0624F574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D7B92-38C0-4311-B877-65BA038A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F1B2D-066F-4BDF-B4AB-09DB9F8DA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0677-4F91-4D40-90B2-F8FEF0EED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9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176D2-79E8-4B22-9C5A-33C14B6F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F3F99-B326-477C-8BDB-D6185D114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BE2FA-126F-4BF1-A314-35F44550B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74CBE-49C9-4C64-BE72-62E4A969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9568-74E9-429D-9470-9BDA0624F574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4A019-B835-482C-88A1-275C6F85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A719F-70ED-4AFB-893E-5B666B29F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0677-4F91-4D40-90B2-F8FEF0EED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9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457C-938D-4AF6-B972-B94A69EC3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F12304-2E15-4070-AC86-9B88AA8A6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9C69E-6150-45B1-9FEF-467B42E7F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9FA07-865D-44CA-B2E8-C43203E4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9568-74E9-429D-9470-9BDA0624F574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B8C57-0BAC-443E-B983-24791DC9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5AFF5-275A-4746-9EFE-B3E75C65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0677-4F91-4D40-90B2-F8FEF0EED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8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0A4E20-B7C4-46CA-99C4-EF3E497F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82D55-21BC-4C3A-86C2-55EF56468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3020E-E00C-497C-8BEF-952B1D6C8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F9568-74E9-429D-9470-9BDA0624F574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FD4AC-9475-447E-AE39-5859E7EF6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4B9CF-2B09-4F33-BA4C-9EA02675A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70677-4F91-4D40-90B2-F8FEF0EED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0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1D44C-0CB2-4932-B6B3-7B9B9A7D5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Systems </a:t>
            </a:r>
            <a:br>
              <a:rPr lang="en-US" dirty="0"/>
            </a:br>
            <a:r>
              <a:rPr lang="en-US" dirty="0"/>
              <a:t>CS 260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05F00-F968-4B3C-A545-62776B44D9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Maurice McGlashan-Powell</a:t>
            </a:r>
          </a:p>
        </p:txBody>
      </p:sp>
    </p:spTree>
    <p:extLst>
      <p:ext uri="{BB962C8B-B14F-4D97-AF65-F5344CB8AC3E}">
        <p14:creationId xmlns:p14="http://schemas.microsoft.com/office/powerpoint/2010/main" val="2170985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3EF02-82A8-4239-8316-73E7C07A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Transistors, Diodes and other Circuit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00666-D15A-4F74-9B4A-8D519A0C1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Transistors</a:t>
            </a:r>
          </a:p>
          <a:p>
            <a:pPr lvl="1"/>
            <a:r>
              <a:rPr lang="en-US" dirty="0"/>
              <a:t>Two main types</a:t>
            </a:r>
          </a:p>
          <a:p>
            <a:pPr lvl="2"/>
            <a:r>
              <a:rPr lang="en-US" dirty="0"/>
              <a:t>Bi-Polar 	</a:t>
            </a:r>
          </a:p>
          <a:p>
            <a:pPr lvl="3"/>
            <a:r>
              <a:rPr lang="en-US" dirty="0"/>
              <a:t>PNP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  <p:pic>
        <p:nvPicPr>
          <p:cNvPr id="12290" name="Picture 2" descr="Image result for pnp transistor">
            <a:extLst>
              <a:ext uri="{FF2B5EF4-FFF2-40B4-BE49-F238E27FC236}">
                <a16:creationId xmlns:a16="http://schemas.microsoft.com/office/drawing/2014/main" id="{8A49B02E-CBA3-4859-BF03-1486347ED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818" y="3429000"/>
            <a:ext cx="47529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942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3EF02-82A8-4239-8316-73E7C07A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Transistors, Diodes and other Circuit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00666-D15A-4F74-9B4A-8D519A0C1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Transistors</a:t>
            </a:r>
          </a:p>
          <a:p>
            <a:pPr lvl="1"/>
            <a:r>
              <a:rPr lang="en-US" dirty="0"/>
              <a:t>Two main types</a:t>
            </a:r>
          </a:p>
          <a:p>
            <a:pPr lvl="2"/>
            <a:r>
              <a:rPr lang="en-US" dirty="0"/>
              <a:t>Bi-Polar 	</a:t>
            </a:r>
          </a:p>
          <a:p>
            <a:pPr lvl="3"/>
            <a:r>
              <a:rPr lang="en-US" dirty="0"/>
              <a:t>NPN</a:t>
            </a:r>
          </a:p>
          <a:p>
            <a:pPr lvl="3"/>
            <a:r>
              <a:rPr lang="en-US" dirty="0"/>
              <a:t>PNP</a:t>
            </a:r>
          </a:p>
          <a:p>
            <a:pPr lvl="1"/>
            <a:r>
              <a:rPr lang="en-US" dirty="0"/>
              <a:t>Field Effect </a:t>
            </a:r>
          </a:p>
          <a:p>
            <a:pPr lvl="1"/>
            <a:endParaRPr lang="en-US" dirty="0"/>
          </a:p>
        </p:txBody>
      </p:sp>
      <p:pic>
        <p:nvPicPr>
          <p:cNvPr id="13314" name="Picture 2" descr="Image result for field effect transistor">
            <a:extLst>
              <a:ext uri="{FF2B5EF4-FFF2-40B4-BE49-F238E27FC236}">
                <a16:creationId xmlns:a16="http://schemas.microsoft.com/office/drawing/2014/main" id="{0DA36525-AB54-4583-9823-2DB034005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489" y="4212236"/>
            <a:ext cx="3018493" cy="228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Image result for field effect transistor">
            <a:extLst>
              <a:ext uri="{FF2B5EF4-FFF2-40B4-BE49-F238E27FC236}">
                <a16:creationId xmlns:a16="http://schemas.microsoft.com/office/drawing/2014/main" id="{40EE6462-EA49-4CE6-9981-CE6823DDD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403" y="4212236"/>
            <a:ext cx="3674367" cy="220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654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3EF02-82A8-4239-8316-73E7C07A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Transistors, Diodes and other Circuit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00666-D15A-4F74-9B4A-8D519A0C1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Diodes</a:t>
            </a:r>
          </a:p>
          <a:p>
            <a:pPr lvl="2"/>
            <a:r>
              <a:rPr lang="en-US" dirty="0"/>
              <a:t>N type – P type semiconductor junction that allows current flow in on direction</a:t>
            </a:r>
          </a:p>
        </p:txBody>
      </p:sp>
      <p:pic>
        <p:nvPicPr>
          <p:cNvPr id="14340" name="Picture 4" descr="Image result for diodes">
            <a:extLst>
              <a:ext uri="{FF2B5EF4-FFF2-40B4-BE49-F238E27FC236}">
                <a16:creationId xmlns:a16="http://schemas.microsoft.com/office/drawing/2014/main" id="{FA8B1F85-1D24-45A0-8409-8C38C87C6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3429000"/>
            <a:ext cx="4800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507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8B3E-0530-4AD1-9FDE-FD6819502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Relay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A93D7-074F-46A8-844D-59BC94C9E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Relay Logic AND gate</a:t>
            </a:r>
          </a:p>
          <a:p>
            <a:endParaRPr lang="en-US" dirty="0"/>
          </a:p>
        </p:txBody>
      </p:sp>
      <p:pic>
        <p:nvPicPr>
          <p:cNvPr id="15364" name="Picture 4" descr="Related image">
            <a:extLst>
              <a:ext uri="{FF2B5EF4-FFF2-40B4-BE49-F238E27FC236}">
                <a16:creationId xmlns:a16="http://schemas.microsoft.com/office/drawing/2014/main" id="{FE07485D-C49F-46F9-AF0B-AB8E41377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879" y="2909174"/>
            <a:ext cx="3367243" cy="326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755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596C0-2F4F-4072-B2D9-EBF6FDE04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Electronics of Logic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DEAC6-1AE3-456C-B187-E808AB399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Gate</a:t>
            </a:r>
          </a:p>
          <a:p>
            <a:endParaRPr lang="en-US" dirty="0"/>
          </a:p>
        </p:txBody>
      </p:sp>
      <p:pic>
        <p:nvPicPr>
          <p:cNvPr id="1026" name="Picture 2" descr="2-input transistor and gate">
            <a:extLst>
              <a:ext uri="{FF2B5EF4-FFF2-40B4-BE49-F238E27FC236}">
                <a16:creationId xmlns:a16="http://schemas.microsoft.com/office/drawing/2014/main" id="{4204FF57-3C93-4FA6-A5DE-F6D4CD745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125" y="2773572"/>
            <a:ext cx="4299210" cy="340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1B24C6-64A0-4871-ACD7-6D96A0DCE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272986"/>
              </p:ext>
            </p:extLst>
          </p:nvPr>
        </p:nvGraphicFramePr>
        <p:xfrm>
          <a:off x="6190625" y="2402156"/>
          <a:ext cx="4667250" cy="3528060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30913601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618854187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1581782669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700520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Symbol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14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Truth Table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1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57567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ctr"/>
                      <a:endParaRPr lang="en-US" i="0">
                        <a:solidFill>
                          <a:srgbClr val="414143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2-input AND Gate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B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A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Q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6687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40529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0522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6246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250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Boolean Expression </a:t>
                      </a:r>
                      <a:r>
                        <a:rPr lang="en-US" b="1">
                          <a:solidFill>
                            <a:srgbClr val="414143"/>
                          </a:solidFill>
                          <a:effectLst/>
                        </a:rPr>
                        <a:t>Q = A.B</a:t>
                      </a:r>
                      <a:endParaRPr lang="en-US">
                        <a:solidFill>
                          <a:srgbClr val="414143"/>
                        </a:solidFill>
                        <a:effectLst/>
                      </a:endParaRP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14143"/>
                          </a:solidFill>
                          <a:effectLst/>
                        </a:rPr>
                        <a:t>Read as A </a:t>
                      </a:r>
                      <a:r>
                        <a:rPr lang="en-US" b="1" dirty="0">
                          <a:solidFill>
                            <a:srgbClr val="414143"/>
                          </a:solidFill>
                          <a:effectLst/>
                        </a:rPr>
                        <a:t>AND</a:t>
                      </a:r>
                      <a:r>
                        <a:rPr lang="en-US" dirty="0">
                          <a:solidFill>
                            <a:srgbClr val="414143"/>
                          </a:solidFill>
                          <a:effectLst/>
                        </a:rPr>
                        <a:t> B gives Q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973366"/>
                  </a:ext>
                </a:extLst>
              </a:tr>
            </a:tbl>
          </a:graphicData>
        </a:graphic>
      </p:graphicFrame>
      <p:pic>
        <p:nvPicPr>
          <p:cNvPr id="1027" name="Picture 3" descr="2-input AND gate">
            <a:extLst>
              <a:ext uri="{FF2B5EF4-FFF2-40B4-BE49-F238E27FC236}">
                <a16:creationId xmlns:a16="http://schemas.microsoft.com/office/drawing/2014/main" id="{D2D42CEA-1BA2-40D4-8D9E-65740CF07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317" y="3148012"/>
            <a:ext cx="20002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404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7819EA-6833-449C-B370-3BF90DEEA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863" y="29982"/>
            <a:ext cx="8574712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747F01-6D31-44AF-BC67-67D294A1E9D4}"/>
              </a:ext>
            </a:extLst>
          </p:cNvPr>
          <p:cNvSpPr txBox="1"/>
          <p:nvPr/>
        </p:nvSpPr>
        <p:spPr>
          <a:xfrm>
            <a:off x="614597" y="674557"/>
            <a:ext cx="2563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XOR gate transistor Circuit</a:t>
            </a:r>
          </a:p>
        </p:txBody>
      </p:sp>
    </p:spTree>
    <p:extLst>
      <p:ext uri="{BB962C8B-B14F-4D97-AF65-F5344CB8AC3E}">
        <p14:creationId xmlns:p14="http://schemas.microsoft.com/office/powerpoint/2010/main" val="1378943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13715-6CB5-48F8-9580-69D2C11B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Input AND gate</a:t>
            </a:r>
          </a:p>
        </p:txBody>
      </p:sp>
      <p:pic>
        <p:nvPicPr>
          <p:cNvPr id="2050" name="Picture 2" descr="6-input AND gate">
            <a:extLst>
              <a:ext uri="{FF2B5EF4-FFF2-40B4-BE49-F238E27FC236}">
                <a16:creationId xmlns:a16="http://schemas.microsoft.com/office/drawing/2014/main" id="{15F44282-AC20-4AEF-955D-8CDA3E6DFA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61" y="2700273"/>
            <a:ext cx="37147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7408 logic and gate">
            <a:extLst>
              <a:ext uri="{FF2B5EF4-FFF2-40B4-BE49-F238E27FC236}">
                <a16:creationId xmlns:a16="http://schemas.microsoft.com/office/drawing/2014/main" id="{7250520D-67D4-4A08-BF7E-7B8424274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679" y="2700273"/>
            <a:ext cx="330708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6D9DA5-F2D9-469D-BF1F-72FE782DC645}"/>
              </a:ext>
            </a:extLst>
          </p:cNvPr>
          <p:cNvSpPr/>
          <p:nvPr/>
        </p:nvSpPr>
        <p:spPr>
          <a:xfrm>
            <a:off x="6600668" y="18723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14042"/>
                </a:solidFill>
                <a:effectLst/>
                <a:latin typeface="Lato"/>
              </a:rPr>
              <a:t>CD4082 Dual 4-input</a:t>
            </a:r>
          </a:p>
          <a:p>
            <a:r>
              <a:rPr lang="en-US" b="1" i="0" dirty="0">
                <a:solidFill>
                  <a:srgbClr val="404041"/>
                </a:solidFill>
                <a:effectLst/>
                <a:latin typeface="Lato"/>
              </a:rPr>
              <a:t>7408 Quad 2-input AND Gate</a:t>
            </a:r>
          </a:p>
        </p:txBody>
      </p:sp>
    </p:spTree>
    <p:extLst>
      <p:ext uri="{BB962C8B-B14F-4D97-AF65-F5344CB8AC3E}">
        <p14:creationId xmlns:p14="http://schemas.microsoft.com/office/powerpoint/2010/main" val="363328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1CD3-2994-4A34-AD69-3058D302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Diode OR gate</a:t>
            </a:r>
          </a:p>
        </p:txBody>
      </p:sp>
      <p:pic>
        <p:nvPicPr>
          <p:cNvPr id="3076" name="Picture 4" descr="4">
            <a:extLst>
              <a:ext uri="{FF2B5EF4-FFF2-40B4-BE49-F238E27FC236}">
                <a16:creationId xmlns:a16="http://schemas.microsoft.com/office/drawing/2014/main" id="{119E70D9-71C0-478F-8680-490B94228A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790" y="2807858"/>
            <a:ext cx="250507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or">
            <a:extLst>
              <a:ext uri="{FF2B5EF4-FFF2-40B4-BE49-F238E27FC236}">
                <a16:creationId xmlns:a16="http://schemas.microsoft.com/office/drawing/2014/main" id="{05820051-AF46-4A30-A51F-D142DACB4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244" y="2177400"/>
            <a:ext cx="28575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564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E0E55-76C7-4489-9086-E4C3FA20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Input Transistor OR gate</a:t>
            </a:r>
          </a:p>
        </p:txBody>
      </p:sp>
      <p:pic>
        <p:nvPicPr>
          <p:cNvPr id="5122" name="Picture 2" descr="Image result for or logic gate circuit diagram">
            <a:extLst>
              <a:ext uri="{FF2B5EF4-FFF2-40B4-BE49-F238E27FC236}">
                <a16:creationId xmlns:a16="http://schemas.microsoft.com/office/drawing/2014/main" id="{47A42507-07F0-47CA-AFBA-6B14AB7404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87" y="2359960"/>
            <a:ext cx="5404596" cy="345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circuitstoday.com/wp-content/uploads/2010/04/2-Input-OR-Gate-Truth-Table.jpg">
            <a:extLst>
              <a:ext uri="{FF2B5EF4-FFF2-40B4-BE49-F238E27FC236}">
                <a16:creationId xmlns:a16="http://schemas.microsoft.com/office/drawing/2014/main" id="{ED168F09-9CCB-4543-99B4-8848F5E2A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594" y="2844383"/>
            <a:ext cx="4839335" cy="275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409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30FF-6E50-4B0A-9FD4-058E9AC5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 gate</a:t>
            </a:r>
          </a:p>
        </p:txBody>
      </p:sp>
      <p:pic>
        <p:nvPicPr>
          <p:cNvPr id="4098" name="Picture 2" descr="12">
            <a:extLst>
              <a:ext uri="{FF2B5EF4-FFF2-40B4-BE49-F238E27FC236}">
                <a16:creationId xmlns:a16="http://schemas.microsoft.com/office/drawing/2014/main" id="{58F97112-816A-4EAF-959F-85FF58A85E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63" y="2550136"/>
            <a:ext cx="490537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nor">
            <a:extLst>
              <a:ext uri="{FF2B5EF4-FFF2-40B4-BE49-F238E27FC236}">
                <a16:creationId xmlns:a16="http://schemas.microsoft.com/office/drawing/2014/main" id="{B1B34DE0-9422-4FA4-8F40-D24F05EBA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489" y="2717046"/>
            <a:ext cx="28575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310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166C7E-8D18-4F9D-A30B-6D3325D9E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130804" y="137017"/>
            <a:ext cx="6353175" cy="658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7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E9776A-C943-4E2E-A412-2031E03DA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626" y="643466"/>
            <a:ext cx="6692348" cy="605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36B2-9BD2-402A-99BB-61D7E712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EA8C6-4FDC-4F61-9F19-6AE180BF1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some basic electronics</a:t>
            </a:r>
          </a:p>
          <a:p>
            <a:pPr lvl="1"/>
            <a:r>
              <a:rPr lang="en-US" dirty="0"/>
              <a:t>Necessary because logic devices (NAND gate NOR gate XOR gates are electronics devices) </a:t>
            </a:r>
          </a:p>
          <a:p>
            <a:r>
              <a:rPr lang="en-US" dirty="0"/>
              <a:t>OHMS Law</a:t>
            </a:r>
          </a:p>
          <a:p>
            <a:pPr lvl="1"/>
            <a:r>
              <a:rPr lang="en-US" dirty="0"/>
              <a:t>V = IR </a:t>
            </a:r>
          </a:p>
          <a:p>
            <a:pPr lvl="2"/>
            <a:r>
              <a:rPr lang="en-US" dirty="0"/>
              <a:t>Where</a:t>
            </a:r>
          </a:p>
          <a:p>
            <a:pPr lvl="3"/>
            <a:r>
              <a:rPr lang="en-US" dirty="0"/>
              <a:t> V is Voltage</a:t>
            </a:r>
          </a:p>
          <a:p>
            <a:pPr lvl="3"/>
            <a:r>
              <a:rPr lang="en-US" dirty="0"/>
              <a:t> I is Current</a:t>
            </a:r>
          </a:p>
          <a:p>
            <a:pPr lvl="3"/>
            <a:r>
              <a:rPr lang="en-US" dirty="0"/>
              <a:t>R is resistance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00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8421C-4A01-4559-88F1-70C0F08EB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Electrical Circuits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38C69E-E505-4EC7-A36C-47ECA450C4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1452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Series Circuit</a:t>
                </a:r>
              </a:p>
              <a:p>
                <a:pPr lvl="1"/>
                <a:r>
                  <a:rPr lang="en-US" dirty="0"/>
                  <a:t>The current is constant is a series</a:t>
                </a:r>
              </a:p>
              <a:p>
                <a:pPr lvl="1"/>
                <a:r>
                  <a:rPr lang="en-US" dirty="0"/>
                  <a:t>Resistance is the sum of the resistances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…..</a:t>
                </a:r>
              </a:p>
              <a:p>
                <a:pPr lvl="1"/>
                <a:r>
                  <a:rPr lang="en-US" dirty="0"/>
                  <a:t>The voltage drop across each resistive element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 is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</a:t>
                </a:r>
              </a:p>
              <a:p>
                <a:pPr marL="457200" lvl="1" indent="0">
                  <a:buNone/>
                </a:pPr>
                <a:r>
                  <a:rPr lang="en-US" dirty="0" err="1"/>
                  <a:t>i</a:t>
                </a:r>
                <a:r>
                  <a:rPr lang="en-US" dirty="0"/>
                  <a:t> = 1, 2, 3 ….</a:t>
                </a:r>
              </a:p>
              <a:p>
                <a:r>
                  <a:rPr lang="en-US" dirty="0"/>
                  <a:t>What is the voltage across R1, R2 and R3?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38C69E-E505-4EC7-A36C-47ECA450C4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1452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Image result for series circuit">
            <a:extLst>
              <a:ext uri="{FF2B5EF4-FFF2-40B4-BE49-F238E27FC236}">
                <a16:creationId xmlns:a16="http://schemas.microsoft.com/office/drawing/2014/main" id="{93936DCC-BCB2-4E62-BB60-5CFFEDF89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512" y="1825625"/>
            <a:ext cx="3592990" cy="230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48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D2130-7210-4A17-9816-FA574345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Electrical circuits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B8DA6D-3044-4757-9627-71629AAEDF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Parallel Circuit</a:t>
                </a:r>
              </a:p>
              <a:p>
                <a:pPr lvl="1"/>
                <a:r>
                  <a:rPr lang="en-US" dirty="0"/>
                  <a:t>Voltage is constant</a:t>
                </a:r>
              </a:p>
              <a:p>
                <a:pPr lvl="1"/>
                <a:r>
                  <a:rPr lang="en-US" dirty="0"/>
                  <a:t>The total resistance goes as follows: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…..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current through each resistor is as follows: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Ex: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What is the total Current</a:t>
                </a:r>
              </a:p>
              <a:p>
                <a:pPr lvl="1"/>
                <a:r>
                  <a:rPr lang="en-US" dirty="0"/>
                  <a:t>What is the total resistance?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B8DA6D-3044-4757-9627-71629AAEDF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https://sub.allaboutcircuits.com/images/00092.png">
            <a:extLst>
              <a:ext uri="{FF2B5EF4-FFF2-40B4-BE49-F238E27FC236}">
                <a16:creationId xmlns:a16="http://schemas.microsoft.com/office/drawing/2014/main" id="{84357253-E033-4BDE-878A-7347AE721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021" y="1690688"/>
            <a:ext cx="36385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87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8435-EF9C-445D-ACB7-33C4B9AB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Capacitive circuits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6F8F91-2E0E-4C64-916E-8D84A3DB82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Total capacitance goes at follows: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What is the total capacitance of a parallel capacitive circuit?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6F8F91-2E0E-4C64-916E-8D84A3DB8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s://sub.allaboutcircuits.com/images/00298.png">
            <a:extLst>
              <a:ext uri="{FF2B5EF4-FFF2-40B4-BE49-F238E27FC236}">
                <a16:creationId xmlns:a16="http://schemas.microsoft.com/office/drawing/2014/main" id="{D1B57EE5-988B-463E-89F7-C25301DBC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3225006"/>
            <a:ext cx="32194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689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8435-EF9C-445D-ACB7-33C4B9AB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circuits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6F8F91-2E0E-4C64-916E-8D84A3DB82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Total inductance in a parallel circuit goes at follows: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……</a:t>
                </a:r>
              </a:p>
              <a:p>
                <a:endParaRPr lang="en-US" dirty="0"/>
              </a:p>
              <a:p>
                <a:r>
                  <a:rPr lang="en-US" dirty="0"/>
                  <a:t>What is the total inductance of a series</a:t>
                </a:r>
              </a:p>
              <a:p>
                <a:pPr marL="0" indent="0">
                  <a:buNone/>
                </a:pPr>
                <a:r>
                  <a:rPr lang="en-US" dirty="0"/>
                  <a:t>   inductive circuit?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6F8F91-2E0E-4C64-916E-8D84A3DB8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 descr="https://sub.allaboutcircuits.com/images/00329.png">
            <a:extLst>
              <a:ext uri="{FF2B5EF4-FFF2-40B4-BE49-F238E27FC236}">
                <a16:creationId xmlns:a16="http://schemas.microsoft.com/office/drawing/2014/main" id="{626B1EA6-45C1-49D7-8184-299E7D95C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032" y="2476500"/>
            <a:ext cx="3912433" cy="139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61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3EF02-82A8-4239-8316-73E7C07A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Transistors, Diodes and other Circuit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00666-D15A-4F74-9B4A-8D519A0C1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Transistors</a:t>
            </a:r>
          </a:p>
          <a:p>
            <a:pPr lvl="1"/>
            <a:r>
              <a:rPr lang="en-US" dirty="0"/>
              <a:t>Two main types</a:t>
            </a:r>
          </a:p>
          <a:p>
            <a:pPr lvl="2"/>
            <a:r>
              <a:rPr lang="en-US" dirty="0"/>
              <a:t>Bi-Polar 	</a:t>
            </a:r>
          </a:p>
          <a:p>
            <a:pPr lvl="3"/>
            <a:r>
              <a:rPr lang="en-US" dirty="0"/>
              <a:t>NPN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marL="1371600" lvl="3" indent="0">
              <a:buNone/>
            </a:pPr>
            <a:endParaRPr lang="en-US" dirty="0"/>
          </a:p>
        </p:txBody>
      </p:sp>
      <p:pic>
        <p:nvPicPr>
          <p:cNvPr id="11266" name="Picture 2" descr="Image result for npn transistor">
            <a:extLst>
              <a:ext uri="{FF2B5EF4-FFF2-40B4-BE49-F238E27FC236}">
                <a16:creationId xmlns:a16="http://schemas.microsoft.com/office/drawing/2014/main" id="{3F508AE4-623D-4A56-BE86-26090952D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044" y="3601285"/>
            <a:ext cx="4779912" cy="237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98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348</Words>
  <Application>Microsoft Office PowerPoint</Application>
  <PresentationFormat>Widescreen</PresentationFormat>
  <Paragraphs>106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Lato</vt:lpstr>
      <vt:lpstr>Office Theme</vt:lpstr>
      <vt:lpstr>Digital Systems  CS 260</vt:lpstr>
      <vt:lpstr>PowerPoint Presentation</vt:lpstr>
      <vt:lpstr>PowerPoint Presentation</vt:lpstr>
      <vt:lpstr>Introduction</vt:lpstr>
      <vt:lpstr>Basic Electrical Circuits</vt:lpstr>
      <vt:lpstr>Basic Electrical circuits (continued)</vt:lpstr>
      <vt:lpstr>Capacitive circuits</vt:lpstr>
      <vt:lpstr>Inductive circuits</vt:lpstr>
      <vt:lpstr>Transistors, Diodes and other Circuit Elements</vt:lpstr>
      <vt:lpstr>Transistors, Diodes and other Circuit Elements</vt:lpstr>
      <vt:lpstr>Transistors, Diodes and other Circuit Elements</vt:lpstr>
      <vt:lpstr>Transistors, Diodes and other Circuit Elements</vt:lpstr>
      <vt:lpstr>Relay Logic</vt:lpstr>
      <vt:lpstr>Electronics of Logic Circuit</vt:lpstr>
      <vt:lpstr>PowerPoint Presentation</vt:lpstr>
      <vt:lpstr>Multiple Input AND gate</vt:lpstr>
      <vt:lpstr>Diode OR gate</vt:lpstr>
      <vt:lpstr>Two Input Transistor OR gate</vt:lpstr>
      <vt:lpstr>NOR gate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Systems  CS 260</dc:title>
  <dc:creator>Maurice McGlashan</dc:creator>
  <cp:lastModifiedBy>Maurice McGlashan</cp:lastModifiedBy>
  <cp:revision>24</cp:revision>
  <dcterms:created xsi:type="dcterms:W3CDTF">2018-09-13T11:14:14Z</dcterms:created>
  <dcterms:modified xsi:type="dcterms:W3CDTF">2018-11-01T20:01:35Z</dcterms:modified>
</cp:coreProperties>
</file>