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81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 autoAdjust="0"/>
    <p:restoredTop sz="94753" autoAdjust="0"/>
  </p:normalViewPr>
  <p:slideViewPr>
    <p:cSldViewPr snapToGrid="0">
      <p:cViewPr varScale="1">
        <p:scale>
          <a:sx n="106" d="100"/>
          <a:sy n="106" d="100"/>
        </p:scale>
        <p:origin x="5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EFFB-7412-4CD0-BCC9-C50243F24EF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FB7C-7495-4EC7-9BDA-0D94D4EA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CFB7C-7495-4EC7-9BDA-0D94D4EAFB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CFB7C-7495-4EC7-9BDA-0D94D4EAFB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D260-82AF-4F4A-AE0D-6BE719EB8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E669-72D7-4E0C-B04D-3A699239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A537-C14E-45AF-A793-18528E19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FB9C-2F97-4B7B-A85C-9DF26754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1EF0-22AB-4ADC-A34C-8A29F3F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1708-5959-4603-9157-BB9CCDA9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5513F-0BFB-4C02-B813-547114922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91D3-2C57-4A00-960C-0E71ED90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586E-73D9-45F7-9A24-62044E1C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B21D-AA49-4BC3-A0FC-08B09CD7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3ECC9-1595-4149-89BD-7E47DB596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15116-B473-4C04-A4B7-8E98F9F0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231F-3803-4261-B5DB-6E51503E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99DB-582C-4FCA-91DF-762B3673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EDC5-6832-4796-8527-F46B4DF7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D6D1-F109-4A85-8348-2F5D09AD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CD7-F90D-43B7-B04D-3B61AA32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37C-47BA-4F7A-9042-5D0E658F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A5F0-30A3-4C23-B15E-2EE0C936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66D0-5214-46A9-B30C-30B19CB5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EE97-166C-4C5E-BF79-B8B37419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C0DF-85D9-4413-9B75-7E1A1DD3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DF09-B878-462F-AB0F-E4FAAD89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8F15-C40B-4921-8A00-2A2D7285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2039-43F1-45A7-80DC-376A16CD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0108-2D1A-46CA-ACB8-33463706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3E5D-0D19-4F1C-A7FC-2E3661436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ADC3-7CF6-4A2D-B177-420F94D8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648E-6C7A-443B-A2FD-6570F803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EF21-50C6-4372-BF80-AF449A5F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B270D-577E-4EDF-A1D5-B2A6AED8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A4C3-B361-43E8-B8F1-F41C4E7A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187AD-EAAD-4F35-A5C7-005F0B51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140DA-F57F-4581-B568-D6505B3A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F8564-9AA4-4F35-96E1-7979AD515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C151C-DD05-48A8-A40A-D29C1B7C0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BC993-3D94-4C1F-96B9-D7F25F25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5B646-A1BD-491D-9680-902E30F0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68B45-31C0-4D4D-AD7B-564AE70C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84DB-E2B1-476E-B92D-CE0FC63C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6C9C-D778-4379-A3F4-80E9D34F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3E60F-3A86-44DD-A09A-F8224FC0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6A74-1088-4F1C-8AC6-83FEDA8D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F54D4-8018-4DDD-913D-DCA0673A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D7B92-38C0-4311-B877-65BA038A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F1B2D-066F-4BDF-B4AB-09DB9F8D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76D2-79E8-4B22-9C5A-33C14B6F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3F99-B326-477C-8BDB-D6185D11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BE2FA-126F-4BF1-A314-35F44550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4CBE-49C9-4C64-BE72-62E4A969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A019-B835-482C-88A1-275C6F85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A719F-70ED-4AFB-893E-5B666B29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457C-938D-4AF6-B972-B94A69EC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12304-2E15-4070-AC86-9B88AA8A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9C69E-6150-45B1-9FEF-467B42E7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FA07-865D-44CA-B2E8-C43203E4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8C57-0BAC-443E-B983-24791DC9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5AFF5-275A-4746-9EFE-B3E75C65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A4E20-B7C4-46CA-99C4-EF3E497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2D55-21BC-4C3A-86C2-55EF5646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020E-E00C-497C-8BEF-952B1D6C8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9568-74E9-429D-9470-9BDA0624F574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D4AC-9475-447E-AE39-5859E7EF6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B9CF-2B09-4F33-BA4C-9EA02675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0677-4F91-4D40-90B2-F8FEF0EED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D44C-0CB2-4932-B6B3-7B9B9A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Systems </a:t>
            </a:r>
            <a:br>
              <a:rPr lang="en-US" dirty="0"/>
            </a:br>
            <a:r>
              <a:rPr lang="en-US" dirty="0"/>
              <a:t>CS 260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05F00-F968-4B3C-A545-62776B44D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Maurice </a:t>
            </a:r>
            <a:r>
              <a:rPr lang="en-US" sz="3200" dirty="0" err="1"/>
              <a:t>McGlashan</a:t>
            </a:r>
            <a:r>
              <a:rPr lang="en-US" sz="3200" dirty="0"/>
              <a:t>-Powell</a:t>
            </a:r>
          </a:p>
          <a:p>
            <a:endParaRPr lang="en-US" sz="3200" dirty="0"/>
          </a:p>
          <a:p>
            <a:r>
              <a:rPr lang="en-US" sz="3200" dirty="0"/>
              <a:t>Lecture II</a:t>
            </a:r>
          </a:p>
        </p:txBody>
      </p:sp>
    </p:spTree>
    <p:extLst>
      <p:ext uri="{BB962C8B-B14F-4D97-AF65-F5344CB8AC3E}">
        <p14:creationId xmlns:p14="http://schemas.microsoft.com/office/powerpoint/2010/main" val="217098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Conversion of decimal numbers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11770" cy="411115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Conversion of a decimal number is achieved by </a:t>
            </a:r>
            <a:r>
              <a:rPr lang="en-US" dirty="0" err="1"/>
              <a:t>sucesivly</a:t>
            </a:r>
            <a:r>
              <a:rPr lang="en-US" dirty="0"/>
              <a:t> subtracting powers of 2 from the decimal number</a:t>
            </a:r>
          </a:p>
          <a:p>
            <a:r>
              <a:rPr lang="en-US" dirty="0"/>
              <a:t>To convert decimal number N to Binary</a:t>
            </a:r>
          </a:p>
          <a:p>
            <a:pPr lvl="1"/>
            <a:r>
              <a:rPr lang="en-US" dirty="0"/>
              <a:t>Find the greatest number that is a power of 2 that when it is subtracted from N yield a positive difference</a:t>
            </a:r>
          </a:p>
          <a:p>
            <a:pPr lvl="2"/>
            <a:r>
              <a:rPr lang="en-US" dirty="0"/>
              <a:t>Call the difference N1</a:t>
            </a:r>
          </a:p>
          <a:p>
            <a:pPr lvl="1"/>
            <a:r>
              <a:rPr lang="en-US" dirty="0"/>
              <a:t>Find the greatest number that is a power of 2 that when if is subtracted from N1 produces a positive difference N2</a:t>
            </a:r>
          </a:p>
          <a:p>
            <a:pPr lvl="2"/>
            <a:r>
              <a:rPr lang="en-US" dirty="0"/>
              <a:t>Repeat this until the difference is Zero</a:t>
            </a:r>
          </a:p>
          <a:p>
            <a:r>
              <a:rPr lang="en-US" dirty="0"/>
              <a:t>Example: Convert decimal 625 to binary</a:t>
            </a:r>
          </a:p>
          <a:p>
            <a:r>
              <a:rPr lang="en-US" dirty="0"/>
              <a:t>625-512 = 113 = N1    ,  512 =  </a:t>
            </a:r>
          </a:p>
          <a:p>
            <a:r>
              <a:rPr lang="en-US" dirty="0"/>
              <a:t>113 – 64 = 49 = N2      ,  64 = </a:t>
            </a:r>
          </a:p>
          <a:p>
            <a:r>
              <a:rPr lang="en-US" dirty="0"/>
              <a:t>49 – 32 = 17 = N3         , 32 =  </a:t>
            </a:r>
          </a:p>
          <a:p>
            <a:r>
              <a:rPr lang="en-US" dirty="0"/>
              <a:t>17 – 16 = 1 = N4            , 16 =  </a:t>
            </a:r>
          </a:p>
          <a:p>
            <a:r>
              <a:rPr lang="en-US" dirty="0"/>
              <a:t>1 – 1 = 0 =  N5               ,  1 = </a:t>
            </a:r>
          </a:p>
          <a:p>
            <a:r>
              <a:rPr lang="en-US" dirty="0"/>
              <a:t>So 625 = </a:t>
            </a:r>
          </a:p>
          <a:p>
            <a:pPr lvl="1">
              <a:buNone/>
            </a:pPr>
            <a:r>
              <a:rPr lang="en-US" dirty="0"/>
              <a:t> 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9611" y="3777002"/>
            <a:ext cx="354842" cy="410870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16906" y="4111955"/>
            <a:ext cx="327548" cy="363942"/>
          </a:xfrm>
          <a:prstGeom prst="rect">
            <a:avLst/>
          </a:prstGeom>
          <a:noFill/>
        </p:spPr>
      </p:pic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0555" y="4383396"/>
            <a:ext cx="341194" cy="379104"/>
          </a:xfrm>
          <a:prstGeom prst="rect">
            <a:avLst/>
          </a:prstGeom>
          <a:noFill/>
        </p:spPr>
      </p:pic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1497" y="4682131"/>
            <a:ext cx="354843" cy="394269"/>
          </a:xfrm>
          <a:prstGeom prst="rect">
            <a:avLst/>
          </a:prstGeom>
          <a:noFill/>
        </p:spPr>
      </p:pic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51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85147" y="5046830"/>
            <a:ext cx="327546" cy="36394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54" name="Picture 1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698" y="5431809"/>
            <a:ext cx="4010025" cy="259306"/>
          </a:xfrm>
          <a:prstGeom prst="rect">
            <a:avLst/>
          </a:prstGeom>
          <a:noFill/>
        </p:spPr>
      </p:pic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0" y="7048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5" y="0"/>
            <a:ext cx="10515600" cy="110883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088645"/>
            <a:ext cx="10515600" cy="54076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Branch of mathematics that describes the operational properties of digital circuits</a:t>
            </a:r>
          </a:p>
          <a:p>
            <a:pPr lvl="1"/>
            <a:r>
              <a:rPr lang="en-US" dirty="0"/>
              <a:t>The mathematical notation that specifies the operation of each logic gates and is used to analyze and design logic circuits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Binary Logic</a:t>
            </a:r>
          </a:p>
          <a:p>
            <a:pPr lvl="1"/>
            <a:r>
              <a:rPr lang="en-US" dirty="0"/>
              <a:t>Relates to binary variables which have two discrete values and the operation of mathematical logic that applies to these variables</a:t>
            </a:r>
          </a:p>
          <a:p>
            <a:r>
              <a:rPr lang="en-US" dirty="0"/>
              <a:t>Binary Variables (A,B,C, X,Y,Z) are assigned to values of 0 or 1</a:t>
            </a:r>
          </a:p>
          <a:p>
            <a:endParaRPr lang="en-US" dirty="0"/>
          </a:p>
          <a:p>
            <a:r>
              <a:rPr lang="en-US" dirty="0"/>
              <a:t>Logical Operations</a:t>
            </a:r>
          </a:p>
          <a:p>
            <a:pPr lvl="1"/>
            <a:r>
              <a:rPr lang="en-US" dirty="0"/>
              <a:t>AND</a:t>
            </a:r>
          </a:p>
          <a:p>
            <a:pPr lvl="2"/>
            <a:r>
              <a:rPr lang="en-US" dirty="0"/>
              <a:t>Inputs binary variables A and B</a:t>
            </a:r>
          </a:p>
          <a:p>
            <a:pPr lvl="2"/>
            <a:r>
              <a:rPr lang="en-US" dirty="0"/>
              <a:t>Output  A.B = 1 only if A =1 and B = 1  </a:t>
            </a:r>
          </a:p>
          <a:p>
            <a:pPr lvl="1"/>
            <a:r>
              <a:rPr lang="en-US" dirty="0"/>
              <a:t>OR   </a:t>
            </a:r>
          </a:p>
          <a:p>
            <a:pPr lvl="2"/>
            <a:r>
              <a:rPr lang="en-US" dirty="0"/>
              <a:t>Input  variables A and B</a:t>
            </a:r>
          </a:p>
          <a:p>
            <a:pPr lvl="2"/>
            <a:r>
              <a:rPr lang="en-US" dirty="0"/>
              <a:t>Output  A +B = 1 if either A =1 or B = 1 or both A and B =1</a:t>
            </a:r>
          </a:p>
          <a:p>
            <a:pPr lvl="1"/>
            <a:r>
              <a:rPr lang="en-US" dirty="0"/>
              <a:t>NOT</a:t>
            </a:r>
          </a:p>
          <a:p>
            <a:pPr lvl="2"/>
            <a:r>
              <a:rPr lang="en-US" dirty="0"/>
              <a:t>Input variable A </a:t>
            </a:r>
          </a:p>
          <a:p>
            <a:pPr lvl="2"/>
            <a:r>
              <a:rPr lang="en-US" dirty="0"/>
              <a:t>Output  = 1 if A =0</a:t>
            </a:r>
          </a:p>
          <a:p>
            <a:pPr lvl="2"/>
            <a:r>
              <a:rPr lang="en-US" dirty="0"/>
              <a:t>Output =0 if A =1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9AC-0CF3-48E6-80DF-16885143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4950C-F393-4A42-8DC9-6EAE8BFC7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AND</a:t>
                </a:r>
              </a:p>
              <a:p>
                <a:pPr lvl="1"/>
                <a:r>
                  <a:rPr lang="en-US" dirty="0"/>
                  <a:t>Represented by dot or no operator at all</a:t>
                </a:r>
              </a:p>
              <a:p>
                <a:pPr lvl="1"/>
                <a:r>
                  <a:rPr lang="en-US" dirty="0"/>
                  <a:t>Z = A●B or Z = AB</a:t>
                </a:r>
              </a:p>
              <a:p>
                <a:r>
                  <a:rPr lang="en-US" dirty="0"/>
                  <a:t>OR</a:t>
                </a:r>
              </a:p>
              <a:p>
                <a:pPr lvl="1"/>
                <a:r>
                  <a:rPr lang="en-US" dirty="0"/>
                  <a:t>Represented by “ +”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Z = A or B</a:t>
                </a:r>
              </a:p>
              <a:p>
                <a:pPr lvl="3"/>
                <a:r>
                  <a:rPr lang="en-US" dirty="0"/>
                  <a:t>Z = 1 (True) if and only if</a:t>
                </a:r>
              </a:p>
              <a:p>
                <a:pPr lvl="4"/>
                <a:r>
                  <a:rPr lang="en-US" dirty="0"/>
                  <a:t> X = 1 or Y = 1 or X = 1 and Y = 1</a:t>
                </a:r>
              </a:p>
              <a:p>
                <a:pPr lvl="3"/>
                <a:r>
                  <a:rPr lang="en-US" dirty="0"/>
                  <a:t>Z = 0 if</a:t>
                </a:r>
              </a:p>
              <a:p>
                <a:pPr lvl="4"/>
                <a:r>
                  <a:rPr lang="en-US" dirty="0"/>
                  <a:t>X = 0 and Y = 0</a:t>
                </a: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4950C-F393-4A42-8DC9-6EAE8BFC7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8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F97C-011B-45DD-A20F-9147262A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3" y="0"/>
            <a:ext cx="10515600" cy="1041643"/>
          </a:xfrm>
        </p:spPr>
        <p:txBody>
          <a:bodyPr/>
          <a:lstStyle/>
          <a:p>
            <a:pPr algn="ctr"/>
            <a:r>
              <a:rPr lang="en-US" dirty="0"/>
              <a:t>Binary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07382-98B3-4C1D-9635-3A55FD745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7625" y="1041643"/>
                <a:ext cx="11732455" cy="566864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Binary Logic resembles arithmetic</a:t>
                </a:r>
              </a:p>
              <a:p>
                <a:pPr lvl="1"/>
                <a:r>
                  <a:rPr lang="en-US" dirty="0"/>
                  <a:t>The logical operators AND </a:t>
                </a:r>
                <a:r>
                  <a:rPr lang="en-US" dirty="0" err="1"/>
                  <a:t>and</a:t>
                </a:r>
                <a:r>
                  <a:rPr lang="en-US" dirty="0"/>
                  <a:t> OR are similar to multiplication and addition</a:t>
                </a:r>
              </a:p>
              <a:p>
                <a:pPr lvl="1"/>
                <a:r>
                  <a:rPr lang="en-US" dirty="0"/>
                  <a:t>BUT</a:t>
                </a:r>
              </a:p>
              <a:p>
                <a:pPr lvl="2"/>
                <a:r>
                  <a:rPr lang="en-US" dirty="0"/>
                  <a:t>DO NOT confuse binary with binary arithmetic</a:t>
                </a:r>
              </a:p>
              <a:p>
                <a:pPr lvl="2"/>
                <a:r>
                  <a:rPr lang="en-US" dirty="0"/>
                  <a:t>Arithmetic variables can have many digits</a:t>
                </a:r>
              </a:p>
              <a:p>
                <a:pPr lvl="2"/>
                <a:r>
                  <a:rPr lang="en-US" dirty="0"/>
                  <a:t>Logical variables and ONLY have values of 0 or 1</a:t>
                </a:r>
              </a:p>
              <a:p>
                <a:r>
                  <a:rPr lang="en-US" dirty="0"/>
                  <a:t>Binary Logic Equation that defines the logical OR operator</a:t>
                </a:r>
              </a:p>
              <a:p>
                <a:pPr lvl="2"/>
                <a:r>
                  <a:rPr lang="en-US" dirty="0"/>
                  <a:t>0 + 0 = 0</a:t>
                </a:r>
              </a:p>
              <a:p>
                <a:pPr lvl="3"/>
                <a:r>
                  <a:rPr lang="en-US" dirty="0"/>
                  <a:t>If the inputs to and OR gate are A = 0 and B = 0</a:t>
                </a:r>
              </a:p>
              <a:p>
                <a:pPr lvl="4"/>
                <a:r>
                  <a:rPr lang="en-US" dirty="0"/>
                  <a:t>The output is 0</a:t>
                </a:r>
              </a:p>
              <a:p>
                <a:pPr lvl="2"/>
                <a:r>
                  <a:rPr lang="en-US" dirty="0"/>
                  <a:t>0 + 1 = 1</a:t>
                </a:r>
              </a:p>
              <a:p>
                <a:pPr lvl="3"/>
                <a:r>
                  <a:rPr lang="en-US" dirty="0"/>
                  <a:t>If the input to an OR gate is A = 0 and B = 1 </a:t>
                </a:r>
              </a:p>
              <a:p>
                <a:pPr lvl="4"/>
                <a:r>
                  <a:rPr lang="en-US" dirty="0"/>
                  <a:t>The output is 1 (true)</a:t>
                </a:r>
              </a:p>
              <a:p>
                <a:pPr lvl="2"/>
                <a:r>
                  <a:rPr lang="en-US" dirty="0"/>
                  <a:t>1 + 1 = 1</a:t>
                </a:r>
              </a:p>
              <a:p>
                <a:pPr lvl="3"/>
                <a:r>
                  <a:rPr lang="en-US" dirty="0"/>
                  <a:t>If the input A =1 and B = 1</a:t>
                </a:r>
              </a:p>
              <a:p>
                <a:pPr lvl="4"/>
                <a:r>
                  <a:rPr lang="en-US" dirty="0"/>
                  <a:t>The output is 1 (true)</a:t>
                </a:r>
              </a:p>
              <a:p>
                <a:r>
                  <a:rPr lang="en-US" dirty="0"/>
                  <a:t>The binary logical equation that defines the logical AND operator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 ● 0 = 1</a:t>
                </a:r>
              </a:p>
              <a:p>
                <a:pPr lvl="3"/>
                <a:r>
                  <a:rPr lang="en-US" dirty="0"/>
                  <a:t>If input A = 0 and input B = 0</a:t>
                </a:r>
              </a:p>
              <a:p>
                <a:pPr lvl="4"/>
                <a:r>
                  <a:rPr lang="en-US" dirty="0"/>
                  <a:t>The output is 0</a:t>
                </a:r>
              </a:p>
              <a:p>
                <a:pPr lvl="2"/>
                <a:r>
                  <a:rPr lang="en-US" dirty="0"/>
                  <a:t>0 ● 1 = 0</a:t>
                </a:r>
              </a:p>
              <a:p>
                <a:pPr lvl="3"/>
                <a:r>
                  <a:rPr lang="en-US" dirty="0"/>
                  <a:t>If input A = 0 and B =1</a:t>
                </a:r>
              </a:p>
              <a:p>
                <a:pPr lvl="4"/>
                <a:r>
                  <a:rPr lang="en-US" dirty="0"/>
                  <a:t>Output = 0</a:t>
                </a:r>
              </a:p>
              <a:p>
                <a:pPr lvl="2"/>
                <a:r>
                  <a:rPr lang="en-US" dirty="0"/>
                  <a:t>1 ● 0 = 0</a:t>
                </a:r>
              </a:p>
              <a:p>
                <a:pPr lvl="3"/>
                <a:r>
                  <a:rPr lang="en-US" dirty="0"/>
                  <a:t>If input A = 1 and input B = 0</a:t>
                </a:r>
              </a:p>
              <a:p>
                <a:pPr lvl="4"/>
                <a:r>
                  <a:rPr lang="en-US" dirty="0"/>
                  <a:t>Output  = 0</a:t>
                </a:r>
              </a:p>
              <a:p>
                <a:pPr lvl="2"/>
                <a:r>
                  <a:rPr lang="en-US" dirty="0"/>
                  <a:t>1 ● 1 = 1</a:t>
                </a:r>
              </a:p>
              <a:p>
                <a:pPr lvl="3"/>
                <a:r>
                  <a:rPr lang="en-US" dirty="0"/>
                  <a:t>Only if input A = 1 and B = 1</a:t>
                </a:r>
              </a:p>
              <a:p>
                <a:pPr lvl="3"/>
                <a:r>
                  <a:rPr lang="en-US" dirty="0"/>
                  <a:t> 	Output = 1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07382-98B3-4C1D-9635-3A55FD745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625" y="1041643"/>
                <a:ext cx="11732455" cy="5668646"/>
              </a:xfrm>
              <a:blipFill>
                <a:blip r:embed="rId2"/>
                <a:stretch>
                  <a:fillRect l="-156" t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2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CE60-52F1-4597-8217-7206E307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5" y="55943"/>
            <a:ext cx="8240231" cy="63033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Truth tables for Logical Operators AND, OR and NOT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928390-0DD4-4FB5-8E4D-3FCF099D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0575"/>
            <a:ext cx="9829801" cy="6067425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AND operator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/>
              <a:t>OR operator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/>
              <a:t>NOT operator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8ABF2-127E-4B03-928E-4BB87FC4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18" y="963941"/>
            <a:ext cx="2383435" cy="190278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DA2A30-74C4-4A2F-A7A0-808914FC5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90693"/>
              </p:ext>
            </p:extLst>
          </p:nvPr>
        </p:nvGraphicFramePr>
        <p:xfrm>
          <a:off x="4936274" y="3429000"/>
          <a:ext cx="2319452" cy="212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37">
                  <a:extLst>
                    <a:ext uri="{9D8B030D-6E8A-4147-A177-3AD203B41FA5}">
                      <a16:colId xmlns:a16="http://schemas.microsoft.com/office/drawing/2014/main" val="2045936317"/>
                    </a:ext>
                  </a:extLst>
                </a:gridCol>
                <a:gridCol w="680151">
                  <a:extLst>
                    <a:ext uri="{9D8B030D-6E8A-4147-A177-3AD203B41FA5}">
                      <a16:colId xmlns:a16="http://schemas.microsoft.com/office/drawing/2014/main" val="2271676457"/>
                    </a:ext>
                  </a:extLst>
                </a:gridCol>
                <a:gridCol w="971964">
                  <a:extLst>
                    <a:ext uri="{9D8B030D-6E8A-4147-A177-3AD203B41FA5}">
                      <a16:colId xmlns:a16="http://schemas.microsoft.com/office/drawing/2014/main" val="723177210"/>
                    </a:ext>
                  </a:extLst>
                </a:gridCol>
              </a:tblGrid>
              <a:tr h="584694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 = 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69414"/>
                  </a:ext>
                </a:extLst>
              </a:tr>
              <a:tr h="3848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55494"/>
                  </a:ext>
                </a:extLst>
              </a:tr>
              <a:tr h="3848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60886"/>
                  </a:ext>
                </a:extLst>
              </a:tr>
              <a:tr h="3848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29822"/>
                  </a:ext>
                </a:extLst>
              </a:tr>
              <a:tr h="3848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098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70F0F1-8130-48F0-BBA8-0C2B52D11D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6738578"/>
                  </p:ext>
                </p:extLst>
              </p:nvPr>
            </p:nvGraphicFramePr>
            <p:xfrm>
              <a:off x="1680069" y="5553074"/>
              <a:ext cx="2383434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1717">
                      <a:extLst>
                        <a:ext uri="{9D8B030D-6E8A-4147-A177-3AD203B41FA5}">
                          <a16:colId xmlns:a16="http://schemas.microsoft.com/office/drawing/2014/main" val="3765458510"/>
                        </a:ext>
                      </a:extLst>
                    </a:gridCol>
                    <a:gridCol w="1191717">
                      <a:extLst>
                        <a:ext uri="{9D8B030D-6E8A-4147-A177-3AD203B41FA5}">
                          <a16:colId xmlns:a16="http://schemas.microsoft.com/office/drawing/2014/main" val="869178773"/>
                        </a:ext>
                      </a:extLst>
                    </a:gridCol>
                  </a:tblGrid>
                  <a:tr h="3384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9576841"/>
                      </a:ext>
                    </a:extLst>
                  </a:tr>
                  <a:tr h="3384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850799"/>
                      </a:ext>
                    </a:extLst>
                  </a:tr>
                  <a:tr h="3384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105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70F0F1-8130-48F0-BBA8-0C2B52D11D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6738578"/>
                  </p:ext>
                </p:extLst>
              </p:nvPr>
            </p:nvGraphicFramePr>
            <p:xfrm>
              <a:off x="1680069" y="5553074"/>
              <a:ext cx="2383434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1717">
                      <a:extLst>
                        <a:ext uri="{9D8B030D-6E8A-4147-A177-3AD203B41FA5}">
                          <a16:colId xmlns:a16="http://schemas.microsoft.com/office/drawing/2014/main" val="3765458510"/>
                        </a:ext>
                      </a:extLst>
                    </a:gridCol>
                    <a:gridCol w="1191717">
                      <a:extLst>
                        <a:ext uri="{9D8B030D-6E8A-4147-A177-3AD203B41FA5}">
                          <a16:colId xmlns:a16="http://schemas.microsoft.com/office/drawing/2014/main" val="869178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10" t="-8333" r="-2041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5768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850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1056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236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ADD2AC-6567-4C7D-B535-EC4A4F825777}"/>
              </a:ext>
            </a:extLst>
          </p:cNvPr>
          <p:cNvSpPr/>
          <p:nvPr/>
        </p:nvSpPr>
        <p:spPr>
          <a:xfrm>
            <a:off x="7826794" y="5639502"/>
            <a:ext cx="654167" cy="389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522E-4709-4EC7-BB62-7B9706C9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12726"/>
            <a:ext cx="10515600" cy="901700"/>
          </a:xfrm>
        </p:spPr>
        <p:txBody>
          <a:bodyPr/>
          <a:lstStyle/>
          <a:p>
            <a:pPr algn="ctr"/>
            <a:r>
              <a:rPr lang="en-US" dirty="0"/>
              <a:t>Logic Gates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796AD2-C015-486C-B12C-390733CE5223}"/>
              </a:ext>
            </a:extLst>
          </p:cNvPr>
          <p:cNvGrpSpPr/>
          <p:nvPr/>
        </p:nvGrpSpPr>
        <p:grpSpPr>
          <a:xfrm>
            <a:off x="387048" y="4679251"/>
            <a:ext cx="5204932" cy="925391"/>
            <a:chOff x="1075947" y="4360983"/>
            <a:chExt cx="5204932" cy="925391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3C33E67D-3200-4963-88B5-F827902948F8}"/>
                </a:ext>
              </a:extLst>
            </p:cNvPr>
            <p:cNvSpPr/>
            <p:nvPr/>
          </p:nvSpPr>
          <p:spPr>
            <a:xfrm>
              <a:off x="2518115" y="4360983"/>
              <a:ext cx="1223891" cy="9253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E31C93-5D9E-4610-A7EC-7C4D9E1B64A9}"/>
                </a:ext>
              </a:extLst>
            </p:cNvPr>
            <p:cNvCxnSpPr>
              <a:cxnSpLocks/>
            </p:cNvCxnSpPr>
            <p:nvPr/>
          </p:nvCxnSpPr>
          <p:spPr>
            <a:xfrm>
              <a:off x="3742006" y="4823678"/>
              <a:ext cx="1108582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988D7D-5182-434F-8389-CB3DF343E59D}"/>
                </a:ext>
              </a:extLst>
            </p:cNvPr>
            <p:cNvCxnSpPr/>
            <p:nvPr/>
          </p:nvCxnSpPr>
          <p:spPr>
            <a:xfrm>
              <a:off x="1364564" y="5008097"/>
              <a:ext cx="11535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FD77C3-A797-4AC7-9F41-A17EAE8339A2}"/>
                </a:ext>
              </a:extLst>
            </p:cNvPr>
            <p:cNvCxnSpPr>
              <a:cxnSpLocks/>
            </p:cNvCxnSpPr>
            <p:nvPr/>
          </p:nvCxnSpPr>
          <p:spPr>
            <a:xfrm>
              <a:off x="1409533" y="4614203"/>
              <a:ext cx="1108582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2EFA1D-E611-4592-8E1B-FF373886A9C2}"/>
                </a:ext>
              </a:extLst>
            </p:cNvPr>
            <p:cNvSpPr txBox="1"/>
            <p:nvPr/>
          </p:nvSpPr>
          <p:spPr>
            <a:xfrm>
              <a:off x="1075947" y="4370331"/>
              <a:ext cx="464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00C2B2-08CE-4FDA-98F0-084EF018AA57}"/>
                </a:ext>
              </a:extLst>
            </p:cNvPr>
            <p:cNvSpPr txBox="1"/>
            <p:nvPr/>
          </p:nvSpPr>
          <p:spPr>
            <a:xfrm>
              <a:off x="1094738" y="4805310"/>
              <a:ext cx="464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E60DEF-ED38-4904-899A-EAF6375603A3}"/>
                </a:ext>
              </a:extLst>
            </p:cNvPr>
            <p:cNvSpPr txBox="1"/>
            <p:nvPr/>
          </p:nvSpPr>
          <p:spPr>
            <a:xfrm>
              <a:off x="4930264" y="4622122"/>
              <a:ext cx="1350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Z = X●Y </a:t>
              </a:r>
            </a:p>
          </p:txBody>
        </p:sp>
      </p:grpSp>
      <p:pic>
        <p:nvPicPr>
          <p:cNvPr id="15" name="Picture 4" descr="http://www.circuitstoday.com/wp-content/uploads/2010/04/2-Input-OR-Gate-Truth-Table.jpg">
            <a:extLst>
              <a:ext uri="{FF2B5EF4-FFF2-40B4-BE49-F238E27FC236}">
                <a16:creationId xmlns:a16="http://schemas.microsoft.com/office/drawing/2014/main" id="{40B0B405-71B2-4968-8148-E41C64ECB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7" r="44237"/>
          <a:stretch/>
        </p:blipFill>
        <p:spPr bwMode="auto">
          <a:xfrm>
            <a:off x="6675675" y="1905908"/>
            <a:ext cx="2956407" cy="172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FA82956-1C59-4F5C-A90A-900CC7BB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1114427"/>
            <a:ext cx="4951329" cy="2917928"/>
          </a:xfrm>
        </p:spPr>
        <p:txBody>
          <a:bodyPr>
            <a:normAutofit/>
          </a:bodyPr>
          <a:lstStyle/>
          <a:p>
            <a:r>
              <a:rPr lang="en-US" dirty="0"/>
              <a:t>Logic gates</a:t>
            </a:r>
          </a:p>
          <a:p>
            <a:pPr lvl="1"/>
            <a:r>
              <a:rPr lang="en-US" dirty="0"/>
              <a:t>Electronic circuits that operates on one or more input signal to produce an output signal</a:t>
            </a:r>
          </a:p>
          <a:p>
            <a:r>
              <a:rPr lang="en-US" dirty="0"/>
              <a:t>Graphical symbols for logic Gates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D7891-5A5E-4EB1-9DD6-6112A4CE6151}"/>
              </a:ext>
            </a:extLst>
          </p:cNvPr>
          <p:cNvSpPr txBox="1"/>
          <p:nvPr/>
        </p:nvSpPr>
        <p:spPr>
          <a:xfrm>
            <a:off x="517882" y="3745068"/>
            <a:ext cx="2075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gate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256A6-27BE-48BA-BA7F-B614FF2409A9}"/>
              </a:ext>
            </a:extLst>
          </p:cNvPr>
          <p:cNvSpPr txBox="1"/>
          <p:nvPr/>
        </p:nvSpPr>
        <p:spPr>
          <a:xfrm>
            <a:off x="6675675" y="1114426"/>
            <a:ext cx="19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 gate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4451E-094D-4612-9029-4232A9E0730D}"/>
              </a:ext>
            </a:extLst>
          </p:cNvPr>
          <p:cNvSpPr txBox="1"/>
          <p:nvPr/>
        </p:nvSpPr>
        <p:spPr>
          <a:xfrm>
            <a:off x="6828074" y="3905085"/>
            <a:ext cx="409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gate or Inverter</a:t>
            </a:r>
          </a:p>
        </p:txBody>
      </p:sp>
      <p:pic>
        <p:nvPicPr>
          <p:cNvPr id="1026" name="Picture 2" descr="Image result for logical not gate">
            <a:extLst>
              <a:ext uri="{FF2B5EF4-FFF2-40B4-BE49-F238E27FC236}">
                <a16:creationId xmlns:a16="http://schemas.microsoft.com/office/drawing/2014/main" id="{C65D2C82-B235-45DB-9700-AA1E01FA5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6" t="-5471" b="62400"/>
          <a:stretch/>
        </p:blipFill>
        <p:spPr bwMode="auto">
          <a:xfrm>
            <a:off x="7680896" y="5141946"/>
            <a:ext cx="2915998" cy="13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B01FC19D-2235-42A1-998C-17DE5D952C6D}"/>
              </a:ext>
            </a:extLst>
          </p:cNvPr>
          <p:cNvSpPr/>
          <p:nvPr/>
        </p:nvSpPr>
        <p:spPr>
          <a:xfrm>
            <a:off x="7952551" y="5760061"/>
            <a:ext cx="155448" cy="914400"/>
          </a:xfrm>
          <a:prstGeom prst="leftBr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58B1496-18A1-4B19-AD1C-709C5998906F}"/>
                  </a:ext>
                </a:extLst>
              </p:cNvPr>
              <p:cNvSpPr/>
              <p:nvPr/>
            </p:nvSpPr>
            <p:spPr>
              <a:xfrm>
                <a:off x="10139694" y="5377228"/>
                <a:ext cx="1269204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58B1496-18A1-4B19-AD1C-709C599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694" y="5377228"/>
                <a:ext cx="1269204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A29791-8BFC-423F-B484-2C2431B46C94}"/>
                  </a:ext>
                </a:extLst>
              </p:cNvPr>
              <p:cNvSpPr txBox="1"/>
              <p:nvPr/>
            </p:nvSpPr>
            <p:spPr>
              <a:xfrm>
                <a:off x="10233947" y="5616420"/>
                <a:ext cx="126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A29791-8BFC-423F-B484-2C2431B46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947" y="5616420"/>
                <a:ext cx="1269204" cy="369332"/>
              </a:xfrm>
              <a:prstGeom prst="rect">
                <a:avLst/>
              </a:prstGeom>
              <a:blipFill>
                <a:blip r:embed="rId6"/>
                <a:stretch>
                  <a:fillRect l="-432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DC42445-091F-49A2-8B28-64C84F361240}"/>
              </a:ext>
            </a:extLst>
          </p:cNvPr>
          <p:cNvSpPr txBox="1"/>
          <p:nvPr/>
        </p:nvSpPr>
        <p:spPr>
          <a:xfrm>
            <a:off x="8099088" y="5567689"/>
            <a:ext cx="73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E4CAC-466D-46D6-9AEA-B9316F37FE61}"/>
              </a:ext>
            </a:extLst>
          </p:cNvPr>
          <p:cNvSpPr txBox="1"/>
          <p:nvPr/>
        </p:nvSpPr>
        <p:spPr>
          <a:xfrm>
            <a:off x="9556354" y="2378500"/>
            <a:ext cx="12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= X + Y</a:t>
            </a:r>
          </a:p>
        </p:txBody>
      </p:sp>
    </p:spTree>
    <p:extLst>
      <p:ext uri="{BB962C8B-B14F-4D97-AF65-F5344CB8AC3E}">
        <p14:creationId xmlns:p14="http://schemas.microsoft.com/office/powerpoint/2010/main" val="417162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B527-DB29-46CA-8F3A-0E1A9946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Gates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B76C-D332-4F5E-BBD0-EA94EB02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5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Two input signal to AND or </a:t>
            </a:r>
            <a:r>
              <a:rPr lang="en-US" dirty="0" err="1"/>
              <a:t>OR</a:t>
            </a:r>
            <a:r>
              <a:rPr lang="en-US" dirty="0"/>
              <a:t> gates </a:t>
            </a:r>
            <a:r>
              <a:rPr lang="en-US" dirty="0" err="1"/>
              <a:t>hae</a:t>
            </a:r>
            <a:r>
              <a:rPr lang="en-US" dirty="0"/>
              <a:t> four possible combination</a:t>
            </a:r>
          </a:p>
          <a:p>
            <a:pPr lvl="1"/>
            <a:r>
              <a:rPr lang="en-US" dirty="0"/>
              <a:t>00, 01, 10, or 11</a:t>
            </a:r>
          </a:p>
          <a:p>
            <a:endParaRPr lang="en-US" dirty="0"/>
          </a:p>
          <a:p>
            <a:r>
              <a:rPr lang="en-US" dirty="0"/>
              <a:t>Timing Diagram for AND </a:t>
            </a:r>
            <a:r>
              <a:rPr lang="en-US" dirty="0" err="1"/>
              <a:t>and</a:t>
            </a:r>
            <a:r>
              <a:rPr lang="en-US" dirty="0"/>
              <a:t> OR gate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E4ECA2-E181-4DE1-8869-CEBE9074A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02687"/>
              </p:ext>
            </p:extLst>
          </p:nvPr>
        </p:nvGraphicFramePr>
        <p:xfrm>
          <a:off x="1284066" y="3547858"/>
          <a:ext cx="67733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34679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099750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86936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8044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2399655"/>
                    </a:ext>
                  </a:extLst>
                </a:gridCol>
              </a:tblGrid>
              <a:tr h="14445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041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33B840-7FA2-4FE6-8761-B889E4B2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72839"/>
              </p:ext>
            </p:extLst>
          </p:nvPr>
        </p:nvGraphicFramePr>
        <p:xfrm>
          <a:off x="1284066" y="4684414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34679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099750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86936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8044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2399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04140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E179E37-3555-4A8F-9C24-B6241E8A65F1}"/>
              </a:ext>
            </a:extLst>
          </p:cNvPr>
          <p:cNvCxnSpPr>
            <a:cxnSpLocks/>
          </p:cNvCxnSpPr>
          <p:nvPr/>
        </p:nvCxnSpPr>
        <p:spPr>
          <a:xfrm>
            <a:off x="1312200" y="3561687"/>
            <a:ext cx="2697092" cy="351931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DEB4F-42DC-4B7B-B871-5AE3E906052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15540" y="3913618"/>
            <a:ext cx="6551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835D6B-B1DD-4237-BBE6-42C160A9E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21062"/>
              </p:ext>
            </p:extLst>
          </p:nvPr>
        </p:nvGraphicFramePr>
        <p:xfrm>
          <a:off x="1312200" y="5561664"/>
          <a:ext cx="696237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238">
                  <a:extLst>
                    <a:ext uri="{9D8B030D-6E8A-4147-A177-3AD203B41FA5}">
                      <a16:colId xmlns:a16="http://schemas.microsoft.com/office/drawing/2014/main" val="3534679288"/>
                    </a:ext>
                  </a:extLst>
                </a:gridCol>
                <a:gridCol w="1180718">
                  <a:extLst>
                    <a:ext uri="{9D8B030D-6E8A-4147-A177-3AD203B41FA5}">
                      <a16:colId xmlns:a16="http://schemas.microsoft.com/office/drawing/2014/main" val="709975097"/>
                    </a:ext>
                  </a:extLst>
                </a:gridCol>
                <a:gridCol w="1316243">
                  <a:extLst>
                    <a:ext uri="{9D8B030D-6E8A-4147-A177-3AD203B41FA5}">
                      <a16:colId xmlns:a16="http://schemas.microsoft.com/office/drawing/2014/main" val="4257878771"/>
                    </a:ext>
                  </a:extLst>
                </a:gridCol>
                <a:gridCol w="1488235">
                  <a:extLst>
                    <a:ext uri="{9D8B030D-6E8A-4147-A177-3AD203B41FA5}">
                      <a16:colId xmlns:a16="http://schemas.microsoft.com/office/drawing/2014/main" val="3986936149"/>
                    </a:ext>
                  </a:extLst>
                </a:gridCol>
                <a:gridCol w="1618939">
                  <a:extLst>
                    <a:ext uri="{9D8B030D-6E8A-4147-A177-3AD203B41FA5}">
                      <a16:colId xmlns:a16="http://schemas.microsoft.com/office/drawing/2014/main" val="294804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X●Y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04140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094758-EB4C-42E5-AACE-F2E204E466CB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4670733" y="3547858"/>
            <a:ext cx="0" cy="3657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ED0A186-3864-44BE-BF37-51779B5C5BC1}"/>
              </a:ext>
            </a:extLst>
          </p:cNvPr>
          <p:cNvCxnSpPr>
            <a:cxnSpLocks/>
          </p:cNvCxnSpPr>
          <p:nvPr/>
        </p:nvCxnSpPr>
        <p:spPr>
          <a:xfrm>
            <a:off x="1284720" y="4658463"/>
            <a:ext cx="2697092" cy="351931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9A1A9D4-6134-4DDB-AA91-F46ED3B43E4C}"/>
              </a:ext>
            </a:extLst>
          </p:cNvPr>
          <p:cNvCxnSpPr>
            <a:cxnSpLocks/>
          </p:cNvCxnSpPr>
          <p:nvPr/>
        </p:nvCxnSpPr>
        <p:spPr>
          <a:xfrm>
            <a:off x="3987184" y="4707150"/>
            <a:ext cx="2760138" cy="330761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399654-BFCD-40A2-B921-A6CE770758EB}"/>
              </a:ext>
            </a:extLst>
          </p:cNvPr>
          <p:cNvCxnSpPr>
            <a:cxnSpLocks/>
          </p:cNvCxnSpPr>
          <p:nvPr/>
        </p:nvCxnSpPr>
        <p:spPr>
          <a:xfrm>
            <a:off x="3989732" y="4699537"/>
            <a:ext cx="19560" cy="3108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5FF10F-F659-4290-910D-6AE8D569819F}"/>
              </a:ext>
            </a:extLst>
          </p:cNvPr>
          <p:cNvCxnSpPr>
            <a:cxnSpLocks/>
          </p:cNvCxnSpPr>
          <p:nvPr/>
        </p:nvCxnSpPr>
        <p:spPr>
          <a:xfrm flipV="1">
            <a:off x="6707559" y="4684414"/>
            <a:ext cx="1371982" cy="15123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E9B225-FC03-45D1-A84A-812E671252B8}"/>
              </a:ext>
            </a:extLst>
          </p:cNvPr>
          <p:cNvCxnSpPr>
            <a:cxnSpLocks/>
          </p:cNvCxnSpPr>
          <p:nvPr/>
        </p:nvCxnSpPr>
        <p:spPr>
          <a:xfrm>
            <a:off x="6717938" y="4699537"/>
            <a:ext cx="0" cy="2985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EE1499-89DF-4AAA-96E3-2D961119C8C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670733" y="3532680"/>
            <a:ext cx="3396318" cy="15178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E2058C0-ADD1-4A46-A783-30110ED5939E}"/>
              </a:ext>
            </a:extLst>
          </p:cNvPr>
          <p:cNvCxnSpPr>
            <a:cxnSpLocks/>
          </p:cNvCxnSpPr>
          <p:nvPr/>
        </p:nvCxnSpPr>
        <p:spPr>
          <a:xfrm>
            <a:off x="8037069" y="3540269"/>
            <a:ext cx="0" cy="3485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EDDA831-C631-4B23-AEC7-9F7387343E79}"/>
              </a:ext>
            </a:extLst>
          </p:cNvPr>
          <p:cNvCxnSpPr>
            <a:cxnSpLocks/>
          </p:cNvCxnSpPr>
          <p:nvPr/>
        </p:nvCxnSpPr>
        <p:spPr>
          <a:xfrm>
            <a:off x="8067051" y="4639574"/>
            <a:ext cx="0" cy="4156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49EC37F-D335-4DDE-B9ED-925C8CDA7943}"/>
              </a:ext>
            </a:extLst>
          </p:cNvPr>
          <p:cNvSpPr txBox="1"/>
          <p:nvPr/>
        </p:nvSpPr>
        <p:spPr>
          <a:xfrm>
            <a:off x="9187869" y="6355062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 gate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B713CD0-5515-49BC-A1AB-EC4627D77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43635"/>
              </p:ext>
            </p:extLst>
          </p:nvPr>
        </p:nvGraphicFramePr>
        <p:xfrm>
          <a:off x="1389650" y="6358634"/>
          <a:ext cx="696237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238">
                  <a:extLst>
                    <a:ext uri="{9D8B030D-6E8A-4147-A177-3AD203B41FA5}">
                      <a16:colId xmlns:a16="http://schemas.microsoft.com/office/drawing/2014/main" val="3534679288"/>
                    </a:ext>
                  </a:extLst>
                </a:gridCol>
                <a:gridCol w="1180718">
                  <a:extLst>
                    <a:ext uri="{9D8B030D-6E8A-4147-A177-3AD203B41FA5}">
                      <a16:colId xmlns:a16="http://schemas.microsoft.com/office/drawing/2014/main" val="709975097"/>
                    </a:ext>
                  </a:extLst>
                </a:gridCol>
                <a:gridCol w="1316243">
                  <a:extLst>
                    <a:ext uri="{9D8B030D-6E8A-4147-A177-3AD203B41FA5}">
                      <a16:colId xmlns:a16="http://schemas.microsoft.com/office/drawing/2014/main" val="4257878771"/>
                    </a:ext>
                  </a:extLst>
                </a:gridCol>
                <a:gridCol w="1488235">
                  <a:extLst>
                    <a:ext uri="{9D8B030D-6E8A-4147-A177-3AD203B41FA5}">
                      <a16:colId xmlns:a16="http://schemas.microsoft.com/office/drawing/2014/main" val="3986936149"/>
                    </a:ext>
                  </a:extLst>
                </a:gridCol>
                <a:gridCol w="1618939">
                  <a:extLst>
                    <a:ext uri="{9D8B030D-6E8A-4147-A177-3AD203B41FA5}">
                      <a16:colId xmlns:a16="http://schemas.microsoft.com/office/drawing/2014/main" val="294804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 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04140"/>
                  </a:ext>
                </a:extLst>
              </a:tr>
            </a:tbl>
          </a:graphicData>
        </a:graphic>
      </p:graphicFrame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A058789-2D12-44B8-A991-D2C1AACFF47F}"/>
              </a:ext>
            </a:extLst>
          </p:cNvPr>
          <p:cNvCxnSpPr>
            <a:cxnSpLocks/>
          </p:cNvCxnSpPr>
          <p:nvPr/>
        </p:nvCxnSpPr>
        <p:spPr>
          <a:xfrm>
            <a:off x="1314700" y="5542881"/>
            <a:ext cx="5392859" cy="384543"/>
          </a:xfrm>
          <a:prstGeom prst="bentConnector3">
            <a:avLst>
              <a:gd name="adj1" fmla="val 25539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EAE092-F301-4F14-BD35-F49A2A532F3C}"/>
              </a:ext>
            </a:extLst>
          </p:cNvPr>
          <p:cNvCxnSpPr>
            <a:cxnSpLocks/>
          </p:cNvCxnSpPr>
          <p:nvPr/>
        </p:nvCxnSpPr>
        <p:spPr>
          <a:xfrm flipV="1">
            <a:off x="6680079" y="5542881"/>
            <a:ext cx="1594494" cy="13593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2F6E53-7D17-48CD-9CA7-5C540927D4C9}"/>
              </a:ext>
            </a:extLst>
          </p:cNvPr>
          <p:cNvCxnSpPr>
            <a:cxnSpLocks/>
          </p:cNvCxnSpPr>
          <p:nvPr/>
        </p:nvCxnSpPr>
        <p:spPr>
          <a:xfrm>
            <a:off x="6675468" y="5586449"/>
            <a:ext cx="0" cy="2985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9BCEDAF-EB3B-4575-AEF3-A83D56AAC348}"/>
              </a:ext>
            </a:extLst>
          </p:cNvPr>
          <p:cNvCxnSpPr>
            <a:cxnSpLocks/>
          </p:cNvCxnSpPr>
          <p:nvPr/>
        </p:nvCxnSpPr>
        <p:spPr>
          <a:xfrm>
            <a:off x="1389650" y="6358634"/>
            <a:ext cx="2592162" cy="365760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562EBB4-F812-4A82-BF65-14FDD2A25048}"/>
              </a:ext>
            </a:extLst>
          </p:cNvPr>
          <p:cNvCxnSpPr>
            <a:cxnSpLocks/>
          </p:cNvCxnSpPr>
          <p:nvPr/>
        </p:nvCxnSpPr>
        <p:spPr>
          <a:xfrm flipV="1">
            <a:off x="3904362" y="6358634"/>
            <a:ext cx="4447661" cy="17795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CB7CA7C-D219-40C9-B8E6-ED18A87511AA}"/>
              </a:ext>
            </a:extLst>
          </p:cNvPr>
          <p:cNvCxnSpPr>
            <a:cxnSpLocks/>
          </p:cNvCxnSpPr>
          <p:nvPr/>
        </p:nvCxnSpPr>
        <p:spPr>
          <a:xfrm>
            <a:off x="3927273" y="6376429"/>
            <a:ext cx="0" cy="3479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9FF14EB-1F4B-4FAE-89A7-FC297BEF829A}"/>
              </a:ext>
            </a:extLst>
          </p:cNvPr>
          <p:cNvCxnSpPr>
            <a:cxnSpLocks/>
          </p:cNvCxnSpPr>
          <p:nvPr/>
        </p:nvCxnSpPr>
        <p:spPr>
          <a:xfrm>
            <a:off x="8334371" y="6367531"/>
            <a:ext cx="0" cy="3369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40743C5-10CE-4BA8-86BF-6E2B869CEAB0}"/>
              </a:ext>
            </a:extLst>
          </p:cNvPr>
          <p:cNvCxnSpPr>
            <a:cxnSpLocks/>
          </p:cNvCxnSpPr>
          <p:nvPr/>
        </p:nvCxnSpPr>
        <p:spPr>
          <a:xfrm>
            <a:off x="8246931" y="5560561"/>
            <a:ext cx="0" cy="3369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A8EB039-7531-4025-9D17-B0B610E53902}"/>
              </a:ext>
            </a:extLst>
          </p:cNvPr>
          <p:cNvSpPr txBox="1"/>
          <p:nvPr/>
        </p:nvSpPr>
        <p:spPr>
          <a:xfrm>
            <a:off x="9340269" y="5714064"/>
            <a:ext cx="14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gate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ABD7B8D-8C16-47A2-B4E6-1D2E4C8ABC7C}"/>
              </a:ext>
            </a:extLst>
          </p:cNvPr>
          <p:cNvCxnSpPr>
            <a:cxnSpLocks/>
          </p:cNvCxnSpPr>
          <p:nvPr/>
        </p:nvCxnSpPr>
        <p:spPr>
          <a:xfrm>
            <a:off x="674557" y="3429000"/>
            <a:ext cx="765981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D9CCD05-AC69-4E11-821E-E18D833CFA62}"/>
              </a:ext>
            </a:extLst>
          </p:cNvPr>
          <p:cNvSpPr txBox="1"/>
          <p:nvPr/>
        </p:nvSpPr>
        <p:spPr>
          <a:xfrm>
            <a:off x="8486707" y="3366683"/>
            <a:ext cx="253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0899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C0DA-3881-4007-AB58-3C099072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2FC8-D968-40DE-BBA4-CAEB9A60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 relating to binary variables and logic operations</a:t>
            </a:r>
          </a:p>
          <a:p>
            <a:r>
              <a:rPr lang="en-US" dirty="0"/>
              <a:t>Binary Variables </a:t>
            </a:r>
          </a:p>
          <a:p>
            <a:pPr lvl="1"/>
            <a:r>
              <a:rPr lang="en-US" dirty="0"/>
              <a:t>Represented by letters and the basic logic Operators (AND, OR and NOT)</a:t>
            </a:r>
          </a:p>
          <a:p>
            <a:r>
              <a:rPr lang="en-US" dirty="0"/>
              <a:t>Boolean expressions</a:t>
            </a:r>
          </a:p>
          <a:p>
            <a:pPr lvl="1"/>
            <a:r>
              <a:rPr lang="en-US" dirty="0"/>
              <a:t>Algebraic expressions formed by using binary variables, constants (0, 1), the basic logic operators symbols and parenthesis</a:t>
            </a:r>
          </a:p>
          <a:p>
            <a:r>
              <a:rPr lang="en-US" dirty="0"/>
              <a:t>Boolean Functions</a:t>
            </a:r>
          </a:p>
          <a:p>
            <a:pPr lvl="1"/>
            <a:r>
              <a:rPr lang="en-US" dirty="0"/>
              <a:t>Described by a Boolean equation consisting of a binary variable identifying the function followed by a equal sign and a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260373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5E0-3169-4C4A-A3F0-F5A295CF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4482" cy="1118901"/>
          </a:xfrm>
        </p:spPr>
        <p:txBody>
          <a:bodyPr/>
          <a:lstStyle/>
          <a:p>
            <a:r>
              <a:rPr lang="en-US" dirty="0"/>
              <a:t>Boolean Function – The Power 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E4EEC-A193-4E38-8C0F-B1DC1D87F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 Electronic logic for Lowering the Power Window of a Car</a:t>
                </a:r>
              </a:p>
              <a:p>
                <a:r>
                  <a:rPr lang="en-US" dirty="0"/>
                  <a:t>The Boolean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+ A</a:t>
                </a:r>
              </a:p>
              <a:p>
                <a:pPr lvl="2"/>
                <a:r>
                  <a:rPr lang="en-US" dirty="0"/>
                  <a:t>If D=1, X = 1 or A = 1</a:t>
                </a:r>
              </a:p>
              <a:p>
                <a:pPr lvl="3"/>
                <a:r>
                  <a:rPr lang="en-US" dirty="0"/>
                  <a:t>Then L = 1</a:t>
                </a:r>
              </a:p>
              <a:p>
                <a:r>
                  <a:rPr lang="en-US" dirty="0"/>
                  <a:t>The window is lowered by a motor and lever mechanism</a:t>
                </a:r>
              </a:p>
              <a:p>
                <a:r>
                  <a:rPr lang="en-US" dirty="0"/>
                  <a:t>L = 1</a:t>
                </a:r>
              </a:p>
              <a:p>
                <a:pPr lvl="1"/>
                <a:r>
                  <a:rPr lang="en-US" dirty="0"/>
                  <a:t>Window Motor is Powered (on) to turn in the direction to lower the window</a:t>
                </a:r>
              </a:p>
              <a:p>
                <a:r>
                  <a:rPr lang="en-US" dirty="0"/>
                  <a:t>L = 0</a:t>
                </a:r>
              </a:p>
              <a:p>
                <a:pPr lvl="1"/>
                <a:r>
                  <a:rPr lang="en-US" dirty="0"/>
                  <a:t>Motor is Not powered to </a:t>
                </a:r>
                <a:r>
                  <a:rPr lang="en-US" dirty="0" err="1"/>
                  <a:t>lowere</a:t>
                </a:r>
                <a:r>
                  <a:rPr lang="en-US" dirty="0"/>
                  <a:t> the window</a:t>
                </a:r>
              </a:p>
              <a:p>
                <a:r>
                  <a:rPr lang="en-US" dirty="0"/>
                  <a:t>D = 1</a:t>
                </a:r>
              </a:p>
              <a:p>
                <a:pPr lvl="1"/>
                <a:r>
                  <a:rPr lang="en-US" dirty="0"/>
                  <a:t>A request to lower the window is issued (by pressing a button or Switch)</a:t>
                </a:r>
              </a:p>
              <a:p>
                <a:r>
                  <a:rPr lang="en-US" dirty="0"/>
                  <a:t>D = 0</a:t>
                </a:r>
              </a:p>
              <a:p>
                <a:pPr lvl="1"/>
                <a:r>
                  <a:rPr lang="en-US" dirty="0"/>
                  <a:t>Lowering action is Not requested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E4EEC-A193-4E38-8C0F-B1DC1D87F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812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2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5E0-3169-4C4A-A3F0-F5A295CF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82" y="5361"/>
            <a:ext cx="10314482" cy="1118901"/>
          </a:xfrm>
        </p:spPr>
        <p:txBody>
          <a:bodyPr/>
          <a:lstStyle/>
          <a:p>
            <a:pPr algn="ctr"/>
            <a:r>
              <a:rPr lang="en-US" dirty="0"/>
              <a:t>Boolean Function – The Power 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E4EEC-A193-4E38-8C0F-B1DC1D87F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9096"/>
                <a:ext cx="10515600" cy="511378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The Boolean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+ A</a:t>
                </a:r>
              </a:p>
              <a:p>
                <a:r>
                  <a:rPr lang="en-US" dirty="0"/>
                  <a:t>X </a:t>
                </a:r>
              </a:p>
              <a:p>
                <a:pPr lvl="1"/>
                <a:r>
                  <a:rPr lang="en-US" dirty="0"/>
                  <a:t>The output of a limit</a:t>
                </a:r>
              </a:p>
              <a:p>
                <a:r>
                  <a:rPr lang="en-US" dirty="0"/>
                  <a:t>X = 1</a:t>
                </a:r>
              </a:p>
              <a:p>
                <a:pPr lvl="1"/>
                <a:r>
                  <a:rPr lang="en-US" dirty="0"/>
                  <a:t>The window is at its lower limit (fully down)</a:t>
                </a:r>
              </a:p>
              <a:p>
                <a:r>
                  <a:rPr lang="en-US" dirty="0"/>
                  <a:t>X = 0</a:t>
                </a:r>
              </a:p>
              <a:p>
                <a:pPr lvl="1"/>
                <a:r>
                  <a:rPr lang="en-US" dirty="0"/>
                  <a:t>Window is Not at lower limit (Not fully down)</a:t>
                </a:r>
              </a:p>
              <a:p>
                <a:r>
                  <a:rPr lang="en-US" dirty="0"/>
                  <a:t>A – Signal generated by timing logic from D and X</a:t>
                </a:r>
              </a:p>
              <a:p>
                <a:r>
                  <a:rPr lang="en-US" dirty="0"/>
                  <a:t>If D = 1 (on) for a least half a second</a:t>
                </a:r>
              </a:p>
              <a:p>
                <a:pPr lvl="1"/>
                <a:r>
                  <a:rPr lang="en-US" dirty="0"/>
                  <a:t>Then A = 1 and remains 1 until X =1</a:t>
                </a:r>
              </a:p>
              <a:p>
                <a:pPr lvl="1"/>
                <a:r>
                  <a:rPr lang="en-US" dirty="0"/>
                  <a:t>X = 1 when the window is fully down (limit)</a:t>
                </a:r>
              </a:p>
              <a:p>
                <a:r>
                  <a:rPr lang="en-US" dirty="0"/>
                  <a:t>If D = 1 (Request to lower Window) for less than a half second</a:t>
                </a:r>
              </a:p>
              <a:p>
                <a:pPr lvl="1"/>
                <a:r>
                  <a:rPr lang="en-US" dirty="0"/>
                  <a:t>Then A = 0 and there is no automatic lowering</a:t>
                </a:r>
              </a:p>
              <a:p>
                <a:r>
                  <a:rPr lang="en-US" dirty="0"/>
                  <a:t>So, If the driver presses the switch for more than ½ second the window lowers automatically to the lower limit of fully down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E4EEC-A193-4E38-8C0F-B1DC1D87F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9096"/>
                <a:ext cx="10515600" cy="5113780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50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166C7E-8D18-4F9D-A30B-6D3325D9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30804" y="137017"/>
            <a:ext cx="6353175" cy="65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7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5E0-3169-4C4A-A3F0-F5A295CF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82" y="5361"/>
            <a:ext cx="10314482" cy="1118901"/>
          </a:xfrm>
        </p:spPr>
        <p:txBody>
          <a:bodyPr/>
          <a:lstStyle/>
          <a:p>
            <a:pPr algn="ctr"/>
            <a:r>
              <a:rPr lang="en-US" dirty="0"/>
              <a:t>Boolean Function – The Power 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E4EEC-A193-4E38-8C0F-B1DC1D87F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9096"/>
                <a:ext cx="10515600" cy="5113780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  and A of the Boolean expression are called the terms of the expression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+ A</a:t>
                </a:r>
              </a:p>
              <a:p>
                <a:endParaRPr lang="en-US" dirty="0"/>
              </a:p>
              <a:p>
                <a:r>
                  <a:rPr lang="en-US" dirty="0"/>
                  <a:t>Function L = 1 </a:t>
                </a:r>
              </a:p>
              <a:p>
                <a:pPr lvl="1"/>
                <a:r>
                  <a:rPr lang="en-US" dirty="0"/>
                  <a:t>If term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 = 1</a:t>
                </a:r>
              </a:p>
              <a:p>
                <a:pPr lvl="1"/>
                <a:r>
                  <a:rPr lang="en-US" dirty="0"/>
                  <a:t>OR term A = 1</a:t>
                </a:r>
              </a:p>
              <a:p>
                <a:r>
                  <a:rPr lang="en-US" dirty="0"/>
                  <a:t>Else L = 0</a:t>
                </a:r>
              </a:p>
              <a:p>
                <a:r>
                  <a:rPr lang="en-US" dirty="0"/>
                  <a:t>The complement operation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then X = 0</a:t>
                </a:r>
              </a:p>
              <a:p>
                <a:pPr lvl="1"/>
                <a:r>
                  <a:rPr lang="en-US" dirty="0"/>
                  <a:t>Therefore</a:t>
                </a:r>
              </a:p>
              <a:p>
                <a:pPr lvl="1"/>
                <a:r>
                  <a:rPr lang="en-US" dirty="0"/>
                  <a:t>L== 1 if D = 1 and X = 0 or if A = 1</a:t>
                </a:r>
              </a:p>
              <a:p>
                <a:r>
                  <a:rPr lang="en-US" dirty="0"/>
                  <a:t>The equation expression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+ A</a:t>
                </a:r>
              </a:p>
              <a:p>
                <a:pPr lvl="1"/>
                <a:r>
                  <a:rPr lang="en-US" dirty="0"/>
                  <a:t>States that the window will be lowered if the window is not fully </a:t>
                </a:r>
                <a:r>
                  <a:rPr lang="en-US" dirty="0" err="1"/>
                  <a:t>lowerd</a:t>
                </a:r>
                <a:r>
                  <a:rPr lang="en-US" dirty="0"/>
                  <a:t> (X = 0) and the switch is pushed (D = 1) OR if the window if to be lowered automatically to a fully down position (A = 1)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E4EEC-A193-4E38-8C0F-B1DC1D87F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9096"/>
                <a:ext cx="10515600" cy="5113780"/>
              </a:xfrm>
              <a:blipFill>
                <a:blip r:embed="rId2"/>
                <a:stretch>
                  <a:fillRect l="-928" r="-1217" b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57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5E0-3169-4C4A-A3F0-F5A295CF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82" y="5361"/>
            <a:ext cx="10314482" cy="1118901"/>
          </a:xfrm>
        </p:spPr>
        <p:txBody>
          <a:bodyPr/>
          <a:lstStyle/>
          <a:p>
            <a:pPr algn="ctr"/>
            <a:r>
              <a:rPr lang="en-US" dirty="0"/>
              <a:t>Boolean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4EEC-A193-4E38-8C0F-B1DC1D87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6"/>
            <a:ext cx="10515600" cy="51137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Boolean Equations</a:t>
            </a:r>
          </a:p>
          <a:p>
            <a:pPr lvl="1"/>
            <a:r>
              <a:rPr lang="en-US" dirty="0"/>
              <a:t>Expresses the logical relationship between binary variables</a:t>
            </a:r>
          </a:p>
          <a:p>
            <a:pPr lvl="1"/>
            <a:r>
              <a:rPr lang="en-US" dirty="0"/>
              <a:t>Evaluated by the determining of the binary values of the expression for all possible combination of values for the variables</a:t>
            </a:r>
          </a:p>
          <a:p>
            <a:r>
              <a:rPr lang="en-US" dirty="0"/>
              <a:t>A Boolean Function can be represented by a truth table</a:t>
            </a:r>
          </a:p>
          <a:p>
            <a:r>
              <a:rPr lang="en-US" dirty="0"/>
              <a:t>Truth Table for a Boolean function</a:t>
            </a:r>
          </a:p>
          <a:p>
            <a:pPr lvl="1"/>
            <a:r>
              <a:rPr lang="en-US" dirty="0"/>
              <a:t>A list of all combinations of  1`s and 0`s that can be assigned to the binary variables and a lit that shows the value of the function for each binary combination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F331-93B2-4CDE-8D28-5604DE18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" y="0"/>
            <a:ext cx="12087069" cy="1139255"/>
          </a:xfrm>
        </p:spPr>
        <p:txBody>
          <a:bodyPr/>
          <a:lstStyle/>
          <a:p>
            <a:pPr algn="ctr"/>
            <a:r>
              <a:rPr lang="en-US" dirty="0"/>
              <a:t>Truth Table for a Boolean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42D8-FB59-41ED-B4B5-7C5085AEE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843" y="1289154"/>
                <a:ext cx="11737297" cy="5441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truth table for the Boolean Function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+ 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rows in a truth table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n = the number of variables in the function </a:t>
                </a:r>
              </a:p>
              <a:p>
                <a:r>
                  <a:rPr lang="en-US" dirty="0"/>
                  <a:t>There are 8 possible binary combination for the function 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42D8-FB59-41ED-B4B5-7C5085AEE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843" y="1289154"/>
                <a:ext cx="11737297" cy="5441430"/>
              </a:xfrm>
              <a:blipFill>
                <a:blip r:embed="rId2"/>
                <a:stretch>
                  <a:fillRect l="-779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E855F-B16A-4648-BFA6-8877399A8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44533"/>
              </p:ext>
            </p:extLst>
          </p:nvPr>
        </p:nvGraphicFramePr>
        <p:xfrm>
          <a:off x="1687227" y="1965960"/>
          <a:ext cx="58678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954">
                  <a:extLst>
                    <a:ext uri="{9D8B030D-6E8A-4147-A177-3AD203B41FA5}">
                      <a16:colId xmlns:a16="http://schemas.microsoft.com/office/drawing/2014/main" val="3873335885"/>
                    </a:ext>
                  </a:extLst>
                </a:gridCol>
                <a:gridCol w="1466954">
                  <a:extLst>
                    <a:ext uri="{9D8B030D-6E8A-4147-A177-3AD203B41FA5}">
                      <a16:colId xmlns:a16="http://schemas.microsoft.com/office/drawing/2014/main" val="541500805"/>
                    </a:ext>
                  </a:extLst>
                </a:gridCol>
                <a:gridCol w="1466954">
                  <a:extLst>
                    <a:ext uri="{9D8B030D-6E8A-4147-A177-3AD203B41FA5}">
                      <a16:colId xmlns:a16="http://schemas.microsoft.com/office/drawing/2014/main" val="1529854193"/>
                    </a:ext>
                  </a:extLst>
                </a:gridCol>
                <a:gridCol w="1466954">
                  <a:extLst>
                    <a:ext uri="{9D8B030D-6E8A-4147-A177-3AD203B41FA5}">
                      <a16:colId xmlns:a16="http://schemas.microsoft.com/office/drawing/2014/main" val="4136812237"/>
                    </a:ext>
                  </a:extLst>
                </a:gridCol>
              </a:tblGrid>
              <a:tr h="35787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6929"/>
                  </a:ext>
                </a:extLst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5281"/>
                  </a:ext>
                </a:extLst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68890"/>
                  </a:ext>
                </a:extLst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43222"/>
                  </a:ext>
                </a:extLst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01701"/>
                  </a:ext>
                </a:extLst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34019"/>
                  </a:ext>
                </a:extLst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02121"/>
                  </a:ext>
                </a:extLst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1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4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5D17-3F90-440F-9A10-0FD86C1D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Transformation of Algebraic expression for a Boolean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EC76D5-B94A-4B81-8E26-63F1FF89E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92966"/>
                <a:ext cx="12067082" cy="1581813"/>
              </a:xfrm>
            </p:spPr>
            <p:txBody>
              <a:bodyPr/>
              <a:lstStyle/>
              <a:p>
                <a:r>
                  <a:rPr lang="en-US" dirty="0"/>
                  <a:t>An algebraic expression for a Boolean function can be terraformed to a circuit diagram composed of logic gates that implement the function </a:t>
                </a:r>
              </a:p>
              <a:p>
                <a:r>
                  <a:rPr lang="en-US" dirty="0"/>
                  <a:t>Logic Circuit  Diagram for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+ 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EC76D5-B94A-4B81-8E26-63F1FF89E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92966"/>
                <a:ext cx="12067082" cy="1581813"/>
              </a:xfrm>
              <a:blipFill>
                <a:blip r:embed="rId2"/>
                <a:stretch>
                  <a:fillRect l="-909" t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2468AAC-3922-4A0C-92F8-ECEAB03BD490}"/>
              </a:ext>
            </a:extLst>
          </p:cNvPr>
          <p:cNvGrpSpPr/>
          <p:nvPr/>
        </p:nvGrpSpPr>
        <p:grpSpPr>
          <a:xfrm>
            <a:off x="793772" y="3428998"/>
            <a:ext cx="7191895" cy="945410"/>
            <a:chOff x="-1649057" y="4360983"/>
            <a:chExt cx="7929936" cy="925391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BAC77517-66C7-4FC2-86BF-784E0012673B}"/>
                </a:ext>
              </a:extLst>
            </p:cNvPr>
            <p:cNvSpPr/>
            <p:nvPr/>
          </p:nvSpPr>
          <p:spPr>
            <a:xfrm>
              <a:off x="2518115" y="4360983"/>
              <a:ext cx="1223891" cy="9253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283972-ABAC-4302-82E6-81838B050B3E}"/>
                </a:ext>
              </a:extLst>
            </p:cNvPr>
            <p:cNvCxnSpPr>
              <a:cxnSpLocks/>
            </p:cNvCxnSpPr>
            <p:nvPr/>
          </p:nvCxnSpPr>
          <p:spPr>
            <a:xfrm>
              <a:off x="3742006" y="4823678"/>
              <a:ext cx="1108582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4F7B82-A098-458E-AF41-80681536AF00}"/>
                </a:ext>
              </a:extLst>
            </p:cNvPr>
            <p:cNvCxnSpPr/>
            <p:nvPr/>
          </p:nvCxnSpPr>
          <p:spPr>
            <a:xfrm>
              <a:off x="1364564" y="5008097"/>
              <a:ext cx="11535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919B423-203F-4436-ABD0-CC000DFE839E}"/>
                </a:ext>
              </a:extLst>
            </p:cNvPr>
            <p:cNvCxnSpPr>
              <a:cxnSpLocks/>
            </p:cNvCxnSpPr>
            <p:nvPr/>
          </p:nvCxnSpPr>
          <p:spPr>
            <a:xfrm>
              <a:off x="1409533" y="4614203"/>
              <a:ext cx="1108582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916131-EE27-458E-885E-7E7CDA7647F1}"/>
                </a:ext>
              </a:extLst>
            </p:cNvPr>
            <p:cNvSpPr txBox="1"/>
            <p:nvPr/>
          </p:nvSpPr>
          <p:spPr>
            <a:xfrm>
              <a:off x="1075947" y="4370331"/>
              <a:ext cx="464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1CD4C-B4DC-4361-9D5A-D09E868560CE}"/>
                </a:ext>
              </a:extLst>
            </p:cNvPr>
            <p:cNvSpPr txBox="1"/>
            <p:nvPr/>
          </p:nvSpPr>
          <p:spPr>
            <a:xfrm>
              <a:off x="-1649057" y="4780702"/>
              <a:ext cx="314795" cy="451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A1173-526D-4D56-8191-33782EFEAF9F}"/>
                </a:ext>
              </a:extLst>
            </p:cNvPr>
            <p:cNvSpPr txBox="1"/>
            <p:nvPr/>
          </p:nvSpPr>
          <p:spPr>
            <a:xfrm>
              <a:off x="4930264" y="4622122"/>
              <a:ext cx="1350615" cy="31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 = X●Y </a:t>
              </a:r>
            </a:p>
          </p:txBody>
        </p:sp>
      </p:grpSp>
      <p:pic>
        <p:nvPicPr>
          <p:cNvPr id="12" name="Picture 2" descr="Image result for logical not gate">
            <a:extLst>
              <a:ext uri="{FF2B5EF4-FFF2-40B4-BE49-F238E27FC236}">
                <a16:creationId xmlns:a16="http://schemas.microsoft.com/office/drawing/2014/main" id="{312E3BA3-55D1-4668-AE07-3D6F700CF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7" t="-3073" r="10689" b="62132"/>
          <a:stretch/>
        </p:blipFill>
        <p:spPr bwMode="auto">
          <a:xfrm>
            <a:off x="1151530" y="3737398"/>
            <a:ext cx="1558637" cy="76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A41B35-DB6D-46B2-A82D-F351FC74F9BB}"/>
              </a:ext>
            </a:extLst>
          </p:cNvPr>
          <p:cNvCxnSpPr/>
          <p:nvPr/>
        </p:nvCxnSpPr>
        <p:spPr>
          <a:xfrm>
            <a:off x="2521508" y="4090112"/>
            <a:ext cx="12361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BC38E0-3D32-443B-852A-72288B0810FB}"/>
              </a:ext>
            </a:extLst>
          </p:cNvPr>
          <p:cNvCxnSpPr/>
          <p:nvPr/>
        </p:nvCxnSpPr>
        <p:spPr>
          <a:xfrm>
            <a:off x="6569586" y="3901702"/>
            <a:ext cx="80362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C3F2E-45C4-4E83-97BE-6A5674BF1ACB}"/>
              </a:ext>
            </a:extLst>
          </p:cNvPr>
          <p:cNvSpPr txBox="1"/>
          <p:nvPr/>
        </p:nvSpPr>
        <p:spPr>
          <a:xfrm>
            <a:off x="6569586" y="4173969"/>
            <a:ext cx="46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5" name="Picture 4" descr="http://www.circuitstoday.com/wp-content/uploads/2010/04/2-Input-OR-Gate-Truth-Table.jpg">
            <a:extLst>
              <a:ext uri="{FF2B5EF4-FFF2-40B4-BE49-F238E27FC236}">
                <a16:creationId xmlns:a16="http://schemas.microsoft.com/office/drawing/2014/main" id="{3E8CA352-5B26-4E8A-88AE-1435B248F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7" r="44237"/>
          <a:stretch/>
        </p:blipFill>
        <p:spPr bwMode="auto">
          <a:xfrm>
            <a:off x="6688494" y="3496982"/>
            <a:ext cx="2956407" cy="172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DA98C4-B81A-4756-9EC8-882DF6D0396A}"/>
              </a:ext>
            </a:extLst>
          </p:cNvPr>
          <p:cNvCxnSpPr>
            <a:cxnSpLocks/>
          </p:cNvCxnSpPr>
          <p:nvPr/>
        </p:nvCxnSpPr>
        <p:spPr>
          <a:xfrm>
            <a:off x="6569586" y="3901703"/>
            <a:ext cx="803624" cy="849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D5ACB3-E3A9-4FA0-84EE-6CE7ED1F9AA1}"/>
              </a:ext>
            </a:extLst>
          </p:cNvPr>
          <p:cNvSpPr txBox="1"/>
          <p:nvPr/>
        </p:nvSpPr>
        <p:spPr>
          <a:xfrm>
            <a:off x="6760754" y="4173969"/>
            <a:ext cx="3885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1E029-CC12-4B67-8706-42C711ABB040}"/>
              </a:ext>
            </a:extLst>
          </p:cNvPr>
          <p:cNvSpPr txBox="1"/>
          <p:nvPr/>
        </p:nvSpPr>
        <p:spPr>
          <a:xfrm>
            <a:off x="9444865" y="3912359"/>
            <a:ext cx="8703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07699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E383-C3BC-4376-804B-AB60E85D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8" y="0"/>
            <a:ext cx="10515600" cy="1325563"/>
          </a:xfrm>
        </p:spPr>
        <p:txBody>
          <a:bodyPr/>
          <a:lstStyle/>
          <a:p>
            <a:r>
              <a:rPr lang="en-US" dirty="0"/>
              <a:t>Simplification of 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4363-6B64-4FF9-BD75-588F2817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18" y="1558977"/>
            <a:ext cx="10515600" cy="1570220"/>
          </a:xfrm>
        </p:spPr>
        <p:txBody>
          <a:bodyPr/>
          <a:lstStyle/>
          <a:p>
            <a:r>
              <a:rPr lang="en-US" dirty="0"/>
              <a:t>Boolean expressions can be simplified using Boolean Algebraic rules</a:t>
            </a:r>
          </a:p>
          <a:p>
            <a:pPr lvl="1"/>
            <a:r>
              <a:rPr lang="en-US" dirty="0"/>
              <a:t>This reduces the number of gates</a:t>
            </a:r>
          </a:p>
          <a:p>
            <a:r>
              <a:rPr lang="en-US" dirty="0"/>
              <a:t>Basic Identities of Boolean Algebra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EB114-38D3-4DB7-93B2-90F72A52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57" y="3126382"/>
            <a:ext cx="7946661" cy="33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93" y="1307011"/>
            <a:ext cx="4129585" cy="4779889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200" dirty="0"/>
              <a:t>Block Diagram</a:t>
            </a:r>
          </a:p>
          <a:p>
            <a:r>
              <a:rPr lang="en-US" sz="3200" dirty="0"/>
              <a:t>CPU</a:t>
            </a:r>
          </a:p>
          <a:p>
            <a:pPr lvl="1"/>
            <a:r>
              <a:rPr lang="en-US" dirty="0"/>
              <a:t>Central Processing Unit</a:t>
            </a:r>
          </a:p>
          <a:p>
            <a:r>
              <a:rPr lang="en-US" dirty="0"/>
              <a:t>FPU</a:t>
            </a:r>
          </a:p>
          <a:p>
            <a:pPr lvl="1"/>
            <a:r>
              <a:rPr lang="en-US" dirty="0"/>
              <a:t>Floating Point Unit</a:t>
            </a:r>
          </a:p>
          <a:p>
            <a:r>
              <a:rPr lang="en-US" dirty="0"/>
              <a:t>MMU</a:t>
            </a:r>
          </a:p>
          <a:p>
            <a:pPr lvl="1"/>
            <a:r>
              <a:rPr lang="en-US" dirty="0"/>
              <a:t>Memory Management Unit</a:t>
            </a:r>
          </a:p>
          <a:p>
            <a:r>
              <a:rPr lang="en-US" dirty="0"/>
              <a:t>Internal Cache</a:t>
            </a:r>
          </a:p>
          <a:p>
            <a:r>
              <a:rPr lang="en-US" dirty="0"/>
              <a:t>External Cache</a:t>
            </a:r>
          </a:p>
          <a:p>
            <a:r>
              <a:rPr lang="en-US" dirty="0"/>
              <a:t>RAM – Random Access Memory</a:t>
            </a:r>
          </a:p>
          <a:p>
            <a:pPr lvl="1"/>
            <a:r>
              <a:rPr lang="en-US" dirty="0"/>
              <a:t>On board Memory</a:t>
            </a:r>
          </a:p>
          <a:p>
            <a:r>
              <a:rPr lang="en-US" dirty="0"/>
              <a:t>Buss Interface</a:t>
            </a:r>
          </a:p>
          <a:p>
            <a:pPr lvl="1"/>
            <a:r>
              <a:rPr lang="en-US" dirty="0"/>
              <a:t>Interface various components (CPU, RAM, Drive controller, etc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5081" y="1535657"/>
            <a:ext cx="6032310" cy="47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0" y="483879"/>
            <a:ext cx="5759533" cy="846157"/>
          </a:xfrm>
        </p:spPr>
        <p:txBody>
          <a:bodyPr/>
          <a:lstStyle/>
          <a:p>
            <a:r>
              <a:rPr lang="en-US" dirty="0"/>
              <a:t>Generic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002" y="1518107"/>
            <a:ext cx="6290195" cy="46333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Memory</a:t>
            </a:r>
          </a:p>
          <a:p>
            <a:pPr lvl="1"/>
            <a:r>
              <a:rPr lang="en-US" dirty="0"/>
              <a:t>Stores program, input and output and intermediate data</a:t>
            </a:r>
          </a:p>
          <a:p>
            <a:r>
              <a:rPr lang="en-US" dirty="0"/>
              <a:t>Data path</a:t>
            </a:r>
          </a:p>
          <a:p>
            <a:pPr lvl="1"/>
            <a:r>
              <a:rPr lang="en-US" dirty="0"/>
              <a:t>Performs arithmetic and data processing operation specified by program</a:t>
            </a:r>
          </a:p>
          <a:p>
            <a:r>
              <a:rPr lang="en-US" dirty="0"/>
              <a:t>Control Unit</a:t>
            </a:r>
          </a:p>
          <a:p>
            <a:pPr lvl="1"/>
            <a:r>
              <a:rPr lang="en-US" dirty="0"/>
              <a:t>Supervise flow of information between  units</a:t>
            </a:r>
          </a:p>
          <a:p>
            <a:r>
              <a:rPr lang="en-US" dirty="0"/>
              <a:t>CPU – Central Processing Unit</a:t>
            </a:r>
          </a:p>
          <a:p>
            <a:pPr lvl="1"/>
            <a:r>
              <a:rPr lang="en-US" dirty="0"/>
              <a:t>Data path combined with control unit</a:t>
            </a:r>
          </a:p>
          <a:p>
            <a:r>
              <a:rPr lang="en-US" dirty="0" err="1"/>
              <a:t>Input/Output</a:t>
            </a:r>
            <a:r>
              <a:rPr lang="en-US" dirty="0"/>
              <a:t> (IO)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Program and data transferred to memory</a:t>
            </a:r>
          </a:p>
          <a:p>
            <a:pPr lvl="3"/>
            <a:r>
              <a:rPr lang="en-US" dirty="0"/>
              <a:t>Usually a keyboard</a:t>
            </a:r>
          </a:p>
          <a:p>
            <a:pPr lvl="2"/>
            <a:r>
              <a:rPr lang="en-US" dirty="0"/>
              <a:t>Output</a:t>
            </a:r>
          </a:p>
          <a:p>
            <a:pPr lvl="3"/>
            <a:r>
              <a:rPr lang="en-US" dirty="0"/>
              <a:t>Displays results of computation</a:t>
            </a:r>
          </a:p>
          <a:p>
            <a:pPr lvl="4"/>
            <a:r>
              <a:rPr lang="en-US" dirty="0"/>
              <a:t>Usually LCD or other monitor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7948" y="1864386"/>
            <a:ext cx="4984052" cy="294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I/O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CD-ROMs</a:t>
            </a:r>
          </a:p>
          <a:p>
            <a:r>
              <a:rPr lang="en-US" dirty="0"/>
              <a:t>DVD</a:t>
            </a:r>
          </a:p>
          <a:p>
            <a:r>
              <a:rPr lang="en-US" dirty="0"/>
              <a:t>Scanners = input</a:t>
            </a:r>
          </a:p>
          <a:p>
            <a:r>
              <a:rPr lang="en-US" dirty="0"/>
              <a:t>Printers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 computers, Micro controllers, DSP and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69275" cy="4384106"/>
          </a:xfrm>
        </p:spPr>
        <p:txBody>
          <a:bodyPr>
            <a:normAutofit/>
          </a:bodyPr>
          <a:lstStyle/>
          <a:p>
            <a:r>
              <a:rPr lang="en-US" sz="2200" dirty="0"/>
              <a:t>Small computer embedded into every day equipment and often not apparent</a:t>
            </a:r>
          </a:p>
          <a:p>
            <a:r>
              <a:rPr lang="en-US" sz="2200" dirty="0"/>
              <a:t>Micro controllers, DSP and other embedded system controls:</a:t>
            </a:r>
          </a:p>
          <a:p>
            <a:pPr lvl="1"/>
            <a:r>
              <a:rPr lang="en-US" sz="1900" dirty="0"/>
              <a:t>Temperature, speed, air pressure, etc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0216" y="1852256"/>
            <a:ext cx="6792588" cy="441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 computers, Micro controllers, DSP and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69275" cy="4384106"/>
          </a:xfrm>
        </p:spPr>
        <p:txBody>
          <a:bodyPr>
            <a:normAutofit/>
          </a:bodyPr>
          <a:lstStyle/>
          <a:p>
            <a:r>
              <a:rPr lang="en-US" sz="2200" dirty="0"/>
              <a:t>Small computer embedded into every day equipment and often not apparent</a:t>
            </a:r>
          </a:p>
          <a:p>
            <a:r>
              <a:rPr lang="en-US" sz="2200" dirty="0"/>
              <a:t>Micro controllers, DSP and other embedded system controls:</a:t>
            </a:r>
          </a:p>
          <a:p>
            <a:pPr lvl="1"/>
            <a:r>
              <a:rPr lang="en-US" sz="1900" dirty="0"/>
              <a:t>Temperature, speed, air pressure, etc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0216" y="1852256"/>
            <a:ext cx="6792588" cy="441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15233" cy="1095185"/>
          </a:xfrm>
        </p:spPr>
        <p:txBody>
          <a:bodyPr/>
          <a:lstStyle/>
          <a:p>
            <a:pPr algn="ctr"/>
            <a:r>
              <a:rPr lang="en-US" dirty="0"/>
              <a:t>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8182970" cy="45938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Binary Number system</a:t>
            </a:r>
          </a:p>
          <a:p>
            <a:pPr lvl="1"/>
            <a:r>
              <a:rPr lang="en-US" dirty="0"/>
              <a:t>Base 2 system with two digits or bits (0 and 1)</a:t>
            </a:r>
          </a:p>
          <a:p>
            <a:pPr lvl="2"/>
            <a:r>
              <a:rPr lang="en-US" dirty="0"/>
              <a:t>A bit is a binary digit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Subscript (2) for the binary number (11010) indicates the base of the number (base 2)</a:t>
            </a:r>
          </a:p>
          <a:p>
            <a:pPr lvl="1"/>
            <a:r>
              <a:rPr lang="en-US" dirty="0"/>
              <a:t> Subscript (10) of the decimal number 26 indicates base (10)</a:t>
            </a:r>
          </a:p>
          <a:p>
            <a:r>
              <a:rPr lang="en-US" dirty="0">
                <a:solidFill>
                  <a:srgbClr val="C00000"/>
                </a:solidFill>
              </a:rPr>
              <a:t>Assign 2.1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Show that the decimal (base 10) equivalent of the binary number 110101.11 is equal to 53.75</a:t>
            </a:r>
          </a:p>
          <a:p>
            <a:pPr lvl="2"/>
            <a:endParaRPr lang="en-US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3752850" cy="190500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3752850" cy="1905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4334" y="3166280"/>
            <a:ext cx="3998793" cy="312052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pPr algn="ctr"/>
            <a:r>
              <a:rPr lang="en-US" dirty="0"/>
              <a:t>Powers of 2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3"/>
            <a:ext cx="4579961" cy="48449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first 24 numbers obtained from 2 to the power of n</a:t>
            </a:r>
          </a:p>
          <a:p>
            <a:endParaRPr lang="en-US" dirty="0"/>
          </a:p>
          <a:p>
            <a:r>
              <a:rPr lang="en-US" dirty="0"/>
              <a:t>        Is referred to as K or Kilo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ea typeface="Times New Roman"/>
                <a:cs typeface="Times New Roman"/>
              </a:rPr>
              <a:t> </a:t>
            </a:r>
            <a:r>
              <a:rPr lang="en-US" dirty="0"/>
              <a:t>      is referred to as M or Mega</a:t>
            </a:r>
          </a:p>
          <a:p>
            <a:endParaRPr lang="en-US" dirty="0"/>
          </a:p>
          <a:p>
            <a:r>
              <a:rPr lang="en-US" dirty="0"/>
              <a:t>      is referred to as G or Giga</a:t>
            </a:r>
          </a:p>
          <a:p>
            <a:endParaRPr lang="en-US" dirty="0"/>
          </a:p>
          <a:p>
            <a:r>
              <a:rPr lang="en-US" dirty="0"/>
              <a:t>       is referred to as T or </a:t>
            </a:r>
            <a:r>
              <a:rPr lang="en-US" dirty="0" err="1"/>
              <a:t>Tera</a:t>
            </a:r>
            <a:r>
              <a:rPr lang="en-US" dirty="0"/>
              <a:t> 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2756" y="1279834"/>
            <a:ext cx="4656019" cy="361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0059" y="2586250"/>
            <a:ext cx="465732" cy="443554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1004" y="3443867"/>
            <a:ext cx="395785" cy="376938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0060" y="4671515"/>
            <a:ext cx="382138" cy="363941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0061" y="5583316"/>
            <a:ext cx="327546" cy="311948"/>
          </a:xfrm>
          <a:prstGeom prst="rect">
            <a:avLst/>
          </a:prstGeom>
          <a:noFill/>
        </p:spPr>
      </p:pic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4K =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28346" y="5370394"/>
            <a:ext cx="1962150" cy="238125"/>
          </a:xfrm>
          <a:prstGeom prst="rect">
            <a:avLst/>
          </a:prstGeom>
          <a:noFill/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6953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2436" y="5295331"/>
            <a:ext cx="4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09481" y="5841242"/>
            <a:ext cx="4367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Assign 2.2:</a:t>
            </a:r>
          </a:p>
          <a:p>
            <a:r>
              <a:rPr lang="en-US" dirty="0">
                <a:solidFill>
                  <a:srgbClr val="C00000"/>
                </a:solidFill>
              </a:rPr>
              <a:t> What is 16 M equal to? </a:t>
            </a:r>
          </a:p>
          <a:p>
            <a:r>
              <a:rPr lang="en-US" dirty="0">
                <a:solidFill>
                  <a:srgbClr val="C00000"/>
                </a:solidFill>
              </a:rPr>
              <a:t>2^2x2^4x2^8x2^10=16777216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1964</TotalTime>
  <Words>1782</Words>
  <Application>Microsoft Macintosh PowerPoint</Application>
  <PresentationFormat>Widescreen</PresentationFormat>
  <Paragraphs>355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Digital Systems  CS 260</vt:lpstr>
      <vt:lpstr>PowerPoint Presentation</vt:lpstr>
      <vt:lpstr>Generic Computer</vt:lpstr>
      <vt:lpstr>Generic Computer</vt:lpstr>
      <vt:lpstr>Other I/O Devices</vt:lpstr>
      <vt:lpstr>Micro computers, Micro controllers, DSP and Embedded systems</vt:lpstr>
      <vt:lpstr>Micro computers, Micro controllers, DSP and Embedded systems</vt:lpstr>
      <vt:lpstr>Binary Numbers</vt:lpstr>
      <vt:lpstr>Powers of 2 Table</vt:lpstr>
      <vt:lpstr>Conversion of decimal numbers to Binary</vt:lpstr>
      <vt:lpstr>Boolean Algebra</vt:lpstr>
      <vt:lpstr>Logical Operators</vt:lpstr>
      <vt:lpstr>Binary Logic</vt:lpstr>
      <vt:lpstr>Truth tables for Logical Operators AND, OR and NOT</vt:lpstr>
      <vt:lpstr>Logic Gates</vt:lpstr>
      <vt:lpstr>Logical Gates (continued)</vt:lpstr>
      <vt:lpstr>Boolean Algebra</vt:lpstr>
      <vt:lpstr>Boolean Function – The Power Window</vt:lpstr>
      <vt:lpstr>Boolean Function – The Power Window</vt:lpstr>
      <vt:lpstr>Boolean Function – The Power Window</vt:lpstr>
      <vt:lpstr>Boolean Equations</vt:lpstr>
      <vt:lpstr>Truth Table for a Boolean Function</vt:lpstr>
      <vt:lpstr>Transformation of Algebraic expression for a Boolean Function</vt:lpstr>
      <vt:lpstr>Simplification of Boolean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Systems  CS 260</dc:title>
  <dc:creator>Maurice McGlashan</dc:creator>
  <cp:lastModifiedBy>NUSRATH.AHMED@student.mec.cuny.edu</cp:lastModifiedBy>
  <cp:revision>76</cp:revision>
  <dcterms:created xsi:type="dcterms:W3CDTF">2018-09-13T11:14:14Z</dcterms:created>
  <dcterms:modified xsi:type="dcterms:W3CDTF">2019-09-16T23:04:34Z</dcterms:modified>
</cp:coreProperties>
</file>