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81" r:id="rId4"/>
    <p:sldId id="278" r:id="rId5"/>
    <p:sldId id="279" r:id="rId6"/>
    <p:sldId id="280"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94709" autoAdjust="0"/>
  </p:normalViewPr>
  <p:slideViewPr>
    <p:cSldViewPr snapToGrid="0">
      <p:cViewPr varScale="1">
        <p:scale>
          <a:sx n="64" d="100"/>
          <a:sy n="64" d="100"/>
        </p:scale>
        <p:origin x="84"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6EFFB-7412-4CD0-BCC9-C50243F24EF5}" type="datetimeFigureOut">
              <a:rPr lang="en-US" smtClean="0"/>
              <a:t>10/1/2018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CFB7C-7495-4EC7-9BDA-0D94D4EAFB45}" type="slidenum">
              <a:rPr lang="en-US" smtClean="0"/>
              <a:t>‹#›</a:t>
            </a:fld>
            <a:endParaRPr lang="en-US"/>
          </a:p>
        </p:txBody>
      </p:sp>
    </p:spTree>
    <p:extLst>
      <p:ext uri="{BB962C8B-B14F-4D97-AF65-F5344CB8AC3E}">
        <p14:creationId xmlns:p14="http://schemas.microsoft.com/office/powerpoint/2010/main" val="328161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CFB7C-7495-4EC7-9BDA-0D94D4EAFB45}" type="slidenum">
              <a:rPr lang="en-US" smtClean="0"/>
              <a:t>15</a:t>
            </a:fld>
            <a:endParaRPr lang="en-US"/>
          </a:p>
        </p:txBody>
      </p:sp>
    </p:spTree>
    <p:extLst>
      <p:ext uri="{BB962C8B-B14F-4D97-AF65-F5344CB8AC3E}">
        <p14:creationId xmlns:p14="http://schemas.microsoft.com/office/powerpoint/2010/main" val="412039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CFB7C-7495-4EC7-9BDA-0D94D4EAFB45}" type="slidenum">
              <a:rPr lang="en-US" smtClean="0"/>
              <a:t>24</a:t>
            </a:fld>
            <a:endParaRPr lang="en-US"/>
          </a:p>
        </p:txBody>
      </p:sp>
    </p:spTree>
    <p:extLst>
      <p:ext uri="{BB962C8B-B14F-4D97-AF65-F5344CB8AC3E}">
        <p14:creationId xmlns:p14="http://schemas.microsoft.com/office/powerpoint/2010/main" val="252325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D260-82AF-4F4A-AE0D-6BE719EB8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15E669-72D7-4E0C-B04D-3A699239A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FA537-C14E-45AF-A793-18528E19821B}"/>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5" name="Footer Placeholder 4">
            <a:extLst>
              <a:ext uri="{FF2B5EF4-FFF2-40B4-BE49-F238E27FC236}">
                <a16:creationId xmlns:a16="http://schemas.microsoft.com/office/drawing/2014/main" id="{AF76FB9C-2F97-4B7B-A85C-9DF267549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81EF0-22AB-4ADC-A34C-8A29F3F729FA}"/>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45328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1708-5959-4603-9157-BB9CCDA923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15513F-0BFB-4C02-B813-5471149221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B91D3-2C57-4A00-960C-0E71ED90F3A9}"/>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5" name="Footer Placeholder 4">
            <a:extLst>
              <a:ext uri="{FF2B5EF4-FFF2-40B4-BE49-F238E27FC236}">
                <a16:creationId xmlns:a16="http://schemas.microsoft.com/office/drawing/2014/main" id="{852A586E-73D9-45F7-9A24-62044E1C6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5B21D-AA49-4BC3-A0FC-08B09CD73F8A}"/>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208590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3ECC9-1595-4149-89BD-7E47DB596C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B15116-B473-4C04-A4B7-8E98F9F0D8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8231F-3803-4261-B5DB-6E51503ED0F5}"/>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5" name="Footer Placeholder 4">
            <a:extLst>
              <a:ext uri="{FF2B5EF4-FFF2-40B4-BE49-F238E27FC236}">
                <a16:creationId xmlns:a16="http://schemas.microsoft.com/office/drawing/2014/main" id="{821799DB-582C-4FCA-91DF-762B36738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DEDC5-6832-4796-8527-F46B4DF7D710}"/>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313018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D6D1-F109-4A85-8348-2F5D09ADF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6ECD7-F90D-43B7-B04D-3B61AA32A5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6737C-47BA-4F7A-9042-5D0E658F0C34}"/>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5" name="Footer Placeholder 4">
            <a:extLst>
              <a:ext uri="{FF2B5EF4-FFF2-40B4-BE49-F238E27FC236}">
                <a16:creationId xmlns:a16="http://schemas.microsoft.com/office/drawing/2014/main" id="{00D6A5F0-30A3-4C23-B15E-2EE0C9364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F66D0-5214-46A9-B30C-30B19CB5F72B}"/>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292995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EE97-166C-4C5E-BF79-B8B374194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CC0DF-85D9-4413-9B75-7E1A1DD3D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BDDF09-B878-462F-AB0F-E4FAAD893F47}"/>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5" name="Footer Placeholder 4">
            <a:extLst>
              <a:ext uri="{FF2B5EF4-FFF2-40B4-BE49-F238E27FC236}">
                <a16:creationId xmlns:a16="http://schemas.microsoft.com/office/drawing/2014/main" id="{95278F15-C40B-4921-8A00-2A2D72856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62039-43F1-45A7-80DC-376A16CD5F69}"/>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274860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0108-2D1A-46CA-ACB8-33463706F5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93E5D-0D19-4F1C-A7FC-2E36614361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7ADC3-7CF6-4A2D-B177-420F94D844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A648E-6C7A-443B-A2FD-6570F803033C}"/>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6" name="Footer Placeholder 5">
            <a:extLst>
              <a:ext uri="{FF2B5EF4-FFF2-40B4-BE49-F238E27FC236}">
                <a16:creationId xmlns:a16="http://schemas.microsoft.com/office/drawing/2014/main" id="{01E5EF21-50C6-4372-BF80-AF449A5F7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B270D-577E-4EDF-A1D5-B2A6AED81D58}"/>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120078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A4C3-B361-43E8-B8F1-F41C4E7A4A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187AD-EAAD-4F35-A5C7-005F0B519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1140DA-F57F-4581-B568-D6505B3AA7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F8564-9AA4-4F35-96E1-7979AD5159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FC151C-DD05-48A8-A40A-D29C1B7C0C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BC993-3D94-4C1F-96B9-D7F25F25BA09}"/>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8" name="Footer Placeholder 7">
            <a:extLst>
              <a:ext uri="{FF2B5EF4-FFF2-40B4-BE49-F238E27FC236}">
                <a16:creationId xmlns:a16="http://schemas.microsoft.com/office/drawing/2014/main" id="{E795B646-A1BD-491D-9680-902E30F08C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68B45-31C0-4D4D-AD7B-564AE70C6606}"/>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271570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4DB-E2B1-476E-B92D-CE0FC63CFD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D6C9C-D778-4379-A3F4-80E9D34FD232}"/>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4" name="Footer Placeholder 3">
            <a:extLst>
              <a:ext uri="{FF2B5EF4-FFF2-40B4-BE49-F238E27FC236}">
                <a16:creationId xmlns:a16="http://schemas.microsoft.com/office/drawing/2014/main" id="{6863E60F-3A86-44DD-A09A-F8224FC03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C96A74-1088-4F1C-8AC6-83FEDA8D18CB}"/>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116038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F54D4-8018-4DDD-913D-DCA0673A5730}"/>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3" name="Footer Placeholder 2">
            <a:extLst>
              <a:ext uri="{FF2B5EF4-FFF2-40B4-BE49-F238E27FC236}">
                <a16:creationId xmlns:a16="http://schemas.microsoft.com/office/drawing/2014/main" id="{1DAD7B92-38C0-4311-B877-65BA038AF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F1B2D-066F-4BDF-B4AB-09DB9F8DA3AE}"/>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401869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76D2-79E8-4B22-9C5A-33C14B6F3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AF3F99-B326-477C-8BDB-D6185D114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BE2FA-126F-4BF1-A314-35F44550B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D74CBE-49C9-4C64-BE72-62E4A969E2AE}"/>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6" name="Footer Placeholder 5">
            <a:extLst>
              <a:ext uri="{FF2B5EF4-FFF2-40B4-BE49-F238E27FC236}">
                <a16:creationId xmlns:a16="http://schemas.microsoft.com/office/drawing/2014/main" id="{8764A019-B835-482C-88A1-275C6F85A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A719F-70ED-4AFB-893E-5B666B29F239}"/>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347559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457C-938D-4AF6-B972-B94A69EC3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12304-2E15-4070-AC86-9B88AA8A6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9C69E-6150-45B1-9FEF-467B42E7F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89FA07-865D-44CA-B2E8-C43203E448F5}"/>
              </a:ext>
            </a:extLst>
          </p:cNvPr>
          <p:cNvSpPr>
            <a:spLocks noGrp="1"/>
          </p:cNvSpPr>
          <p:nvPr>
            <p:ph type="dt" sz="half" idx="10"/>
          </p:nvPr>
        </p:nvSpPr>
        <p:spPr/>
        <p:txBody>
          <a:bodyPr/>
          <a:lstStyle/>
          <a:p>
            <a:fld id="{053F9568-74E9-429D-9470-9BDA0624F574}" type="datetimeFigureOut">
              <a:rPr lang="en-US" smtClean="0"/>
              <a:pPr/>
              <a:t>10/1/2018</a:t>
            </a:fld>
            <a:endParaRPr lang="en-US"/>
          </a:p>
        </p:txBody>
      </p:sp>
      <p:sp>
        <p:nvSpPr>
          <p:cNvPr id="6" name="Footer Placeholder 5">
            <a:extLst>
              <a:ext uri="{FF2B5EF4-FFF2-40B4-BE49-F238E27FC236}">
                <a16:creationId xmlns:a16="http://schemas.microsoft.com/office/drawing/2014/main" id="{30AB8C57-0BAC-443E-B983-24791DC93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AFF5-275A-4746-9EFE-B3E75C6546BA}"/>
              </a:ext>
            </a:extLst>
          </p:cNvPr>
          <p:cNvSpPr>
            <a:spLocks noGrp="1"/>
          </p:cNvSpPr>
          <p:nvPr>
            <p:ph type="sldNum" sz="quarter" idx="12"/>
          </p:nvPr>
        </p:nvSpPr>
        <p:spPr/>
        <p:txBody>
          <a:bodyPr/>
          <a:lstStyle/>
          <a:p>
            <a:fld id="{A1070677-4F91-4D40-90B2-F8FEF0EED6C8}" type="slidenum">
              <a:rPr lang="en-US" smtClean="0"/>
              <a:pPr/>
              <a:t>‹#›</a:t>
            </a:fld>
            <a:endParaRPr lang="en-US"/>
          </a:p>
        </p:txBody>
      </p:sp>
    </p:spTree>
    <p:extLst>
      <p:ext uri="{BB962C8B-B14F-4D97-AF65-F5344CB8AC3E}">
        <p14:creationId xmlns:p14="http://schemas.microsoft.com/office/powerpoint/2010/main" val="385318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A4E20-B7C4-46CA-99C4-EF3E497F0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82D55-21BC-4C3A-86C2-55EF56468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3020E-E00C-497C-8BEF-952B1D6C8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F9568-74E9-429D-9470-9BDA0624F574}" type="datetimeFigureOut">
              <a:rPr lang="en-US" smtClean="0"/>
              <a:pPr/>
              <a:t>10/1/2018</a:t>
            </a:fld>
            <a:endParaRPr lang="en-US"/>
          </a:p>
        </p:txBody>
      </p:sp>
      <p:sp>
        <p:nvSpPr>
          <p:cNvPr id="5" name="Footer Placeholder 4">
            <a:extLst>
              <a:ext uri="{FF2B5EF4-FFF2-40B4-BE49-F238E27FC236}">
                <a16:creationId xmlns:a16="http://schemas.microsoft.com/office/drawing/2014/main" id="{557FD4AC-9475-447E-AE39-5859E7EF6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C4B9CF-2B09-4F33-BA4C-9EA02675A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70677-4F91-4D40-90B2-F8FEF0EED6C8}" type="slidenum">
              <a:rPr lang="en-US" smtClean="0"/>
              <a:pPr/>
              <a:t>‹#›</a:t>
            </a:fld>
            <a:endParaRPr lang="en-US"/>
          </a:p>
        </p:txBody>
      </p:sp>
    </p:spTree>
    <p:extLst>
      <p:ext uri="{BB962C8B-B14F-4D97-AF65-F5344CB8AC3E}">
        <p14:creationId xmlns:p14="http://schemas.microsoft.com/office/powerpoint/2010/main" val="271830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D44C-0CB2-4932-B6B3-7B9B9A7D5F9B}"/>
              </a:ext>
            </a:extLst>
          </p:cNvPr>
          <p:cNvSpPr>
            <a:spLocks noGrp="1"/>
          </p:cNvSpPr>
          <p:nvPr>
            <p:ph type="ctrTitle"/>
          </p:nvPr>
        </p:nvSpPr>
        <p:spPr/>
        <p:txBody>
          <a:bodyPr/>
          <a:lstStyle/>
          <a:p>
            <a:r>
              <a:rPr lang="en-US" dirty="0"/>
              <a:t>Digital Systems </a:t>
            </a:r>
            <a:br>
              <a:rPr lang="en-US" dirty="0"/>
            </a:br>
            <a:r>
              <a:rPr lang="en-US" dirty="0"/>
              <a:t>CS 260</a:t>
            </a:r>
          </a:p>
        </p:txBody>
      </p:sp>
      <p:sp>
        <p:nvSpPr>
          <p:cNvPr id="3" name="Subtitle 2">
            <a:extLst>
              <a:ext uri="{FF2B5EF4-FFF2-40B4-BE49-F238E27FC236}">
                <a16:creationId xmlns:a16="http://schemas.microsoft.com/office/drawing/2014/main" id="{E9D05F00-F968-4B3C-A545-62776B44D934}"/>
              </a:ext>
            </a:extLst>
          </p:cNvPr>
          <p:cNvSpPr>
            <a:spLocks noGrp="1"/>
          </p:cNvSpPr>
          <p:nvPr>
            <p:ph type="subTitle" idx="1"/>
          </p:nvPr>
        </p:nvSpPr>
        <p:spPr/>
        <p:txBody>
          <a:bodyPr>
            <a:normAutofit lnSpcReduction="10000"/>
          </a:bodyPr>
          <a:lstStyle/>
          <a:p>
            <a:r>
              <a:rPr lang="en-US" sz="3200" dirty="0"/>
              <a:t>Maurice </a:t>
            </a:r>
            <a:r>
              <a:rPr lang="en-US" sz="3200" dirty="0" err="1"/>
              <a:t>McGlashan</a:t>
            </a:r>
            <a:r>
              <a:rPr lang="en-US" sz="3200" dirty="0"/>
              <a:t>-Powell</a:t>
            </a:r>
          </a:p>
          <a:p>
            <a:endParaRPr lang="en-US" sz="3200" dirty="0"/>
          </a:p>
          <a:p>
            <a:r>
              <a:rPr lang="en-US" sz="3200" dirty="0"/>
              <a:t>Lecture II</a:t>
            </a:r>
          </a:p>
        </p:txBody>
      </p:sp>
    </p:spTree>
    <p:extLst>
      <p:ext uri="{BB962C8B-B14F-4D97-AF65-F5344CB8AC3E}">
        <p14:creationId xmlns:p14="http://schemas.microsoft.com/office/powerpoint/2010/main" val="2170985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normAutofit/>
          </a:bodyPr>
          <a:lstStyle/>
          <a:p>
            <a:pPr algn="ctr"/>
            <a:r>
              <a:rPr lang="en-US" sz="3600" dirty="0"/>
              <a:t>Conversion of decimal numbers to Binary</a:t>
            </a:r>
          </a:p>
        </p:txBody>
      </p:sp>
      <p:sp>
        <p:nvSpPr>
          <p:cNvPr id="3" name="Content Placeholder 2"/>
          <p:cNvSpPr>
            <a:spLocks noGrp="1"/>
          </p:cNvSpPr>
          <p:nvPr>
            <p:ph idx="1"/>
          </p:nvPr>
        </p:nvSpPr>
        <p:spPr>
          <a:xfrm>
            <a:off x="838200" y="1825625"/>
            <a:ext cx="10011770" cy="4111151"/>
          </a:xfrm>
        </p:spPr>
        <p:txBody>
          <a:bodyPr>
            <a:normAutofit fontScale="55000" lnSpcReduction="20000"/>
          </a:bodyPr>
          <a:lstStyle/>
          <a:p>
            <a:r>
              <a:rPr lang="en-US" dirty="0"/>
              <a:t>Conversion of a decimal number is achieved by </a:t>
            </a:r>
            <a:r>
              <a:rPr lang="en-US" dirty="0" err="1"/>
              <a:t>sucesivly</a:t>
            </a:r>
            <a:r>
              <a:rPr lang="en-US" dirty="0"/>
              <a:t> subtracting powers of 2 from the decimal number</a:t>
            </a:r>
          </a:p>
          <a:p>
            <a:r>
              <a:rPr lang="en-US" dirty="0"/>
              <a:t>To convert decimal number N to Binary</a:t>
            </a:r>
          </a:p>
          <a:p>
            <a:pPr lvl="1"/>
            <a:r>
              <a:rPr lang="en-US" dirty="0"/>
              <a:t>Find the greatest number that is a power of 2 that when it is subtracted from N yield a positive difference</a:t>
            </a:r>
          </a:p>
          <a:p>
            <a:pPr lvl="2"/>
            <a:r>
              <a:rPr lang="en-US" dirty="0"/>
              <a:t>Call the difference N1</a:t>
            </a:r>
          </a:p>
          <a:p>
            <a:pPr lvl="1"/>
            <a:r>
              <a:rPr lang="en-US" dirty="0"/>
              <a:t>Find the greatest number that is a power of 2 that when if is subtracted from N1 produces a positive difference N2</a:t>
            </a:r>
          </a:p>
          <a:p>
            <a:pPr lvl="2"/>
            <a:r>
              <a:rPr lang="en-US" dirty="0"/>
              <a:t>Repeat this until the difference is Zero</a:t>
            </a:r>
          </a:p>
          <a:p>
            <a:r>
              <a:rPr lang="en-US" dirty="0"/>
              <a:t>Example: Convert decimal 625 to binary</a:t>
            </a:r>
          </a:p>
          <a:p>
            <a:r>
              <a:rPr lang="en-US" dirty="0"/>
              <a:t>625-512 = 113 = N1    ,  512 =  </a:t>
            </a:r>
          </a:p>
          <a:p>
            <a:r>
              <a:rPr lang="en-US" dirty="0"/>
              <a:t>113 – 64 = 49 = N2      ,  64 = </a:t>
            </a:r>
          </a:p>
          <a:p>
            <a:r>
              <a:rPr lang="en-US" dirty="0"/>
              <a:t>49 – 32 = 17 = N3         , 32 =  </a:t>
            </a:r>
          </a:p>
          <a:p>
            <a:r>
              <a:rPr lang="en-US" dirty="0"/>
              <a:t>17 – 16 = 1 = N4            , 16 =  </a:t>
            </a:r>
          </a:p>
          <a:p>
            <a:r>
              <a:rPr lang="en-US" dirty="0"/>
              <a:t>1 – 1 = 0 =  N5               ,  1 = </a:t>
            </a:r>
          </a:p>
          <a:p>
            <a:r>
              <a:rPr lang="en-US" dirty="0"/>
              <a:t>So 625 = </a:t>
            </a:r>
          </a:p>
          <a:p>
            <a:pPr lvl="1">
              <a:buNone/>
            </a:pPr>
            <a:r>
              <a:rPr lang="en-US" dirty="0"/>
              <a:t> </a:t>
            </a:r>
          </a:p>
        </p:txBody>
      </p:sp>
      <p:sp>
        <p:nvSpPr>
          <p:cNvPr id="399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39" name="Rectangle 3"/>
          <p:cNvSpPr>
            <a:spLocks noChangeArrowheads="1"/>
          </p:cNvSpPr>
          <p:nvPr/>
        </p:nvSpPr>
        <p:spPr bwMode="auto">
          <a:xfrm>
            <a:off x="0" y="6667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39941"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89611" y="3777002"/>
            <a:ext cx="354842" cy="410870"/>
          </a:xfrm>
          <a:prstGeom prst="rect">
            <a:avLst/>
          </a:prstGeom>
          <a:noFill/>
        </p:spPr>
      </p:pic>
      <p:sp>
        <p:nvSpPr>
          <p:cNvPr id="39942" name="Rectangle 6"/>
          <p:cNvSpPr>
            <a:spLocks noChangeArrowheads="1"/>
          </p:cNvSpPr>
          <p:nvPr/>
        </p:nvSpPr>
        <p:spPr bwMode="auto">
          <a:xfrm>
            <a:off x="0" y="6667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39944"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3"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16906" y="4111955"/>
            <a:ext cx="327548" cy="363942"/>
          </a:xfrm>
          <a:prstGeom prst="rect">
            <a:avLst/>
          </a:prstGeom>
          <a:noFill/>
        </p:spPr>
      </p:pic>
      <p:sp>
        <p:nvSpPr>
          <p:cNvPr id="39946"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5"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30555" y="4383396"/>
            <a:ext cx="341194" cy="379104"/>
          </a:xfrm>
          <a:prstGeom prst="rect">
            <a:avLst/>
          </a:prstGeom>
          <a:noFill/>
        </p:spPr>
      </p:pic>
      <p:sp>
        <p:nvSpPr>
          <p:cNvPr id="39947" name="Rectangle 11"/>
          <p:cNvSpPr>
            <a:spLocks noChangeArrowheads="1"/>
          </p:cNvSpPr>
          <p:nvPr/>
        </p:nvSpPr>
        <p:spPr bwMode="auto">
          <a:xfrm>
            <a:off x="0" y="1905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r>
              <a:rPr kumimoji="0" lang="en-US" sz="1500" b="0" i="0" u="none" strike="noStrike" cap="none" normalizeH="0" baseline="0">
                <a:ln>
                  <a:noFill/>
                </a:ln>
                <a:solidFill>
                  <a:schemeClr val="tx1"/>
                </a:solidFill>
                <a:effectLst/>
                <a:latin typeface="Arial" pitchFamily="34" charset="0"/>
              </a:rPr>
              <a:t> </a:t>
            </a:r>
            <a:endParaRPr kumimoji="0" lang="en-US" sz="1800" b="0" i="0" u="none" strike="noStrike" cap="none" normalizeH="0" baseline="0">
              <a:ln>
                <a:noFill/>
              </a:ln>
              <a:solidFill>
                <a:schemeClr val="tx1"/>
              </a:solidFill>
              <a:effectLst/>
              <a:latin typeface="Arial" pitchFamily="34" charset="0"/>
            </a:endParaRPr>
          </a:p>
        </p:txBody>
      </p:sp>
      <p:sp>
        <p:nvSpPr>
          <p:cNvPr id="39949"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8" name="Picture 1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971497" y="4682131"/>
            <a:ext cx="354843" cy="394269"/>
          </a:xfrm>
          <a:prstGeom prst="rect">
            <a:avLst/>
          </a:prstGeom>
          <a:noFill/>
        </p:spPr>
      </p:pic>
      <p:sp>
        <p:nvSpPr>
          <p:cNvPr id="39950" name="Rectangle 14"/>
          <p:cNvSpPr>
            <a:spLocks noChangeArrowheads="1"/>
          </p:cNvSpPr>
          <p:nvPr/>
        </p:nvSpPr>
        <p:spPr bwMode="auto">
          <a:xfrm>
            <a:off x="0" y="1905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r>
              <a:rPr kumimoji="0" lang="en-US" sz="1500" b="0" i="0" u="none" strike="noStrike" cap="none" normalizeH="0" baseline="0">
                <a:ln>
                  <a:noFill/>
                </a:ln>
                <a:solidFill>
                  <a:schemeClr val="tx1"/>
                </a:solidFill>
                <a:effectLst/>
                <a:latin typeface="Arial" pitchFamily="34" charset="0"/>
              </a:rPr>
              <a:t> </a:t>
            </a:r>
            <a:endParaRPr kumimoji="0" lang="en-US" sz="1800" b="0" i="0" u="none" strike="noStrike" cap="none" normalizeH="0" baseline="0">
              <a:ln>
                <a:noFill/>
              </a:ln>
              <a:solidFill>
                <a:schemeClr val="tx1"/>
              </a:solidFill>
              <a:effectLst/>
              <a:latin typeface="Arial" pitchFamily="34" charset="0"/>
            </a:endParaRPr>
          </a:p>
        </p:txBody>
      </p:sp>
      <p:sp>
        <p:nvSpPr>
          <p:cNvPr id="39952"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51"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985147" y="5046830"/>
            <a:ext cx="327546" cy="363940"/>
          </a:xfrm>
          <a:prstGeom prst="rect">
            <a:avLst/>
          </a:prstGeom>
          <a:noFill/>
        </p:spPr>
      </p:pic>
      <p:sp>
        <p:nvSpPr>
          <p:cNvPr id="39953" name="Rectangle 17"/>
          <p:cNvSpPr>
            <a:spLocks noChangeArrowheads="1"/>
          </p:cNvSpPr>
          <p:nvPr/>
        </p:nvSpPr>
        <p:spPr bwMode="auto">
          <a:xfrm>
            <a:off x="0" y="647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39955"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54" name="Picture 18"/>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142698" y="5431809"/>
            <a:ext cx="4010025" cy="259306"/>
          </a:xfrm>
          <a:prstGeom prst="rect">
            <a:avLst/>
          </a:prstGeom>
          <a:noFill/>
        </p:spPr>
      </p:pic>
      <p:sp>
        <p:nvSpPr>
          <p:cNvPr id="39956" name="Rectangle 20"/>
          <p:cNvSpPr>
            <a:spLocks noChangeArrowheads="1"/>
          </p:cNvSpPr>
          <p:nvPr/>
        </p:nvSpPr>
        <p:spPr bwMode="auto">
          <a:xfrm>
            <a:off x="0" y="7048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0"/>
            <a:ext cx="10515600" cy="1108833"/>
          </a:xfrm>
        </p:spPr>
        <p:txBody>
          <a:bodyPr>
            <a:normAutofit/>
          </a:bodyPr>
          <a:lstStyle/>
          <a:p>
            <a:pPr algn="ctr"/>
            <a:r>
              <a:rPr lang="en-US" sz="4000" dirty="0"/>
              <a:t>Boolean Algebra</a:t>
            </a:r>
          </a:p>
        </p:txBody>
      </p:sp>
      <p:sp>
        <p:nvSpPr>
          <p:cNvPr id="3" name="Content Placeholder 2"/>
          <p:cNvSpPr>
            <a:spLocks noGrp="1"/>
          </p:cNvSpPr>
          <p:nvPr>
            <p:ph idx="1"/>
          </p:nvPr>
        </p:nvSpPr>
        <p:spPr>
          <a:xfrm>
            <a:off x="701722" y="1088645"/>
            <a:ext cx="10515600" cy="5407689"/>
          </a:xfrm>
        </p:spPr>
        <p:txBody>
          <a:bodyPr>
            <a:normAutofit fontScale="70000" lnSpcReduction="20000"/>
          </a:bodyPr>
          <a:lstStyle/>
          <a:p>
            <a:r>
              <a:rPr lang="en-US" dirty="0"/>
              <a:t>Branch of mathematics that describes the operational properties of digital circuits</a:t>
            </a:r>
          </a:p>
          <a:p>
            <a:pPr lvl="1"/>
            <a:r>
              <a:rPr lang="en-US" dirty="0"/>
              <a:t>The mathematical notation that specifies the operation of each logic gates and is used to analyze and design logic circuits</a:t>
            </a:r>
          </a:p>
          <a:p>
            <a:pPr lvl="1">
              <a:buNone/>
            </a:pPr>
            <a:endParaRPr lang="en-US" dirty="0"/>
          </a:p>
          <a:p>
            <a:r>
              <a:rPr lang="en-US" dirty="0"/>
              <a:t>Binary Logic</a:t>
            </a:r>
          </a:p>
          <a:p>
            <a:pPr lvl="1"/>
            <a:r>
              <a:rPr lang="en-US" dirty="0"/>
              <a:t>Relates to binary variables which have two discrete values and the operation of mathematical logic that applies to these variables</a:t>
            </a:r>
          </a:p>
          <a:p>
            <a:r>
              <a:rPr lang="en-US" dirty="0"/>
              <a:t>Binary Variables (A,B,C, X,Y,Z) are assigned to values of 0 or 1</a:t>
            </a:r>
          </a:p>
          <a:p>
            <a:endParaRPr lang="en-US" dirty="0"/>
          </a:p>
          <a:p>
            <a:r>
              <a:rPr lang="en-US" dirty="0"/>
              <a:t>Logical Operations</a:t>
            </a:r>
          </a:p>
          <a:p>
            <a:pPr lvl="1"/>
            <a:r>
              <a:rPr lang="en-US" dirty="0"/>
              <a:t>AND</a:t>
            </a:r>
          </a:p>
          <a:p>
            <a:pPr lvl="2"/>
            <a:r>
              <a:rPr lang="en-US" dirty="0"/>
              <a:t>Inputs binary variables A and B</a:t>
            </a:r>
          </a:p>
          <a:p>
            <a:pPr lvl="2"/>
            <a:r>
              <a:rPr lang="en-US" dirty="0"/>
              <a:t>Output  A.B = 1 only if A =1 and B = 1  </a:t>
            </a:r>
          </a:p>
          <a:p>
            <a:pPr lvl="1"/>
            <a:r>
              <a:rPr lang="en-US" dirty="0"/>
              <a:t>OR   </a:t>
            </a:r>
          </a:p>
          <a:p>
            <a:pPr lvl="2"/>
            <a:r>
              <a:rPr lang="en-US" dirty="0"/>
              <a:t>Input  variables A and B</a:t>
            </a:r>
          </a:p>
          <a:p>
            <a:pPr lvl="2"/>
            <a:r>
              <a:rPr lang="en-US" dirty="0"/>
              <a:t>Output  A +B = 1 if either A =1 or B = 1 or both A and B =1</a:t>
            </a:r>
          </a:p>
          <a:p>
            <a:pPr lvl="1"/>
            <a:r>
              <a:rPr lang="en-US" dirty="0"/>
              <a:t>NOT</a:t>
            </a:r>
          </a:p>
          <a:p>
            <a:pPr lvl="2"/>
            <a:r>
              <a:rPr lang="en-US" dirty="0"/>
              <a:t>Input variable A </a:t>
            </a:r>
          </a:p>
          <a:p>
            <a:pPr lvl="2"/>
            <a:r>
              <a:rPr lang="en-US" dirty="0"/>
              <a:t>Output  = 1 if A =0</a:t>
            </a:r>
          </a:p>
          <a:p>
            <a:pPr lvl="2"/>
            <a:r>
              <a:rPr lang="en-US" dirty="0"/>
              <a:t>Output =0 if A =1</a:t>
            </a:r>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A9AC-0CF3-48E6-80DF-16885143B5BB}"/>
              </a:ext>
            </a:extLst>
          </p:cNvPr>
          <p:cNvSpPr>
            <a:spLocks noGrp="1"/>
          </p:cNvSpPr>
          <p:nvPr>
            <p:ph type="title"/>
          </p:nvPr>
        </p:nvSpPr>
        <p:spPr/>
        <p:txBody>
          <a:bodyPr/>
          <a:lstStyle/>
          <a:p>
            <a:r>
              <a:rPr lang="en-US" dirty="0"/>
              <a:t>Logical Operators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4950C-F393-4A42-8DC9-6EAE8BFC71CE}"/>
                  </a:ext>
                </a:extLst>
              </p:cNvPr>
              <p:cNvSpPr>
                <a:spLocks noGrp="1"/>
              </p:cNvSpPr>
              <p:nvPr>
                <p:ph idx="1"/>
              </p:nvPr>
            </p:nvSpPr>
            <p:spPr/>
            <p:txBody>
              <a:bodyPr/>
              <a:lstStyle/>
              <a:p>
                <a:r>
                  <a:rPr lang="en-US" dirty="0"/>
                  <a:t>AND</a:t>
                </a:r>
              </a:p>
              <a:p>
                <a:pPr lvl="1"/>
                <a:r>
                  <a:rPr lang="en-US" dirty="0"/>
                  <a:t>Represented by dot or no operator at all</a:t>
                </a:r>
              </a:p>
              <a:p>
                <a:pPr lvl="1"/>
                <a:r>
                  <a:rPr lang="en-US" dirty="0"/>
                  <a:t>Z = A●B or Z = AB</a:t>
                </a:r>
              </a:p>
              <a:p>
                <a:r>
                  <a:rPr lang="en-US" dirty="0"/>
                  <a:t>OR</a:t>
                </a:r>
              </a:p>
              <a:p>
                <a:pPr lvl="1"/>
                <a:r>
                  <a:rPr lang="en-US" dirty="0"/>
                  <a:t>Represented by “ +”</a:t>
                </a:r>
              </a:p>
              <a:p>
                <a:pPr lvl="1"/>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 </a:t>
                </a:r>
              </a:p>
              <a:p>
                <a:pPr lvl="2"/>
                <a:r>
                  <a:rPr lang="en-US" dirty="0"/>
                  <a:t>Z = A or B</a:t>
                </a:r>
              </a:p>
              <a:p>
                <a:pPr lvl="3"/>
                <a:r>
                  <a:rPr lang="en-US" dirty="0"/>
                  <a:t>Z = 1 (True) if and only if</a:t>
                </a:r>
              </a:p>
              <a:p>
                <a:pPr lvl="4"/>
                <a:r>
                  <a:rPr lang="en-US" dirty="0"/>
                  <a:t> X = 1 or Y = 1 or X = 1 and Y = 1</a:t>
                </a:r>
              </a:p>
              <a:p>
                <a:pPr lvl="3"/>
                <a:r>
                  <a:rPr lang="en-US" dirty="0"/>
                  <a:t>Z = 0 if</a:t>
                </a:r>
              </a:p>
              <a:p>
                <a:pPr lvl="4"/>
                <a:r>
                  <a:rPr lang="en-US" dirty="0"/>
                  <a:t>X = 0 and Y = 0</a:t>
                </a:r>
              </a:p>
              <a:p>
                <a:pPr lvl="3"/>
                <a:endParaRPr lang="en-US" dirty="0"/>
              </a:p>
            </p:txBody>
          </p:sp>
        </mc:Choice>
        <mc:Fallback xmlns="">
          <p:sp>
            <p:nvSpPr>
              <p:cNvPr id="3" name="Content Placeholder 2">
                <a:extLst>
                  <a:ext uri="{FF2B5EF4-FFF2-40B4-BE49-F238E27FC236}">
                    <a16:creationId xmlns:a16="http://schemas.microsoft.com/office/drawing/2014/main" id="{3A24950C-F393-4A42-8DC9-6EAE8BFC71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1098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F97C-011B-45DD-A20F-9147262A14F5}"/>
              </a:ext>
            </a:extLst>
          </p:cNvPr>
          <p:cNvSpPr>
            <a:spLocks noGrp="1"/>
          </p:cNvSpPr>
          <p:nvPr>
            <p:ph type="title"/>
          </p:nvPr>
        </p:nvSpPr>
        <p:spPr>
          <a:xfrm>
            <a:off x="641253" y="0"/>
            <a:ext cx="10515600" cy="1041643"/>
          </a:xfrm>
        </p:spPr>
        <p:txBody>
          <a:bodyPr/>
          <a:lstStyle/>
          <a:p>
            <a:pPr algn="ctr"/>
            <a:r>
              <a:rPr lang="en-US" dirty="0"/>
              <a:t>Binary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B07382-98B3-4C1D-9635-3A55FD745F77}"/>
                  </a:ext>
                </a:extLst>
              </p:cNvPr>
              <p:cNvSpPr>
                <a:spLocks noGrp="1"/>
              </p:cNvSpPr>
              <p:nvPr>
                <p:ph idx="1"/>
              </p:nvPr>
            </p:nvSpPr>
            <p:spPr>
              <a:xfrm>
                <a:off x="337625" y="1041643"/>
                <a:ext cx="11732455" cy="5668646"/>
              </a:xfrm>
            </p:spPr>
            <p:txBody>
              <a:bodyPr>
                <a:normAutofit fontScale="55000" lnSpcReduction="20000"/>
              </a:bodyPr>
              <a:lstStyle/>
              <a:p>
                <a:r>
                  <a:rPr lang="en-US" dirty="0"/>
                  <a:t>Binary Logic resembles arithmetic</a:t>
                </a:r>
              </a:p>
              <a:p>
                <a:pPr lvl="1"/>
                <a:r>
                  <a:rPr lang="en-US" dirty="0"/>
                  <a:t>The logical operators AND </a:t>
                </a:r>
                <a:r>
                  <a:rPr lang="en-US" dirty="0" err="1"/>
                  <a:t>and</a:t>
                </a:r>
                <a:r>
                  <a:rPr lang="en-US" dirty="0"/>
                  <a:t> OR are similar to multiplication and addition</a:t>
                </a:r>
              </a:p>
              <a:p>
                <a:pPr lvl="1"/>
                <a:r>
                  <a:rPr lang="en-US" dirty="0"/>
                  <a:t>BUT</a:t>
                </a:r>
              </a:p>
              <a:p>
                <a:pPr lvl="2"/>
                <a:r>
                  <a:rPr lang="en-US" dirty="0"/>
                  <a:t>DO NOT confuse binary with binary arithmetic</a:t>
                </a:r>
              </a:p>
              <a:p>
                <a:pPr lvl="2"/>
                <a:r>
                  <a:rPr lang="en-US" dirty="0"/>
                  <a:t>Arithmetic variables can have many digits</a:t>
                </a:r>
              </a:p>
              <a:p>
                <a:pPr lvl="2"/>
                <a:r>
                  <a:rPr lang="en-US" dirty="0"/>
                  <a:t>Logical variables and ONLY have values of 0 or 1</a:t>
                </a:r>
              </a:p>
              <a:p>
                <a:r>
                  <a:rPr lang="en-US" dirty="0"/>
                  <a:t>Binary Logic Equation that defines the logical OR operator</a:t>
                </a:r>
              </a:p>
              <a:p>
                <a:pPr lvl="2"/>
                <a:r>
                  <a:rPr lang="en-US" dirty="0"/>
                  <a:t>0 + 0 = 0</a:t>
                </a:r>
              </a:p>
              <a:p>
                <a:pPr lvl="3"/>
                <a:r>
                  <a:rPr lang="en-US" dirty="0"/>
                  <a:t>If the inputs to and OR gate are A = 0 and B = 0</a:t>
                </a:r>
              </a:p>
              <a:p>
                <a:pPr lvl="4"/>
                <a:r>
                  <a:rPr lang="en-US" dirty="0"/>
                  <a:t>The output is 0</a:t>
                </a:r>
              </a:p>
              <a:p>
                <a:pPr lvl="2"/>
                <a:r>
                  <a:rPr lang="en-US" dirty="0"/>
                  <a:t>0 + 1 = 1</a:t>
                </a:r>
              </a:p>
              <a:p>
                <a:pPr lvl="3"/>
                <a:r>
                  <a:rPr lang="en-US" dirty="0"/>
                  <a:t>If the input to an OR gate is A = 0 and B = 1 </a:t>
                </a:r>
              </a:p>
              <a:p>
                <a:pPr lvl="4"/>
                <a:r>
                  <a:rPr lang="en-US" dirty="0"/>
                  <a:t>The output is 1 (true)</a:t>
                </a:r>
              </a:p>
              <a:p>
                <a:pPr lvl="2"/>
                <a:r>
                  <a:rPr lang="en-US" dirty="0"/>
                  <a:t>1 + 1 = 1</a:t>
                </a:r>
              </a:p>
              <a:p>
                <a:pPr lvl="3"/>
                <a:r>
                  <a:rPr lang="en-US" dirty="0"/>
                  <a:t>If the input A =1 and B = 1</a:t>
                </a:r>
              </a:p>
              <a:p>
                <a:pPr lvl="4"/>
                <a:r>
                  <a:rPr lang="en-US" dirty="0"/>
                  <a:t>The output is 1 (true)</a:t>
                </a:r>
              </a:p>
              <a:p>
                <a:r>
                  <a:rPr lang="en-US" dirty="0"/>
                  <a:t>The binary logical equation that defines the logical AND operator</a:t>
                </a:r>
              </a:p>
              <a:p>
                <a:pPr lvl="2"/>
                <a14:m>
                  <m:oMath xmlns:m="http://schemas.openxmlformats.org/officeDocument/2006/math">
                    <m:r>
                      <a:rPr lang="en-US" b="0" i="1" smtClean="0">
                        <a:latin typeface="Cambria Math" panose="02040503050406030204" pitchFamily="18" charset="0"/>
                      </a:rPr>
                      <m:t>0 </m:t>
                    </m:r>
                  </m:oMath>
                </a14:m>
                <a:r>
                  <a:rPr lang="en-US" dirty="0"/>
                  <a:t> ● 0 = 1</a:t>
                </a:r>
              </a:p>
              <a:p>
                <a:pPr lvl="3"/>
                <a:r>
                  <a:rPr lang="en-US" dirty="0"/>
                  <a:t>If input A = 0 and input B = 0</a:t>
                </a:r>
              </a:p>
              <a:p>
                <a:pPr lvl="4"/>
                <a:r>
                  <a:rPr lang="en-US" dirty="0"/>
                  <a:t>The output is 0</a:t>
                </a:r>
              </a:p>
              <a:p>
                <a:pPr lvl="2"/>
                <a:r>
                  <a:rPr lang="en-US" dirty="0"/>
                  <a:t>0 ● 1 = 0</a:t>
                </a:r>
              </a:p>
              <a:p>
                <a:pPr lvl="3"/>
                <a:r>
                  <a:rPr lang="en-US" dirty="0"/>
                  <a:t>If input A = 0 and B =1</a:t>
                </a:r>
              </a:p>
              <a:p>
                <a:pPr lvl="4"/>
                <a:r>
                  <a:rPr lang="en-US" dirty="0"/>
                  <a:t>Output = 0</a:t>
                </a:r>
              </a:p>
              <a:p>
                <a:pPr lvl="2"/>
                <a:r>
                  <a:rPr lang="en-US" dirty="0"/>
                  <a:t>1 ● 0 = 0</a:t>
                </a:r>
              </a:p>
              <a:p>
                <a:pPr lvl="3"/>
                <a:r>
                  <a:rPr lang="en-US" dirty="0"/>
                  <a:t>If input A = 1 and input B = 0</a:t>
                </a:r>
              </a:p>
              <a:p>
                <a:pPr lvl="4"/>
                <a:r>
                  <a:rPr lang="en-US" dirty="0"/>
                  <a:t>Output  = 0</a:t>
                </a:r>
              </a:p>
              <a:p>
                <a:pPr lvl="2"/>
                <a:r>
                  <a:rPr lang="en-US" dirty="0"/>
                  <a:t>1 ● 1 = 1</a:t>
                </a:r>
              </a:p>
              <a:p>
                <a:pPr lvl="3"/>
                <a:r>
                  <a:rPr lang="en-US" dirty="0"/>
                  <a:t>Only if input A = 1 and B = 1</a:t>
                </a:r>
              </a:p>
              <a:p>
                <a:pPr lvl="3"/>
                <a:r>
                  <a:rPr lang="en-US" dirty="0"/>
                  <a:t> 	Output = 1</a:t>
                </a:r>
              </a:p>
              <a:p>
                <a:pPr lvl="2"/>
                <a:endParaRPr lang="en-US" dirty="0"/>
              </a:p>
            </p:txBody>
          </p:sp>
        </mc:Choice>
        <mc:Fallback xmlns="">
          <p:sp>
            <p:nvSpPr>
              <p:cNvPr id="3" name="Content Placeholder 2">
                <a:extLst>
                  <a:ext uri="{FF2B5EF4-FFF2-40B4-BE49-F238E27FC236}">
                    <a16:creationId xmlns:a16="http://schemas.microsoft.com/office/drawing/2014/main" id="{72B07382-98B3-4C1D-9635-3A55FD745F77}"/>
                  </a:ext>
                </a:extLst>
              </p:cNvPr>
              <p:cNvSpPr>
                <a:spLocks noGrp="1" noRot="1" noChangeAspect="1" noMove="1" noResize="1" noEditPoints="1" noAdjustHandles="1" noChangeArrowheads="1" noChangeShapeType="1" noTextEdit="1"/>
              </p:cNvSpPr>
              <p:nvPr>
                <p:ph idx="1"/>
              </p:nvPr>
            </p:nvSpPr>
            <p:spPr>
              <a:xfrm>
                <a:off x="337625" y="1041643"/>
                <a:ext cx="11732455" cy="5668646"/>
              </a:xfrm>
              <a:blipFill>
                <a:blip r:embed="rId2"/>
                <a:stretch>
                  <a:fillRect l="-156" t="-1183"/>
                </a:stretch>
              </a:blipFill>
            </p:spPr>
            <p:txBody>
              <a:bodyPr/>
              <a:lstStyle/>
              <a:p>
                <a:r>
                  <a:rPr lang="en-US">
                    <a:noFill/>
                  </a:rPr>
                  <a:t> </a:t>
                </a:r>
              </a:p>
            </p:txBody>
          </p:sp>
        </mc:Fallback>
      </mc:AlternateContent>
    </p:spTree>
    <p:extLst>
      <p:ext uri="{BB962C8B-B14F-4D97-AF65-F5344CB8AC3E}">
        <p14:creationId xmlns:p14="http://schemas.microsoft.com/office/powerpoint/2010/main" val="173092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CE60-52F1-4597-8217-7206E307891B}"/>
              </a:ext>
            </a:extLst>
          </p:cNvPr>
          <p:cNvSpPr>
            <a:spLocks noGrp="1"/>
          </p:cNvSpPr>
          <p:nvPr>
            <p:ph type="title"/>
          </p:nvPr>
        </p:nvSpPr>
        <p:spPr>
          <a:xfrm>
            <a:off x="1052625" y="55943"/>
            <a:ext cx="8240231" cy="630331"/>
          </a:xfrm>
        </p:spPr>
        <p:txBody>
          <a:bodyPr>
            <a:normAutofit/>
          </a:bodyPr>
          <a:lstStyle/>
          <a:p>
            <a:pPr algn="ctr"/>
            <a:r>
              <a:rPr lang="en-US" sz="2800" dirty="0"/>
              <a:t>Truth tables for Logical Operators AND, OR and NOT</a:t>
            </a:r>
          </a:p>
        </p:txBody>
      </p:sp>
      <p:sp>
        <p:nvSpPr>
          <p:cNvPr id="5" name="Content Placeholder 4">
            <a:extLst>
              <a:ext uri="{FF2B5EF4-FFF2-40B4-BE49-F238E27FC236}">
                <a16:creationId xmlns:a16="http://schemas.microsoft.com/office/drawing/2014/main" id="{02928390-0DD4-4FB5-8E4D-3FCF099D0F9F}"/>
              </a:ext>
            </a:extLst>
          </p:cNvPr>
          <p:cNvSpPr>
            <a:spLocks noGrp="1"/>
          </p:cNvSpPr>
          <p:nvPr>
            <p:ph idx="1"/>
          </p:nvPr>
        </p:nvSpPr>
        <p:spPr>
          <a:xfrm>
            <a:off x="-1" y="790575"/>
            <a:ext cx="9829801" cy="6067425"/>
          </a:xfrm>
        </p:spPr>
        <p:txBody>
          <a:bodyPr>
            <a:normAutofit/>
          </a:bodyPr>
          <a:lstStyle/>
          <a:p>
            <a:pPr lvl="1"/>
            <a:r>
              <a:rPr lang="en-US" sz="2000" dirty="0"/>
              <a:t>AND operator</a:t>
            </a:r>
          </a:p>
          <a:p>
            <a:endParaRPr lang="en-US" sz="2000" dirty="0"/>
          </a:p>
          <a:p>
            <a:endParaRPr lang="en-US" sz="2000" dirty="0"/>
          </a:p>
          <a:p>
            <a:endParaRPr lang="en-US" sz="2000" dirty="0"/>
          </a:p>
          <a:p>
            <a:endParaRPr lang="en-US" sz="2000" dirty="0"/>
          </a:p>
          <a:p>
            <a:endParaRPr lang="en-US" sz="2000" dirty="0"/>
          </a:p>
          <a:p>
            <a:pPr lvl="1"/>
            <a:r>
              <a:rPr lang="en-US" sz="2000" dirty="0"/>
              <a:t>OR operator</a:t>
            </a:r>
          </a:p>
          <a:p>
            <a:endParaRPr lang="en-US" sz="2000" dirty="0"/>
          </a:p>
          <a:p>
            <a:endParaRPr lang="en-US" sz="2000" dirty="0"/>
          </a:p>
          <a:p>
            <a:endParaRPr lang="en-US" sz="2000" dirty="0"/>
          </a:p>
          <a:p>
            <a:endParaRPr lang="en-US" sz="2000" dirty="0"/>
          </a:p>
          <a:p>
            <a:pPr lvl="1"/>
            <a:r>
              <a:rPr lang="en-US" sz="2000" dirty="0"/>
              <a:t>NOT operator</a:t>
            </a:r>
          </a:p>
          <a:p>
            <a:pPr lvl="1"/>
            <a:endParaRPr lang="en-US" dirty="0"/>
          </a:p>
        </p:txBody>
      </p:sp>
      <p:pic>
        <p:nvPicPr>
          <p:cNvPr id="6" name="Picture 5">
            <a:extLst>
              <a:ext uri="{FF2B5EF4-FFF2-40B4-BE49-F238E27FC236}">
                <a16:creationId xmlns:a16="http://schemas.microsoft.com/office/drawing/2014/main" id="{CE28ABF2-127E-4B03-928E-4BB87FC4D439}"/>
              </a:ext>
            </a:extLst>
          </p:cNvPr>
          <p:cNvPicPr>
            <a:picLocks noChangeAspect="1"/>
          </p:cNvPicPr>
          <p:nvPr/>
        </p:nvPicPr>
        <p:blipFill>
          <a:blip r:embed="rId2"/>
          <a:stretch>
            <a:fillRect/>
          </a:stretch>
        </p:blipFill>
        <p:spPr>
          <a:xfrm>
            <a:off x="4747118" y="963941"/>
            <a:ext cx="2383435" cy="1902784"/>
          </a:xfrm>
          <a:prstGeom prst="rect">
            <a:avLst/>
          </a:prstGeom>
        </p:spPr>
      </p:pic>
      <p:graphicFrame>
        <p:nvGraphicFramePr>
          <p:cNvPr id="8" name="Table 7">
            <a:extLst>
              <a:ext uri="{FF2B5EF4-FFF2-40B4-BE49-F238E27FC236}">
                <a16:creationId xmlns:a16="http://schemas.microsoft.com/office/drawing/2014/main" id="{39DA2A30-74C4-4A2F-A7A0-808914FC579E}"/>
              </a:ext>
            </a:extLst>
          </p:cNvPr>
          <p:cNvGraphicFramePr>
            <a:graphicFrameLocks noGrp="1"/>
          </p:cNvGraphicFramePr>
          <p:nvPr>
            <p:extLst>
              <p:ext uri="{D42A27DB-BD31-4B8C-83A1-F6EECF244321}">
                <p14:modId xmlns:p14="http://schemas.microsoft.com/office/powerpoint/2010/main" val="4130190693"/>
              </p:ext>
            </p:extLst>
          </p:nvPr>
        </p:nvGraphicFramePr>
        <p:xfrm>
          <a:off x="4936274" y="3429000"/>
          <a:ext cx="2319452" cy="2124074"/>
        </p:xfrm>
        <a:graphic>
          <a:graphicData uri="http://schemas.openxmlformats.org/drawingml/2006/table">
            <a:tbl>
              <a:tblPr firstRow="1" bandRow="1">
                <a:tableStyleId>{5C22544A-7EE6-4342-B048-85BDC9FD1C3A}</a:tableStyleId>
              </a:tblPr>
              <a:tblGrid>
                <a:gridCol w="667337">
                  <a:extLst>
                    <a:ext uri="{9D8B030D-6E8A-4147-A177-3AD203B41FA5}">
                      <a16:colId xmlns:a16="http://schemas.microsoft.com/office/drawing/2014/main" val="2045936317"/>
                    </a:ext>
                  </a:extLst>
                </a:gridCol>
                <a:gridCol w="680151">
                  <a:extLst>
                    <a:ext uri="{9D8B030D-6E8A-4147-A177-3AD203B41FA5}">
                      <a16:colId xmlns:a16="http://schemas.microsoft.com/office/drawing/2014/main" val="2271676457"/>
                    </a:ext>
                  </a:extLst>
                </a:gridCol>
                <a:gridCol w="971964">
                  <a:extLst>
                    <a:ext uri="{9D8B030D-6E8A-4147-A177-3AD203B41FA5}">
                      <a16:colId xmlns:a16="http://schemas.microsoft.com/office/drawing/2014/main" val="723177210"/>
                    </a:ext>
                  </a:extLst>
                </a:gridCol>
              </a:tblGrid>
              <a:tr h="584694">
                <a:tc>
                  <a:txBody>
                    <a:bodyPr/>
                    <a:lstStyle/>
                    <a:p>
                      <a:r>
                        <a:rPr lang="en-US" sz="1400" dirty="0"/>
                        <a:t>X</a:t>
                      </a:r>
                    </a:p>
                  </a:txBody>
                  <a:tcPr/>
                </a:tc>
                <a:tc>
                  <a:txBody>
                    <a:bodyPr/>
                    <a:lstStyle/>
                    <a:p>
                      <a:r>
                        <a:rPr lang="en-US" sz="1400" dirty="0"/>
                        <a:t>Y</a:t>
                      </a:r>
                    </a:p>
                  </a:txBody>
                  <a:tcPr/>
                </a:tc>
                <a:tc>
                  <a:txBody>
                    <a:bodyPr/>
                    <a:lstStyle/>
                    <a:p>
                      <a:r>
                        <a:rPr lang="en-US" sz="1600" dirty="0"/>
                        <a:t>Z = X + Y</a:t>
                      </a:r>
                    </a:p>
                  </a:txBody>
                  <a:tcPr/>
                </a:tc>
                <a:extLst>
                  <a:ext uri="{0D108BD9-81ED-4DB2-BD59-A6C34878D82A}">
                    <a16:rowId xmlns:a16="http://schemas.microsoft.com/office/drawing/2014/main" val="594269414"/>
                  </a:ext>
                </a:extLst>
              </a:tr>
              <a:tr h="3848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519855494"/>
                  </a:ext>
                </a:extLst>
              </a:tr>
              <a:tr h="384845">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324360886"/>
                  </a:ext>
                </a:extLst>
              </a:tr>
              <a:tr h="384845">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94329822"/>
                  </a:ext>
                </a:extLst>
              </a:tr>
              <a:tr h="384845">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2909842"/>
                  </a:ext>
                </a:extLst>
              </a:tr>
            </a:tbl>
          </a:graphicData>
        </a:graphic>
      </p:graphicFrame>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E870F0F1-8130-48F0-BBA8-0C2B52D11DC9}"/>
                  </a:ext>
                </a:extLst>
              </p:cNvPr>
              <p:cNvGraphicFramePr>
                <a:graphicFrameLocks noGrp="1"/>
              </p:cNvGraphicFramePr>
              <p:nvPr>
                <p:extLst>
                  <p:ext uri="{D42A27DB-BD31-4B8C-83A1-F6EECF244321}">
                    <p14:modId xmlns:p14="http://schemas.microsoft.com/office/powerpoint/2010/main" val="3056738578"/>
                  </p:ext>
                </p:extLst>
              </p:nvPr>
            </p:nvGraphicFramePr>
            <p:xfrm>
              <a:off x="1680069" y="5553074"/>
              <a:ext cx="2383434" cy="1097280"/>
            </p:xfrm>
            <a:graphic>
              <a:graphicData uri="http://schemas.openxmlformats.org/drawingml/2006/table">
                <a:tbl>
                  <a:tblPr firstRow="1" bandRow="1">
                    <a:tableStyleId>{5C22544A-7EE6-4342-B048-85BDC9FD1C3A}</a:tableStyleId>
                  </a:tblPr>
                  <a:tblGrid>
                    <a:gridCol w="1191717">
                      <a:extLst>
                        <a:ext uri="{9D8B030D-6E8A-4147-A177-3AD203B41FA5}">
                          <a16:colId xmlns:a16="http://schemas.microsoft.com/office/drawing/2014/main" val="3765458510"/>
                        </a:ext>
                      </a:extLst>
                    </a:gridCol>
                    <a:gridCol w="1191717">
                      <a:extLst>
                        <a:ext uri="{9D8B030D-6E8A-4147-A177-3AD203B41FA5}">
                          <a16:colId xmlns:a16="http://schemas.microsoft.com/office/drawing/2014/main" val="869178773"/>
                        </a:ext>
                      </a:extLst>
                    </a:gridCol>
                  </a:tblGrid>
                  <a:tr h="338458">
                    <a:tc>
                      <a:txBody>
                        <a:bodyPr/>
                        <a:lstStyle/>
                        <a:p>
                          <a:r>
                            <a:rPr lang="en-US" dirty="0"/>
                            <a:t>X</a:t>
                          </a:r>
                        </a:p>
                      </a:txBody>
                      <a:tcPr/>
                    </a:tc>
                    <a:tc>
                      <a:txBody>
                        <a:bodyPr/>
                        <a:lstStyle/>
                        <a:p>
                          <a:r>
                            <a:rPr lang="en-US" dirty="0"/>
                            <a:t>Z =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a:txBody>
                      <a:tcPr/>
                    </a:tc>
                    <a:extLst>
                      <a:ext uri="{0D108BD9-81ED-4DB2-BD59-A6C34878D82A}">
                        <a16:rowId xmlns:a16="http://schemas.microsoft.com/office/drawing/2014/main" val="919576841"/>
                      </a:ext>
                    </a:extLst>
                  </a:tr>
                  <a:tr h="338458">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811850799"/>
                      </a:ext>
                    </a:extLst>
                  </a:tr>
                  <a:tr h="338458">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84105676"/>
                      </a:ext>
                    </a:extLst>
                  </a:tr>
                </a:tbl>
              </a:graphicData>
            </a:graphic>
          </p:graphicFrame>
        </mc:Choice>
        <mc:Fallback xmlns="">
          <p:graphicFrame>
            <p:nvGraphicFramePr>
              <p:cNvPr id="9" name="Table 8">
                <a:extLst>
                  <a:ext uri="{FF2B5EF4-FFF2-40B4-BE49-F238E27FC236}">
                    <a16:creationId xmlns:a16="http://schemas.microsoft.com/office/drawing/2014/main" id="{E870F0F1-8130-48F0-BBA8-0C2B52D11DC9}"/>
                  </a:ext>
                </a:extLst>
              </p:cNvPr>
              <p:cNvGraphicFramePr>
                <a:graphicFrameLocks noGrp="1"/>
              </p:cNvGraphicFramePr>
              <p:nvPr>
                <p:extLst>
                  <p:ext uri="{D42A27DB-BD31-4B8C-83A1-F6EECF244321}">
                    <p14:modId xmlns:p14="http://schemas.microsoft.com/office/powerpoint/2010/main" val="3056738578"/>
                  </p:ext>
                </p:extLst>
              </p:nvPr>
            </p:nvGraphicFramePr>
            <p:xfrm>
              <a:off x="1680069" y="5553074"/>
              <a:ext cx="2383434" cy="1097280"/>
            </p:xfrm>
            <a:graphic>
              <a:graphicData uri="http://schemas.openxmlformats.org/drawingml/2006/table">
                <a:tbl>
                  <a:tblPr firstRow="1" bandRow="1">
                    <a:tableStyleId>{5C22544A-7EE6-4342-B048-85BDC9FD1C3A}</a:tableStyleId>
                  </a:tblPr>
                  <a:tblGrid>
                    <a:gridCol w="1191717">
                      <a:extLst>
                        <a:ext uri="{9D8B030D-6E8A-4147-A177-3AD203B41FA5}">
                          <a16:colId xmlns:a16="http://schemas.microsoft.com/office/drawing/2014/main" val="3765458510"/>
                        </a:ext>
                      </a:extLst>
                    </a:gridCol>
                    <a:gridCol w="1191717">
                      <a:extLst>
                        <a:ext uri="{9D8B030D-6E8A-4147-A177-3AD203B41FA5}">
                          <a16:colId xmlns:a16="http://schemas.microsoft.com/office/drawing/2014/main" val="869178773"/>
                        </a:ext>
                      </a:extLst>
                    </a:gridCol>
                  </a:tblGrid>
                  <a:tr h="365760">
                    <a:tc>
                      <a:txBody>
                        <a:bodyPr/>
                        <a:lstStyle/>
                        <a:p>
                          <a:r>
                            <a:rPr lang="en-US" dirty="0"/>
                            <a:t>X</a:t>
                          </a:r>
                        </a:p>
                      </a:txBody>
                      <a:tcPr/>
                    </a:tc>
                    <a:tc>
                      <a:txBody>
                        <a:bodyPr/>
                        <a:lstStyle/>
                        <a:p>
                          <a:endParaRPr lang="en-US"/>
                        </a:p>
                      </a:txBody>
                      <a:tcPr>
                        <a:blipFill>
                          <a:blip r:embed="rId3"/>
                          <a:stretch>
                            <a:fillRect l="-100510" t="-8333" r="-2041" b="-228333"/>
                          </a:stretch>
                        </a:blipFill>
                      </a:tcPr>
                    </a:tc>
                    <a:extLst>
                      <a:ext uri="{0D108BD9-81ED-4DB2-BD59-A6C34878D82A}">
                        <a16:rowId xmlns:a16="http://schemas.microsoft.com/office/drawing/2014/main" val="919576841"/>
                      </a:ext>
                    </a:extLst>
                  </a:tr>
                  <a:tr h="36576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811850799"/>
                      </a:ext>
                    </a:extLst>
                  </a:tr>
                  <a:tr h="365760">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84105676"/>
                      </a:ext>
                    </a:extLst>
                  </a:tr>
                </a:tbl>
              </a:graphicData>
            </a:graphic>
          </p:graphicFrame>
        </mc:Fallback>
      </mc:AlternateContent>
    </p:spTree>
    <p:extLst>
      <p:ext uri="{BB962C8B-B14F-4D97-AF65-F5344CB8AC3E}">
        <p14:creationId xmlns:p14="http://schemas.microsoft.com/office/powerpoint/2010/main" val="248236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BADD2AC-6567-4C7D-B535-EC4A4F825777}"/>
              </a:ext>
            </a:extLst>
          </p:cNvPr>
          <p:cNvSpPr/>
          <p:nvPr/>
        </p:nvSpPr>
        <p:spPr>
          <a:xfrm>
            <a:off x="7826794" y="5639502"/>
            <a:ext cx="654167" cy="389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6522E-4709-4EC7-BB62-7B9706C940BD}"/>
              </a:ext>
            </a:extLst>
          </p:cNvPr>
          <p:cNvSpPr>
            <a:spLocks noGrp="1"/>
          </p:cNvSpPr>
          <p:nvPr>
            <p:ph type="title"/>
          </p:nvPr>
        </p:nvSpPr>
        <p:spPr>
          <a:xfrm>
            <a:off x="742950" y="212726"/>
            <a:ext cx="10515600" cy="901700"/>
          </a:xfrm>
        </p:spPr>
        <p:txBody>
          <a:bodyPr/>
          <a:lstStyle/>
          <a:p>
            <a:pPr algn="ctr"/>
            <a:r>
              <a:rPr lang="en-US" dirty="0"/>
              <a:t>Logic Gates</a:t>
            </a:r>
          </a:p>
        </p:txBody>
      </p:sp>
      <p:grpSp>
        <p:nvGrpSpPr>
          <p:cNvPr id="18" name="Group 17">
            <a:extLst>
              <a:ext uri="{FF2B5EF4-FFF2-40B4-BE49-F238E27FC236}">
                <a16:creationId xmlns:a16="http://schemas.microsoft.com/office/drawing/2014/main" id="{EE796AD2-C015-486C-B12C-390733CE5223}"/>
              </a:ext>
            </a:extLst>
          </p:cNvPr>
          <p:cNvGrpSpPr/>
          <p:nvPr/>
        </p:nvGrpSpPr>
        <p:grpSpPr>
          <a:xfrm>
            <a:off x="387048" y="4679251"/>
            <a:ext cx="5204932" cy="925391"/>
            <a:chOff x="1075947" y="4360983"/>
            <a:chExt cx="5204932" cy="925391"/>
          </a:xfrm>
        </p:grpSpPr>
        <p:sp>
          <p:nvSpPr>
            <p:cNvPr id="4" name="Flowchart: Delay 3">
              <a:extLst>
                <a:ext uri="{FF2B5EF4-FFF2-40B4-BE49-F238E27FC236}">
                  <a16:creationId xmlns:a16="http://schemas.microsoft.com/office/drawing/2014/main" id="{3C33E67D-3200-4963-88B5-F827902948F8}"/>
                </a:ext>
              </a:extLst>
            </p:cNvPr>
            <p:cNvSpPr/>
            <p:nvPr/>
          </p:nvSpPr>
          <p:spPr>
            <a:xfrm>
              <a:off x="2518115" y="4360983"/>
              <a:ext cx="1223891" cy="92539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32E31C93-5D9E-4610-A7EC-7C4D9E1B64A9}"/>
                </a:ext>
              </a:extLst>
            </p:cNvPr>
            <p:cNvCxnSpPr>
              <a:cxnSpLocks/>
            </p:cNvCxnSpPr>
            <p:nvPr/>
          </p:nvCxnSpPr>
          <p:spPr>
            <a:xfrm>
              <a:off x="3742006" y="4823678"/>
              <a:ext cx="110858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E988D7D-5182-434F-8389-CB3DF343E59D}"/>
                </a:ext>
              </a:extLst>
            </p:cNvPr>
            <p:cNvCxnSpPr/>
            <p:nvPr/>
          </p:nvCxnSpPr>
          <p:spPr>
            <a:xfrm>
              <a:off x="1364564" y="5008097"/>
              <a:ext cx="11535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FD77C3-A797-4AC7-9F41-A17EAE8339A2}"/>
                </a:ext>
              </a:extLst>
            </p:cNvPr>
            <p:cNvCxnSpPr>
              <a:cxnSpLocks/>
            </p:cNvCxnSpPr>
            <p:nvPr/>
          </p:nvCxnSpPr>
          <p:spPr>
            <a:xfrm>
              <a:off x="1409533" y="4614203"/>
              <a:ext cx="110858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2EFA1D-E611-4592-8E1B-FF373886A9C2}"/>
                </a:ext>
              </a:extLst>
            </p:cNvPr>
            <p:cNvSpPr txBox="1"/>
            <p:nvPr/>
          </p:nvSpPr>
          <p:spPr>
            <a:xfrm>
              <a:off x="1075947" y="4370331"/>
              <a:ext cx="464695" cy="461665"/>
            </a:xfrm>
            <a:prstGeom prst="rect">
              <a:avLst/>
            </a:prstGeom>
            <a:noFill/>
          </p:spPr>
          <p:txBody>
            <a:bodyPr wrap="square" rtlCol="0">
              <a:spAutoFit/>
            </a:bodyPr>
            <a:lstStyle/>
            <a:p>
              <a:r>
                <a:rPr lang="en-US" sz="2400" dirty="0"/>
                <a:t>X</a:t>
              </a:r>
            </a:p>
          </p:txBody>
        </p:sp>
        <p:sp>
          <p:nvSpPr>
            <p:cNvPr id="12" name="TextBox 11">
              <a:extLst>
                <a:ext uri="{FF2B5EF4-FFF2-40B4-BE49-F238E27FC236}">
                  <a16:creationId xmlns:a16="http://schemas.microsoft.com/office/drawing/2014/main" id="{6F00C2B2-08CE-4FDA-98F0-084EF018AA57}"/>
                </a:ext>
              </a:extLst>
            </p:cNvPr>
            <p:cNvSpPr txBox="1"/>
            <p:nvPr/>
          </p:nvSpPr>
          <p:spPr>
            <a:xfrm>
              <a:off x="1094738" y="4805310"/>
              <a:ext cx="464695" cy="461665"/>
            </a:xfrm>
            <a:prstGeom prst="rect">
              <a:avLst/>
            </a:prstGeom>
            <a:noFill/>
          </p:spPr>
          <p:txBody>
            <a:bodyPr wrap="square" rtlCol="0">
              <a:spAutoFit/>
            </a:bodyPr>
            <a:lstStyle/>
            <a:p>
              <a:r>
                <a:rPr lang="en-US" sz="2400" dirty="0"/>
                <a:t>Y</a:t>
              </a:r>
            </a:p>
          </p:txBody>
        </p:sp>
        <p:sp>
          <p:nvSpPr>
            <p:cNvPr id="13" name="TextBox 12">
              <a:extLst>
                <a:ext uri="{FF2B5EF4-FFF2-40B4-BE49-F238E27FC236}">
                  <a16:creationId xmlns:a16="http://schemas.microsoft.com/office/drawing/2014/main" id="{C3E60DEF-ED38-4904-899A-EAF6375603A3}"/>
                </a:ext>
              </a:extLst>
            </p:cNvPr>
            <p:cNvSpPr txBox="1"/>
            <p:nvPr/>
          </p:nvSpPr>
          <p:spPr>
            <a:xfrm>
              <a:off x="4930264" y="4622122"/>
              <a:ext cx="1350615" cy="461665"/>
            </a:xfrm>
            <a:prstGeom prst="rect">
              <a:avLst/>
            </a:prstGeom>
            <a:noFill/>
          </p:spPr>
          <p:txBody>
            <a:bodyPr wrap="square" rtlCol="0">
              <a:spAutoFit/>
            </a:bodyPr>
            <a:lstStyle/>
            <a:p>
              <a:r>
                <a:rPr lang="en-US" sz="2400" dirty="0"/>
                <a:t>Z = X●Y </a:t>
              </a:r>
            </a:p>
          </p:txBody>
        </p:sp>
      </p:grpSp>
      <p:pic>
        <p:nvPicPr>
          <p:cNvPr id="15" name="Picture 4" descr="http://www.circuitstoday.com/wp-content/uploads/2010/04/2-Input-OR-Gate-Truth-Table.jpg">
            <a:extLst>
              <a:ext uri="{FF2B5EF4-FFF2-40B4-BE49-F238E27FC236}">
                <a16:creationId xmlns:a16="http://schemas.microsoft.com/office/drawing/2014/main" id="{40B0B405-71B2-4968-8148-E41C64ECBE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307" r="44237"/>
          <a:stretch/>
        </p:blipFill>
        <p:spPr bwMode="auto">
          <a:xfrm>
            <a:off x="6675675" y="1905908"/>
            <a:ext cx="2956407" cy="1724872"/>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16">
            <a:extLst>
              <a:ext uri="{FF2B5EF4-FFF2-40B4-BE49-F238E27FC236}">
                <a16:creationId xmlns:a16="http://schemas.microsoft.com/office/drawing/2014/main" id="{7FA82956-1C59-4F5C-A90A-900CC7BBC024}"/>
              </a:ext>
            </a:extLst>
          </p:cNvPr>
          <p:cNvSpPr>
            <a:spLocks noGrp="1"/>
          </p:cNvSpPr>
          <p:nvPr>
            <p:ph idx="1"/>
          </p:nvPr>
        </p:nvSpPr>
        <p:spPr>
          <a:xfrm>
            <a:off x="119921" y="1114427"/>
            <a:ext cx="4951329" cy="2917928"/>
          </a:xfrm>
        </p:spPr>
        <p:txBody>
          <a:bodyPr>
            <a:normAutofit/>
          </a:bodyPr>
          <a:lstStyle/>
          <a:p>
            <a:r>
              <a:rPr lang="en-US" dirty="0"/>
              <a:t>Logic gates</a:t>
            </a:r>
          </a:p>
          <a:p>
            <a:pPr lvl="1"/>
            <a:r>
              <a:rPr lang="en-US" dirty="0"/>
              <a:t>Electronic circuits that operates on one or more input signal to produce an output signal</a:t>
            </a:r>
          </a:p>
          <a:p>
            <a:r>
              <a:rPr lang="en-US" dirty="0"/>
              <a:t>Graphical symbols for logic Gates</a:t>
            </a:r>
          </a:p>
        </p:txBody>
      </p:sp>
      <p:sp>
        <p:nvSpPr>
          <p:cNvPr id="20" name="TextBox 19">
            <a:extLst>
              <a:ext uri="{FF2B5EF4-FFF2-40B4-BE49-F238E27FC236}">
                <a16:creationId xmlns:a16="http://schemas.microsoft.com/office/drawing/2014/main" id="{233D7891-5A5E-4EB1-9DD6-6112A4CE6151}"/>
              </a:ext>
            </a:extLst>
          </p:cNvPr>
          <p:cNvSpPr txBox="1"/>
          <p:nvPr/>
        </p:nvSpPr>
        <p:spPr>
          <a:xfrm>
            <a:off x="517882" y="3745068"/>
            <a:ext cx="207541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AND gate</a:t>
            </a:r>
          </a:p>
        </p:txBody>
      </p:sp>
      <p:sp>
        <p:nvSpPr>
          <p:cNvPr id="21" name="TextBox 20">
            <a:extLst>
              <a:ext uri="{FF2B5EF4-FFF2-40B4-BE49-F238E27FC236}">
                <a16:creationId xmlns:a16="http://schemas.microsoft.com/office/drawing/2014/main" id="{BDF256A6-27BE-48BA-BA7F-B614FF2409A9}"/>
              </a:ext>
            </a:extLst>
          </p:cNvPr>
          <p:cNvSpPr txBox="1"/>
          <p:nvPr/>
        </p:nvSpPr>
        <p:spPr>
          <a:xfrm>
            <a:off x="6675675" y="1114426"/>
            <a:ext cx="1923279"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OR gate</a:t>
            </a:r>
          </a:p>
        </p:txBody>
      </p:sp>
      <p:sp>
        <p:nvSpPr>
          <p:cNvPr id="22" name="TextBox 21">
            <a:extLst>
              <a:ext uri="{FF2B5EF4-FFF2-40B4-BE49-F238E27FC236}">
                <a16:creationId xmlns:a16="http://schemas.microsoft.com/office/drawing/2014/main" id="{B154451E-094D-4612-9029-4232A9E0730D}"/>
              </a:ext>
            </a:extLst>
          </p:cNvPr>
          <p:cNvSpPr txBox="1"/>
          <p:nvPr/>
        </p:nvSpPr>
        <p:spPr>
          <a:xfrm>
            <a:off x="6828074" y="3905085"/>
            <a:ext cx="409975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NOT gate or Inverter</a:t>
            </a:r>
          </a:p>
        </p:txBody>
      </p:sp>
      <p:pic>
        <p:nvPicPr>
          <p:cNvPr id="1026" name="Picture 2" descr="Image result for logical not gate">
            <a:extLst>
              <a:ext uri="{FF2B5EF4-FFF2-40B4-BE49-F238E27FC236}">
                <a16:creationId xmlns:a16="http://schemas.microsoft.com/office/drawing/2014/main" id="{C65D2C82-B235-45DB-9700-AA1E01FA5B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346" t="-5471" b="62400"/>
          <a:stretch/>
        </p:blipFill>
        <p:spPr bwMode="auto">
          <a:xfrm>
            <a:off x="7680896" y="5141946"/>
            <a:ext cx="2915998" cy="1318281"/>
          </a:xfrm>
          <a:prstGeom prst="rect">
            <a:avLst/>
          </a:prstGeom>
          <a:noFill/>
          <a:extLst>
            <a:ext uri="{909E8E84-426E-40DD-AFC4-6F175D3DCCD1}">
              <a14:hiddenFill xmlns:a14="http://schemas.microsoft.com/office/drawing/2010/main">
                <a:solidFill>
                  <a:srgbClr val="FFFFFF"/>
                </a:solidFill>
              </a14:hiddenFill>
            </a:ext>
          </a:extLst>
        </p:spPr>
      </p:pic>
      <p:sp>
        <p:nvSpPr>
          <p:cNvPr id="25" name="Left Brace 24">
            <a:extLst>
              <a:ext uri="{FF2B5EF4-FFF2-40B4-BE49-F238E27FC236}">
                <a16:creationId xmlns:a16="http://schemas.microsoft.com/office/drawing/2014/main" id="{B01FC19D-2235-42A1-998C-17DE5D952C6D}"/>
              </a:ext>
            </a:extLst>
          </p:cNvPr>
          <p:cNvSpPr/>
          <p:nvPr/>
        </p:nvSpPr>
        <p:spPr>
          <a:xfrm>
            <a:off x="7952551" y="5760061"/>
            <a:ext cx="155448" cy="914400"/>
          </a:xfrm>
          <a:prstGeom prst="leftBrace">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C58B1496-18A1-4B19-AD1C-709C5998906F}"/>
                  </a:ext>
                </a:extLst>
              </p:cNvPr>
              <p:cNvSpPr/>
              <p:nvPr/>
            </p:nvSpPr>
            <p:spPr>
              <a:xfrm>
                <a:off x="10139694" y="5377228"/>
                <a:ext cx="126920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CC40931D-8C20-42C7-951E-CDD21FC77705}" type="mathplaceholder">
                        <a:rPr lang="en-US" i="1" smtClean="0">
                          <a:latin typeface="Cambria Math" panose="02040503050406030204" pitchFamily="18" charset="0"/>
                        </a:rPr>
                        <a:t>Type equation here.</a:t>
                      </a:fld>
                    </m:oMath>
                  </m:oMathPara>
                </a14:m>
                <a:endParaRPr lang="en-US" dirty="0"/>
              </a:p>
            </p:txBody>
          </p:sp>
        </mc:Choice>
        <mc:Fallback xmlns="">
          <p:sp>
            <p:nvSpPr>
              <p:cNvPr id="26" name="Rectangle 25">
                <a:extLst>
                  <a:ext uri="{FF2B5EF4-FFF2-40B4-BE49-F238E27FC236}">
                    <a16:creationId xmlns:a16="http://schemas.microsoft.com/office/drawing/2014/main" id="{C58B1496-18A1-4B19-AD1C-709C5998906F}"/>
                  </a:ext>
                </a:extLst>
              </p:cNvPr>
              <p:cNvSpPr>
                <a:spLocks noRot="1" noChangeAspect="1" noMove="1" noResize="1" noEditPoints="1" noAdjustHandles="1" noChangeArrowheads="1" noChangeShapeType="1" noTextEdit="1"/>
              </p:cNvSpPr>
              <p:nvPr/>
            </p:nvSpPr>
            <p:spPr>
              <a:xfrm>
                <a:off x="10139694" y="5377228"/>
                <a:ext cx="1269204" cy="9144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AA29791-8BFC-423F-B484-2C2431B46C94}"/>
                  </a:ext>
                </a:extLst>
              </p:cNvPr>
              <p:cNvSpPr txBox="1"/>
              <p:nvPr/>
            </p:nvSpPr>
            <p:spPr>
              <a:xfrm>
                <a:off x="10233947" y="5616420"/>
                <a:ext cx="1269204" cy="369332"/>
              </a:xfrm>
              <a:prstGeom prst="rect">
                <a:avLst/>
              </a:prstGeom>
              <a:noFill/>
            </p:spPr>
            <p:txBody>
              <a:bodyPr wrap="square" rtlCol="0">
                <a:spAutoFit/>
              </a:bodyPr>
              <a:lstStyle/>
              <a:p>
                <a:r>
                  <a:rPr lang="en-US" dirty="0"/>
                  <a:t>Z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p:txBody>
          </p:sp>
        </mc:Choice>
        <mc:Fallback xmlns="">
          <p:sp>
            <p:nvSpPr>
              <p:cNvPr id="28" name="TextBox 27">
                <a:extLst>
                  <a:ext uri="{FF2B5EF4-FFF2-40B4-BE49-F238E27FC236}">
                    <a16:creationId xmlns:a16="http://schemas.microsoft.com/office/drawing/2014/main" id="{EAA29791-8BFC-423F-B484-2C2431B46C94}"/>
                  </a:ext>
                </a:extLst>
              </p:cNvPr>
              <p:cNvSpPr txBox="1">
                <a:spLocks noRot="1" noChangeAspect="1" noMove="1" noResize="1" noEditPoints="1" noAdjustHandles="1" noChangeArrowheads="1" noChangeShapeType="1" noTextEdit="1"/>
              </p:cNvSpPr>
              <p:nvPr/>
            </p:nvSpPr>
            <p:spPr>
              <a:xfrm>
                <a:off x="10233947" y="5616420"/>
                <a:ext cx="1269204" cy="369332"/>
              </a:xfrm>
              <a:prstGeom prst="rect">
                <a:avLst/>
              </a:prstGeom>
              <a:blipFill>
                <a:blip r:embed="rId6"/>
                <a:stretch>
                  <a:fillRect l="-4327" t="-8197" b="-24590"/>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DDC42445-091F-49A2-8B28-64C84F361240}"/>
              </a:ext>
            </a:extLst>
          </p:cNvPr>
          <p:cNvSpPr txBox="1"/>
          <p:nvPr/>
        </p:nvSpPr>
        <p:spPr>
          <a:xfrm>
            <a:off x="8099088" y="5567689"/>
            <a:ext cx="738231" cy="461665"/>
          </a:xfrm>
          <a:prstGeom prst="rect">
            <a:avLst/>
          </a:prstGeom>
          <a:noFill/>
        </p:spPr>
        <p:txBody>
          <a:bodyPr wrap="square" rtlCol="0">
            <a:spAutoFit/>
          </a:bodyPr>
          <a:lstStyle/>
          <a:p>
            <a:r>
              <a:rPr lang="en-US" sz="2400" dirty="0"/>
              <a:t>X</a:t>
            </a:r>
          </a:p>
        </p:txBody>
      </p:sp>
      <p:sp>
        <p:nvSpPr>
          <p:cNvPr id="31" name="TextBox 30">
            <a:extLst>
              <a:ext uri="{FF2B5EF4-FFF2-40B4-BE49-F238E27FC236}">
                <a16:creationId xmlns:a16="http://schemas.microsoft.com/office/drawing/2014/main" id="{486E4CAC-466D-46D6-9AEA-B9316F37FE61}"/>
              </a:ext>
            </a:extLst>
          </p:cNvPr>
          <p:cNvSpPr txBox="1"/>
          <p:nvPr/>
        </p:nvSpPr>
        <p:spPr>
          <a:xfrm>
            <a:off x="9556354" y="2378500"/>
            <a:ext cx="1269204" cy="369332"/>
          </a:xfrm>
          <a:prstGeom prst="rect">
            <a:avLst/>
          </a:prstGeom>
          <a:noFill/>
        </p:spPr>
        <p:txBody>
          <a:bodyPr wrap="square" rtlCol="0">
            <a:spAutoFit/>
          </a:bodyPr>
          <a:lstStyle/>
          <a:p>
            <a:r>
              <a:rPr lang="en-US" dirty="0"/>
              <a:t>Z = X + Y</a:t>
            </a:r>
          </a:p>
        </p:txBody>
      </p:sp>
    </p:spTree>
    <p:extLst>
      <p:ext uri="{BB962C8B-B14F-4D97-AF65-F5344CB8AC3E}">
        <p14:creationId xmlns:p14="http://schemas.microsoft.com/office/powerpoint/2010/main" val="417162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B527-DB29-46CA-8F3A-0E1A99463364}"/>
              </a:ext>
            </a:extLst>
          </p:cNvPr>
          <p:cNvSpPr>
            <a:spLocks noGrp="1"/>
          </p:cNvSpPr>
          <p:nvPr>
            <p:ph type="title"/>
          </p:nvPr>
        </p:nvSpPr>
        <p:spPr/>
        <p:txBody>
          <a:bodyPr/>
          <a:lstStyle/>
          <a:p>
            <a:r>
              <a:rPr lang="en-US" dirty="0"/>
              <a:t>Logical Gates (continued)</a:t>
            </a:r>
          </a:p>
        </p:txBody>
      </p:sp>
      <p:sp>
        <p:nvSpPr>
          <p:cNvPr id="3" name="Content Placeholder 2">
            <a:extLst>
              <a:ext uri="{FF2B5EF4-FFF2-40B4-BE49-F238E27FC236}">
                <a16:creationId xmlns:a16="http://schemas.microsoft.com/office/drawing/2014/main" id="{24E6B76C-D332-4F5E-BBD0-EA94EB02FD8D}"/>
              </a:ext>
            </a:extLst>
          </p:cNvPr>
          <p:cNvSpPr>
            <a:spLocks noGrp="1"/>
          </p:cNvSpPr>
          <p:nvPr>
            <p:ph idx="1"/>
          </p:nvPr>
        </p:nvSpPr>
        <p:spPr>
          <a:xfrm>
            <a:off x="838200" y="1825625"/>
            <a:ext cx="10515600" cy="1405510"/>
          </a:xfrm>
        </p:spPr>
        <p:txBody>
          <a:bodyPr>
            <a:normAutofit fontScale="77500" lnSpcReduction="20000"/>
          </a:bodyPr>
          <a:lstStyle/>
          <a:p>
            <a:r>
              <a:rPr lang="en-US" dirty="0"/>
              <a:t>Two input signal to AND or </a:t>
            </a:r>
            <a:r>
              <a:rPr lang="en-US" dirty="0" err="1"/>
              <a:t>OR</a:t>
            </a:r>
            <a:r>
              <a:rPr lang="en-US" dirty="0"/>
              <a:t> gates </a:t>
            </a:r>
            <a:r>
              <a:rPr lang="en-US" dirty="0" err="1"/>
              <a:t>hae</a:t>
            </a:r>
            <a:r>
              <a:rPr lang="en-US" dirty="0"/>
              <a:t> four possible combination</a:t>
            </a:r>
          </a:p>
          <a:p>
            <a:pPr lvl="1"/>
            <a:r>
              <a:rPr lang="en-US" dirty="0"/>
              <a:t>00, 01, 10, or 11</a:t>
            </a:r>
          </a:p>
          <a:p>
            <a:endParaRPr lang="en-US" dirty="0"/>
          </a:p>
          <a:p>
            <a:r>
              <a:rPr lang="en-US" dirty="0"/>
              <a:t>Timing Diagram for AND </a:t>
            </a:r>
            <a:r>
              <a:rPr lang="en-US" dirty="0" err="1"/>
              <a:t>and</a:t>
            </a:r>
            <a:r>
              <a:rPr lang="en-US" dirty="0"/>
              <a:t> OR gate</a:t>
            </a:r>
          </a:p>
        </p:txBody>
      </p:sp>
      <p:graphicFrame>
        <p:nvGraphicFramePr>
          <p:cNvPr id="6" name="Table 5">
            <a:extLst>
              <a:ext uri="{FF2B5EF4-FFF2-40B4-BE49-F238E27FC236}">
                <a16:creationId xmlns:a16="http://schemas.microsoft.com/office/drawing/2014/main" id="{34E4ECA2-E181-4DE1-8869-CEBE9074A60F}"/>
              </a:ext>
            </a:extLst>
          </p:cNvPr>
          <p:cNvGraphicFramePr>
            <a:graphicFrameLocks noGrp="1"/>
          </p:cNvGraphicFramePr>
          <p:nvPr>
            <p:extLst>
              <p:ext uri="{D42A27DB-BD31-4B8C-83A1-F6EECF244321}">
                <p14:modId xmlns:p14="http://schemas.microsoft.com/office/powerpoint/2010/main" val="2051102687"/>
              </p:ext>
            </p:extLst>
          </p:nvPr>
        </p:nvGraphicFramePr>
        <p:xfrm>
          <a:off x="1284066" y="3547858"/>
          <a:ext cx="6773335" cy="3657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34679288"/>
                    </a:ext>
                  </a:extLst>
                </a:gridCol>
                <a:gridCol w="1354667">
                  <a:extLst>
                    <a:ext uri="{9D8B030D-6E8A-4147-A177-3AD203B41FA5}">
                      <a16:colId xmlns:a16="http://schemas.microsoft.com/office/drawing/2014/main" val="709975097"/>
                    </a:ext>
                  </a:extLst>
                </a:gridCol>
                <a:gridCol w="1354667">
                  <a:extLst>
                    <a:ext uri="{9D8B030D-6E8A-4147-A177-3AD203B41FA5}">
                      <a16:colId xmlns:a16="http://schemas.microsoft.com/office/drawing/2014/main" val="3986936149"/>
                    </a:ext>
                  </a:extLst>
                </a:gridCol>
                <a:gridCol w="1354667">
                  <a:extLst>
                    <a:ext uri="{9D8B030D-6E8A-4147-A177-3AD203B41FA5}">
                      <a16:colId xmlns:a16="http://schemas.microsoft.com/office/drawing/2014/main" val="294804445"/>
                    </a:ext>
                  </a:extLst>
                </a:gridCol>
                <a:gridCol w="1354667">
                  <a:extLst>
                    <a:ext uri="{9D8B030D-6E8A-4147-A177-3AD203B41FA5}">
                      <a16:colId xmlns:a16="http://schemas.microsoft.com/office/drawing/2014/main" val="1732399655"/>
                    </a:ext>
                  </a:extLst>
                </a:gridCol>
              </a:tblGrid>
              <a:tr h="144459">
                <a:tc>
                  <a:txBody>
                    <a:bodyPr/>
                    <a:lstStyle/>
                    <a:p>
                      <a:r>
                        <a:rPr lang="en-US" dirty="0"/>
                        <a:t>X</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39004140"/>
                  </a:ext>
                </a:extLst>
              </a:tr>
            </a:tbl>
          </a:graphicData>
        </a:graphic>
      </p:graphicFrame>
      <p:graphicFrame>
        <p:nvGraphicFramePr>
          <p:cNvPr id="7" name="Table 6">
            <a:extLst>
              <a:ext uri="{FF2B5EF4-FFF2-40B4-BE49-F238E27FC236}">
                <a16:creationId xmlns:a16="http://schemas.microsoft.com/office/drawing/2014/main" id="{CC33B840-7FA2-4FE6-8761-B889E4B261C6}"/>
              </a:ext>
            </a:extLst>
          </p:cNvPr>
          <p:cNvGraphicFramePr>
            <a:graphicFrameLocks noGrp="1"/>
          </p:cNvGraphicFramePr>
          <p:nvPr>
            <p:extLst>
              <p:ext uri="{D42A27DB-BD31-4B8C-83A1-F6EECF244321}">
                <p14:modId xmlns:p14="http://schemas.microsoft.com/office/powerpoint/2010/main" val="4023572839"/>
              </p:ext>
            </p:extLst>
          </p:nvPr>
        </p:nvGraphicFramePr>
        <p:xfrm>
          <a:off x="1284066" y="4684414"/>
          <a:ext cx="6773335"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34679288"/>
                    </a:ext>
                  </a:extLst>
                </a:gridCol>
                <a:gridCol w="1354667">
                  <a:extLst>
                    <a:ext uri="{9D8B030D-6E8A-4147-A177-3AD203B41FA5}">
                      <a16:colId xmlns:a16="http://schemas.microsoft.com/office/drawing/2014/main" val="709975097"/>
                    </a:ext>
                  </a:extLst>
                </a:gridCol>
                <a:gridCol w="1354667">
                  <a:extLst>
                    <a:ext uri="{9D8B030D-6E8A-4147-A177-3AD203B41FA5}">
                      <a16:colId xmlns:a16="http://schemas.microsoft.com/office/drawing/2014/main" val="3986936149"/>
                    </a:ext>
                  </a:extLst>
                </a:gridCol>
                <a:gridCol w="1354667">
                  <a:extLst>
                    <a:ext uri="{9D8B030D-6E8A-4147-A177-3AD203B41FA5}">
                      <a16:colId xmlns:a16="http://schemas.microsoft.com/office/drawing/2014/main" val="294804445"/>
                    </a:ext>
                  </a:extLst>
                </a:gridCol>
                <a:gridCol w="1354667">
                  <a:extLst>
                    <a:ext uri="{9D8B030D-6E8A-4147-A177-3AD203B41FA5}">
                      <a16:colId xmlns:a16="http://schemas.microsoft.com/office/drawing/2014/main" val="1732399655"/>
                    </a:ext>
                  </a:extLst>
                </a:gridCol>
              </a:tblGrid>
              <a:tr h="370840">
                <a:tc>
                  <a:txBody>
                    <a:bodyPr/>
                    <a:lstStyle/>
                    <a:p>
                      <a:r>
                        <a:rPr lang="en-US" dirty="0"/>
                        <a:t>Y</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4039004140"/>
                  </a:ext>
                </a:extLst>
              </a:tr>
            </a:tbl>
          </a:graphicData>
        </a:graphic>
      </p:graphicFrame>
      <p:cxnSp>
        <p:nvCxnSpPr>
          <p:cNvPr id="9" name="Connector: Elbow 8">
            <a:extLst>
              <a:ext uri="{FF2B5EF4-FFF2-40B4-BE49-F238E27FC236}">
                <a16:creationId xmlns:a16="http://schemas.microsoft.com/office/drawing/2014/main" id="{2E179E37-3555-4A8F-9C24-B6241E8A65F1}"/>
              </a:ext>
            </a:extLst>
          </p:cNvPr>
          <p:cNvCxnSpPr>
            <a:cxnSpLocks/>
          </p:cNvCxnSpPr>
          <p:nvPr/>
        </p:nvCxnSpPr>
        <p:spPr>
          <a:xfrm>
            <a:off x="1312200" y="3561687"/>
            <a:ext cx="2697092" cy="351931"/>
          </a:xfrm>
          <a:prstGeom prst="bentConnector3">
            <a:avLst>
              <a:gd name="adj1" fmla="val 50000"/>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BDEB4F-42DC-4B7B-B871-5AE3E9060529}"/>
              </a:ext>
            </a:extLst>
          </p:cNvPr>
          <p:cNvCxnSpPr>
            <a:cxnSpLocks/>
            <a:endCxn id="6" idx="2"/>
          </p:cNvCxnSpPr>
          <p:nvPr/>
        </p:nvCxnSpPr>
        <p:spPr>
          <a:xfrm>
            <a:off x="4015540" y="3913618"/>
            <a:ext cx="65519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07835D6B-B1DD-4237-BBE6-42C160A9ED91}"/>
              </a:ext>
            </a:extLst>
          </p:cNvPr>
          <p:cNvGraphicFramePr>
            <a:graphicFrameLocks noGrp="1"/>
          </p:cNvGraphicFramePr>
          <p:nvPr>
            <p:extLst>
              <p:ext uri="{D42A27DB-BD31-4B8C-83A1-F6EECF244321}">
                <p14:modId xmlns:p14="http://schemas.microsoft.com/office/powerpoint/2010/main" val="2948121062"/>
              </p:ext>
            </p:extLst>
          </p:nvPr>
        </p:nvGraphicFramePr>
        <p:xfrm>
          <a:off x="1312200" y="5561664"/>
          <a:ext cx="6962373" cy="365760"/>
        </p:xfrm>
        <a:graphic>
          <a:graphicData uri="http://schemas.openxmlformats.org/drawingml/2006/table">
            <a:tbl>
              <a:tblPr firstRow="1" bandRow="1">
                <a:tableStyleId>{5C22544A-7EE6-4342-B048-85BDC9FD1C3A}</a:tableStyleId>
              </a:tblPr>
              <a:tblGrid>
                <a:gridCol w="1358238">
                  <a:extLst>
                    <a:ext uri="{9D8B030D-6E8A-4147-A177-3AD203B41FA5}">
                      <a16:colId xmlns:a16="http://schemas.microsoft.com/office/drawing/2014/main" val="3534679288"/>
                    </a:ext>
                  </a:extLst>
                </a:gridCol>
                <a:gridCol w="1180718">
                  <a:extLst>
                    <a:ext uri="{9D8B030D-6E8A-4147-A177-3AD203B41FA5}">
                      <a16:colId xmlns:a16="http://schemas.microsoft.com/office/drawing/2014/main" val="709975097"/>
                    </a:ext>
                  </a:extLst>
                </a:gridCol>
                <a:gridCol w="1316243">
                  <a:extLst>
                    <a:ext uri="{9D8B030D-6E8A-4147-A177-3AD203B41FA5}">
                      <a16:colId xmlns:a16="http://schemas.microsoft.com/office/drawing/2014/main" val="4257878771"/>
                    </a:ext>
                  </a:extLst>
                </a:gridCol>
                <a:gridCol w="1488235">
                  <a:extLst>
                    <a:ext uri="{9D8B030D-6E8A-4147-A177-3AD203B41FA5}">
                      <a16:colId xmlns:a16="http://schemas.microsoft.com/office/drawing/2014/main" val="3986936149"/>
                    </a:ext>
                  </a:extLst>
                </a:gridCol>
                <a:gridCol w="1618939">
                  <a:extLst>
                    <a:ext uri="{9D8B030D-6E8A-4147-A177-3AD203B41FA5}">
                      <a16:colId xmlns:a16="http://schemas.microsoft.com/office/drawing/2014/main" val="294804445"/>
                    </a:ext>
                  </a:extLst>
                </a:gridCol>
              </a:tblGrid>
              <a:tr h="0">
                <a:tc>
                  <a:txBody>
                    <a:bodyPr/>
                    <a:lstStyle/>
                    <a:p>
                      <a:r>
                        <a:rPr lang="en-US" dirty="0"/>
                        <a:t>X●Y</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4039004140"/>
                  </a:ext>
                </a:extLst>
              </a:tr>
            </a:tbl>
          </a:graphicData>
        </a:graphic>
      </p:graphicFrame>
      <p:cxnSp>
        <p:nvCxnSpPr>
          <p:cNvPr id="40" name="Straight Connector 39">
            <a:extLst>
              <a:ext uri="{FF2B5EF4-FFF2-40B4-BE49-F238E27FC236}">
                <a16:creationId xmlns:a16="http://schemas.microsoft.com/office/drawing/2014/main" id="{7C094758-EB4C-42E5-AACE-F2E204E466CB}"/>
              </a:ext>
            </a:extLst>
          </p:cNvPr>
          <p:cNvCxnSpPr>
            <a:cxnSpLocks/>
            <a:stCxn id="6" idx="0"/>
            <a:endCxn id="6" idx="2"/>
          </p:cNvCxnSpPr>
          <p:nvPr/>
        </p:nvCxnSpPr>
        <p:spPr>
          <a:xfrm>
            <a:off x="4670733" y="3547858"/>
            <a:ext cx="0" cy="36576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6ED0A186-3864-44BE-BF37-51779B5C5BC1}"/>
              </a:ext>
            </a:extLst>
          </p:cNvPr>
          <p:cNvCxnSpPr>
            <a:cxnSpLocks/>
          </p:cNvCxnSpPr>
          <p:nvPr/>
        </p:nvCxnSpPr>
        <p:spPr>
          <a:xfrm>
            <a:off x="1284720" y="4658463"/>
            <a:ext cx="2697092" cy="351931"/>
          </a:xfrm>
          <a:prstGeom prst="bentConnector3">
            <a:avLst>
              <a:gd name="adj1" fmla="val 50000"/>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9A1A9D4-6134-4DDB-AA91-F46ED3B43E4C}"/>
              </a:ext>
            </a:extLst>
          </p:cNvPr>
          <p:cNvCxnSpPr>
            <a:cxnSpLocks/>
          </p:cNvCxnSpPr>
          <p:nvPr/>
        </p:nvCxnSpPr>
        <p:spPr>
          <a:xfrm>
            <a:off x="3987184" y="4707150"/>
            <a:ext cx="2760138" cy="330761"/>
          </a:xfrm>
          <a:prstGeom prst="bentConnector3">
            <a:avLst>
              <a:gd name="adj1" fmla="val 50000"/>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6399654-BFCD-40A2-B921-A6CE770758EB}"/>
              </a:ext>
            </a:extLst>
          </p:cNvPr>
          <p:cNvCxnSpPr>
            <a:cxnSpLocks/>
          </p:cNvCxnSpPr>
          <p:nvPr/>
        </p:nvCxnSpPr>
        <p:spPr>
          <a:xfrm>
            <a:off x="3989732" y="4699537"/>
            <a:ext cx="19560" cy="31085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5FF10F-F659-4290-910D-6AE8D569819F}"/>
              </a:ext>
            </a:extLst>
          </p:cNvPr>
          <p:cNvCxnSpPr>
            <a:cxnSpLocks/>
          </p:cNvCxnSpPr>
          <p:nvPr/>
        </p:nvCxnSpPr>
        <p:spPr>
          <a:xfrm flipV="1">
            <a:off x="6707559" y="4684414"/>
            <a:ext cx="1371982" cy="1512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EE9B225-FC03-45D1-A84A-812E671252B8}"/>
              </a:ext>
            </a:extLst>
          </p:cNvPr>
          <p:cNvCxnSpPr>
            <a:cxnSpLocks/>
          </p:cNvCxnSpPr>
          <p:nvPr/>
        </p:nvCxnSpPr>
        <p:spPr>
          <a:xfrm>
            <a:off x="6717938" y="4699537"/>
            <a:ext cx="0" cy="29856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DEE1499-89DF-4AAA-96E3-2D961119C8CE}"/>
              </a:ext>
            </a:extLst>
          </p:cNvPr>
          <p:cNvCxnSpPr>
            <a:cxnSpLocks/>
            <a:stCxn id="6" idx="0"/>
          </p:cNvCxnSpPr>
          <p:nvPr/>
        </p:nvCxnSpPr>
        <p:spPr>
          <a:xfrm flipV="1">
            <a:off x="4670733" y="3532680"/>
            <a:ext cx="3396318" cy="1517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E2058C0-ADD1-4A46-A783-30110ED5939E}"/>
              </a:ext>
            </a:extLst>
          </p:cNvPr>
          <p:cNvCxnSpPr>
            <a:cxnSpLocks/>
          </p:cNvCxnSpPr>
          <p:nvPr/>
        </p:nvCxnSpPr>
        <p:spPr>
          <a:xfrm>
            <a:off x="8037069" y="3540269"/>
            <a:ext cx="0" cy="34856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DDA831-C631-4B23-AEC7-9F7387343E79}"/>
              </a:ext>
            </a:extLst>
          </p:cNvPr>
          <p:cNvCxnSpPr>
            <a:cxnSpLocks/>
          </p:cNvCxnSpPr>
          <p:nvPr/>
        </p:nvCxnSpPr>
        <p:spPr>
          <a:xfrm>
            <a:off x="8067051" y="4639574"/>
            <a:ext cx="0" cy="41568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49EC37F-D335-4DDE-B9ED-925C8CDA7943}"/>
              </a:ext>
            </a:extLst>
          </p:cNvPr>
          <p:cNvSpPr txBox="1"/>
          <p:nvPr/>
        </p:nvSpPr>
        <p:spPr>
          <a:xfrm>
            <a:off x="9187869" y="6355062"/>
            <a:ext cx="959370" cy="369332"/>
          </a:xfrm>
          <a:prstGeom prst="rect">
            <a:avLst/>
          </a:prstGeom>
          <a:noFill/>
        </p:spPr>
        <p:txBody>
          <a:bodyPr wrap="square" rtlCol="0">
            <a:spAutoFit/>
          </a:bodyPr>
          <a:lstStyle/>
          <a:p>
            <a:r>
              <a:rPr lang="en-US" b="1" dirty="0"/>
              <a:t>OR gate</a:t>
            </a:r>
          </a:p>
        </p:txBody>
      </p:sp>
      <p:graphicFrame>
        <p:nvGraphicFramePr>
          <p:cNvPr id="71" name="Table 70">
            <a:extLst>
              <a:ext uri="{FF2B5EF4-FFF2-40B4-BE49-F238E27FC236}">
                <a16:creationId xmlns:a16="http://schemas.microsoft.com/office/drawing/2014/main" id="{EB713CD0-5515-49BC-A1AB-EC4627D77E34}"/>
              </a:ext>
            </a:extLst>
          </p:cNvPr>
          <p:cNvGraphicFramePr>
            <a:graphicFrameLocks noGrp="1"/>
          </p:cNvGraphicFramePr>
          <p:nvPr>
            <p:extLst>
              <p:ext uri="{D42A27DB-BD31-4B8C-83A1-F6EECF244321}">
                <p14:modId xmlns:p14="http://schemas.microsoft.com/office/powerpoint/2010/main" val="2629743635"/>
              </p:ext>
            </p:extLst>
          </p:nvPr>
        </p:nvGraphicFramePr>
        <p:xfrm>
          <a:off x="1389650" y="6358634"/>
          <a:ext cx="6962373" cy="365760"/>
        </p:xfrm>
        <a:graphic>
          <a:graphicData uri="http://schemas.openxmlformats.org/drawingml/2006/table">
            <a:tbl>
              <a:tblPr firstRow="1" bandRow="1">
                <a:tableStyleId>{5C22544A-7EE6-4342-B048-85BDC9FD1C3A}</a:tableStyleId>
              </a:tblPr>
              <a:tblGrid>
                <a:gridCol w="1358238">
                  <a:extLst>
                    <a:ext uri="{9D8B030D-6E8A-4147-A177-3AD203B41FA5}">
                      <a16:colId xmlns:a16="http://schemas.microsoft.com/office/drawing/2014/main" val="3534679288"/>
                    </a:ext>
                  </a:extLst>
                </a:gridCol>
                <a:gridCol w="1180718">
                  <a:extLst>
                    <a:ext uri="{9D8B030D-6E8A-4147-A177-3AD203B41FA5}">
                      <a16:colId xmlns:a16="http://schemas.microsoft.com/office/drawing/2014/main" val="709975097"/>
                    </a:ext>
                  </a:extLst>
                </a:gridCol>
                <a:gridCol w="1316243">
                  <a:extLst>
                    <a:ext uri="{9D8B030D-6E8A-4147-A177-3AD203B41FA5}">
                      <a16:colId xmlns:a16="http://schemas.microsoft.com/office/drawing/2014/main" val="4257878771"/>
                    </a:ext>
                  </a:extLst>
                </a:gridCol>
                <a:gridCol w="1488235">
                  <a:extLst>
                    <a:ext uri="{9D8B030D-6E8A-4147-A177-3AD203B41FA5}">
                      <a16:colId xmlns:a16="http://schemas.microsoft.com/office/drawing/2014/main" val="3986936149"/>
                    </a:ext>
                  </a:extLst>
                </a:gridCol>
                <a:gridCol w="1618939">
                  <a:extLst>
                    <a:ext uri="{9D8B030D-6E8A-4147-A177-3AD203B41FA5}">
                      <a16:colId xmlns:a16="http://schemas.microsoft.com/office/drawing/2014/main" val="294804445"/>
                    </a:ext>
                  </a:extLst>
                </a:gridCol>
              </a:tblGrid>
              <a:tr h="0">
                <a:tc>
                  <a:txBody>
                    <a:bodyPr/>
                    <a:lstStyle/>
                    <a:p>
                      <a:r>
                        <a:rPr lang="en-US" dirty="0"/>
                        <a:t>X  + Y</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39004140"/>
                  </a:ext>
                </a:extLst>
              </a:tr>
            </a:tbl>
          </a:graphicData>
        </a:graphic>
      </p:graphicFrame>
      <p:cxnSp>
        <p:nvCxnSpPr>
          <p:cNvPr id="72" name="Connector: Elbow 71">
            <a:extLst>
              <a:ext uri="{FF2B5EF4-FFF2-40B4-BE49-F238E27FC236}">
                <a16:creationId xmlns:a16="http://schemas.microsoft.com/office/drawing/2014/main" id="{AA058789-2D12-44B8-A991-D2C1AACFF47F}"/>
              </a:ext>
            </a:extLst>
          </p:cNvPr>
          <p:cNvCxnSpPr>
            <a:cxnSpLocks/>
          </p:cNvCxnSpPr>
          <p:nvPr/>
        </p:nvCxnSpPr>
        <p:spPr>
          <a:xfrm>
            <a:off x="1314700" y="5542881"/>
            <a:ext cx="5392859" cy="384543"/>
          </a:xfrm>
          <a:prstGeom prst="bentConnector3">
            <a:avLst>
              <a:gd name="adj1" fmla="val 25539"/>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0EAE092-F301-4F14-BD35-F49A2A532F3C}"/>
              </a:ext>
            </a:extLst>
          </p:cNvPr>
          <p:cNvCxnSpPr>
            <a:cxnSpLocks/>
          </p:cNvCxnSpPr>
          <p:nvPr/>
        </p:nvCxnSpPr>
        <p:spPr>
          <a:xfrm flipV="1">
            <a:off x="6680079" y="5542881"/>
            <a:ext cx="1594494" cy="1359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32F6E53-7D17-48CD-9CA7-5C540927D4C9}"/>
              </a:ext>
            </a:extLst>
          </p:cNvPr>
          <p:cNvCxnSpPr>
            <a:cxnSpLocks/>
          </p:cNvCxnSpPr>
          <p:nvPr/>
        </p:nvCxnSpPr>
        <p:spPr>
          <a:xfrm>
            <a:off x="6675468" y="5586449"/>
            <a:ext cx="0" cy="29856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99BCEDAF-EB3B-4575-AEF3-A83D56AAC348}"/>
              </a:ext>
            </a:extLst>
          </p:cNvPr>
          <p:cNvCxnSpPr>
            <a:cxnSpLocks/>
          </p:cNvCxnSpPr>
          <p:nvPr/>
        </p:nvCxnSpPr>
        <p:spPr>
          <a:xfrm>
            <a:off x="1389650" y="6358634"/>
            <a:ext cx="2592162" cy="365760"/>
          </a:xfrm>
          <a:prstGeom prst="bentConnector3">
            <a:avLst>
              <a:gd name="adj1" fmla="val 50000"/>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562EBB4-F812-4A82-BF65-14FDD2A25048}"/>
              </a:ext>
            </a:extLst>
          </p:cNvPr>
          <p:cNvCxnSpPr>
            <a:cxnSpLocks/>
          </p:cNvCxnSpPr>
          <p:nvPr/>
        </p:nvCxnSpPr>
        <p:spPr>
          <a:xfrm flipV="1">
            <a:off x="3904362" y="6358634"/>
            <a:ext cx="4447661" cy="1779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CB7CA7C-D219-40C9-B8E6-ED18A87511AA}"/>
              </a:ext>
            </a:extLst>
          </p:cNvPr>
          <p:cNvCxnSpPr>
            <a:cxnSpLocks/>
          </p:cNvCxnSpPr>
          <p:nvPr/>
        </p:nvCxnSpPr>
        <p:spPr>
          <a:xfrm>
            <a:off x="3927273" y="6376429"/>
            <a:ext cx="0" cy="3479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9FF14EB-1F4B-4FAE-89A7-FC297BEF829A}"/>
              </a:ext>
            </a:extLst>
          </p:cNvPr>
          <p:cNvCxnSpPr>
            <a:cxnSpLocks/>
          </p:cNvCxnSpPr>
          <p:nvPr/>
        </p:nvCxnSpPr>
        <p:spPr>
          <a:xfrm>
            <a:off x="8334371" y="6367531"/>
            <a:ext cx="0" cy="3369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40743C5-10CE-4BA8-86BF-6E2B869CEAB0}"/>
              </a:ext>
            </a:extLst>
          </p:cNvPr>
          <p:cNvCxnSpPr>
            <a:cxnSpLocks/>
          </p:cNvCxnSpPr>
          <p:nvPr/>
        </p:nvCxnSpPr>
        <p:spPr>
          <a:xfrm>
            <a:off x="8246931" y="5560561"/>
            <a:ext cx="0" cy="3369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8EB039-7531-4025-9D17-B0B610E53902}"/>
              </a:ext>
            </a:extLst>
          </p:cNvPr>
          <p:cNvSpPr txBox="1"/>
          <p:nvPr/>
        </p:nvSpPr>
        <p:spPr>
          <a:xfrm>
            <a:off x="9340269" y="5714064"/>
            <a:ext cx="1448478" cy="369332"/>
          </a:xfrm>
          <a:prstGeom prst="rect">
            <a:avLst/>
          </a:prstGeom>
          <a:noFill/>
        </p:spPr>
        <p:txBody>
          <a:bodyPr wrap="square" rtlCol="0">
            <a:spAutoFit/>
          </a:bodyPr>
          <a:lstStyle/>
          <a:p>
            <a:r>
              <a:rPr lang="en-US" b="1" dirty="0"/>
              <a:t>AND gate</a:t>
            </a:r>
          </a:p>
        </p:txBody>
      </p:sp>
      <p:cxnSp>
        <p:nvCxnSpPr>
          <p:cNvPr id="105" name="Straight Arrow Connector 104">
            <a:extLst>
              <a:ext uri="{FF2B5EF4-FFF2-40B4-BE49-F238E27FC236}">
                <a16:creationId xmlns:a16="http://schemas.microsoft.com/office/drawing/2014/main" id="{3ABD7B8D-8C16-47A2-B4E6-1D2E4C8ABC7C}"/>
              </a:ext>
            </a:extLst>
          </p:cNvPr>
          <p:cNvCxnSpPr>
            <a:cxnSpLocks/>
          </p:cNvCxnSpPr>
          <p:nvPr/>
        </p:nvCxnSpPr>
        <p:spPr>
          <a:xfrm>
            <a:off x="674557" y="3429000"/>
            <a:ext cx="765981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8D9CCD05-AC69-4E11-821E-E18D833CFA62}"/>
              </a:ext>
            </a:extLst>
          </p:cNvPr>
          <p:cNvSpPr txBox="1"/>
          <p:nvPr/>
        </p:nvSpPr>
        <p:spPr>
          <a:xfrm>
            <a:off x="8486707" y="3366683"/>
            <a:ext cx="2539584"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508990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C0DA-3881-4007-AB58-3C099072BD6F}"/>
              </a:ext>
            </a:extLst>
          </p:cNvPr>
          <p:cNvSpPr>
            <a:spLocks noGrp="1"/>
          </p:cNvSpPr>
          <p:nvPr>
            <p:ph type="title"/>
          </p:nvPr>
        </p:nvSpPr>
        <p:spPr/>
        <p:txBody>
          <a:bodyPr/>
          <a:lstStyle/>
          <a:p>
            <a:r>
              <a:rPr lang="en-US" dirty="0"/>
              <a:t>Boolean Algebra</a:t>
            </a:r>
          </a:p>
        </p:txBody>
      </p:sp>
      <p:sp>
        <p:nvSpPr>
          <p:cNvPr id="3" name="Content Placeholder 2">
            <a:extLst>
              <a:ext uri="{FF2B5EF4-FFF2-40B4-BE49-F238E27FC236}">
                <a16:creationId xmlns:a16="http://schemas.microsoft.com/office/drawing/2014/main" id="{7BF02FC8-D968-40DE-BBA4-CAEB9A60508D}"/>
              </a:ext>
            </a:extLst>
          </p:cNvPr>
          <p:cNvSpPr>
            <a:spLocks noGrp="1"/>
          </p:cNvSpPr>
          <p:nvPr>
            <p:ph idx="1"/>
          </p:nvPr>
        </p:nvSpPr>
        <p:spPr/>
        <p:txBody>
          <a:bodyPr/>
          <a:lstStyle/>
          <a:p>
            <a:r>
              <a:rPr lang="en-US" dirty="0"/>
              <a:t>Algebra relating to binary variables and logic operations</a:t>
            </a:r>
          </a:p>
          <a:p>
            <a:r>
              <a:rPr lang="en-US" dirty="0"/>
              <a:t>Binary Variables </a:t>
            </a:r>
          </a:p>
          <a:p>
            <a:pPr lvl="1"/>
            <a:r>
              <a:rPr lang="en-US" dirty="0"/>
              <a:t>Represented by letters and the basic logic Operators (AND, OR and NOT)</a:t>
            </a:r>
          </a:p>
          <a:p>
            <a:r>
              <a:rPr lang="en-US" dirty="0"/>
              <a:t>Boolean expressions</a:t>
            </a:r>
          </a:p>
          <a:p>
            <a:pPr lvl="1"/>
            <a:r>
              <a:rPr lang="en-US" dirty="0"/>
              <a:t>Algebraic expressions formed by using binary variables, constants (0, 1), the basic logic operators symbols and parenthesis</a:t>
            </a:r>
          </a:p>
          <a:p>
            <a:r>
              <a:rPr lang="en-US" dirty="0"/>
              <a:t>Boolean Functions</a:t>
            </a:r>
          </a:p>
          <a:p>
            <a:pPr lvl="1"/>
            <a:r>
              <a:rPr lang="en-US" dirty="0"/>
              <a:t>Described by a Boolean equation consisting of a binary variable identifying the function followed by a equal sign and a Boolean expression</a:t>
            </a:r>
          </a:p>
        </p:txBody>
      </p:sp>
    </p:spTree>
    <p:extLst>
      <p:ext uri="{BB962C8B-B14F-4D97-AF65-F5344CB8AC3E}">
        <p14:creationId xmlns:p14="http://schemas.microsoft.com/office/powerpoint/2010/main" val="260373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95E0-3169-4C4A-A3F0-F5A295CF0AB4}"/>
              </a:ext>
            </a:extLst>
          </p:cNvPr>
          <p:cNvSpPr>
            <a:spLocks noGrp="1"/>
          </p:cNvSpPr>
          <p:nvPr>
            <p:ph type="title"/>
          </p:nvPr>
        </p:nvSpPr>
        <p:spPr>
          <a:xfrm>
            <a:off x="838200" y="365125"/>
            <a:ext cx="10314482" cy="1118901"/>
          </a:xfrm>
        </p:spPr>
        <p:txBody>
          <a:bodyPr/>
          <a:lstStyle/>
          <a:p>
            <a:r>
              <a:rPr lang="en-US" dirty="0"/>
              <a:t>Boolean Function – The Power Window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5E4EEC-A193-4E38-8C0F-B1DC1D87FF65}"/>
                  </a:ext>
                </a:extLst>
              </p:cNvPr>
              <p:cNvSpPr>
                <a:spLocks noGrp="1"/>
              </p:cNvSpPr>
              <p:nvPr>
                <p:ph idx="1"/>
              </p:nvPr>
            </p:nvSpPr>
            <p:spPr>
              <a:xfrm>
                <a:off x="838200" y="1825625"/>
                <a:ext cx="10515600" cy="4667250"/>
              </a:xfrm>
            </p:spPr>
            <p:txBody>
              <a:bodyPr>
                <a:normAutofit fontScale="85000" lnSpcReduction="20000"/>
              </a:bodyPr>
              <a:lstStyle/>
              <a:p>
                <a:r>
                  <a:rPr lang="en-US" dirty="0"/>
                  <a:t> Electronic logic for Lowering the Power Window of a Car</a:t>
                </a:r>
              </a:p>
              <a:p>
                <a:r>
                  <a:rPr lang="en-US" dirty="0"/>
                  <a:t>The Boolean Function</a:t>
                </a:r>
              </a:p>
              <a:p>
                <a:pPr lvl="1"/>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𝐷</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 A</a:t>
                </a:r>
              </a:p>
              <a:p>
                <a:pPr lvl="2"/>
                <a:r>
                  <a:rPr lang="en-US" dirty="0"/>
                  <a:t>If D=1, X = 1 or A = 1</a:t>
                </a:r>
              </a:p>
              <a:p>
                <a:pPr lvl="3"/>
                <a:r>
                  <a:rPr lang="en-US" dirty="0"/>
                  <a:t>Then L = 1</a:t>
                </a:r>
              </a:p>
              <a:p>
                <a:r>
                  <a:rPr lang="en-US" dirty="0"/>
                  <a:t>The window is lowered by a motor and lever mechanism</a:t>
                </a:r>
              </a:p>
              <a:p>
                <a:r>
                  <a:rPr lang="en-US" dirty="0"/>
                  <a:t>L = 1</a:t>
                </a:r>
              </a:p>
              <a:p>
                <a:pPr lvl="1"/>
                <a:r>
                  <a:rPr lang="en-US" dirty="0"/>
                  <a:t>Window Motor is Powered (on) to turn in the direction to lower the window</a:t>
                </a:r>
              </a:p>
              <a:p>
                <a:r>
                  <a:rPr lang="en-US" dirty="0"/>
                  <a:t>L = 0</a:t>
                </a:r>
              </a:p>
              <a:p>
                <a:pPr lvl="1"/>
                <a:r>
                  <a:rPr lang="en-US" dirty="0"/>
                  <a:t>Motor is Not powered to </a:t>
                </a:r>
                <a:r>
                  <a:rPr lang="en-US" dirty="0" err="1"/>
                  <a:t>lowere</a:t>
                </a:r>
                <a:r>
                  <a:rPr lang="en-US" dirty="0"/>
                  <a:t> the window</a:t>
                </a:r>
              </a:p>
              <a:p>
                <a:r>
                  <a:rPr lang="en-US" dirty="0"/>
                  <a:t>D = 1</a:t>
                </a:r>
              </a:p>
              <a:p>
                <a:pPr lvl="1"/>
                <a:r>
                  <a:rPr lang="en-US" dirty="0"/>
                  <a:t>A request to lower the window is issued (by pressing a button or Switch)</a:t>
                </a:r>
              </a:p>
              <a:p>
                <a:r>
                  <a:rPr lang="en-US" dirty="0"/>
                  <a:t>D = 0</a:t>
                </a:r>
              </a:p>
              <a:p>
                <a:pPr lvl="1"/>
                <a:r>
                  <a:rPr lang="en-US" dirty="0"/>
                  <a:t>Lowering action is Not requested</a:t>
                </a:r>
              </a:p>
              <a:p>
                <a:endParaRPr lang="en-US" dirty="0"/>
              </a:p>
            </p:txBody>
          </p:sp>
        </mc:Choice>
        <mc:Fallback xmlns="">
          <p:sp>
            <p:nvSpPr>
              <p:cNvPr id="3" name="Content Placeholder 2">
                <a:extLst>
                  <a:ext uri="{FF2B5EF4-FFF2-40B4-BE49-F238E27FC236}">
                    <a16:creationId xmlns:a16="http://schemas.microsoft.com/office/drawing/2014/main" id="{D95E4EEC-A193-4E38-8C0F-B1DC1D87FF6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812" t="-3003"/>
                </a:stretch>
              </a:blipFill>
            </p:spPr>
            <p:txBody>
              <a:bodyPr/>
              <a:lstStyle/>
              <a:p>
                <a:r>
                  <a:rPr lang="en-US">
                    <a:noFill/>
                  </a:rPr>
                  <a:t> </a:t>
                </a:r>
              </a:p>
            </p:txBody>
          </p:sp>
        </mc:Fallback>
      </mc:AlternateContent>
    </p:spTree>
    <p:extLst>
      <p:ext uri="{BB962C8B-B14F-4D97-AF65-F5344CB8AC3E}">
        <p14:creationId xmlns:p14="http://schemas.microsoft.com/office/powerpoint/2010/main" val="275632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95E0-3169-4C4A-A3F0-F5A295CF0AB4}"/>
              </a:ext>
            </a:extLst>
          </p:cNvPr>
          <p:cNvSpPr>
            <a:spLocks noGrp="1"/>
          </p:cNvSpPr>
          <p:nvPr>
            <p:ph type="title"/>
          </p:nvPr>
        </p:nvSpPr>
        <p:spPr>
          <a:xfrm>
            <a:off x="637082" y="5361"/>
            <a:ext cx="10314482" cy="1118901"/>
          </a:xfrm>
        </p:spPr>
        <p:txBody>
          <a:bodyPr/>
          <a:lstStyle/>
          <a:p>
            <a:pPr algn="ctr"/>
            <a:r>
              <a:rPr lang="en-US" dirty="0"/>
              <a:t>Boolean Function – The Power Window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5E4EEC-A193-4E38-8C0F-B1DC1D87FF65}"/>
                  </a:ext>
                </a:extLst>
              </p:cNvPr>
              <p:cNvSpPr>
                <a:spLocks noGrp="1"/>
              </p:cNvSpPr>
              <p:nvPr>
                <p:ph idx="1"/>
              </p:nvPr>
            </p:nvSpPr>
            <p:spPr>
              <a:xfrm>
                <a:off x="838200" y="1379096"/>
                <a:ext cx="10515600" cy="5113780"/>
              </a:xfrm>
            </p:spPr>
            <p:txBody>
              <a:bodyPr>
                <a:normAutofit fontScale="70000" lnSpcReduction="20000"/>
              </a:bodyPr>
              <a:lstStyle/>
              <a:p>
                <a:endParaRPr lang="en-US" dirty="0"/>
              </a:p>
              <a:p>
                <a:r>
                  <a:rPr lang="en-US" dirty="0"/>
                  <a:t>The Boolean Function</a:t>
                </a:r>
              </a:p>
              <a:p>
                <a:pPr lvl="1"/>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 A</a:t>
                </a:r>
              </a:p>
              <a:p>
                <a:r>
                  <a:rPr lang="en-US" dirty="0"/>
                  <a:t>X </a:t>
                </a:r>
              </a:p>
              <a:p>
                <a:pPr lvl="1"/>
                <a:r>
                  <a:rPr lang="en-US" dirty="0"/>
                  <a:t>The output of a limit</a:t>
                </a:r>
              </a:p>
              <a:p>
                <a:r>
                  <a:rPr lang="en-US" dirty="0"/>
                  <a:t>X = 1</a:t>
                </a:r>
              </a:p>
              <a:p>
                <a:pPr lvl="1"/>
                <a:r>
                  <a:rPr lang="en-US" dirty="0"/>
                  <a:t>The window is at its lower limit (fully down)</a:t>
                </a:r>
              </a:p>
              <a:p>
                <a:r>
                  <a:rPr lang="en-US" dirty="0"/>
                  <a:t>X = 0</a:t>
                </a:r>
              </a:p>
              <a:p>
                <a:pPr lvl="1"/>
                <a:r>
                  <a:rPr lang="en-US" dirty="0"/>
                  <a:t>Window is Not at lower limit (Not fully down)</a:t>
                </a:r>
              </a:p>
              <a:p>
                <a:r>
                  <a:rPr lang="en-US" dirty="0"/>
                  <a:t>A – Signal generated by timing logic from D and X</a:t>
                </a:r>
              </a:p>
              <a:p>
                <a:r>
                  <a:rPr lang="en-US" dirty="0"/>
                  <a:t>If D = 1 (on) for a least half a second</a:t>
                </a:r>
              </a:p>
              <a:p>
                <a:pPr lvl="1"/>
                <a:r>
                  <a:rPr lang="en-US" dirty="0"/>
                  <a:t>Then A = 1 and remains 1 until X =1</a:t>
                </a:r>
              </a:p>
              <a:p>
                <a:pPr lvl="1"/>
                <a:r>
                  <a:rPr lang="en-US" dirty="0"/>
                  <a:t>X = 1 when the window is fully down (limit)</a:t>
                </a:r>
              </a:p>
              <a:p>
                <a:r>
                  <a:rPr lang="en-US" dirty="0"/>
                  <a:t>If D = 1 (Request to lower Window) for less than a half second</a:t>
                </a:r>
              </a:p>
              <a:p>
                <a:pPr lvl="1"/>
                <a:r>
                  <a:rPr lang="en-US" dirty="0"/>
                  <a:t>Then A = 0 and there is no automatic lowering</a:t>
                </a:r>
              </a:p>
              <a:p>
                <a:r>
                  <a:rPr lang="en-US" dirty="0"/>
                  <a:t>So, If the driver presses the switch for more than ½ second the window lowers automatically to the lower limit of fully down</a:t>
                </a:r>
              </a:p>
              <a:p>
                <a:endParaRPr lang="en-US" dirty="0"/>
              </a:p>
            </p:txBody>
          </p:sp>
        </mc:Choice>
        <mc:Fallback xmlns="">
          <p:sp>
            <p:nvSpPr>
              <p:cNvPr id="3" name="Content Placeholder 2">
                <a:extLst>
                  <a:ext uri="{FF2B5EF4-FFF2-40B4-BE49-F238E27FC236}">
                    <a16:creationId xmlns:a16="http://schemas.microsoft.com/office/drawing/2014/main" id="{D95E4EEC-A193-4E38-8C0F-B1DC1D87FF65}"/>
                  </a:ext>
                </a:extLst>
              </p:cNvPr>
              <p:cNvSpPr>
                <a:spLocks noGrp="1" noRot="1" noChangeAspect="1" noMove="1" noResize="1" noEditPoints="1" noAdjustHandles="1" noChangeArrowheads="1" noChangeShapeType="1" noTextEdit="1"/>
              </p:cNvSpPr>
              <p:nvPr>
                <p:ph idx="1"/>
              </p:nvPr>
            </p:nvSpPr>
            <p:spPr>
              <a:xfrm>
                <a:off x="838200" y="1379096"/>
                <a:ext cx="10515600" cy="5113780"/>
              </a:xfrm>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345550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166C7E-8D18-4F9D-A30B-6D3325D9E787}"/>
              </a:ext>
            </a:extLst>
          </p:cNvPr>
          <p:cNvPicPr>
            <a:picLocks noChangeAspect="1"/>
          </p:cNvPicPr>
          <p:nvPr/>
        </p:nvPicPr>
        <p:blipFill>
          <a:blip r:embed="rId2"/>
          <a:stretch>
            <a:fillRect/>
          </a:stretch>
        </p:blipFill>
        <p:spPr>
          <a:xfrm rot="16200000">
            <a:off x="4130804" y="137017"/>
            <a:ext cx="6353175" cy="6583964"/>
          </a:xfrm>
          <a:prstGeom prst="rect">
            <a:avLst/>
          </a:prstGeom>
        </p:spPr>
      </p:pic>
    </p:spTree>
    <p:extLst>
      <p:ext uri="{BB962C8B-B14F-4D97-AF65-F5344CB8AC3E}">
        <p14:creationId xmlns:p14="http://schemas.microsoft.com/office/powerpoint/2010/main" val="331907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95E0-3169-4C4A-A3F0-F5A295CF0AB4}"/>
              </a:ext>
            </a:extLst>
          </p:cNvPr>
          <p:cNvSpPr>
            <a:spLocks noGrp="1"/>
          </p:cNvSpPr>
          <p:nvPr>
            <p:ph type="title"/>
          </p:nvPr>
        </p:nvSpPr>
        <p:spPr>
          <a:xfrm>
            <a:off x="637082" y="5361"/>
            <a:ext cx="10314482" cy="1118901"/>
          </a:xfrm>
        </p:spPr>
        <p:txBody>
          <a:bodyPr/>
          <a:lstStyle/>
          <a:p>
            <a:pPr algn="ctr"/>
            <a:r>
              <a:rPr lang="en-US" dirty="0"/>
              <a:t>Boolean Function – The Power Window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5E4EEC-A193-4E38-8C0F-B1DC1D87FF65}"/>
                  </a:ext>
                </a:extLst>
              </p:cNvPr>
              <p:cNvSpPr>
                <a:spLocks noGrp="1"/>
              </p:cNvSpPr>
              <p:nvPr>
                <p:ph idx="1"/>
              </p:nvPr>
            </p:nvSpPr>
            <p:spPr>
              <a:xfrm>
                <a:off x="838200" y="1379096"/>
                <a:ext cx="10515600" cy="5113780"/>
              </a:xfrm>
            </p:spPr>
            <p:txBody>
              <a:bodyPr>
                <a:normAutofit fontScale="92500" lnSpcReduction="20000"/>
              </a:bodyPr>
              <a:lstStyle/>
              <a:p>
                <a:endParaRPr lang="en-US" dirty="0"/>
              </a:p>
              <a:p>
                <a14:m>
                  <m:oMath xmlns:m="http://schemas.openxmlformats.org/officeDocument/2006/math">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and A of the Boolean expression are called the terms of the expression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 A</a:t>
                </a:r>
              </a:p>
              <a:p>
                <a:endParaRPr lang="en-US" dirty="0"/>
              </a:p>
              <a:p>
                <a:r>
                  <a:rPr lang="en-US" dirty="0"/>
                  <a:t>Function L = 1 </a:t>
                </a:r>
              </a:p>
              <a:p>
                <a:pPr lvl="1"/>
                <a:r>
                  <a:rPr lang="en-US" dirty="0"/>
                  <a:t>If term  </a:t>
                </a:r>
                <a14:m>
                  <m:oMath xmlns:m="http://schemas.openxmlformats.org/officeDocument/2006/math">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 1</a:t>
                </a:r>
              </a:p>
              <a:p>
                <a:pPr lvl="1"/>
                <a:r>
                  <a:rPr lang="en-US" dirty="0"/>
                  <a:t>OR term A = 1</a:t>
                </a:r>
              </a:p>
              <a:p>
                <a:r>
                  <a:rPr lang="en-US" dirty="0"/>
                  <a:t>Else L = 0</a:t>
                </a:r>
              </a:p>
              <a:p>
                <a:r>
                  <a:rPr lang="en-US" dirty="0"/>
                  <a:t>The complement operation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is then X = 0</a:t>
                </a:r>
              </a:p>
              <a:p>
                <a:pPr lvl="1"/>
                <a:r>
                  <a:rPr lang="en-US" dirty="0"/>
                  <a:t>Therefore</a:t>
                </a:r>
              </a:p>
              <a:p>
                <a:pPr lvl="1"/>
                <a:r>
                  <a:rPr lang="en-US" dirty="0"/>
                  <a:t>L== 1 if D = 1 and X = 0 or if A = 1</a:t>
                </a:r>
              </a:p>
              <a:p>
                <a:r>
                  <a:rPr lang="en-US" dirty="0"/>
                  <a:t>The equation expression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 A</a:t>
                </a:r>
              </a:p>
              <a:p>
                <a:pPr lvl="1"/>
                <a:r>
                  <a:rPr lang="en-US" dirty="0"/>
                  <a:t>States that the window will be lowered if the window is not fully </a:t>
                </a:r>
                <a:r>
                  <a:rPr lang="en-US" dirty="0" err="1"/>
                  <a:t>lowerd</a:t>
                </a:r>
                <a:r>
                  <a:rPr lang="en-US" dirty="0"/>
                  <a:t> (X = 0) and the switch is pushed (D = 1) OR if the window if to be lowered automatically to a fully down position (A = 1)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95E4EEC-A193-4E38-8C0F-B1DC1D87FF65}"/>
                  </a:ext>
                </a:extLst>
              </p:cNvPr>
              <p:cNvSpPr>
                <a:spLocks noGrp="1" noRot="1" noChangeAspect="1" noMove="1" noResize="1" noEditPoints="1" noAdjustHandles="1" noChangeArrowheads="1" noChangeShapeType="1" noTextEdit="1"/>
              </p:cNvSpPr>
              <p:nvPr>
                <p:ph idx="1"/>
              </p:nvPr>
            </p:nvSpPr>
            <p:spPr>
              <a:xfrm>
                <a:off x="838200" y="1379096"/>
                <a:ext cx="10515600" cy="5113780"/>
              </a:xfrm>
              <a:blipFill>
                <a:blip r:embed="rId2"/>
                <a:stretch>
                  <a:fillRect l="-928" r="-1217" b="-1192"/>
                </a:stretch>
              </a:blipFill>
            </p:spPr>
            <p:txBody>
              <a:bodyPr/>
              <a:lstStyle/>
              <a:p>
                <a:r>
                  <a:rPr lang="en-US">
                    <a:noFill/>
                  </a:rPr>
                  <a:t> </a:t>
                </a:r>
              </a:p>
            </p:txBody>
          </p:sp>
        </mc:Fallback>
      </mc:AlternateContent>
    </p:spTree>
    <p:extLst>
      <p:ext uri="{BB962C8B-B14F-4D97-AF65-F5344CB8AC3E}">
        <p14:creationId xmlns:p14="http://schemas.microsoft.com/office/powerpoint/2010/main" val="126457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95E0-3169-4C4A-A3F0-F5A295CF0AB4}"/>
              </a:ext>
            </a:extLst>
          </p:cNvPr>
          <p:cNvSpPr>
            <a:spLocks noGrp="1"/>
          </p:cNvSpPr>
          <p:nvPr>
            <p:ph type="title"/>
          </p:nvPr>
        </p:nvSpPr>
        <p:spPr>
          <a:xfrm>
            <a:off x="637082" y="5361"/>
            <a:ext cx="10314482" cy="1118901"/>
          </a:xfrm>
        </p:spPr>
        <p:txBody>
          <a:bodyPr/>
          <a:lstStyle/>
          <a:p>
            <a:pPr algn="ctr"/>
            <a:r>
              <a:rPr lang="en-US" dirty="0"/>
              <a:t>Boolean Equations</a:t>
            </a:r>
          </a:p>
        </p:txBody>
      </p:sp>
      <p:sp>
        <p:nvSpPr>
          <p:cNvPr id="3" name="Content Placeholder 2">
            <a:extLst>
              <a:ext uri="{FF2B5EF4-FFF2-40B4-BE49-F238E27FC236}">
                <a16:creationId xmlns:a16="http://schemas.microsoft.com/office/drawing/2014/main" id="{D95E4EEC-A193-4E38-8C0F-B1DC1D87FF65}"/>
              </a:ext>
            </a:extLst>
          </p:cNvPr>
          <p:cNvSpPr>
            <a:spLocks noGrp="1"/>
          </p:cNvSpPr>
          <p:nvPr>
            <p:ph idx="1"/>
          </p:nvPr>
        </p:nvSpPr>
        <p:spPr>
          <a:xfrm>
            <a:off x="838200" y="1379096"/>
            <a:ext cx="10515600" cy="5113780"/>
          </a:xfrm>
        </p:spPr>
        <p:txBody>
          <a:bodyPr>
            <a:normAutofit/>
          </a:bodyPr>
          <a:lstStyle/>
          <a:p>
            <a:endParaRPr lang="en-US" dirty="0"/>
          </a:p>
          <a:p>
            <a:r>
              <a:rPr lang="en-US" dirty="0"/>
              <a:t>Boolean Equations</a:t>
            </a:r>
          </a:p>
          <a:p>
            <a:pPr lvl="1"/>
            <a:r>
              <a:rPr lang="en-US" dirty="0"/>
              <a:t>Expresses the logical relationship between binary variables</a:t>
            </a:r>
          </a:p>
          <a:p>
            <a:pPr lvl="1"/>
            <a:r>
              <a:rPr lang="en-US" dirty="0"/>
              <a:t>Evaluated by the determining of the binary values of the expression for all possible combination of values for the variables</a:t>
            </a:r>
          </a:p>
          <a:p>
            <a:r>
              <a:rPr lang="en-US" dirty="0"/>
              <a:t>A Boolean Function can be represented by a truth table</a:t>
            </a:r>
          </a:p>
          <a:p>
            <a:r>
              <a:rPr lang="en-US" dirty="0"/>
              <a:t>Truth Table for a Boolean function</a:t>
            </a:r>
          </a:p>
          <a:p>
            <a:pPr lvl="1"/>
            <a:r>
              <a:rPr lang="en-US" dirty="0"/>
              <a:t>A list of all combinations of  1`s and 0`s that can be assigned to the binary variables and a lit that shows the value of the function for each binary combination</a:t>
            </a:r>
          </a:p>
          <a:p>
            <a:pPr lvl="1"/>
            <a:endParaRPr lang="en-US" dirty="0"/>
          </a:p>
          <a:p>
            <a:endParaRPr lang="en-US" dirty="0"/>
          </a:p>
        </p:txBody>
      </p:sp>
    </p:spTree>
    <p:extLst>
      <p:ext uri="{BB962C8B-B14F-4D97-AF65-F5344CB8AC3E}">
        <p14:creationId xmlns:p14="http://schemas.microsoft.com/office/powerpoint/2010/main" val="4090821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F331-93B2-4CDE-8D28-5604DE18BEB7}"/>
              </a:ext>
            </a:extLst>
          </p:cNvPr>
          <p:cNvSpPr>
            <a:spLocks noGrp="1"/>
          </p:cNvSpPr>
          <p:nvPr>
            <p:ph type="title"/>
          </p:nvPr>
        </p:nvSpPr>
        <p:spPr>
          <a:xfrm>
            <a:off x="104931" y="0"/>
            <a:ext cx="12087069" cy="1139255"/>
          </a:xfrm>
        </p:spPr>
        <p:txBody>
          <a:bodyPr/>
          <a:lstStyle/>
          <a:p>
            <a:pPr algn="ctr"/>
            <a:r>
              <a:rPr lang="en-US" dirty="0"/>
              <a:t>Truth Table for a Boolean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42D8-FB59-41ED-B4B5-7C5085AEE92F}"/>
                  </a:ext>
                </a:extLst>
              </p:cNvPr>
              <p:cNvSpPr>
                <a:spLocks noGrp="1"/>
              </p:cNvSpPr>
              <p:nvPr>
                <p:ph idx="1"/>
              </p:nvPr>
            </p:nvSpPr>
            <p:spPr>
              <a:xfrm>
                <a:off x="239843" y="1289154"/>
                <a:ext cx="11737297" cy="5441430"/>
              </a:xfrm>
            </p:spPr>
            <p:txBody>
              <a:bodyPr>
                <a:normAutofit fontScale="92500" lnSpcReduction="10000"/>
              </a:bodyPr>
              <a:lstStyle/>
              <a:p>
                <a:r>
                  <a:rPr lang="en-US" dirty="0"/>
                  <a:t>The truth table for the Boolean 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 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number of rows in a truth table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endParaRPr lang="en-US" dirty="0"/>
              </a:p>
              <a:p>
                <a:pPr lvl="1"/>
                <a:r>
                  <a:rPr lang="en-US" dirty="0"/>
                  <a:t>Where n = the number of variables in the function </a:t>
                </a:r>
              </a:p>
              <a:p>
                <a:r>
                  <a:rPr lang="en-US" dirty="0"/>
                  <a:t>There are 8 possible binary combination for the function 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E0EA42D8-FB59-41ED-B4B5-7C5085AEE92F}"/>
                  </a:ext>
                </a:extLst>
              </p:cNvPr>
              <p:cNvSpPr>
                <a:spLocks noGrp="1" noRot="1" noChangeAspect="1" noMove="1" noResize="1" noEditPoints="1" noAdjustHandles="1" noChangeArrowheads="1" noChangeShapeType="1" noTextEdit="1"/>
              </p:cNvSpPr>
              <p:nvPr>
                <p:ph idx="1"/>
              </p:nvPr>
            </p:nvSpPr>
            <p:spPr>
              <a:xfrm>
                <a:off x="239843" y="1289154"/>
                <a:ext cx="11737297" cy="5441430"/>
              </a:xfrm>
              <a:blipFill>
                <a:blip r:embed="rId2"/>
                <a:stretch>
                  <a:fillRect l="-779" t="-224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B39E855F-B16A-4648-BFA6-8877399A8F2F}"/>
              </a:ext>
            </a:extLst>
          </p:cNvPr>
          <p:cNvGraphicFramePr>
            <a:graphicFrameLocks noGrp="1"/>
          </p:cNvGraphicFramePr>
          <p:nvPr>
            <p:extLst>
              <p:ext uri="{D42A27DB-BD31-4B8C-83A1-F6EECF244321}">
                <p14:modId xmlns:p14="http://schemas.microsoft.com/office/powerpoint/2010/main" val="1981444533"/>
              </p:ext>
            </p:extLst>
          </p:nvPr>
        </p:nvGraphicFramePr>
        <p:xfrm>
          <a:off x="1687227" y="1965960"/>
          <a:ext cx="5867816" cy="2926080"/>
        </p:xfrm>
        <a:graphic>
          <a:graphicData uri="http://schemas.openxmlformats.org/drawingml/2006/table">
            <a:tbl>
              <a:tblPr firstRow="1" bandRow="1">
                <a:tableStyleId>{5C22544A-7EE6-4342-B048-85BDC9FD1C3A}</a:tableStyleId>
              </a:tblPr>
              <a:tblGrid>
                <a:gridCol w="1466954">
                  <a:extLst>
                    <a:ext uri="{9D8B030D-6E8A-4147-A177-3AD203B41FA5}">
                      <a16:colId xmlns:a16="http://schemas.microsoft.com/office/drawing/2014/main" val="3873335885"/>
                    </a:ext>
                  </a:extLst>
                </a:gridCol>
                <a:gridCol w="1466954">
                  <a:extLst>
                    <a:ext uri="{9D8B030D-6E8A-4147-A177-3AD203B41FA5}">
                      <a16:colId xmlns:a16="http://schemas.microsoft.com/office/drawing/2014/main" val="541500805"/>
                    </a:ext>
                  </a:extLst>
                </a:gridCol>
                <a:gridCol w="1466954">
                  <a:extLst>
                    <a:ext uri="{9D8B030D-6E8A-4147-A177-3AD203B41FA5}">
                      <a16:colId xmlns:a16="http://schemas.microsoft.com/office/drawing/2014/main" val="1529854193"/>
                    </a:ext>
                  </a:extLst>
                </a:gridCol>
                <a:gridCol w="1466954">
                  <a:extLst>
                    <a:ext uri="{9D8B030D-6E8A-4147-A177-3AD203B41FA5}">
                      <a16:colId xmlns:a16="http://schemas.microsoft.com/office/drawing/2014/main" val="4136812237"/>
                    </a:ext>
                  </a:extLst>
                </a:gridCol>
              </a:tblGrid>
              <a:tr h="357873">
                <a:tc>
                  <a:txBody>
                    <a:bodyPr/>
                    <a:lstStyle/>
                    <a:p>
                      <a:r>
                        <a:rPr lang="en-US" dirty="0"/>
                        <a:t>D</a:t>
                      </a:r>
                    </a:p>
                  </a:txBody>
                  <a:tcPr/>
                </a:tc>
                <a:tc>
                  <a:txBody>
                    <a:bodyPr/>
                    <a:lstStyle/>
                    <a:p>
                      <a:r>
                        <a:rPr lang="en-US" dirty="0"/>
                        <a:t>X</a:t>
                      </a:r>
                    </a:p>
                  </a:txBody>
                  <a:tcPr/>
                </a:tc>
                <a:tc>
                  <a:txBody>
                    <a:bodyPr/>
                    <a:lstStyle/>
                    <a:p>
                      <a:r>
                        <a:rPr lang="en-US" dirty="0"/>
                        <a:t>A</a:t>
                      </a:r>
                    </a:p>
                  </a:txBody>
                  <a:tcPr/>
                </a:tc>
                <a:tc>
                  <a:txBody>
                    <a:bodyPr/>
                    <a:lstStyle/>
                    <a:p>
                      <a:r>
                        <a:rPr lang="en-US" dirty="0"/>
                        <a:t>L</a:t>
                      </a:r>
                    </a:p>
                  </a:txBody>
                  <a:tcPr/>
                </a:tc>
                <a:extLst>
                  <a:ext uri="{0D108BD9-81ED-4DB2-BD59-A6C34878D82A}">
                    <a16:rowId xmlns:a16="http://schemas.microsoft.com/office/drawing/2014/main" val="405216929"/>
                  </a:ext>
                </a:extLst>
              </a:tr>
              <a:tr h="357873">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9875281"/>
                  </a:ext>
                </a:extLst>
              </a:tr>
              <a:tr h="357873">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79068890"/>
                  </a:ext>
                </a:extLst>
              </a:tr>
              <a:tr h="357873">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302543222"/>
                  </a:ext>
                </a:extLst>
              </a:tr>
              <a:tr h="357873">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57001701"/>
                  </a:ext>
                </a:extLst>
              </a:tr>
              <a:tr h="357873">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610534019"/>
                  </a:ext>
                </a:extLst>
              </a:tr>
              <a:tr h="357873">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79002121"/>
                  </a:ext>
                </a:extLst>
              </a:tr>
              <a:tr h="357873">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365619094"/>
                  </a:ext>
                </a:extLst>
              </a:tr>
            </a:tbl>
          </a:graphicData>
        </a:graphic>
      </p:graphicFrame>
    </p:spTree>
    <p:extLst>
      <p:ext uri="{BB962C8B-B14F-4D97-AF65-F5344CB8AC3E}">
        <p14:creationId xmlns:p14="http://schemas.microsoft.com/office/powerpoint/2010/main" val="236604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5D17-3F90-440F-9A10-0FD86C1D857A}"/>
              </a:ext>
            </a:extLst>
          </p:cNvPr>
          <p:cNvSpPr>
            <a:spLocks noGrp="1"/>
          </p:cNvSpPr>
          <p:nvPr>
            <p:ph type="title"/>
          </p:nvPr>
        </p:nvSpPr>
        <p:spPr>
          <a:xfrm>
            <a:off x="703288" y="18255"/>
            <a:ext cx="10515600" cy="1325563"/>
          </a:xfrm>
        </p:spPr>
        <p:txBody>
          <a:bodyPr>
            <a:normAutofit/>
          </a:bodyPr>
          <a:lstStyle/>
          <a:p>
            <a:pPr algn="ctr"/>
            <a:r>
              <a:rPr lang="en-US" sz="4000" dirty="0"/>
              <a:t>Transformation of Algebraic expression for a Boolean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EC76D5-B94A-4B81-8E26-63F1FF89EA2A}"/>
                  </a:ext>
                </a:extLst>
              </p:cNvPr>
              <p:cNvSpPr>
                <a:spLocks noGrp="1"/>
              </p:cNvSpPr>
              <p:nvPr>
                <p:ph idx="1"/>
              </p:nvPr>
            </p:nvSpPr>
            <p:spPr>
              <a:xfrm>
                <a:off x="0" y="1592966"/>
                <a:ext cx="12067082" cy="1581813"/>
              </a:xfrm>
            </p:spPr>
            <p:txBody>
              <a:bodyPr/>
              <a:lstStyle/>
              <a:p>
                <a:r>
                  <a:rPr lang="en-US" dirty="0"/>
                  <a:t>An algebraic expression for a Boolean function can be terraformed to a circuit diagram composed of logic gates that implement the function </a:t>
                </a:r>
              </a:p>
              <a:p>
                <a:r>
                  <a:rPr lang="en-US" dirty="0"/>
                  <a:t>Logic Circuit  Diagram for 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𝐷</m:t>
                    </m:r>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 A</a:t>
                </a:r>
              </a:p>
              <a:p>
                <a:endParaRPr lang="en-US" dirty="0"/>
              </a:p>
            </p:txBody>
          </p:sp>
        </mc:Choice>
        <mc:Fallback xmlns="">
          <p:sp>
            <p:nvSpPr>
              <p:cNvPr id="3" name="Content Placeholder 2">
                <a:extLst>
                  <a:ext uri="{FF2B5EF4-FFF2-40B4-BE49-F238E27FC236}">
                    <a16:creationId xmlns:a16="http://schemas.microsoft.com/office/drawing/2014/main" id="{E8EC76D5-B94A-4B81-8E26-63F1FF89EA2A}"/>
                  </a:ext>
                </a:extLst>
              </p:cNvPr>
              <p:cNvSpPr>
                <a:spLocks noGrp="1" noRot="1" noChangeAspect="1" noMove="1" noResize="1" noEditPoints="1" noAdjustHandles="1" noChangeArrowheads="1" noChangeShapeType="1" noTextEdit="1"/>
              </p:cNvSpPr>
              <p:nvPr>
                <p:ph idx="1"/>
              </p:nvPr>
            </p:nvSpPr>
            <p:spPr>
              <a:xfrm>
                <a:off x="0" y="1592966"/>
                <a:ext cx="12067082" cy="1581813"/>
              </a:xfrm>
              <a:blipFill>
                <a:blip r:embed="rId2"/>
                <a:stretch>
                  <a:fillRect l="-909" t="-615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52468AAC-3922-4A0C-92F8-ECEAB03BD490}"/>
              </a:ext>
            </a:extLst>
          </p:cNvPr>
          <p:cNvGrpSpPr/>
          <p:nvPr/>
        </p:nvGrpSpPr>
        <p:grpSpPr>
          <a:xfrm>
            <a:off x="793772" y="3428998"/>
            <a:ext cx="7191895" cy="945410"/>
            <a:chOff x="-1649057" y="4360983"/>
            <a:chExt cx="7929936" cy="925391"/>
          </a:xfrm>
        </p:grpSpPr>
        <p:sp>
          <p:nvSpPr>
            <p:cNvPr id="5" name="Flowchart: Delay 4">
              <a:extLst>
                <a:ext uri="{FF2B5EF4-FFF2-40B4-BE49-F238E27FC236}">
                  <a16:creationId xmlns:a16="http://schemas.microsoft.com/office/drawing/2014/main" id="{BAC77517-66C7-4FC2-86BF-784E0012673B}"/>
                </a:ext>
              </a:extLst>
            </p:cNvPr>
            <p:cNvSpPr/>
            <p:nvPr/>
          </p:nvSpPr>
          <p:spPr>
            <a:xfrm>
              <a:off x="2518115" y="4360983"/>
              <a:ext cx="1223891" cy="92539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0C283972-ABAC-4302-82E6-81838B050B3E}"/>
                </a:ext>
              </a:extLst>
            </p:cNvPr>
            <p:cNvCxnSpPr>
              <a:cxnSpLocks/>
            </p:cNvCxnSpPr>
            <p:nvPr/>
          </p:nvCxnSpPr>
          <p:spPr>
            <a:xfrm>
              <a:off x="3742006" y="4823678"/>
              <a:ext cx="110858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4F7B82-A098-458E-AF41-80681536AF00}"/>
                </a:ext>
              </a:extLst>
            </p:cNvPr>
            <p:cNvCxnSpPr/>
            <p:nvPr/>
          </p:nvCxnSpPr>
          <p:spPr>
            <a:xfrm>
              <a:off x="1364564" y="5008097"/>
              <a:ext cx="11535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919B423-203F-4436-ABD0-CC000DFE839E}"/>
                </a:ext>
              </a:extLst>
            </p:cNvPr>
            <p:cNvCxnSpPr>
              <a:cxnSpLocks/>
            </p:cNvCxnSpPr>
            <p:nvPr/>
          </p:nvCxnSpPr>
          <p:spPr>
            <a:xfrm>
              <a:off x="1409533" y="4614203"/>
              <a:ext cx="110858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916131-EE27-458E-885E-7E7CDA7647F1}"/>
                </a:ext>
              </a:extLst>
            </p:cNvPr>
            <p:cNvSpPr txBox="1"/>
            <p:nvPr/>
          </p:nvSpPr>
          <p:spPr>
            <a:xfrm>
              <a:off x="1075947" y="4370331"/>
              <a:ext cx="464695" cy="461665"/>
            </a:xfrm>
            <a:prstGeom prst="rect">
              <a:avLst/>
            </a:prstGeom>
            <a:noFill/>
          </p:spPr>
          <p:txBody>
            <a:bodyPr wrap="square" rtlCol="0">
              <a:spAutoFit/>
            </a:bodyPr>
            <a:lstStyle/>
            <a:p>
              <a:r>
                <a:rPr lang="en-US" sz="2400" dirty="0"/>
                <a:t>D</a:t>
              </a:r>
            </a:p>
          </p:txBody>
        </p:sp>
        <p:sp>
          <p:nvSpPr>
            <p:cNvPr id="10" name="TextBox 9">
              <a:extLst>
                <a:ext uri="{FF2B5EF4-FFF2-40B4-BE49-F238E27FC236}">
                  <a16:creationId xmlns:a16="http://schemas.microsoft.com/office/drawing/2014/main" id="{E731CD4C-B4DC-4361-9D5A-D09E868560CE}"/>
                </a:ext>
              </a:extLst>
            </p:cNvPr>
            <p:cNvSpPr txBox="1"/>
            <p:nvPr/>
          </p:nvSpPr>
          <p:spPr>
            <a:xfrm>
              <a:off x="-1649057" y="4780702"/>
              <a:ext cx="314795" cy="451889"/>
            </a:xfrm>
            <a:prstGeom prst="rect">
              <a:avLst/>
            </a:prstGeom>
            <a:noFill/>
          </p:spPr>
          <p:txBody>
            <a:bodyPr wrap="square" rtlCol="0">
              <a:spAutoFit/>
            </a:bodyPr>
            <a:lstStyle/>
            <a:p>
              <a:r>
                <a:rPr lang="en-US" sz="2400" dirty="0"/>
                <a:t>X</a:t>
              </a:r>
            </a:p>
          </p:txBody>
        </p:sp>
        <p:sp>
          <p:nvSpPr>
            <p:cNvPr id="11" name="TextBox 10">
              <a:extLst>
                <a:ext uri="{FF2B5EF4-FFF2-40B4-BE49-F238E27FC236}">
                  <a16:creationId xmlns:a16="http://schemas.microsoft.com/office/drawing/2014/main" id="{46CA1173-526D-4D56-8191-33782EFEAF9F}"/>
                </a:ext>
              </a:extLst>
            </p:cNvPr>
            <p:cNvSpPr txBox="1"/>
            <p:nvPr/>
          </p:nvSpPr>
          <p:spPr>
            <a:xfrm>
              <a:off x="4930264" y="4622122"/>
              <a:ext cx="1350615" cy="317161"/>
            </a:xfrm>
            <a:prstGeom prst="rect">
              <a:avLst/>
            </a:prstGeom>
            <a:noFill/>
          </p:spPr>
          <p:txBody>
            <a:bodyPr wrap="square" rtlCol="0">
              <a:spAutoFit/>
            </a:bodyPr>
            <a:lstStyle/>
            <a:p>
              <a:r>
                <a:rPr lang="en-US" dirty="0"/>
                <a:t>Z = X●Y </a:t>
              </a:r>
            </a:p>
          </p:txBody>
        </p:sp>
      </p:grpSp>
      <p:pic>
        <p:nvPicPr>
          <p:cNvPr id="12" name="Picture 2" descr="Image result for logical not gate">
            <a:extLst>
              <a:ext uri="{FF2B5EF4-FFF2-40B4-BE49-F238E27FC236}">
                <a16:creationId xmlns:a16="http://schemas.microsoft.com/office/drawing/2014/main" id="{312E3BA3-55D1-4668-AE07-3D6F700CF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167" t="-3073" r="10689" b="62132"/>
          <a:stretch/>
        </p:blipFill>
        <p:spPr bwMode="auto">
          <a:xfrm>
            <a:off x="1151530" y="3737398"/>
            <a:ext cx="1558637" cy="76764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47A41B35-DB6D-46B2-A82D-F351FC74F9BB}"/>
              </a:ext>
            </a:extLst>
          </p:cNvPr>
          <p:cNvCxnSpPr/>
          <p:nvPr/>
        </p:nvCxnSpPr>
        <p:spPr>
          <a:xfrm>
            <a:off x="2521508" y="4090112"/>
            <a:ext cx="123614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BC38E0-3D32-443B-852A-72288B0810FB}"/>
              </a:ext>
            </a:extLst>
          </p:cNvPr>
          <p:cNvCxnSpPr/>
          <p:nvPr/>
        </p:nvCxnSpPr>
        <p:spPr>
          <a:xfrm>
            <a:off x="6569586" y="3901702"/>
            <a:ext cx="803624"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68C3F2E-45C4-4E83-97BE-6A5674BF1ACB}"/>
              </a:ext>
            </a:extLst>
          </p:cNvPr>
          <p:cNvSpPr txBox="1"/>
          <p:nvPr/>
        </p:nvSpPr>
        <p:spPr>
          <a:xfrm>
            <a:off x="6569586" y="4173969"/>
            <a:ext cx="460801" cy="369332"/>
          </a:xfrm>
          <a:prstGeom prst="rect">
            <a:avLst/>
          </a:prstGeom>
          <a:noFill/>
        </p:spPr>
        <p:txBody>
          <a:bodyPr wrap="square" rtlCol="0">
            <a:spAutoFit/>
          </a:bodyPr>
          <a:lstStyle/>
          <a:p>
            <a:r>
              <a:rPr lang="en-US" dirty="0"/>
              <a:t>A</a:t>
            </a:r>
          </a:p>
        </p:txBody>
      </p:sp>
      <p:pic>
        <p:nvPicPr>
          <p:cNvPr id="15" name="Picture 4" descr="http://www.circuitstoday.com/wp-content/uploads/2010/04/2-Input-OR-Gate-Truth-Table.jpg">
            <a:extLst>
              <a:ext uri="{FF2B5EF4-FFF2-40B4-BE49-F238E27FC236}">
                <a16:creationId xmlns:a16="http://schemas.microsoft.com/office/drawing/2014/main" id="{3E8CA352-5B26-4E8A-88AE-1435B248FF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307" r="44237"/>
          <a:stretch/>
        </p:blipFill>
        <p:spPr bwMode="auto">
          <a:xfrm>
            <a:off x="6688494" y="3496982"/>
            <a:ext cx="2956407" cy="172487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32DA98C4-B81A-4756-9EC8-882DF6D0396A}"/>
              </a:ext>
            </a:extLst>
          </p:cNvPr>
          <p:cNvCxnSpPr>
            <a:cxnSpLocks/>
          </p:cNvCxnSpPr>
          <p:nvPr/>
        </p:nvCxnSpPr>
        <p:spPr>
          <a:xfrm>
            <a:off x="6569586" y="3901703"/>
            <a:ext cx="803624" cy="849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D5ACB3-E3A9-4FA0-84EE-6CE7ED1F9AA1}"/>
              </a:ext>
            </a:extLst>
          </p:cNvPr>
          <p:cNvSpPr txBox="1"/>
          <p:nvPr/>
        </p:nvSpPr>
        <p:spPr>
          <a:xfrm>
            <a:off x="6760754" y="4173969"/>
            <a:ext cx="388541" cy="461665"/>
          </a:xfrm>
          <a:prstGeom prst="rect">
            <a:avLst/>
          </a:prstGeom>
          <a:solidFill>
            <a:schemeClr val="bg1"/>
          </a:solidFill>
        </p:spPr>
        <p:txBody>
          <a:bodyPr wrap="square" rtlCol="0">
            <a:spAutoFit/>
          </a:bodyPr>
          <a:lstStyle/>
          <a:p>
            <a:r>
              <a:rPr lang="en-US" sz="2400" dirty="0"/>
              <a:t>A</a:t>
            </a:r>
          </a:p>
        </p:txBody>
      </p:sp>
      <p:sp>
        <p:nvSpPr>
          <p:cNvPr id="23" name="TextBox 22">
            <a:extLst>
              <a:ext uri="{FF2B5EF4-FFF2-40B4-BE49-F238E27FC236}">
                <a16:creationId xmlns:a16="http://schemas.microsoft.com/office/drawing/2014/main" id="{0A71E029-CC12-4B67-8706-42C711ABB040}"/>
              </a:ext>
            </a:extLst>
          </p:cNvPr>
          <p:cNvSpPr txBox="1"/>
          <p:nvPr/>
        </p:nvSpPr>
        <p:spPr>
          <a:xfrm>
            <a:off x="9444865" y="3912359"/>
            <a:ext cx="870345" cy="523220"/>
          </a:xfrm>
          <a:prstGeom prst="rect">
            <a:avLst/>
          </a:prstGeom>
          <a:solidFill>
            <a:schemeClr val="bg1"/>
          </a:solidFill>
        </p:spPr>
        <p:txBody>
          <a:bodyPr wrap="square" rtlCol="0">
            <a:spAutoFit/>
          </a:bodyPr>
          <a:lstStyle/>
          <a:p>
            <a:r>
              <a:rPr lang="en-US" sz="2800" dirty="0"/>
              <a:t>L</a:t>
            </a:r>
          </a:p>
        </p:txBody>
      </p:sp>
    </p:spTree>
    <p:extLst>
      <p:ext uri="{BB962C8B-B14F-4D97-AF65-F5344CB8AC3E}">
        <p14:creationId xmlns:p14="http://schemas.microsoft.com/office/powerpoint/2010/main" val="107699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E383-C3BC-4376-804B-AB60E85DEC88}"/>
              </a:ext>
            </a:extLst>
          </p:cNvPr>
          <p:cNvSpPr>
            <a:spLocks noGrp="1"/>
          </p:cNvSpPr>
          <p:nvPr>
            <p:ph type="title"/>
          </p:nvPr>
        </p:nvSpPr>
        <p:spPr>
          <a:xfrm>
            <a:off x="658318" y="0"/>
            <a:ext cx="10515600" cy="1325563"/>
          </a:xfrm>
        </p:spPr>
        <p:txBody>
          <a:bodyPr/>
          <a:lstStyle/>
          <a:p>
            <a:r>
              <a:rPr lang="en-US" dirty="0"/>
              <a:t>Simplification of Boolean Expressions</a:t>
            </a:r>
          </a:p>
        </p:txBody>
      </p:sp>
      <p:sp>
        <p:nvSpPr>
          <p:cNvPr id="3" name="Content Placeholder 2">
            <a:extLst>
              <a:ext uri="{FF2B5EF4-FFF2-40B4-BE49-F238E27FC236}">
                <a16:creationId xmlns:a16="http://schemas.microsoft.com/office/drawing/2014/main" id="{1C4F4363-6B64-4FF9-BD75-588F28173855}"/>
              </a:ext>
            </a:extLst>
          </p:cNvPr>
          <p:cNvSpPr>
            <a:spLocks noGrp="1"/>
          </p:cNvSpPr>
          <p:nvPr>
            <p:ph idx="1"/>
          </p:nvPr>
        </p:nvSpPr>
        <p:spPr>
          <a:xfrm>
            <a:off x="658318" y="1558977"/>
            <a:ext cx="10515600" cy="1570220"/>
          </a:xfrm>
        </p:spPr>
        <p:txBody>
          <a:bodyPr/>
          <a:lstStyle/>
          <a:p>
            <a:r>
              <a:rPr lang="en-US" dirty="0"/>
              <a:t>Boolean expressions can be simplified using Boolean Algebraic rules</a:t>
            </a:r>
          </a:p>
          <a:p>
            <a:pPr lvl="1"/>
            <a:r>
              <a:rPr lang="en-US" dirty="0"/>
              <a:t>This reduces the number of gates</a:t>
            </a:r>
          </a:p>
          <a:p>
            <a:r>
              <a:rPr lang="en-US" dirty="0"/>
              <a:t>Basic Identities of Boolean Algebra</a:t>
            </a:r>
          </a:p>
        </p:txBody>
      </p:sp>
      <p:pic>
        <p:nvPicPr>
          <p:cNvPr id="4" name="Picture 3">
            <a:extLst>
              <a:ext uri="{FF2B5EF4-FFF2-40B4-BE49-F238E27FC236}">
                <a16:creationId xmlns:a16="http://schemas.microsoft.com/office/drawing/2014/main" id="{5DFEB114-38D3-4DB7-93B2-90F72A521E78}"/>
              </a:ext>
            </a:extLst>
          </p:cNvPr>
          <p:cNvPicPr>
            <a:picLocks noChangeAspect="1"/>
          </p:cNvPicPr>
          <p:nvPr/>
        </p:nvPicPr>
        <p:blipFill>
          <a:blip r:embed="rId3"/>
          <a:stretch>
            <a:fillRect/>
          </a:stretch>
        </p:blipFill>
        <p:spPr>
          <a:xfrm>
            <a:off x="1588957" y="3126382"/>
            <a:ext cx="7946661" cy="3398243"/>
          </a:xfrm>
          <a:prstGeom prst="rect">
            <a:avLst/>
          </a:prstGeom>
        </p:spPr>
      </p:pic>
    </p:spTree>
    <p:extLst>
      <p:ext uri="{BB962C8B-B14F-4D97-AF65-F5344CB8AC3E}">
        <p14:creationId xmlns:p14="http://schemas.microsoft.com/office/powerpoint/2010/main" val="1486265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D3A5-3487-4581-A0FB-B9B7CD470732}"/>
              </a:ext>
            </a:extLst>
          </p:cNvPr>
          <p:cNvSpPr>
            <a:spLocks noGrp="1"/>
          </p:cNvSpPr>
          <p:nvPr>
            <p:ph type="title"/>
          </p:nvPr>
        </p:nvSpPr>
        <p:spPr/>
        <p:txBody>
          <a:bodyPr/>
          <a:lstStyle/>
          <a:p>
            <a:r>
              <a:rPr lang="en-US" dirty="0"/>
              <a:t>Boolean Identities (continued)</a:t>
            </a:r>
          </a:p>
        </p:txBody>
      </p:sp>
      <p:sp>
        <p:nvSpPr>
          <p:cNvPr id="3" name="Content Placeholder 2">
            <a:extLst>
              <a:ext uri="{FF2B5EF4-FFF2-40B4-BE49-F238E27FC236}">
                <a16:creationId xmlns:a16="http://schemas.microsoft.com/office/drawing/2014/main" id="{661A8624-4C80-43C9-80C5-1181D9B0023E}"/>
              </a:ext>
            </a:extLst>
          </p:cNvPr>
          <p:cNvSpPr>
            <a:spLocks noGrp="1"/>
          </p:cNvSpPr>
          <p:nvPr>
            <p:ph idx="1"/>
          </p:nvPr>
        </p:nvSpPr>
        <p:spPr/>
        <p:txBody>
          <a:bodyPr>
            <a:normAutofit/>
          </a:bodyPr>
          <a:lstStyle/>
          <a:p>
            <a:r>
              <a:rPr lang="en-US" dirty="0"/>
              <a:t>Boolean algebra identities 10 through 14</a:t>
            </a:r>
          </a:p>
          <a:p>
            <a:pPr lvl="1"/>
            <a:r>
              <a:rPr lang="en-US" dirty="0"/>
              <a:t>Normal algebraic properties</a:t>
            </a:r>
          </a:p>
          <a:p>
            <a:r>
              <a:rPr lang="en-US" dirty="0"/>
              <a:t>Dual of a Boolean algebra expression</a:t>
            </a:r>
          </a:p>
          <a:p>
            <a:pPr lvl="1"/>
            <a:r>
              <a:rPr lang="en-US" dirty="0"/>
              <a:t>Obtained by interchanging Boolean operator OR and </a:t>
            </a:r>
            <a:r>
              <a:rPr lang="en-US" dirty="0" err="1"/>
              <a:t>AND</a:t>
            </a:r>
            <a:endParaRPr lang="en-US" dirty="0"/>
          </a:p>
          <a:p>
            <a:pPr lvl="1"/>
            <a:r>
              <a:rPr lang="en-US" dirty="0"/>
              <a:t>and by replacing 1’s with 0’s and 0’s with 1’s</a:t>
            </a:r>
          </a:p>
          <a:p>
            <a:r>
              <a:rPr lang="en-US" dirty="0"/>
              <a:t>Equation from on side of the table of Boolean algebraic identities (odd numbered identities) can be used to generate the expressions on the other side (even numbered identities) by taking the dual of that expression</a:t>
            </a:r>
          </a:p>
        </p:txBody>
      </p:sp>
    </p:spTree>
    <p:extLst>
      <p:ext uri="{BB962C8B-B14F-4D97-AF65-F5344CB8AC3E}">
        <p14:creationId xmlns:p14="http://schemas.microsoft.com/office/powerpoint/2010/main" val="701111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D3A5-3487-4581-A0FB-B9B7CD470732}"/>
              </a:ext>
            </a:extLst>
          </p:cNvPr>
          <p:cNvSpPr>
            <a:spLocks noGrp="1"/>
          </p:cNvSpPr>
          <p:nvPr>
            <p:ph type="title"/>
          </p:nvPr>
        </p:nvSpPr>
        <p:spPr>
          <a:xfrm>
            <a:off x="838200" y="365125"/>
            <a:ext cx="10515600" cy="1325563"/>
          </a:xfrm>
        </p:spPr>
        <p:txBody>
          <a:bodyPr/>
          <a:lstStyle/>
          <a:p>
            <a:r>
              <a:rPr lang="en-US" dirty="0"/>
              <a:t>Boolean Identities (continued)</a:t>
            </a:r>
          </a:p>
        </p:txBody>
      </p:sp>
      <p:sp>
        <p:nvSpPr>
          <p:cNvPr id="3" name="Content Placeholder 2">
            <a:extLst>
              <a:ext uri="{FF2B5EF4-FFF2-40B4-BE49-F238E27FC236}">
                <a16:creationId xmlns:a16="http://schemas.microsoft.com/office/drawing/2014/main" id="{661A8624-4C80-43C9-80C5-1181D9B0023E}"/>
              </a:ext>
            </a:extLst>
          </p:cNvPr>
          <p:cNvSpPr>
            <a:spLocks noGrp="1"/>
          </p:cNvSpPr>
          <p:nvPr>
            <p:ph idx="1"/>
          </p:nvPr>
        </p:nvSpPr>
        <p:spPr/>
        <p:txBody>
          <a:bodyPr>
            <a:normAutofit lnSpcReduction="10000"/>
          </a:bodyPr>
          <a:lstStyle/>
          <a:p>
            <a:r>
              <a:rPr lang="en-US" dirty="0"/>
              <a:t>Any expression can be substituted for X in the identity table</a:t>
            </a:r>
          </a:p>
          <a:p>
            <a:pPr lvl="1"/>
            <a:r>
              <a:rPr lang="en-US" dirty="0"/>
              <a:t>Ex1. </a:t>
            </a:r>
          </a:p>
          <a:p>
            <a:pPr lvl="2"/>
            <a:r>
              <a:rPr lang="en-US" dirty="0"/>
              <a:t>Using identity X + 1 = 1</a:t>
            </a:r>
          </a:p>
          <a:p>
            <a:pPr lvl="2"/>
            <a:r>
              <a:rPr lang="en-US" dirty="0"/>
              <a:t>Let X = 0</a:t>
            </a:r>
          </a:p>
          <a:p>
            <a:pPr lvl="3"/>
            <a:r>
              <a:rPr lang="en-US" dirty="0"/>
              <a:t>Then  0 + 1 = 1</a:t>
            </a:r>
          </a:p>
          <a:p>
            <a:pPr lvl="1"/>
            <a:r>
              <a:rPr lang="en-US" dirty="0"/>
              <a:t>Ex2</a:t>
            </a:r>
          </a:p>
          <a:p>
            <a:pPr lvl="2"/>
            <a:r>
              <a:rPr lang="en-US" dirty="0"/>
              <a:t>Using identity  X + 1 = 1</a:t>
            </a:r>
          </a:p>
          <a:p>
            <a:pPr lvl="2"/>
            <a:r>
              <a:rPr lang="en-US" dirty="0"/>
              <a:t>Let X = AB + C</a:t>
            </a:r>
          </a:p>
          <a:p>
            <a:pPr lvl="2"/>
            <a:r>
              <a:rPr lang="en-US" dirty="0"/>
              <a:t>Then</a:t>
            </a:r>
          </a:p>
          <a:p>
            <a:pPr lvl="2"/>
            <a:r>
              <a:rPr lang="en-US" dirty="0"/>
              <a:t>(AB + C) + 1 = 1</a:t>
            </a:r>
          </a:p>
          <a:p>
            <a:r>
              <a:rPr lang="en-US" dirty="0"/>
              <a:t>Identity 15 is the dual of identity 14</a:t>
            </a:r>
          </a:p>
          <a:p>
            <a:pPr lvl="2"/>
            <a:r>
              <a:rPr lang="en-US" dirty="0"/>
              <a:t>Identity 15 does NOT correspond to ordinary algebraic distribution law</a:t>
            </a:r>
          </a:p>
          <a:p>
            <a:pPr lvl="1"/>
            <a:endParaRPr lang="en-US" dirty="0"/>
          </a:p>
        </p:txBody>
      </p:sp>
    </p:spTree>
    <p:extLst>
      <p:ext uri="{BB962C8B-B14F-4D97-AF65-F5344CB8AC3E}">
        <p14:creationId xmlns:p14="http://schemas.microsoft.com/office/powerpoint/2010/main" val="2888409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D3A5-3487-4581-A0FB-B9B7CD470732}"/>
              </a:ext>
            </a:extLst>
          </p:cNvPr>
          <p:cNvSpPr>
            <a:spLocks noGrp="1"/>
          </p:cNvSpPr>
          <p:nvPr>
            <p:ph type="title"/>
          </p:nvPr>
        </p:nvSpPr>
        <p:spPr>
          <a:xfrm>
            <a:off x="838200" y="365125"/>
            <a:ext cx="10515600" cy="1325563"/>
          </a:xfrm>
        </p:spPr>
        <p:txBody>
          <a:bodyPr/>
          <a:lstStyle/>
          <a:p>
            <a:r>
              <a:rPr lang="en-US" dirty="0"/>
              <a:t>Boolean Identities (continued)</a:t>
            </a:r>
          </a:p>
        </p:txBody>
      </p:sp>
      <p:sp>
        <p:nvSpPr>
          <p:cNvPr id="3" name="Content Placeholder 2">
            <a:extLst>
              <a:ext uri="{FF2B5EF4-FFF2-40B4-BE49-F238E27FC236}">
                <a16:creationId xmlns:a16="http://schemas.microsoft.com/office/drawing/2014/main" id="{661A8624-4C80-43C9-80C5-1181D9B0023E}"/>
              </a:ext>
            </a:extLst>
          </p:cNvPr>
          <p:cNvSpPr>
            <a:spLocks noGrp="1"/>
          </p:cNvSpPr>
          <p:nvPr>
            <p:ph idx="1"/>
          </p:nvPr>
        </p:nvSpPr>
        <p:spPr/>
        <p:txBody>
          <a:bodyPr>
            <a:normAutofit/>
          </a:bodyPr>
          <a:lstStyle/>
          <a:p>
            <a:r>
              <a:rPr lang="en-US" dirty="0"/>
              <a:t>Each variable in the Boolean algebraic identity table can be replaced by a Boolean algebraic expression</a:t>
            </a:r>
          </a:p>
          <a:p>
            <a:endParaRPr lang="en-US" dirty="0"/>
          </a:p>
          <a:p>
            <a:r>
              <a:rPr lang="en-US" dirty="0"/>
              <a:t>For the expression</a:t>
            </a:r>
          </a:p>
          <a:p>
            <a:pPr lvl="1"/>
            <a:r>
              <a:rPr lang="en-US" dirty="0"/>
              <a:t>(A + B)(A + CD)</a:t>
            </a:r>
          </a:p>
          <a:p>
            <a:pPr lvl="1"/>
            <a:r>
              <a:rPr lang="en-US" dirty="0"/>
              <a:t>Let X = A, Y = B and Z = CD</a:t>
            </a:r>
          </a:p>
          <a:p>
            <a:pPr lvl="1"/>
            <a:endParaRPr lang="en-US" dirty="0"/>
          </a:p>
          <a:p>
            <a:r>
              <a:rPr lang="en-US" dirty="0"/>
              <a:t>Using the second distributive law (identity # 15) then</a:t>
            </a:r>
          </a:p>
          <a:p>
            <a:pPr lvl="1"/>
            <a:r>
              <a:rPr lang="en-US" dirty="0"/>
              <a:t>A = BCD = (A = B)(A = CD)</a:t>
            </a:r>
          </a:p>
          <a:p>
            <a:pPr lvl="1"/>
            <a:endParaRPr lang="en-US" dirty="0"/>
          </a:p>
        </p:txBody>
      </p:sp>
    </p:spTree>
    <p:extLst>
      <p:ext uri="{BB962C8B-B14F-4D97-AF65-F5344CB8AC3E}">
        <p14:creationId xmlns:p14="http://schemas.microsoft.com/office/powerpoint/2010/main" val="396001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D3A5-3487-4581-A0FB-B9B7CD470732}"/>
              </a:ext>
            </a:extLst>
          </p:cNvPr>
          <p:cNvSpPr>
            <a:spLocks noGrp="1"/>
          </p:cNvSpPr>
          <p:nvPr>
            <p:ph type="title"/>
          </p:nvPr>
        </p:nvSpPr>
        <p:spPr>
          <a:xfrm>
            <a:off x="725658" y="0"/>
            <a:ext cx="10515600" cy="1088921"/>
          </a:xfrm>
        </p:spPr>
        <p:txBody>
          <a:bodyPr/>
          <a:lstStyle/>
          <a:p>
            <a:pPr algn="ctr"/>
            <a:r>
              <a:rPr lang="en-US" dirty="0"/>
              <a:t>Boolean Identities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1A8624-4C80-43C9-80C5-1181D9B0023E}"/>
                  </a:ext>
                </a:extLst>
              </p:cNvPr>
              <p:cNvSpPr>
                <a:spLocks noGrp="1"/>
              </p:cNvSpPr>
              <p:nvPr>
                <p:ph idx="1"/>
              </p:nvPr>
            </p:nvSpPr>
            <p:spPr>
              <a:xfrm>
                <a:off x="725658" y="1088922"/>
                <a:ext cx="10515600" cy="2750976"/>
              </a:xfrm>
            </p:spPr>
            <p:txBody>
              <a:bodyPr>
                <a:normAutofit/>
              </a:bodyPr>
              <a:lstStyle/>
              <a:p>
                <a:r>
                  <a:rPr lang="en-US" dirty="0"/>
                  <a:t>DeMorgans Theorem</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r>
                          <m:rPr>
                            <m:nor/>
                          </m:rPr>
                          <a:rPr lang="en-US" dirty="0"/>
                          <m:t>●</m:t>
                        </m:r>
                        <m:r>
                          <a:rPr lang="en-US" b="0" i="1" dirty="0" smtClean="0">
                            <a:latin typeface="Cambria Math" panose="02040503050406030204" pitchFamily="18" charset="0"/>
                          </a:rPr>
                          <m:t>𝑌</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oMath>
                </a14:m>
                <a:endParaRPr lang="en-US" dirty="0"/>
              </a:p>
              <a:p>
                <a:pPr lvl="1"/>
                <a:r>
                  <a:rPr lang="en-US" dirty="0"/>
                  <a:t>Used to obtain the complement of a expression and the complement of the corresponding function</a:t>
                </a:r>
              </a:p>
              <a:p>
                <a:pPr lvl="2"/>
                <a:r>
                  <a:rPr lang="en-US" dirty="0"/>
                  <a:t>Remember</a:t>
                </a:r>
              </a:p>
              <a:p>
                <a:pPr lvl="3"/>
                <a:r>
                  <a:rPr lang="en-US" dirty="0"/>
                  <a:t>The complement of 1 is 0</a:t>
                </a:r>
              </a:p>
              <a:p>
                <a:pPr lvl="3"/>
                <a:r>
                  <a:rPr lang="en-US" dirty="0"/>
                  <a:t>The complement of X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661A8624-4C80-43C9-80C5-1181D9B0023E}"/>
                  </a:ext>
                </a:extLst>
              </p:cNvPr>
              <p:cNvSpPr>
                <a:spLocks noGrp="1" noRot="1" noChangeAspect="1" noMove="1" noResize="1" noEditPoints="1" noAdjustHandles="1" noChangeArrowheads="1" noChangeShapeType="1" noTextEdit="1"/>
              </p:cNvSpPr>
              <p:nvPr>
                <p:ph idx="1"/>
              </p:nvPr>
            </p:nvSpPr>
            <p:spPr>
              <a:xfrm>
                <a:off x="725658" y="1088922"/>
                <a:ext cx="10515600" cy="2750976"/>
              </a:xfrm>
              <a:blipFill>
                <a:blip r:embed="rId2"/>
                <a:stretch>
                  <a:fillRect l="-1043" t="-376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BE5600E-C8A9-4B1B-B8F9-16CDA26575F0}"/>
              </a:ext>
            </a:extLst>
          </p:cNvPr>
          <p:cNvPicPr>
            <a:picLocks noChangeAspect="1" noChangeArrowheads="1"/>
          </p:cNvPicPr>
          <p:nvPr/>
        </p:nvPicPr>
        <p:blipFill>
          <a:blip r:embed="rId3"/>
          <a:srcRect/>
          <a:stretch>
            <a:fillRect/>
          </a:stretch>
        </p:blipFill>
        <p:spPr bwMode="auto">
          <a:xfrm>
            <a:off x="4497970" y="3839898"/>
            <a:ext cx="4534660" cy="2750976"/>
          </a:xfrm>
          <a:prstGeom prst="rect">
            <a:avLst/>
          </a:prstGeom>
          <a:noFill/>
          <a:ln w="9525">
            <a:noFill/>
            <a:miter lim="800000"/>
            <a:headEnd/>
            <a:tailEnd/>
          </a:ln>
          <a:effectLst/>
        </p:spPr>
      </p:pic>
    </p:spTree>
    <p:extLst>
      <p:ext uri="{BB962C8B-B14F-4D97-AF65-F5344CB8AC3E}">
        <p14:creationId xmlns:p14="http://schemas.microsoft.com/office/powerpoint/2010/main" val="2834438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D3A5-3487-4581-A0FB-B9B7CD470732}"/>
              </a:ext>
            </a:extLst>
          </p:cNvPr>
          <p:cNvSpPr>
            <a:spLocks noGrp="1"/>
          </p:cNvSpPr>
          <p:nvPr>
            <p:ph type="title"/>
          </p:nvPr>
        </p:nvSpPr>
        <p:spPr>
          <a:xfrm>
            <a:off x="725658" y="0"/>
            <a:ext cx="10515600" cy="1088921"/>
          </a:xfrm>
        </p:spPr>
        <p:txBody>
          <a:bodyPr/>
          <a:lstStyle/>
          <a:p>
            <a:pPr algn="ctr"/>
            <a:r>
              <a:rPr lang="en-US" dirty="0"/>
              <a:t>Boolean Identities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1A8624-4C80-43C9-80C5-1181D9B0023E}"/>
                  </a:ext>
                </a:extLst>
              </p:cNvPr>
              <p:cNvSpPr>
                <a:spLocks noGrp="1"/>
              </p:cNvSpPr>
              <p:nvPr>
                <p:ph idx="1"/>
              </p:nvPr>
            </p:nvSpPr>
            <p:spPr>
              <a:xfrm>
                <a:off x="725658" y="1088920"/>
                <a:ext cx="10866120" cy="5410353"/>
              </a:xfrm>
            </p:spPr>
            <p:txBody>
              <a:bodyPr>
                <a:normAutofit fontScale="85000" lnSpcReduction="20000"/>
              </a:bodyPr>
              <a:lstStyle/>
              <a:p>
                <a:r>
                  <a:rPr lang="en-US" dirty="0"/>
                  <a:t>Evaluating the truth table for </a:t>
                </a:r>
                <a:r>
                  <a:rPr lang="en-US" dirty="0" err="1"/>
                  <a:t>DeMorgans</a:t>
                </a:r>
                <a:r>
                  <a:rPr lang="en-US" dirty="0"/>
                  <a:t> Theorem (part a)</a:t>
                </a:r>
              </a:p>
              <a:p>
                <a:pPr lvl="1"/>
                <a:r>
                  <a:rPr lang="en-US" dirty="0"/>
                  <a:t>Evaluate the complement of X and Y first</a:t>
                </a:r>
              </a:p>
              <a:p>
                <a:pPr lvl="1"/>
                <a:r>
                  <a:rPr lang="en-US" dirty="0"/>
                  <a:t>This Yields</a:t>
                </a:r>
              </a:p>
              <a:p>
                <a:pPr lvl="2"/>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endParaRPr lang="en-US" dirty="0"/>
              </a:p>
              <a:p>
                <a:r>
                  <a:rPr lang="en-US" dirty="0"/>
                  <a:t>Then evaluate the AND function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r>
                          <m:rPr>
                            <m:nor/>
                          </m:rPr>
                          <a:rPr lang="en-US" dirty="0"/>
                          <m:t>●</m:t>
                        </m:r>
                        <m:r>
                          <a:rPr lang="en-US" i="1" dirty="0">
                            <a:latin typeface="Cambria Math" panose="02040503050406030204" pitchFamily="18" charset="0"/>
                          </a:rPr>
                          <m:t>𝑌</m:t>
                        </m:r>
                      </m:e>
                    </m:acc>
                  </m:oMath>
                </a14:m>
                <a:endParaRPr lang="en-US" dirty="0"/>
              </a:p>
              <a:p>
                <a:r>
                  <a:rPr lang="en-US" dirty="0"/>
                  <a:t>For part b</a:t>
                </a:r>
              </a:p>
              <a:p>
                <a:r>
                  <a:rPr lang="en-US" dirty="0"/>
                  <a:t>Evaluate the OR operator first</a:t>
                </a:r>
              </a:p>
              <a:p>
                <a:r>
                  <a:rPr lang="en-US" dirty="0"/>
                  <a:t>Then the complement</a:t>
                </a:r>
              </a:p>
              <a:p>
                <a:r>
                  <a:rPr lang="en-US" dirty="0"/>
                  <a:t>The general </a:t>
                </a:r>
                <a:r>
                  <a:rPr lang="en-US" dirty="0" err="1"/>
                  <a:t>DeMorgan</a:t>
                </a:r>
                <a:r>
                  <a:rPr lang="en-US" dirty="0"/>
                  <a:t> expression</a:t>
                </a:r>
              </a:p>
              <a:p>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acc>
                  </m:oMath>
                </a14:m>
                <a:r>
                  <a:rPr lang="en-US" dirty="0"/>
                  <a:t>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acc>
                  </m:oMath>
                </a14:m>
                <a:endParaRPr lang="en-US" dirty="0"/>
              </a:p>
              <a:p>
                <a:endParaRPr lang="en-US" dirty="0"/>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1  </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acc>
                  </m:oMath>
                </a14:m>
                <a:r>
                  <a:rPr lang="en-US" dirty="0"/>
                  <a:t> </a:t>
                </a:r>
              </a:p>
              <a:p>
                <a:pPr marL="0" indent="0">
                  <a:buNone/>
                </a:pPr>
                <a:endParaRPr lang="en-US" dirty="0"/>
              </a:p>
              <a:p>
                <a:r>
                  <a:rPr lang="en-US" dirty="0"/>
                  <a:t>De Morgan’s Theorem Changes an expression from OR to AND </a:t>
                </a:r>
                <a:r>
                  <a:rPr lang="en-US" dirty="0" err="1"/>
                  <a:t>and</a:t>
                </a:r>
                <a:r>
                  <a:rPr lang="en-US" dirty="0"/>
                  <a:t>  from AND to OR</a:t>
                </a:r>
              </a:p>
            </p:txBody>
          </p:sp>
        </mc:Choice>
        <mc:Fallback>
          <p:sp>
            <p:nvSpPr>
              <p:cNvPr id="3" name="Content Placeholder 2">
                <a:extLst>
                  <a:ext uri="{FF2B5EF4-FFF2-40B4-BE49-F238E27FC236}">
                    <a16:creationId xmlns:a16="http://schemas.microsoft.com/office/drawing/2014/main" id="{661A8624-4C80-43C9-80C5-1181D9B0023E}"/>
                  </a:ext>
                </a:extLst>
              </p:cNvPr>
              <p:cNvSpPr>
                <a:spLocks noGrp="1" noRot="1" noChangeAspect="1" noMove="1" noResize="1" noEditPoints="1" noAdjustHandles="1" noChangeArrowheads="1" noChangeShapeType="1" noTextEdit="1"/>
              </p:cNvSpPr>
              <p:nvPr>
                <p:ph idx="1"/>
              </p:nvPr>
            </p:nvSpPr>
            <p:spPr>
              <a:xfrm>
                <a:off x="725658" y="1088920"/>
                <a:ext cx="10866120" cy="5410353"/>
              </a:xfrm>
              <a:blipFill>
                <a:blip r:embed="rId2"/>
                <a:stretch>
                  <a:fillRect l="-729" t="-2593"/>
                </a:stretch>
              </a:blipFill>
            </p:spPr>
            <p:txBody>
              <a:bodyPr/>
              <a:lstStyle/>
              <a:p>
                <a:r>
                  <a:rPr lang="en-US">
                    <a:noFill/>
                  </a:rPr>
                  <a:t> </a:t>
                </a:r>
              </a:p>
            </p:txBody>
          </p:sp>
        </mc:Fallback>
      </mc:AlternateContent>
    </p:spTree>
    <p:extLst>
      <p:ext uri="{BB962C8B-B14F-4D97-AF65-F5344CB8AC3E}">
        <p14:creationId xmlns:p14="http://schemas.microsoft.com/office/powerpoint/2010/main" val="268671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Generic Computer</a:t>
            </a:r>
          </a:p>
        </p:txBody>
      </p:sp>
      <p:sp>
        <p:nvSpPr>
          <p:cNvPr id="3" name="Content Placeholder 2"/>
          <p:cNvSpPr>
            <a:spLocks noGrp="1"/>
          </p:cNvSpPr>
          <p:nvPr>
            <p:ph idx="1"/>
          </p:nvPr>
        </p:nvSpPr>
        <p:spPr>
          <a:xfrm>
            <a:off x="264993" y="1307011"/>
            <a:ext cx="4129585" cy="4779889"/>
          </a:xfrm>
        </p:spPr>
        <p:txBody>
          <a:bodyPr>
            <a:normAutofit fontScale="70000" lnSpcReduction="20000"/>
          </a:bodyPr>
          <a:lstStyle/>
          <a:p>
            <a:endParaRPr lang="en-US" dirty="0"/>
          </a:p>
          <a:p>
            <a:r>
              <a:rPr lang="en-US" sz="3200" dirty="0"/>
              <a:t>Block Diagram</a:t>
            </a:r>
          </a:p>
          <a:p>
            <a:r>
              <a:rPr lang="en-US" sz="3200" dirty="0"/>
              <a:t>CPU</a:t>
            </a:r>
          </a:p>
          <a:p>
            <a:pPr lvl="1"/>
            <a:r>
              <a:rPr lang="en-US" dirty="0"/>
              <a:t>Central Processing Unit</a:t>
            </a:r>
          </a:p>
          <a:p>
            <a:r>
              <a:rPr lang="en-US" dirty="0"/>
              <a:t>FPU</a:t>
            </a:r>
          </a:p>
          <a:p>
            <a:pPr lvl="1"/>
            <a:r>
              <a:rPr lang="en-US" dirty="0"/>
              <a:t>Floating Point Unit</a:t>
            </a:r>
          </a:p>
          <a:p>
            <a:r>
              <a:rPr lang="en-US" dirty="0"/>
              <a:t>MMU</a:t>
            </a:r>
          </a:p>
          <a:p>
            <a:pPr lvl="1"/>
            <a:r>
              <a:rPr lang="en-US" dirty="0"/>
              <a:t>Memory Management Unit</a:t>
            </a:r>
          </a:p>
          <a:p>
            <a:r>
              <a:rPr lang="en-US" dirty="0"/>
              <a:t>Internal Cache</a:t>
            </a:r>
          </a:p>
          <a:p>
            <a:r>
              <a:rPr lang="en-US" dirty="0"/>
              <a:t>External Cache</a:t>
            </a:r>
          </a:p>
          <a:p>
            <a:r>
              <a:rPr lang="en-US" dirty="0"/>
              <a:t>RAM – Random Access Memory</a:t>
            </a:r>
          </a:p>
          <a:p>
            <a:pPr lvl="1"/>
            <a:r>
              <a:rPr lang="en-US" dirty="0"/>
              <a:t>On board Memory</a:t>
            </a:r>
          </a:p>
          <a:p>
            <a:r>
              <a:rPr lang="en-US" dirty="0"/>
              <a:t>Buss Interface</a:t>
            </a:r>
          </a:p>
          <a:p>
            <a:pPr lvl="1"/>
            <a:r>
              <a:rPr lang="en-US" dirty="0"/>
              <a:t>Interface various components (CPU, RAM, Drive controller, etc</a:t>
            </a:r>
          </a:p>
          <a:p>
            <a:endParaRPr lang="en-US" dirty="0"/>
          </a:p>
          <a:p>
            <a:endParaRPr lang="en-US" dirty="0"/>
          </a:p>
        </p:txBody>
      </p:sp>
      <p:pic>
        <p:nvPicPr>
          <p:cNvPr id="2052" name="Picture 4"/>
          <p:cNvPicPr>
            <a:picLocks noChangeAspect="1" noChangeArrowheads="1"/>
          </p:cNvPicPr>
          <p:nvPr/>
        </p:nvPicPr>
        <p:blipFill>
          <a:blip r:embed="rId2"/>
          <a:srcRect/>
          <a:stretch>
            <a:fillRect/>
          </a:stretch>
        </p:blipFill>
        <p:spPr bwMode="auto">
          <a:xfrm>
            <a:off x="4995081" y="1535657"/>
            <a:ext cx="6032310" cy="478163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43DB-22BA-4C70-9B4A-79886B380815}"/>
              </a:ext>
            </a:extLst>
          </p:cNvPr>
          <p:cNvSpPr>
            <a:spLocks noGrp="1"/>
          </p:cNvSpPr>
          <p:nvPr>
            <p:ph type="title"/>
          </p:nvPr>
        </p:nvSpPr>
        <p:spPr>
          <a:xfrm>
            <a:off x="838200" y="9004"/>
            <a:ext cx="10515600" cy="1325563"/>
          </a:xfrm>
        </p:spPr>
        <p:txBody>
          <a:bodyPr/>
          <a:lstStyle/>
          <a:p>
            <a:r>
              <a:rPr lang="en-US" dirty="0"/>
              <a:t>Boolean Algebraic Manipulation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8F0E09-E6FA-4DA8-8822-C228EF5A10C4}"/>
                  </a:ext>
                </a:extLst>
              </p:cNvPr>
              <p:cNvSpPr>
                <a:spLocks noGrp="1"/>
              </p:cNvSpPr>
              <p:nvPr>
                <p:ph idx="1"/>
              </p:nvPr>
            </p:nvSpPr>
            <p:spPr>
              <a:xfrm>
                <a:off x="838200" y="1595555"/>
                <a:ext cx="10515600" cy="1603375"/>
              </a:xfrm>
            </p:spPr>
            <p:txBody>
              <a:bodyPr/>
              <a:lstStyle/>
              <a:p>
                <a:r>
                  <a:rPr lang="en-US" dirty="0"/>
                  <a:t>Boolean Algebra is used to simplify digital circuits</a:t>
                </a:r>
              </a:p>
              <a:p>
                <a:r>
                  <a:rPr lang="en-US" dirty="0"/>
                  <a:t>Consider the Boolean Expression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𝑌𝑍</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r>
                      <a:rPr lang="en-US" b="0" i="1" smtClean="0">
                        <a:latin typeface="Cambria Math" panose="02040503050406030204" pitchFamily="18" charset="0"/>
                      </a:rPr>
                      <m:t>𝑋</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oMath>
                </a14:m>
                <a:endParaRPr lang="en-US" dirty="0"/>
              </a:p>
              <a:p>
                <a:r>
                  <a:rPr lang="en-US" dirty="0"/>
                  <a:t>Implementing this expression in terms of Gates</a:t>
                </a:r>
              </a:p>
              <a:p>
                <a:endParaRPr lang="en-US" dirty="0"/>
              </a:p>
            </p:txBody>
          </p:sp>
        </mc:Choice>
        <mc:Fallback>
          <p:sp>
            <p:nvSpPr>
              <p:cNvPr id="3" name="Content Placeholder 2">
                <a:extLst>
                  <a:ext uri="{FF2B5EF4-FFF2-40B4-BE49-F238E27FC236}">
                    <a16:creationId xmlns:a16="http://schemas.microsoft.com/office/drawing/2014/main" id="{6C8F0E09-E6FA-4DA8-8822-C228EF5A10C4}"/>
                  </a:ext>
                </a:extLst>
              </p:cNvPr>
              <p:cNvSpPr>
                <a:spLocks noGrp="1" noRot="1" noChangeAspect="1" noMove="1" noResize="1" noEditPoints="1" noAdjustHandles="1" noChangeArrowheads="1" noChangeShapeType="1" noTextEdit="1"/>
              </p:cNvSpPr>
              <p:nvPr>
                <p:ph idx="1"/>
              </p:nvPr>
            </p:nvSpPr>
            <p:spPr>
              <a:xfrm>
                <a:off x="838200" y="1595555"/>
                <a:ext cx="10515600" cy="1603375"/>
              </a:xfrm>
              <a:blipFill>
                <a:blip r:embed="rId2"/>
                <a:stretch>
                  <a:fillRect l="-1043" t="-6464" b="-418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460FA3-13C1-4C2A-A2DA-18609CFAE16A}"/>
              </a:ext>
            </a:extLst>
          </p:cNvPr>
          <p:cNvPicPr>
            <a:picLocks noChangeAspect="1"/>
          </p:cNvPicPr>
          <p:nvPr/>
        </p:nvPicPr>
        <p:blipFill rotWithShape="1">
          <a:blip r:embed="rId3"/>
          <a:srcRect l="-1" r="-598" b="39936"/>
          <a:stretch/>
        </p:blipFill>
        <p:spPr>
          <a:xfrm>
            <a:off x="2107366" y="3659071"/>
            <a:ext cx="6879895" cy="2606818"/>
          </a:xfrm>
          <a:prstGeom prst="rect">
            <a:avLst/>
          </a:prstGeom>
        </p:spPr>
      </p:pic>
    </p:spTree>
    <p:extLst>
      <p:ext uri="{BB962C8B-B14F-4D97-AF65-F5344CB8AC3E}">
        <p14:creationId xmlns:p14="http://schemas.microsoft.com/office/powerpoint/2010/main" val="1594247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43DB-22BA-4C70-9B4A-79886B380815}"/>
              </a:ext>
            </a:extLst>
          </p:cNvPr>
          <p:cNvSpPr>
            <a:spLocks noGrp="1"/>
          </p:cNvSpPr>
          <p:nvPr>
            <p:ph type="title"/>
          </p:nvPr>
        </p:nvSpPr>
        <p:spPr>
          <a:xfrm>
            <a:off x="838200" y="9004"/>
            <a:ext cx="10515600" cy="1325563"/>
          </a:xfrm>
        </p:spPr>
        <p:txBody>
          <a:bodyPr/>
          <a:lstStyle/>
          <a:p>
            <a:r>
              <a:rPr lang="en-US" dirty="0"/>
              <a:t>Boolean Algebraic Manipulation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8F0E09-E6FA-4DA8-8822-C228EF5A10C4}"/>
                  </a:ext>
                </a:extLst>
              </p:cNvPr>
              <p:cNvSpPr>
                <a:spLocks noGrp="1"/>
              </p:cNvSpPr>
              <p:nvPr>
                <p:ph idx="1"/>
              </p:nvPr>
            </p:nvSpPr>
            <p:spPr>
              <a:xfrm>
                <a:off x="351692" y="1334566"/>
                <a:ext cx="11240086" cy="3209299"/>
              </a:xfrm>
            </p:spPr>
            <p:txBody>
              <a:bodyPr>
                <a:normAutofit fontScale="55000" lnSpcReduction="20000"/>
              </a:bodyPr>
              <a:lstStyle/>
              <a:p>
                <a:r>
                  <a:rPr lang="en-US" dirty="0"/>
                  <a:t>Simplification of the Boolean Expression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𝑌𝑍</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r>
                      <a:rPr lang="en-US" b="0" i="1" smtClean="0">
                        <a:latin typeface="Cambria Math" panose="02040503050406030204" pitchFamily="18" charset="0"/>
                      </a:rPr>
                      <m:t>𝑋</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oMath>
                </a14:m>
                <a:endParaRPr lang="en-US" b="0" dirty="0"/>
              </a:p>
              <a:p>
                <a:r>
                  <a:rPr lang="en-US" dirty="0"/>
                  <a:t> Using the Boolean Algebraic identities number 14 – X(Y = Z = XY + XZ</a:t>
                </a:r>
              </a:p>
              <a:p>
                <a:r>
                  <a:rPr lang="en-US" dirty="0"/>
                  <a:t>And substituting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r>
                          <a:rPr lang="en-US" b="0" i="1" smtClean="0">
                            <a:latin typeface="Cambria Math" panose="02040503050406030204" pitchFamily="18" charset="0"/>
                          </a:rPr>
                          <m:t> </m:t>
                        </m:r>
                      </m:e>
                    </m:acc>
                  </m:oMath>
                </a14:m>
                <a:r>
                  <a:rPr lang="en-US" dirty="0"/>
                  <a:t>Y</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Y(Z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r>
                      <a:rPr lang="en-US" b="0" i="1" smtClean="0">
                        <a:latin typeface="Cambria Math" panose="02040503050406030204" pitchFamily="18" charset="0"/>
                      </a:rPr>
                      <m:t>𝑋</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oMath>
                </a14:m>
                <a:endParaRPr lang="en-US" dirty="0"/>
              </a:p>
              <a:p>
                <a:r>
                  <a:rPr lang="en-US" dirty="0"/>
                  <a:t>Using identity 7: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 1</a:t>
                </a:r>
              </a:p>
              <a:p>
                <a:r>
                  <a:rPr lang="en-US" dirty="0"/>
                  <a:t>  yield:</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𝑍</m:t>
                        </m:r>
                      </m:e>
                    </m:acc>
                  </m:oMath>
                </a14:m>
                <a:endParaRPr lang="en-US" dirty="0"/>
              </a:p>
              <a:p>
                <a:r>
                  <a:rPr lang="en-US" dirty="0"/>
                  <a:t>Using identity 2</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𝑋𝑍</m:t>
                    </m:r>
                  </m:oMath>
                </a14:m>
                <a:endParaRPr lang="en-US" dirty="0"/>
              </a:p>
              <a:p>
                <a:r>
                  <a:rPr lang="en-US" dirty="0"/>
                  <a:t>This expression now has only 2 terms and the resulting number of gates is greatly reduced</a:t>
                </a:r>
              </a:p>
              <a:p>
                <a:r>
                  <a:rPr lang="en-US" dirty="0"/>
                  <a:t>Implementing this expression in terms of Gates</a:t>
                </a:r>
              </a:p>
              <a:p>
                <a:endParaRPr lang="en-US" dirty="0"/>
              </a:p>
            </p:txBody>
          </p:sp>
        </mc:Choice>
        <mc:Fallback>
          <p:sp>
            <p:nvSpPr>
              <p:cNvPr id="3" name="Content Placeholder 2">
                <a:extLst>
                  <a:ext uri="{FF2B5EF4-FFF2-40B4-BE49-F238E27FC236}">
                    <a16:creationId xmlns:a16="http://schemas.microsoft.com/office/drawing/2014/main" id="{6C8F0E09-E6FA-4DA8-8822-C228EF5A10C4}"/>
                  </a:ext>
                </a:extLst>
              </p:cNvPr>
              <p:cNvSpPr>
                <a:spLocks noGrp="1" noRot="1" noChangeAspect="1" noMove="1" noResize="1" noEditPoints="1" noAdjustHandles="1" noChangeArrowheads="1" noChangeShapeType="1" noTextEdit="1"/>
              </p:cNvSpPr>
              <p:nvPr>
                <p:ph idx="1"/>
              </p:nvPr>
            </p:nvSpPr>
            <p:spPr>
              <a:xfrm>
                <a:off x="351692" y="1334566"/>
                <a:ext cx="11240086" cy="3209299"/>
              </a:xfrm>
              <a:blipFill>
                <a:blip r:embed="rId2"/>
                <a:stretch>
                  <a:fillRect l="-163" t="-209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460FA3-13C1-4C2A-A2DA-18609CFAE16A}"/>
              </a:ext>
            </a:extLst>
          </p:cNvPr>
          <p:cNvPicPr>
            <a:picLocks noChangeAspect="1"/>
          </p:cNvPicPr>
          <p:nvPr/>
        </p:nvPicPr>
        <p:blipFill rotWithShape="1">
          <a:blip r:embed="rId3"/>
          <a:srcRect l="438" t="60793" r="-480" b="-10873"/>
          <a:stretch/>
        </p:blipFill>
        <p:spPr>
          <a:xfrm>
            <a:off x="5350238" y="4867422"/>
            <a:ext cx="6324642" cy="1981574"/>
          </a:xfrm>
          <a:prstGeom prst="rect">
            <a:avLst/>
          </a:prstGeom>
        </p:spPr>
      </p:pic>
    </p:spTree>
    <p:extLst>
      <p:ext uri="{BB962C8B-B14F-4D97-AF65-F5344CB8AC3E}">
        <p14:creationId xmlns:p14="http://schemas.microsoft.com/office/powerpoint/2010/main" val="170945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9A82-61F9-496D-9842-B3FA7841DF98}"/>
              </a:ext>
            </a:extLst>
          </p:cNvPr>
          <p:cNvSpPr>
            <a:spLocks noGrp="1"/>
          </p:cNvSpPr>
          <p:nvPr>
            <p:ph type="title"/>
          </p:nvPr>
        </p:nvSpPr>
        <p:spPr/>
        <p:txBody>
          <a:bodyPr/>
          <a:lstStyle/>
          <a:p>
            <a:r>
              <a:rPr lang="en-US" dirty="0"/>
              <a:t>The Truth Table for The Boolean expression Fa and Fb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495C45-42B7-4EE7-A11E-9B9AC792B344}"/>
                  </a:ext>
                </a:extLst>
              </p:cNvPr>
              <p:cNvSpPr>
                <a:spLocks noGrp="1"/>
              </p:cNvSpPr>
              <p:nvPr>
                <p:ph idx="1"/>
              </p:nvPr>
            </p:nvSpPr>
            <p:spPr>
              <a:xfrm>
                <a:off x="824132" y="1825625"/>
                <a:ext cx="10515600" cy="1325563"/>
              </a:xfrm>
            </p:spPr>
            <p:txBody>
              <a:bodyPr/>
              <a:lstStyle/>
              <a:p>
                <a:r>
                  <a:rPr lang="en-US" dirty="0"/>
                  <a:t>Fa =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𝑌𝑍</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𝑌</m:t>
                    </m:r>
                    <m:acc>
                      <m:accPr>
                        <m:chr m:val="̅"/>
                        <m:ctrlPr>
                          <a:rPr lang="en-US" i="1">
                            <a:latin typeface="Cambria Math" panose="02040503050406030204" pitchFamily="18" charset="0"/>
                          </a:rPr>
                        </m:ctrlPr>
                      </m:accPr>
                      <m:e>
                        <m:r>
                          <a:rPr lang="en-US" i="1">
                            <a:latin typeface="Cambria Math" panose="02040503050406030204" pitchFamily="18" charset="0"/>
                          </a:rPr>
                          <m:t>𝑍</m:t>
                        </m:r>
                      </m:e>
                    </m:acc>
                    <m:r>
                      <a:rPr lang="en-US" i="1">
                        <a:latin typeface="Cambria Math" panose="02040503050406030204" pitchFamily="18" charset="0"/>
                      </a:rPr>
                      <m:t>+</m:t>
                    </m:r>
                    <m:r>
                      <a:rPr lang="en-US" i="1">
                        <a:latin typeface="Cambria Math" panose="02040503050406030204" pitchFamily="18" charset="0"/>
                      </a:rPr>
                      <m:t>𝑋</m:t>
                    </m:r>
                  </m:oMath>
                </a14:m>
                <a:r>
                  <a:rPr lang="en-US" dirty="0"/>
                  <a:t>Z</a:t>
                </a:r>
              </a:p>
              <a:p>
                <a:r>
                  <a:rPr lang="en-US" dirty="0"/>
                  <a:t>Fb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𝑋𝑍</m:t>
                    </m:r>
                  </m:oMath>
                </a14:m>
                <a:endParaRPr lang="en-US" dirty="0"/>
              </a:p>
            </p:txBody>
          </p:sp>
        </mc:Choice>
        <mc:Fallback>
          <p:sp>
            <p:nvSpPr>
              <p:cNvPr id="3" name="Content Placeholder 2">
                <a:extLst>
                  <a:ext uri="{FF2B5EF4-FFF2-40B4-BE49-F238E27FC236}">
                    <a16:creationId xmlns:a16="http://schemas.microsoft.com/office/drawing/2014/main" id="{C5495C45-42B7-4EE7-A11E-9B9AC792B344}"/>
                  </a:ext>
                </a:extLst>
              </p:cNvPr>
              <p:cNvSpPr>
                <a:spLocks noGrp="1" noRot="1" noChangeAspect="1" noMove="1" noResize="1" noEditPoints="1" noAdjustHandles="1" noChangeArrowheads="1" noChangeShapeType="1" noTextEdit="1"/>
              </p:cNvSpPr>
              <p:nvPr>
                <p:ph idx="1"/>
              </p:nvPr>
            </p:nvSpPr>
            <p:spPr>
              <a:xfrm>
                <a:off x="824132" y="1825625"/>
                <a:ext cx="10515600" cy="1325563"/>
              </a:xfrm>
              <a:blipFill>
                <a:blip r:embed="rId2"/>
                <a:stretch>
                  <a:fillRect l="-1043" t="-73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E37E0D9-A59F-4A83-81DE-3BBE1B165CE8}"/>
              </a:ext>
            </a:extLst>
          </p:cNvPr>
          <p:cNvPicPr>
            <a:picLocks noChangeAspect="1"/>
          </p:cNvPicPr>
          <p:nvPr/>
        </p:nvPicPr>
        <p:blipFill>
          <a:blip r:embed="rId3"/>
          <a:stretch>
            <a:fillRect/>
          </a:stretch>
        </p:blipFill>
        <p:spPr>
          <a:xfrm>
            <a:off x="2636395" y="3429001"/>
            <a:ext cx="5034622" cy="3261062"/>
          </a:xfrm>
          <a:prstGeom prst="rect">
            <a:avLst/>
          </a:prstGeom>
        </p:spPr>
      </p:pic>
      <p:sp>
        <p:nvSpPr>
          <p:cNvPr id="5" name="TextBox 4">
            <a:extLst>
              <a:ext uri="{FF2B5EF4-FFF2-40B4-BE49-F238E27FC236}">
                <a16:creationId xmlns:a16="http://schemas.microsoft.com/office/drawing/2014/main" id="{9BD4641E-6438-40DD-B473-684A5A91175C}"/>
              </a:ext>
            </a:extLst>
          </p:cNvPr>
          <p:cNvSpPr txBox="1"/>
          <p:nvPr/>
        </p:nvSpPr>
        <p:spPr>
          <a:xfrm>
            <a:off x="7671017" y="3587262"/>
            <a:ext cx="3850423" cy="954107"/>
          </a:xfrm>
          <a:prstGeom prst="rect">
            <a:avLst/>
          </a:prstGeom>
          <a:noFill/>
        </p:spPr>
        <p:txBody>
          <a:bodyPr wrap="square" rtlCol="0">
            <a:spAutoFit/>
          </a:bodyPr>
          <a:lstStyle/>
          <a:p>
            <a:r>
              <a:rPr lang="en-US" sz="2800" dirty="0"/>
              <a:t>Fa = Fb therefore the circuits are Equivalent</a:t>
            </a:r>
          </a:p>
        </p:txBody>
      </p:sp>
    </p:spTree>
    <p:extLst>
      <p:ext uri="{BB962C8B-B14F-4D97-AF65-F5344CB8AC3E}">
        <p14:creationId xmlns:p14="http://schemas.microsoft.com/office/powerpoint/2010/main" val="715231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AF9C-DABD-4139-9D6D-EE59DF9AD4C7}"/>
              </a:ext>
            </a:extLst>
          </p:cNvPr>
          <p:cNvSpPr>
            <a:spLocks noGrp="1"/>
          </p:cNvSpPr>
          <p:nvPr>
            <p:ph type="title"/>
          </p:nvPr>
        </p:nvSpPr>
        <p:spPr/>
        <p:txBody>
          <a:bodyPr/>
          <a:lstStyle/>
          <a:p>
            <a:r>
              <a:rPr lang="en-US" dirty="0"/>
              <a:t>Implementing a Boolean Equation With Gates</a:t>
            </a:r>
          </a:p>
        </p:txBody>
      </p:sp>
      <p:sp>
        <p:nvSpPr>
          <p:cNvPr id="3" name="Content Placeholder 2">
            <a:extLst>
              <a:ext uri="{FF2B5EF4-FFF2-40B4-BE49-F238E27FC236}">
                <a16:creationId xmlns:a16="http://schemas.microsoft.com/office/drawing/2014/main" id="{3D21D2B3-BAD9-4312-BD51-0BA1B859DB16}"/>
              </a:ext>
            </a:extLst>
          </p:cNvPr>
          <p:cNvSpPr>
            <a:spLocks noGrp="1"/>
          </p:cNvSpPr>
          <p:nvPr>
            <p:ph idx="1"/>
          </p:nvPr>
        </p:nvSpPr>
        <p:spPr/>
        <p:txBody>
          <a:bodyPr/>
          <a:lstStyle/>
          <a:p>
            <a:r>
              <a:rPr lang="en-US" dirty="0"/>
              <a:t>Each Term is implemented with a gate</a:t>
            </a:r>
          </a:p>
          <a:p>
            <a:r>
              <a:rPr lang="en-US" dirty="0"/>
              <a:t>The inputs to the logic gates are the variables of the Boolean expression (X, Y,Z, A, B, C </a:t>
            </a:r>
            <a:r>
              <a:rPr lang="en-US" dirty="0" err="1"/>
              <a:t>etc</a:t>
            </a:r>
            <a:r>
              <a:rPr lang="en-US" dirty="0"/>
              <a:t>)</a:t>
            </a:r>
          </a:p>
          <a:p>
            <a:r>
              <a:rPr lang="en-US" dirty="0"/>
              <a:t>Literal</a:t>
            </a:r>
          </a:p>
          <a:p>
            <a:pPr lvl="1"/>
            <a:r>
              <a:rPr lang="en-US" dirty="0"/>
              <a:t>A single variable within a term</a:t>
            </a:r>
          </a:p>
          <a:p>
            <a:r>
              <a:rPr lang="en-US" dirty="0"/>
              <a:t>Reducing the number of terms and variable in a Boolean expression reduces the complexity of the circuit</a:t>
            </a:r>
          </a:p>
        </p:txBody>
      </p:sp>
    </p:spTree>
    <p:extLst>
      <p:ext uri="{BB962C8B-B14F-4D97-AF65-F5344CB8AC3E}">
        <p14:creationId xmlns:p14="http://schemas.microsoft.com/office/powerpoint/2010/main" val="3291625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0BF6-27E9-4C29-AE6E-6BB611C9242B}"/>
              </a:ext>
            </a:extLst>
          </p:cNvPr>
          <p:cNvSpPr>
            <a:spLocks noGrp="1"/>
          </p:cNvSpPr>
          <p:nvPr>
            <p:ph type="title"/>
          </p:nvPr>
        </p:nvSpPr>
        <p:spPr/>
        <p:txBody>
          <a:bodyPr/>
          <a:lstStyle/>
          <a:p>
            <a:r>
              <a:rPr lang="en-US" dirty="0"/>
              <a:t>Tools for reducing Boolean Expressions</a:t>
            </a:r>
          </a:p>
        </p:txBody>
      </p:sp>
      <p:sp>
        <p:nvSpPr>
          <p:cNvPr id="3" name="Content Placeholder 2">
            <a:extLst>
              <a:ext uri="{FF2B5EF4-FFF2-40B4-BE49-F238E27FC236}">
                <a16:creationId xmlns:a16="http://schemas.microsoft.com/office/drawing/2014/main" id="{43F900BA-343F-427A-BB48-E895CDCBEF33}"/>
              </a:ext>
            </a:extLst>
          </p:cNvPr>
          <p:cNvSpPr>
            <a:spLocks noGrp="1"/>
          </p:cNvSpPr>
          <p:nvPr>
            <p:ph idx="1"/>
          </p:nvPr>
        </p:nvSpPr>
        <p:spPr>
          <a:xfrm>
            <a:off x="838200" y="1825625"/>
            <a:ext cx="10515600" cy="1705366"/>
          </a:xfrm>
        </p:spPr>
        <p:txBody>
          <a:bodyPr/>
          <a:lstStyle/>
          <a:p>
            <a:r>
              <a:rPr lang="en-US" dirty="0"/>
              <a:t>Using the identity table reduces Boolean expressions</a:t>
            </a:r>
          </a:p>
          <a:p>
            <a:r>
              <a:rPr lang="en-US" dirty="0"/>
              <a:t>The following expression along with the Identity table are also useful for reducing the Boolean expressions</a:t>
            </a:r>
          </a:p>
          <a:p>
            <a:endParaRPr lang="en-US" dirty="0"/>
          </a:p>
        </p:txBody>
      </p:sp>
      <p:pic>
        <p:nvPicPr>
          <p:cNvPr id="4" name="Picture 3">
            <a:extLst>
              <a:ext uri="{FF2B5EF4-FFF2-40B4-BE49-F238E27FC236}">
                <a16:creationId xmlns:a16="http://schemas.microsoft.com/office/drawing/2014/main" id="{E18EBDD9-2C2B-4900-9A3C-234D94B82DB6}"/>
              </a:ext>
            </a:extLst>
          </p:cNvPr>
          <p:cNvPicPr>
            <a:picLocks noChangeAspect="1"/>
          </p:cNvPicPr>
          <p:nvPr/>
        </p:nvPicPr>
        <p:blipFill>
          <a:blip r:embed="rId2"/>
          <a:stretch>
            <a:fillRect/>
          </a:stretch>
        </p:blipFill>
        <p:spPr>
          <a:xfrm>
            <a:off x="1657740" y="3473971"/>
            <a:ext cx="7017569" cy="1322881"/>
          </a:xfrm>
          <a:prstGeom prst="rect">
            <a:avLst/>
          </a:prstGeom>
        </p:spPr>
      </p:pic>
      <p:pic>
        <p:nvPicPr>
          <p:cNvPr id="5" name="Picture 4">
            <a:extLst>
              <a:ext uri="{FF2B5EF4-FFF2-40B4-BE49-F238E27FC236}">
                <a16:creationId xmlns:a16="http://schemas.microsoft.com/office/drawing/2014/main" id="{E7A9285F-BED6-4FA7-9CE7-C0F62FC91D2B}"/>
              </a:ext>
            </a:extLst>
          </p:cNvPr>
          <p:cNvPicPr>
            <a:picLocks noChangeAspect="1"/>
          </p:cNvPicPr>
          <p:nvPr/>
        </p:nvPicPr>
        <p:blipFill>
          <a:blip r:embed="rId3"/>
          <a:stretch>
            <a:fillRect/>
          </a:stretch>
        </p:blipFill>
        <p:spPr>
          <a:xfrm>
            <a:off x="1945989" y="4796852"/>
            <a:ext cx="6872177" cy="1041582"/>
          </a:xfrm>
          <a:prstGeom prst="rect">
            <a:avLst/>
          </a:prstGeom>
        </p:spPr>
      </p:pic>
    </p:spTree>
    <p:extLst>
      <p:ext uri="{BB962C8B-B14F-4D97-AF65-F5344CB8AC3E}">
        <p14:creationId xmlns:p14="http://schemas.microsoft.com/office/powerpoint/2010/main" val="1476956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0-581C-49A6-808C-4BE1294CDFA4}"/>
              </a:ext>
            </a:extLst>
          </p:cNvPr>
          <p:cNvSpPr>
            <a:spLocks noGrp="1"/>
          </p:cNvSpPr>
          <p:nvPr>
            <p:ph type="title"/>
          </p:nvPr>
        </p:nvSpPr>
        <p:spPr/>
        <p:txBody>
          <a:bodyPr/>
          <a:lstStyle/>
          <a:p>
            <a:r>
              <a:rPr lang="en-US" dirty="0"/>
              <a:t>Assignment </a:t>
            </a:r>
          </a:p>
        </p:txBody>
      </p:sp>
      <p:pic>
        <p:nvPicPr>
          <p:cNvPr id="5" name="Picture 4">
            <a:extLst>
              <a:ext uri="{FF2B5EF4-FFF2-40B4-BE49-F238E27FC236}">
                <a16:creationId xmlns:a16="http://schemas.microsoft.com/office/drawing/2014/main" id="{A96473CD-B730-44AC-AD5A-8BD580279AC4}"/>
              </a:ext>
            </a:extLst>
          </p:cNvPr>
          <p:cNvPicPr>
            <a:picLocks noChangeAspect="1"/>
          </p:cNvPicPr>
          <p:nvPr/>
        </p:nvPicPr>
        <p:blipFill>
          <a:blip r:embed="rId2"/>
          <a:stretch>
            <a:fillRect/>
          </a:stretch>
        </p:blipFill>
        <p:spPr>
          <a:xfrm>
            <a:off x="3171824" y="1400174"/>
            <a:ext cx="6386463" cy="4430999"/>
          </a:xfrm>
          <a:prstGeom prst="rect">
            <a:avLst/>
          </a:prstGeom>
        </p:spPr>
      </p:pic>
    </p:spTree>
    <p:extLst>
      <p:ext uri="{BB962C8B-B14F-4D97-AF65-F5344CB8AC3E}">
        <p14:creationId xmlns:p14="http://schemas.microsoft.com/office/powerpoint/2010/main" val="210419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0-581C-49A6-808C-4BE1294CDFA4}"/>
              </a:ext>
            </a:extLst>
          </p:cNvPr>
          <p:cNvSpPr>
            <a:spLocks noGrp="1"/>
          </p:cNvSpPr>
          <p:nvPr>
            <p:ph type="title"/>
          </p:nvPr>
        </p:nvSpPr>
        <p:spPr/>
        <p:txBody>
          <a:bodyPr/>
          <a:lstStyle/>
          <a:p>
            <a:r>
              <a:rPr lang="en-US" dirty="0"/>
              <a:t>Assignment </a:t>
            </a:r>
          </a:p>
        </p:txBody>
      </p:sp>
      <p:pic>
        <p:nvPicPr>
          <p:cNvPr id="4" name="Picture 3">
            <a:extLst>
              <a:ext uri="{FF2B5EF4-FFF2-40B4-BE49-F238E27FC236}">
                <a16:creationId xmlns:a16="http://schemas.microsoft.com/office/drawing/2014/main" id="{1E29CC38-96C8-4A5F-9A22-F15E0E0C7F5A}"/>
              </a:ext>
            </a:extLst>
          </p:cNvPr>
          <p:cNvPicPr>
            <a:picLocks noChangeAspect="1"/>
          </p:cNvPicPr>
          <p:nvPr/>
        </p:nvPicPr>
        <p:blipFill>
          <a:blip r:embed="rId2"/>
          <a:stretch>
            <a:fillRect/>
          </a:stretch>
        </p:blipFill>
        <p:spPr>
          <a:xfrm>
            <a:off x="2176462" y="1511300"/>
            <a:ext cx="7839075" cy="4981575"/>
          </a:xfrm>
          <a:prstGeom prst="rect">
            <a:avLst/>
          </a:prstGeom>
        </p:spPr>
      </p:pic>
    </p:spTree>
    <p:extLst>
      <p:ext uri="{BB962C8B-B14F-4D97-AF65-F5344CB8AC3E}">
        <p14:creationId xmlns:p14="http://schemas.microsoft.com/office/powerpoint/2010/main" val="4049792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0-581C-49A6-808C-4BE1294CDFA4}"/>
              </a:ext>
            </a:extLst>
          </p:cNvPr>
          <p:cNvSpPr>
            <a:spLocks noGrp="1"/>
          </p:cNvSpPr>
          <p:nvPr>
            <p:ph type="title"/>
          </p:nvPr>
        </p:nvSpPr>
        <p:spPr/>
        <p:txBody>
          <a:bodyPr/>
          <a:lstStyle/>
          <a:p>
            <a:r>
              <a:rPr lang="en-US" dirty="0"/>
              <a:t>Assignment </a:t>
            </a:r>
          </a:p>
        </p:txBody>
      </p:sp>
      <p:pic>
        <p:nvPicPr>
          <p:cNvPr id="3" name="Picture 2">
            <a:extLst>
              <a:ext uri="{FF2B5EF4-FFF2-40B4-BE49-F238E27FC236}">
                <a16:creationId xmlns:a16="http://schemas.microsoft.com/office/drawing/2014/main" id="{59146F8E-94A1-47DB-A9B9-04F2C778BC20}"/>
              </a:ext>
            </a:extLst>
          </p:cNvPr>
          <p:cNvPicPr>
            <a:picLocks noChangeAspect="1"/>
          </p:cNvPicPr>
          <p:nvPr/>
        </p:nvPicPr>
        <p:blipFill>
          <a:blip r:embed="rId2"/>
          <a:stretch>
            <a:fillRect/>
          </a:stretch>
        </p:blipFill>
        <p:spPr>
          <a:xfrm>
            <a:off x="2133600" y="1219200"/>
            <a:ext cx="7924800" cy="4419600"/>
          </a:xfrm>
          <a:prstGeom prst="rect">
            <a:avLst/>
          </a:prstGeom>
        </p:spPr>
      </p:pic>
    </p:spTree>
    <p:extLst>
      <p:ext uri="{BB962C8B-B14F-4D97-AF65-F5344CB8AC3E}">
        <p14:creationId xmlns:p14="http://schemas.microsoft.com/office/powerpoint/2010/main" val="343955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0" y="483879"/>
            <a:ext cx="5759533" cy="846157"/>
          </a:xfrm>
        </p:spPr>
        <p:txBody>
          <a:bodyPr/>
          <a:lstStyle/>
          <a:p>
            <a:r>
              <a:rPr lang="en-US" dirty="0"/>
              <a:t>Generic Computer</a:t>
            </a:r>
          </a:p>
        </p:txBody>
      </p:sp>
      <p:sp>
        <p:nvSpPr>
          <p:cNvPr id="3" name="Content Placeholder 2"/>
          <p:cNvSpPr>
            <a:spLocks noGrp="1"/>
          </p:cNvSpPr>
          <p:nvPr>
            <p:ph idx="1"/>
          </p:nvPr>
        </p:nvSpPr>
        <p:spPr>
          <a:xfrm>
            <a:off x="930002" y="1518107"/>
            <a:ext cx="6290195" cy="4633311"/>
          </a:xfrm>
        </p:spPr>
        <p:txBody>
          <a:bodyPr>
            <a:normAutofit fontScale="77500" lnSpcReduction="20000"/>
          </a:bodyPr>
          <a:lstStyle/>
          <a:p>
            <a:r>
              <a:rPr lang="en-US" dirty="0"/>
              <a:t>Memory</a:t>
            </a:r>
          </a:p>
          <a:p>
            <a:pPr lvl="1"/>
            <a:r>
              <a:rPr lang="en-US" dirty="0"/>
              <a:t>Stores program, input and output and intermediate data</a:t>
            </a:r>
          </a:p>
          <a:p>
            <a:r>
              <a:rPr lang="en-US" dirty="0"/>
              <a:t>Data path</a:t>
            </a:r>
          </a:p>
          <a:p>
            <a:pPr lvl="1"/>
            <a:r>
              <a:rPr lang="en-US" dirty="0"/>
              <a:t>Performs arithmetic and data processing operation specified by program</a:t>
            </a:r>
          </a:p>
          <a:p>
            <a:r>
              <a:rPr lang="en-US" dirty="0"/>
              <a:t>Control Unit</a:t>
            </a:r>
          </a:p>
          <a:p>
            <a:pPr lvl="1"/>
            <a:r>
              <a:rPr lang="en-US" dirty="0"/>
              <a:t>Supervise flow of information between  units</a:t>
            </a:r>
          </a:p>
          <a:p>
            <a:r>
              <a:rPr lang="en-US" dirty="0"/>
              <a:t>CPU – Central Processing Unit</a:t>
            </a:r>
          </a:p>
          <a:p>
            <a:pPr lvl="1"/>
            <a:r>
              <a:rPr lang="en-US" dirty="0"/>
              <a:t>Data path combined with control unit</a:t>
            </a:r>
          </a:p>
          <a:p>
            <a:r>
              <a:rPr lang="en-US" dirty="0" err="1"/>
              <a:t>Input/Output</a:t>
            </a:r>
            <a:r>
              <a:rPr lang="en-US" dirty="0"/>
              <a:t> (IO)</a:t>
            </a:r>
          </a:p>
          <a:p>
            <a:pPr lvl="1"/>
            <a:r>
              <a:rPr lang="en-US" dirty="0"/>
              <a:t>Input</a:t>
            </a:r>
          </a:p>
          <a:p>
            <a:pPr lvl="2"/>
            <a:r>
              <a:rPr lang="en-US" dirty="0"/>
              <a:t>Program and data transferred to memory</a:t>
            </a:r>
          </a:p>
          <a:p>
            <a:pPr lvl="3"/>
            <a:r>
              <a:rPr lang="en-US" dirty="0"/>
              <a:t>Usually a keyboard</a:t>
            </a:r>
          </a:p>
          <a:p>
            <a:pPr lvl="2"/>
            <a:r>
              <a:rPr lang="en-US" dirty="0"/>
              <a:t>Output</a:t>
            </a:r>
          </a:p>
          <a:p>
            <a:pPr lvl="3"/>
            <a:r>
              <a:rPr lang="en-US" dirty="0"/>
              <a:t>Displays results of computation</a:t>
            </a:r>
          </a:p>
          <a:p>
            <a:pPr lvl="4"/>
            <a:r>
              <a:rPr lang="en-US" dirty="0"/>
              <a:t>Usually LCD or other monitor</a:t>
            </a:r>
          </a:p>
          <a:p>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7207948" y="1864386"/>
            <a:ext cx="4984052" cy="294512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I/O Devices</a:t>
            </a:r>
          </a:p>
        </p:txBody>
      </p:sp>
      <p:sp>
        <p:nvSpPr>
          <p:cNvPr id="3" name="Content Placeholder 2"/>
          <p:cNvSpPr>
            <a:spLocks noGrp="1"/>
          </p:cNvSpPr>
          <p:nvPr>
            <p:ph idx="1"/>
          </p:nvPr>
        </p:nvSpPr>
        <p:spPr/>
        <p:txBody>
          <a:bodyPr/>
          <a:lstStyle/>
          <a:p>
            <a:r>
              <a:rPr lang="en-US" dirty="0"/>
              <a:t>CD-ROMs</a:t>
            </a:r>
          </a:p>
          <a:p>
            <a:r>
              <a:rPr lang="en-US" dirty="0"/>
              <a:t>DVD</a:t>
            </a:r>
          </a:p>
          <a:p>
            <a:r>
              <a:rPr lang="en-US" dirty="0"/>
              <a:t>Scanners</a:t>
            </a:r>
          </a:p>
          <a:p>
            <a:r>
              <a:rPr lang="en-US" dirty="0"/>
              <a:t>Printers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Micro computers, Micro controllers, DSP and Embedded systems</a:t>
            </a:r>
          </a:p>
        </p:txBody>
      </p:sp>
      <p:sp>
        <p:nvSpPr>
          <p:cNvPr id="3" name="Content Placeholder 2"/>
          <p:cNvSpPr>
            <a:spLocks noGrp="1"/>
          </p:cNvSpPr>
          <p:nvPr>
            <p:ph idx="1"/>
          </p:nvPr>
        </p:nvSpPr>
        <p:spPr>
          <a:xfrm>
            <a:off x="838200" y="1825625"/>
            <a:ext cx="2669275" cy="4384106"/>
          </a:xfrm>
        </p:spPr>
        <p:txBody>
          <a:bodyPr>
            <a:normAutofit/>
          </a:bodyPr>
          <a:lstStyle/>
          <a:p>
            <a:r>
              <a:rPr lang="en-US" sz="2200" dirty="0"/>
              <a:t>Small computer embedded into every day equipment and often not apparent</a:t>
            </a:r>
          </a:p>
          <a:p>
            <a:r>
              <a:rPr lang="en-US" sz="2200" dirty="0"/>
              <a:t>Micro controllers, DSP and other embedded system controls:</a:t>
            </a:r>
          </a:p>
          <a:p>
            <a:pPr lvl="1"/>
            <a:r>
              <a:rPr lang="en-US" sz="1900" dirty="0"/>
              <a:t>Temperature, speed, air pressure, etc</a:t>
            </a:r>
          </a:p>
          <a:p>
            <a:pPr lvl="1"/>
            <a:endParaRPr lang="en-US" dirty="0"/>
          </a:p>
        </p:txBody>
      </p:sp>
      <p:pic>
        <p:nvPicPr>
          <p:cNvPr id="3075" name="Picture 3"/>
          <p:cNvPicPr>
            <a:picLocks noChangeAspect="1" noChangeArrowheads="1"/>
          </p:cNvPicPr>
          <p:nvPr/>
        </p:nvPicPr>
        <p:blipFill>
          <a:blip r:embed="rId2"/>
          <a:srcRect/>
          <a:stretch>
            <a:fillRect/>
          </a:stretch>
        </p:blipFill>
        <p:spPr bwMode="auto">
          <a:xfrm>
            <a:off x="5190216" y="1852256"/>
            <a:ext cx="6792588" cy="441206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Micro computers, Micro controllers, DSP and Embedded systems</a:t>
            </a:r>
          </a:p>
        </p:txBody>
      </p:sp>
      <p:sp>
        <p:nvSpPr>
          <p:cNvPr id="3" name="Content Placeholder 2"/>
          <p:cNvSpPr>
            <a:spLocks noGrp="1"/>
          </p:cNvSpPr>
          <p:nvPr>
            <p:ph idx="1"/>
          </p:nvPr>
        </p:nvSpPr>
        <p:spPr>
          <a:xfrm>
            <a:off x="838200" y="1825625"/>
            <a:ext cx="2669275" cy="4384106"/>
          </a:xfrm>
        </p:spPr>
        <p:txBody>
          <a:bodyPr>
            <a:normAutofit/>
          </a:bodyPr>
          <a:lstStyle/>
          <a:p>
            <a:r>
              <a:rPr lang="en-US" sz="2200" dirty="0"/>
              <a:t>Small computer embedded into every day equipment and often not apparent</a:t>
            </a:r>
          </a:p>
          <a:p>
            <a:r>
              <a:rPr lang="en-US" sz="2200" dirty="0"/>
              <a:t>Micro controllers, DSP and other embedded system controls:</a:t>
            </a:r>
          </a:p>
          <a:p>
            <a:pPr lvl="1"/>
            <a:r>
              <a:rPr lang="en-US" sz="1900" dirty="0"/>
              <a:t>Temperature, speed, air pressure, etc</a:t>
            </a:r>
          </a:p>
          <a:p>
            <a:pPr lvl="1"/>
            <a:endParaRPr lang="en-US" dirty="0"/>
          </a:p>
        </p:txBody>
      </p:sp>
      <p:pic>
        <p:nvPicPr>
          <p:cNvPr id="3075" name="Picture 3"/>
          <p:cNvPicPr>
            <a:picLocks noChangeAspect="1" noChangeArrowheads="1"/>
          </p:cNvPicPr>
          <p:nvPr/>
        </p:nvPicPr>
        <p:blipFill>
          <a:blip r:embed="rId2"/>
          <a:srcRect/>
          <a:stretch>
            <a:fillRect/>
          </a:stretch>
        </p:blipFill>
        <p:spPr bwMode="auto">
          <a:xfrm>
            <a:off x="5190216" y="1852256"/>
            <a:ext cx="6792588" cy="441206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715233" cy="1095185"/>
          </a:xfrm>
        </p:spPr>
        <p:txBody>
          <a:bodyPr/>
          <a:lstStyle/>
          <a:p>
            <a:pPr algn="ctr"/>
            <a:r>
              <a:rPr lang="en-US" dirty="0"/>
              <a:t>Binary Numbers</a:t>
            </a:r>
          </a:p>
        </p:txBody>
      </p:sp>
      <p:sp>
        <p:nvSpPr>
          <p:cNvPr id="3" name="Content Placeholder 2"/>
          <p:cNvSpPr>
            <a:spLocks noGrp="1"/>
          </p:cNvSpPr>
          <p:nvPr>
            <p:ph idx="1"/>
          </p:nvPr>
        </p:nvSpPr>
        <p:spPr>
          <a:xfrm>
            <a:off x="838200" y="1583140"/>
            <a:ext cx="8182970" cy="4593823"/>
          </a:xfrm>
        </p:spPr>
        <p:txBody>
          <a:bodyPr>
            <a:normAutofit lnSpcReduction="10000"/>
          </a:bodyPr>
          <a:lstStyle/>
          <a:p>
            <a:r>
              <a:rPr lang="en-US" dirty="0"/>
              <a:t>Binary Number system</a:t>
            </a:r>
          </a:p>
          <a:p>
            <a:pPr lvl="1"/>
            <a:r>
              <a:rPr lang="en-US" dirty="0"/>
              <a:t>Base 2 system with two digits or bits (0 and 1)</a:t>
            </a:r>
          </a:p>
          <a:p>
            <a:pPr lvl="2"/>
            <a:r>
              <a:rPr lang="en-US" dirty="0"/>
              <a:t>A bit is a binary digit</a:t>
            </a:r>
          </a:p>
          <a:p>
            <a:pPr lvl="1"/>
            <a:r>
              <a:rPr lang="en-US" dirty="0"/>
              <a:t>Example</a:t>
            </a:r>
          </a:p>
          <a:p>
            <a:pPr lvl="1"/>
            <a:endParaRPr lang="en-US" dirty="0"/>
          </a:p>
          <a:p>
            <a:pPr lvl="1"/>
            <a:endParaRPr lang="en-US" dirty="0"/>
          </a:p>
          <a:p>
            <a:pPr lvl="1"/>
            <a:r>
              <a:rPr lang="en-US" dirty="0"/>
              <a:t>Subscript (2) for the binary number (11010) indicates the base of the number (base 2)</a:t>
            </a:r>
          </a:p>
          <a:p>
            <a:pPr lvl="1"/>
            <a:r>
              <a:rPr lang="en-US" dirty="0"/>
              <a:t> Subscript (10) of the decimal number 26 indicates base (10)</a:t>
            </a:r>
          </a:p>
          <a:p>
            <a:r>
              <a:rPr lang="en-US" dirty="0">
                <a:solidFill>
                  <a:srgbClr val="C00000"/>
                </a:solidFill>
              </a:rPr>
              <a:t>Assign 2.1</a:t>
            </a:r>
          </a:p>
          <a:p>
            <a:pPr lvl="1"/>
            <a:r>
              <a:rPr lang="en-US" dirty="0">
                <a:solidFill>
                  <a:srgbClr val="C00000"/>
                </a:solidFill>
              </a:rPr>
              <a:t>Show that the decimal (base 10) equivalent of the binary number 110101.11 is equal to 53.75</a:t>
            </a:r>
          </a:p>
          <a:p>
            <a:pPr lvl="2"/>
            <a:endParaRPr lang="en-US" dirty="0">
              <a:solidFill>
                <a:srgbClr val="C00000"/>
              </a:solidFill>
            </a:endParaRPr>
          </a:p>
          <a:p>
            <a:pPr lvl="1">
              <a:buNone/>
            </a:pPr>
            <a:endParaRPr lang="en-US" dirty="0"/>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0"/>
            <a:ext cx="3752850" cy="190500"/>
          </a:xfrm>
          <a:prstGeom prst="rect">
            <a:avLst/>
          </a:prstGeom>
          <a:noFill/>
        </p:spPr>
      </p:pic>
      <p:sp>
        <p:nvSpPr>
          <p:cNvPr id="5124"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0"/>
            <a:ext cx="3752850" cy="190500"/>
          </a:xfrm>
          <a:prstGeom prst="rect">
            <a:avLst/>
          </a:prstGeom>
          <a:noFill/>
        </p:spPr>
      </p:pic>
      <p:sp>
        <p:nvSpPr>
          <p:cNvPr id="5126"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8" name="Rectangle 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7"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24334" y="3166280"/>
            <a:ext cx="3998793" cy="312052"/>
          </a:xfrm>
          <a:prstGeom prst="rect">
            <a:avLst/>
          </a:prstGeom>
          <a:noFill/>
        </p:spPr>
      </p:pic>
      <p:sp>
        <p:nvSpPr>
          <p:cNvPr id="5132" name="Rectangle 1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pPr algn="ctr"/>
            <a:r>
              <a:rPr lang="en-US" dirty="0"/>
              <a:t>Powers of 2 Table</a:t>
            </a:r>
          </a:p>
        </p:txBody>
      </p:sp>
      <p:sp>
        <p:nvSpPr>
          <p:cNvPr id="3" name="Content Placeholder 2"/>
          <p:cNvSpPr>
            <a:spLocks noGrp="1"/>
          </p:cNvSpPr>
          <p:nvPr>
            <p:ph idx="1"/>
          </p:nvPr>
        </p:nvSpPr>
        <p:spPr>
          <a:xfrm>
            <a:off x="838200" y="1323833"/>
            <a:ext cx="4579961" cy="4844955"/>
          </a:xfrm>
        </p:spPr>
        <p:txBody>
          <a:bodyPr>
            <a:normAutofit fontScale="92500" lnSpcReduction="10000"/>
          </a:bodyPr>
          <a:lstStyle/>
          <a:p>
            <a:r>
              <a:rPr lang="en-US" dirty="0"/>
              <a:t>The first 24 numbers obtained from 2 to the power of n</a:t>
            </a:r>
          </a:p>
          <a:p>
            <a:endParaRPr lang="en-US" dirty="0"/>
          </a:p>
          <a:p>
            <a:r>
              <a:rPr lang="en-US" dirty="0"/>
              <a:t>        Is referred to as K or Kilo</a:t>
            </a:r>
          </a:p>
          <a:p>
            <a:pPr>
              <a:buNone/>
            </a:pPr>
            <a:endParaRPr lang="en-US" dirty="0"/>
          </a:p>
          <a:p>
            <a:r>
              <a:rPr lang="en-US" dirty="0"/>
              <a:t> </a:t>
            </a:r>
            <a:r>
              <a:rPr lang="en-US" dirty="0">
                <a:ea typeface="Times New Roman"/>
                <a:cs typeface="Times New Roman"/>
              </a:rPr>
              <a:t> </a:t>
            </a:r>
            <a:r>
              <a:rPr lang="en-US" dirty="0"/>
              <a:t>      is referred to as M or Mega</a:t>
            </a:r>
          </a:p>
          <a:p>
            <a:endParaRPr lang="en-US" dirty="0"/>
          </a:p>
          <a:p>
            <a:r>
              <a:rPr lang="en-US" dirty="0"/>
              <a:t>      is referred to as G or Giga</a:t>
            </a:r>
          </a:p>
          <a:p>
            <a:endParaRPr lang="en-US" dirty="0"/>
          </a:p>
          <a:p>
            <a:r>
              <a:rPr lang="en-US" dirty="0"/>
              <a:t>       is referred to as T or </a:t>
            </a:r>
            <a:r>
              <a:rPr lang="en-US" dirty="0" err="1"/>
              <a:t>Tera</a:t>
            </a:r>
            <a:r>
              <a:rPr lang="en-US" dirty="0"/>
              <a:t> </a:t>
            </a:r>
          </a:p>
        </p:txBody>
      </p:sp>
      <p:pic>
        <p:nvPicPr>
          <p:cNvPr id="4097" name="Picture 1"/>
          <p:cNvPicPr>
            <a:picLocks noChangeAspect="1" noChangeArrowheads="1"/>
          </p:cNvPicPr>
          <p:nvPr/>
        </p:nvPicPr>
        <p:blipFill>
          <a:blip r:embed="rId2"/>
          <a:srcRect/>
          <a:stretch>
            <a:fillRect/>
          </a:stretch>
        </p:blipFill>
        <p:spPr bwMode="auto">
          <a:xfrm>
            <a:off x="5852756" y="1279834"/>
            <a:ext cx="4656019" cy="3615675"/>
          </a:xfrm>
          <a:prstGeom prst="rect">
            <a:avLst/>
          </a:prstGeom>
          <a:noFill/>
          <a:ln w="9525">
            <a:noFill/>
            <a:miter lim="800000"/>
            <a:headEnd/>
            <a:tailEnd/>
          </a:ln>
          <a:effectLst/>
        </p:spPr>
      </p:pic>
      <p:sp>
        <p:nvSpPr>
          <p:cNvPr id="4099"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60059" y="2586250"/>
            <a:ext cx="465732" cy="443554"/>
          </a:xfrm>
          <a:prstGeom prst="rect">
            <a:avLst/>
          </a:prstGeom>
          <a:noFill/>
        </p:spPr>
      </p:pic>
      <p:sp>
        <p:nvSpPr>
          <p:cNvPr id="4101"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01004" y="3443867"/>
            <a:ext cx="395785" cy="376938"/>
          </a:xfrm>
          <a:prstGeom prst="rect">
            <a:avLst/>
          </a:prstGeom>
          <a:noFill/>
        </p:spPr>
      </p:pic>
      <p:sp>
        <p:nvSpPr>
          <p:cNvPr id="4102" name="Rectangle 6"/>
          <p:cNvSpPr>
            <a:spLocks noChangeArrowheads="1"/>
          </p:cNvSpPr>
          <p:nvPr/>
        </p:nvSpPr>
        <p:spPr bwMode="auto">
          <a:xfrm>
            <a:off x="0" y="1905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r>
              <a:rPr kumimoji="0" lang="en-US" sz="1500" b="0" i="0" u="none" strike="noStrike" cap="none" normalizeH="0" baseline="0">
                <a:ln>
                  <a:noFill/>
                </a:ln>
                <a:solidFill>
                  <a:schemeClr val="tx1"/>
                </a:solidFill>
                <a:effectLst/>
                <a:latin typeface="Arial" pitchFamily="34" charset="0"/>
              </a:rPr>
              <a:t> </a:t>
            </a:r>
            <a:endParaRPr kumimoji="0" lang="en-US" sz="1800" b="0" i="0" u="none" strike="noStrike" cap="none" normalizeH="0" baseline="0">
              <a:ln>
                <a:noFill/>
              </a:ln>
              <a:solidFill>
                <a:schemeClr val="tx1"/>
              </a:solidFill>
              <a:effectLst/>
              <a:latin typeface="Arial" pitchFamily="34" charset="0"/>
            </a:endParaRPr>
          </a:p>
        </p:txBody>
      </p:sp>
      <p:sp>
        <p:nvSpPr>
          <p:cNvPr id="4104"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60060" y="4671515"/>
            <a:ext cx="382138" cy="363941"/>
          </a:xfrm>
          <a:prstGeom prst="rect">
            <a:avLst/>
          </a:prstGeom>
          <a:noFill/>
        </p:spPr>
      </p:pic>
      <p:sp>
        <p:nvSpPr>
          <p:cNvPr id="4105" name="Rectangle 9"/>
          <p:cNvSpPr>
            <a:spLocks noChangeArrowheads="1"/>
          </p:cNvSpPr>
          <p:nvPr/>
        </p:nvSpPr>
        <p:spPr bwMode="auto">
          <a:xfrm>
            <a:off x="0" y="1905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r>
              <a:rPr kumimoji="0" lang="en-US" sz="1500" b="0" i="0" u="none" strike="noStrike" cap="none" normalizeH="0" baseline="0">
                <a:ln>
                  <a:noFill/>
                </a:ln>
                <a:solidFill>
                  <a:schemeClr val="tx1"/>
                </a:solidFill>
                <a:effectLst/>
                <a:latin typeface="Arial" pitchFamily="34" charset="0"/>
              </a:rPr>
              <a:t> </a:t>
            </a:r>
            <a:endParaRPr kumimoji="0" lang="en-US" sz="1800" b="0" i="0" u="none" strike="noStrike" cap="none" normalizeH="0" baseline="0">
              <a:ln>
                <a:noFill/>
              </a:ln>
              <a:solidFill>
                <a:schemeClr val="tx1"/>
              </a:solidFill>
              <a:effectLst/>
              <a:latin typeface="Arial" pitchFamily="34" charset="0"/>
            </a:endParaRPr>
          </a:p>
        </p:txBody>
      </p:sp>
      <p:sp>
        <p:nvSpPr>
          <p:cNvPr id="4107" name="Rectangle 1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6"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60061" y="5583316"/>
            <a:ext cx="327546" cy="311948"/>
          </a:xfrm>
          <a:prstGeom prst="rect">
            <a:avLst/>
          </a:prstGeom>
          <a:noFill/>
        </p:spPr>
      </p:pic>
      <p:sp>
        <p:nvSpPr>
          <p:cNvPr id="4108" name="Rectangle 12"/>
          <p:cNvSpPr>
            <a:spLocks noChangeArrowheads="1"/>
          </p:cNvSpPr>
          <p:nvPr/>
        </p:nvSpPr>
        <p:spPr bwMode="auto">
          <a:xfrm>
            <a:off x="0" y="1905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r>
              <a:rPr kumimoji="0" lang="en-US" sz="1500" b="0" i="0" u="none" strike="noStrike" cap="none" normalizeH="0" baseline="0">
                <a:ln>
                  <a:noFill/>
                </a:ln>
                <a:solidFill>
                  <a:schemeClr val="tx1"/>
                </a:solidFill>
                <a:effectLst/>
                <a:latin typeface="Arial" pitchFamily="34" charset="0"/>
              </a:rPr>
              <a:t> </a:t>
            </a:r>
            <a:endParaRPr kumimoji="0" lang="en-US" sz="1800" b="0" i="0" u="none" strike="noStrike" cap="none" normalizeH="0" baseline="0">
              <a:ln>
                <a:noFill/>
              </a:ln>
              <a:solidFill>
                <a:schemeClr val="tx1"/>
              </a:solidFill>
              <a:effectLst/>
              <a:latin typeface="Arial" pitchFamily="34" charset="0"/>
            </a:endParaRPr>
          </a:p>
        </p:txBody>
      </p:sp>
      <p:sp>
        <p:nvSpPr>
          <p:cNvPr id="4110" name="Rectangle 1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4K = </a:t>
            </a:r>
            <a:endParaRPr kumimoji="0" lang="en-US" sz="1800" b="0" i="0" u="none" strike="noStrike" cap="none" normalizeH="0" baseline="0">
              <a:ln>
                <a:noFill/>
              </a:ln>
              <a:solidFill>
                <a:schemeClr val="tx1"/>
              </a:solidFill>
              <a:effectLst/>
              <a:latin typeface="Arial" pitchFamily="34" charset="0"/>
            </a:endParaRPr>
          </a:p>
        </p:txBody>
      </p:sp>
      <p:pic>
        <p:nvPicPr>
          <p:cNvPr id="4109"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728346" y="5370394"/>
            <a:ext cx="1962150" cy="238125"/>
          </a:xfrm>
          <a:prstGeom prst="rect">
            <a:avLst/>
          </a:prstGeom>
          <a:noFill/>
        </p:spPr>
      </p:pic>
      <p:sp>
        <p:nvSpPr>
          <p:cNvPr id="4111" name="Rectangle 15"/>
          <p:cNvSpPr>
            <a:spLocks noChangeArrowheads="1"/>
          </p:cNvSpPr>
          <p:nvPr/>
        </p:nvSpPr>
        <p:spPr bwMode="auto">
          <a:xfrm>
            <a:off x="0" y="6953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21" name="TextBox 20"/>
          <p:cNvSpPr txBox="1"/>
          <p:nvPr/>
        </p:nvSpPr>
        <p:spPr>
          <a:xfrm>
            <a:off x="6182436" y="5295331"/>
            <a:ext cx="4053385" cy="369332"/>
          </a:xfrm>
          <a:prstGeom prst="rect">
            <a:avLst/>
          </a:prstGeom>
          <a:noFill/>
        </p:spPr>
        <p:txBody>
          <a:bodyPr wrap="square" rtlCol="0">
            <a:spAutoFit/>
          </a:bodyPr>
          <a:lstStyle/>
          <a:p>
            <a:r>
              <a:rPr lang="en-US" dirty="0"/>
              <a:t>4k</a:t>
            </a:r>
          </a:p>
        </p:txBody>
      </p:sp>
      <p:sp>
        <p:nvSpPr>
          <p:cNvPr id="22" name="TextBox 21"/>
          <p:cNvSpPr txBox="1"/>
          <p:nvPr/>
        </p:nvSpPr>
        <p:spPr>
          <a:xfrm>
            <a:off x="5909481" y="5841242"/>
            <a:ext cx="4367284" cy="646331"/>
          </a:xfrm>
          <a:prstGeom prst="rect">
            <a:avLst/>
          </a:prstGeom>
          <a:noFill/>
        </p:spPr>
        <p:txBody>
          <a:bodyPr wrap="square" rtlCol="0">
            <a:spAutoFit/>
          </a:bodyPr>
          <a:lstStyle/>
          <a:p>
            <a:r>
              <a:rPr lang="en-US" dirty="0">
                <a:solidFill>
                  <a:srgbClr val="C00000"/>
                </a:solidFill>
              </a:rPr>
              <a:t>Assign 2.2:</a:t>
            </a:r>
          </a:p>
          <a:p>
            <a:r>
              <a:rPr lang="en-US" dirty="0">
                <a:solidFill>
                  <a:srgbClr val="C00000"/>
                </a:solidFill>
              </a:rPr>
              <a:t> What is 16 M equal to?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5948</TotalTime>
  <Words>2397</Words>
  <Application>Microsoft Office PowerPoint</Application>
  <PresentationFormat>Widescreen</PresentationFormat>
  <Paragraphs>436</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Digital Systems  CS 260</vt:lpstr>
      <vt:lpstr>PowerPoint Presentation</vt:lpstr>
      <vt:lpstr>Generic Computer</vt:lpstr>
      <vt:lpstr>Generic Computer</vt:lpstr>
      <vt:lpstr>Other I/O Devices</vt:lpstr>
      <vt:lpstr>Micro computers, Micro controllers, DSP and Embedded systems</vt:lpstr>
      <vt:lpstr>Micro computers, Micro controllers, DSP and Embedded systems</vt:lpstr>
      <vt:lpstr>Binary Numbers</vt:lpstr>
      <vt:lpstr>Powers of 2 Table</vt:lpstr>
      <vt:lpstr>Conversion of decimal numbers to Binary</vt:lpstr>
      <vt:lpstr>Boolean Algebra</vt:lpstr>
      <vt:lpstr>Logical Operators</vt:lpstr>
      <vt:lpstr>Binary Logic</vt:lpstr>
      <vt:lpstr>Truth tables for Logical Operators AND, OR and NOT</vt:lpstr>
      <vt:lpstr>Logic Gates</vt:lpstr>
      <vt:lpstr>Logical Gates (continued)</vt:lpstr>
      <vt:lpstr>Boolean Algebra</vt:lpstr>
      <vt:lpstr>Boolean Function – The Power Window</vt:lpstr>
      <vt:lpstr>Boolean Function – The Power Window</vt:lpstr>
      <vt:lpstr>Boolean Function – The Power Window</vt:lpstr>
      <vt:lpstr>Boolean Equations</vt:lpstr>
      <vt:lpstr>Truth Table for a Boolean Function</vt:lpstr>
      <vt:lpstr>Transformation of Algebraic expression for a Boolean Function</vt:lpstr>
      <vt:lpstr>Simplification of Boolean Expressions</vt:lpstr>
      <vt:lpstr>Boolean Identities (continued)</vt:lpstr>
      <vt:lpstr>Boolean Identities (continued)</vt:lpstr>
      <vt:lpstr>Boolean Identities (continued)</vt:lpstr>
      <vt:lpstr>Boolean Identities (continued)</vt:lpstr>
      <vt:lpstr>Boolean Identities (continued)</vt:lpstr>
      <vt:lpstr>Boolean Algebraic Manipulation</vt:lpstr>
      <vt:lpstr>Boolean Algebraic Manipulation</vt:lpstr>
      <vt:lpstr>The Truth Table for The Boolean expression Fa and Fb</vt:lpstr>
      <vt:lpstr>Implementing a Boolean Equation With Gates</vt:lpstr>
      <vt:lpstr>Tools for reducing Boolean Expressions</vt:lpstr>
      <vt:lpstr>Assignment </vt:lpstr>
      <vt:lpstr>Assignment </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Systems  CS 260</dc:title>
  <dc:creator>Maurice McGlashan</dc:creator>
  <cp:lastModifiedBy>Maurice McGlashan</cp:lastModifiedBy>
  <cp:revision>95</cp:revision>
  <dcterms:created xsi:type="dcterms:W3CDTF">2018-09-13T11:14:14Z</dcterms:created>
  <dcterms:modified xsi:type="dcterms:W3CDTF">2018-10-04T19:13:28Z</dcterms:modified>
</cp:coreProperties>
</file>