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5" r:id="rId17"/>
    <p:sldId id="269" r:id="rId18"/>
    <p:sldId id="270" r:id="rId19"/>
    <p:sldId id="276" r:id="rId20"/>
  </p:sldIdLst>
  <p:sldSz cx="18288000" cy="10287000"/>
  <p:notesSz cx="6858000" cy="9144000"/>
  <p:embeddedFontLst>
    <p:embeddedFont>
      <p:font typeface="Aptos Bold" panose="020B0604020202020204" charset="0"/>
      <p:regular r:id="rId21"/>
    </p:embeddedFont>
    <p:embeddedFont>
      <p:font typeface="Aptos Bold Italics" panose="020B0604020202020204" charset="0"/>
      <p:regular r:id="rId22"/>
    </p:embeddedFont>
    <p:embeddedFont>
      <p:font typeface="Garet" panose="020B0604020202020204" charset="0"/>
      <p:regular r:id="rId23"/>
    </p:embeddedFont>
    <p:embeddedFont>
      <p:font typeface="Playfair Display Bold Italics" panose="020B0604020202020204" charset="0"/>
      <p:regular r:id="rId24"/>
    </p:embeddedFont>
    <p:embeddedFont>
      <p:font typeface="Prachason Neue" panose="020B0604020202020204" charset="-34"/>
      <p:regular r:id="rId25"/>
    </p:embeddedFont>
    <p:embeddedFont>
      <p:font typeface="Unica One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37090">
            <a:off x="-993417" y="2619573"/>
            <a:ext cx="20759492" cy="4416110"/>
          </a:xfrm>
          <a:custGeom>
            <a:avLst/>
            <a:gdLst/>
            <a:ahLst/>
            <a:cxnLst/>
            <a:rect l="l" t="t" r="r" b="b"/>
            <a:pathLst>
              <a:path w="20759492" h="4416110">
                <a:moveTo>
                  <a:pt x="0" y="0"/>
                </a:moveTo>
                <a:lnTo>
                  <a:pt x="20759492" y="0"/>
                </a:lnTo>
                <a:lnTo>
                  <a:pt x="20759492" y="4416111"/>
                </a:lnTo>
                <a:lnTo>
                  <a:pt x="0" y="4416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164655" y="9248797"/>
            <a:ext cx="729274" cy="706733"/>
          </a:xfrm>
          <a:custGeom>
            <a:avLst/>
            <a:gdLst/>
            <a:ahLst/>
            <a:cxnLst/>
            <a:rect l="l" t="t" r="r" b="b"/>
            <a:pathLst>
              <a:path w="729274" h="706733">
                <a:moveTo>
                  <a:pt x="0" y="0"/>
                </a:moveTo>
                <a:lnTo>
                  <a:pt x="729274" y="0"/>
                </a:lnTo>
                <a:lnTo>
                  <a:pt x="729274" y="706733"/>
                </a:lnTo>
                <a:lnTo>
                  <a:pt x="0" y="706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2994982" y="2628842"/>
            <a:ext cx="5029317" cy="5029317"/>
          </a:xfrm>
          <a:custGeom>
            <a:avLst/>
            <a:gdLst/>
            <a:ahLst/>
            <a:cxnLst/>
            <a:rect l="l" t="t" r="r" b="b"/>
            <a:pathLst>
              <a:path w="5029317" h="5029317">
                <a:moveTo>
                  <a:pt x="0" y="0"/>
                </a:moveTo>
                <a:lnTo>
                  <a:pt x="5029316" y="0"/>
                </a:lnTo>
                <a:lnTo>
                  <a:pt x="5029316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259568" y="240625"/>
            <a:ext cx="3268721" cy="1244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6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NUSRET KUL</a:t>
            </a:r>
          </a:p>
          <a:p>
            <a:pPr algn="l">
              <a:lnSpc>
                <a:spcPts val="3359"/>
              </a:lnSpc>
            </a:pPr>
            <a:r>
              <a:rPr lang="en-US" sz="2400" b="1" spc="-6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MİNE DURU DEMİREL</a:t>
            </a:r>
          </a:p>
          <a:p>
            <a:pPr algn="l">
              <a:lnSpc>
                <a:spcPts val="3359"/>
              </a:lnSpc>
            </a:pPr>
            <a:r>
              <a:rPr lang="en-US" sz="2400" b="1" spc="-6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CEMAL AKGÜN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48396" y="9439286"/>
            <a:ext cx="405691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 spc="-6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 DESTEK SISTEMLERI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894" y="2123352"/>
            <a:ext cx="11291148" cy="2313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85"/>
              </a:lnSpc>
            </a:pPr>
            <a:r>
              <a:rPr lang="en-US" sz="1356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AI DESTEKLİ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8894" y="4072905"/>
            <a:ext cx="10572824" cy="233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073"/>
              </a:lnSpc>
            </a:pPr>
            <a:r>
              <a:rPr lang="en-US" sz="13623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ÖZGEÇMİŞ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185101"/>
            <a:ext cx="14907819" cy="220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40"/>
              </a:lnSpc>
            </a:pPr>
            <a:r>
              <a:rPr lang="en-US" sz="12886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DEĞERLENDİRME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952696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98759" y="2009719"/>
            <a:ext cx="7392063" cy="3283528"/>
          </a:xfrm>
          <a:custGeom>
            <a:avLst/>
            <a:gdLst/>
            <a:ahLst/>
            <a:cxnLst/>
            <a:rect l="l" t="t" r="r" b="b"/>
            <a:pathLst>
              <a:path w="7392063" h="3283528">
                <a:moveTo>
                  <a:pt x="0" y="0"/>
                </a:moveTo>
                <a:lnTo>
                  <a:pt x="7392063" y="0"/>
                </a:lnTo>
                <a:lnTo>
                  <a:pt x="7392063" y="3283528"/>
                </a:lnTo>
                <a:lnTo>
                  <a:pt x="0" y="3283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9998759" y="6415983"/>
            <a:ext cx="7418928" cy="3428056"/>
          </a:xfrm>
          <a:custGeom>
            <a:avLst/>
            <a:gdLst/>
            <a:ahLst/>
            <a:cxnLst/>
            <a:rect l="l" t="t" r="r" b="b"/>
            <a:pathLst>
              <a:path w="7418928" h="3428056">
                <a:moveTo>
                  <a:pt x="0" y="0"/>
                </a:moveTo>
                <a:lnTo>
                  <a:pt x="7418928" y="0"/>
                </a:lnTo>
                <a:lnTo>
                  <a:pt x="7418928" y="3428057"/>
                </a:lnTo>
                <a:lnTo>
                  <a:pt x="0" y="3428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7822731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77472" y="61342"/>
            <a:ext cx="10733056" cy="184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8"/>
              </a:lnSpc>
              <a:spcBef>
                <a:spcPct val="0"/>
              </a:spcBef>
            </a:pPr>
            <a:r>
              <a:rPr lang="en-US" sz="5277" spc="-131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Neden Random Forest </a:t>
            </a:r>
            <a:r>
              <a:rPr lang="en-US" sz="5277" spc="-131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Seçildi</a:t>
            </a:r>
            <a:r>
              <a:rPr lang="en-US" sz="5277" spc="-131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?</a:t>
            </a:r>
          </a:p>
          <a:p>
            <a:pPr algn="l">
              <a:lnSpc>
                <a:spcPts val="7388"/>
              </a:lnSpc>
              <a:spcBef>
                <a:spcPct val="0"/>
              </a:spcBef>
            </a:pPr>
            <a:endParaRPr lang="en-US" sz="5277" spc="-131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6081" y="1349427"/>
            <a:ext cx="8485264" cy="870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Özellik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Önem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Dereceleri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Hangi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değişkenin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kararda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ne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kadar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etkili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olduğunu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istatistiksel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olarak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ölçebilir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 Bu, İK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uzmanlarının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hangi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kriterin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önemli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olduğunu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anlamasına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yardımcı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olur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Non-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Lineer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Karar Yapısı: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Kararlar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doğrusal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olmayan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yapılarla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da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alınabilir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Lojistik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regresyon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doğrusal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sınırlamalara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sahiptir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; Random Forest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esnektir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30281" y="1158927"/>
            <a:ext cx="7129019" cy="736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8"/>
              </a:lnSpc>
              <a:spcBef>
                <a:spcPct val="0"/>
              </a:spcBef>
            </a:pPr>
            <a:r>
              <a:rPr lang="en-US" sz="4377" spc="-109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Lojistik</a:t>
            </a:r>
            <a:r>
              <a:rPr lang="en-US" sz="4377" spc="-109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4377" spc="-109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Regresyon</a:t>
            </a:r>
            <a:r>
              <a:rPr lang="en-US" sz="4377" spc="-109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4377" spc="-109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Sonucu</a:t>
            </a:r>
            <a:r>
              <a:rPr lang="en-US" sz="4377" spc="-109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43713" y="5565192"/>
            <a:ext cx="7129019" cy="736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8"/>
              </a:lnSpc>
              <a:spcBef>
                <a:spcPct val="0"/>
              </a:spcBef>
            </a:pPr>
            <a:r>
              <a:rPr lang="en-US" sz="4377" spc="-109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Random Forest </a:t>
            </a:r>
            <a:r>
              <a:rPr lang="en-US" sz="4377" spc="-109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Sonucu</a:t>
            </a:r>
            <a:r>
              <a:rPr lang="en-US" sz="4377" spc="-109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16121" y="1389818"/>
            <a:ext cx="8371879" cy="7507363"/>
            <a:chOff x="0" y="0"/>
            <a:chExt cx="11162505" cy="1000981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2121" r="22121"/>
            <a:stretch>
              <a:fillRect/>
            </a:stretch>
          </p:blipFill>
          <p:spPr>
            <a:xfrm>
              <a:off x="0" y="0"/>
              <a:ext cx="11162505" cy="10009818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08849" y="1287069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📌 Modelin Veriye Yaklaşımı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305025"/>
            <a:ext cx="9144000" cy="4092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Model,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geçmiş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işe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alım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verilerinden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öğrenir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Her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başvuru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sahibinin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özellikleri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tecrübe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projeler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maaş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beklentisi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vb.)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kullanılarak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"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alınır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?"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sorusuna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cevap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Her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özellik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için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ağırlık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katsayısı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belirlenir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72000" y="237636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Hangi verilerle çalışıyoruz?</a:t>
            </a:r>
          </a:p>
        </p:txBody>
      </p:sp>
      <p:pic>
        <p:nvPicPr>
          <p:cNvPr id="6" name="Resim 5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AF9DE1D-BFC1-2128-D846-00110DE4E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85900"/>
            <a:ext cx="15849599" cy="8154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108960"/>
            <a:ext cx="18288000" cy="4069080"/>
          </a:xfrm>
          <a:custGeom>
            <a:avLst/>
            <a:gdLst/>
            <a:ahLst/>
            <a:cxnLst/>
            <a:rect l="l" t="t" r="r" b="b"/>
            <a:pathLst>
              <a:path w="18288000" h="4069080">
                <a:moveTo>
                  <a:pt x="0" y="0"/>
                </a:moveTo>
                <a:lnTo>
                  <a:pt x="18288000" y="0"/>
                </a:lnTo>
                <a:lnTo>
                  <a:pt x="18288000" y="4069080"/>
                </a:lnTo>
                <a:lnTo>
                  <a:pt x="0" y="406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0" y="237636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 görselleştirme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92506" y="1424501"/>
            <a:ext cx="13975128" cy="8577235"/>
          </a:xfrm>
          <a:custGeom>
            <a:avLst/>
            <a:gdLst/>
            <a:ahLst/>
            <a:cxnLst/>
            <a:rect l="l" t="t" r="r" b="b"/>
            <a:pathLst>
              <a:path w="13975128" h="8577235">
                <a:moveTo>
                  <a:pt x="0" y="0"/>
                </a:moveTo>
                <a:lnTo>
                  <a:pt x="13975128" y="0"/>
                </a:lnTo>
                <a:lnTo>
                  <a:pt x="13975128" y="8577235"/>
                </a:lnTo>
                <a:lnTo>
                  <a:pt x="0" y="8577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0" y="190120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 görselleştirme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3010" y="1267114"/>
            <a:ext cx="14654120" cy="9019886"/>
          </a:xfrm>
          <a:custGeom>
            <a:avLst/>
            <a:gdLst/>
            <a:ahLst/>
            <a:cxnLst/>
            <a:rect l="l" t="t" r="r" b="b"/>
            <a:pathLst>
              <a:path w="14654120" h="9019886">
                <a:moveTo>
                  <a:pt x="0" y="0"/>
                </a:moveTo>
                <a:lnTo>
                  <a:pt x="14654120" y="0"/>
                </a:lnTo>
                <a:lnTo>
                  <a:pt x="14654120" y="9019886"/>
                </a:lnTo>
                <a:lnTo>
                  <a:pt x="0" y="9019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2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0" y="115496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 görselleştirme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1935" y="1847237"/>
            <a:ext cx="6145958" cy="7637695"/>
          </a:xfrm>
          <a:custGeom>
            <a:avLst/>
            <a:gdLst/>
            <a:ahLst/>
            <a:cxnLst/>
            <a:rect l="l" t="t" r="r" b="b"/>
            <a:pathLst>
              <a:path w="6145958" h="7637695">
                <a:moveTo>
                  <a:pt x="0" y="0"/>
                </a:moveTo>
                <a:lnTo>
                  <a:pt x="6145958" y="0"/>
                </a:lnTo>
                <a:lnTo>
                  <a:pt x="6145958" y="7637695"/>
                </a:lnTo>
                <a:lnTo>
                  <a:pt x="0" y="7637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403" t="-7830" r="-97355" b="-8687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1307423" y="1847237"/>
            <a:ext cx="2699250" cy="1410667"/>
          </a:xfrm>
          <a:custGeom>
            <a:avLst/>
            <a:gdLst/>
            <a:ahLst/>
            <a:cxnLst/>
            <a:rect l="l" t="t" r="r" b="b"/>
            <a:pathLst>
              <a:path w="2699250" h="1410667">
                <a:moveTo>
                  <a:pt x="0" y="0"/>
                </a:moveTo>
                <a:lnTo>
                  <a:pt x="2699250" y="0"/>
                </a:lnTo>
                <a:lnTo>
                  <a:pt x="2699250" y="1410667"/>
                </a:lnTo>
                <a:lnTo>
                  <a:pt x="0" y="1410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7189" t="-499971" r="-349277" b="-40751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754715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71500" y="514948"/>
            <a:ext cx="4866827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Uygulama İşleyişi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13139" y="514948"/>
            <a:ext cx="4687818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Uygulama Çıktısı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87636" y="0"/>
            <a:ext cx="9500364" cy="10287000"/>
            <a:chOff x="0" y="0"/>
            <a:chExt cx="12667152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0172" r="10172"/>
            <a:stretch>
              <a:fillRect/>
            </a:stretch>
          </p:blipFill>
          <p:spPr>
            <a:xfrm>
              <a:off x="0" y="0"/>
              <a:ext cx="12667152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14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6696" y="219673"/>
            <a:ext cx="8877304" cy="903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spc="-132" dirty="0" err="1">
                <a:solidFill>
                  <a:srgbClr val="000000"/>
                </a:solidFill>
                <a:latin typeface="Prachason Neue"/>
                <a:ea typeface="Prachason Neue"/>
                <a:cs typeface="Prachason Neue"/>
                <a:sym typeface="Prachason Neue"/>
              </a:rPr>
              <a:t>Geliştirilebilir</a:t>
            </a:r>
            <a:r>
              <a:rPr lang="en-US" sz="5300" spc="-132" dirty="0">
                <a:solidFill>
                  <a:srgbClr val="000000"/>
                </a:solidFill>
                <a:latin typeface="Prachason Neue"/>
                <a:ea typeface="Prachason Neue"/>
                <a:cs typeface="Prachason Neue"/>
                <a:sym typeface="Prachason Neue"/>
              </a:rPr>
              <a:t> </a:t>
            </a:r>
            <a:r>
              <a:rPr lang="en-US" sz="5300" spc="-132" dirty="0" err="1">
                <a:solidFill>
                  <a:srgbClr val="000000"/>
                </a:solidFill>
                <a:latin typeface="Prachason Neue"/>
                <a:ea typeface="Prachason Neue"/>
                <a:cs typeface="Prachason Neue"/>
                <a:sym typeface="Prachason Neue"/>
              </a:rPr>
              <a:t>Yanlar</a:t>
            </a:r>
            <a:endParaRPr lang="en-US" sz="5300" spc="-132" dirty="0">
              <a:solidFill>
                <a:srgbClr val="000000"/>
              </a:solidFill>
              <a:latin typeface="Prachason Neue"/>
              <a:ea typeface="Prachason Neue"/>
              <a:cs typeface="Prachason Neue"/>
              <a:sym typeface="Prachason Neu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1943100"/>
            <a:ext cx="8787636" cy="922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endParaRPr dirty="0"/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tr-TR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Random</a:t>
            </a: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tr-TR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Forest</a:t>
            </a: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yerine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güçlü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modeller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XGBoost</a:t>
            </a: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</a:t>
            </a:r>
            <a:r>
              <a:rPr lang="tr-TR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CatBoost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denenebilir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Model daha fazla veri ile eğitilebilir.</a:t>
            </a: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Farklı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sektörler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için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özel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filtreler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ağırlıklandırmalar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eklenebilir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Adayların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sosyal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becerileri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gibi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“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niteliksel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”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sisteme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entegre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edilebilir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LinkedIn, </a:t>
            </a:r>
            <a:r>
              <a:rPr lang="tr-TR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GitHub</a:t>
            </a:r>
            <a:r>
              <a:rPr lang="tr-TR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gibi harici kaynaklardan veri çekilebilir.</a:t>
            </a: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tr-TR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3319" y="1838207"/>
            <a:ext cx="1425706" cy="1425706"/>
          </a:xfrm>
          <a:custGeom>
            <a:avLst/>
            <a:gdLst/>
            <a:ahLst/>
            <a:cxnLst/>
            <a:rect l="l" t="t" r="r" b="b"/>
            <a:pathLst>
              <a:path w="1425706" h="1425706">
                <a:moveTo>
                  <a:pt x="0" y="0"/>
                </a:moveTo>
                <a:lnTo>
                  <a:pt x="1425706" y="0"/>
                </a:lnTo>
                <a:lnTo>
                  <a:pt x="1425706" y="1425706"/>
                </a:lnTo>
                <a:lnTo>
                  <a:pt x="0" y="142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3684127" y="5836580"/>
            <a:ext cx="1425706" cy="1425706"/>
          </a:xfrm>
          <a:custGeom>
            <a:avLst/>
            <a:gdLst/>
            <a:ahLst/>
            <a:cxnLst/>
            <a:rect l="l" t="t" r="r" b="b"/>
            <a:pathLst>
              <a:path w="1425706" h="1425706">
                <a:moveTo>
                  <a:pt x="0" y="0"/>
                </a:moveTo>
                <a:lnTo>
                  <a:pt x="1425706" y="0"/>
                </a:lnTo>
                <a:lnTo>
                  <a:pt x="1425706" y="1425706"/>
                </a:lnTo>
                <a:lnTo>
                  <a:pt x="0" y="1425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3683319" y="7625197"/>
            <a:ext cx="1425706" cy="1425706"/>
          </a:xfrm>
          <a:custGeom>
            <a:avLst/>
            <a:gdLst/>
            <a:ahLst/>
            <a:cxnLst/>
            <a:rect l="l" t="t" r="r" b="b"/>
            <a:pathLst>
              <a:path w="1425706" h="1425706">
                <a:moveTo>
                  <a:pt x="0" y="0"/>
                </a:moveTo>
                <a:lnTo>
                  <a:pt x="1425706" y="0"/>
                </a:lnTo>
                <a:lnTo>
                  <a:pt x="1425706" y="1425706"/>
                </a:lnTo>
                <a:lnTo>
                  <a:pt x="0" y="142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3684127" y="3835413"/>
            <a:ext cx="1425706" cy="1425706"/>
          </a:xfrm>
          <a:custGeom>
            <a:avLst/>
            <a:gdLst/>
            <a:ahLst/>
            <a:cxnLst/>
            <a:rect l="l" t="t" r="r" b="b"/>
            <a:pathLst>
              <a:path w="1425706" h="1425706">
                <a:moveTo>
                  <a:pt x="0" y="0"/>
                </a:moveTo>
                <a:lnTo>
                  <a:pt x="1425706" y="0"/>
                </a:lnTo>
                <a:lnTo>
                  <a:pt x="1425706" y="1425706"/>
                </a:lnTo>
                <a:lnTo>
                  <a:pt x="0" y="1425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7659830" y="-95250"/>
            <a:ext cx="628170" cy="780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009"/>
              </a:lnSpc>
              <a:spcBef>
                <a:spcPct val="0"/>
              </a:spcBef>
            </a:pPr>
            <a:r>
              <a:rPr lang="en-US" sz="4292" spc="-107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00" y="241177"/>
            <a:ext cx="9144000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Kullanılan Araçlar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34546" y="1801337"/>
            <a:ext cx="9144000" cy="184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Python: Veri görselleştirme ve makine öğrenmesi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26712" y="6035681"/>
            <a:ext cx="7043634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Canva: Sunum hazırlama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2000" y="7357536"/>
            <a:ext cx="9144000" cy="184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Excel: Veri düzenleme ve inceleme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6712" y="4094065"/>
            <a:ext cx="8404098" cy="184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Flask: Uygulamayı web tabanlı hazırlamak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711793"/>
            <a:ext cx="16230600" cy="1927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00"/>
              </a:lnSpc>
            </a:pPr>
            <a:r>
              <a:rPr lang="en-US" sz="14400" b="1" i="1" spc="-359">
                <a:solidFill>
                  <a:srgbClr val="000000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Teşekkürler!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31954" y="5713782"/>
            <a:ext cx="5824092" cy="821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SORUNUZ VAR MI?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07298"/>
              </p:ext>
            </p:extLst>
          </p:nvPr>
        </p:nvGraphicFramePr>
        <p:xfrm>
          <a:off x="-1" y="2167218"/>
          <a:ext cx="5334001" cy="7891184"/>
        </p:xfrm>
        <a:graphic>
          <a:graphicData uri="http://schemas.openxmlformats.org/drawingml/2006/table">
            <a:tbl>
              <a:tblPr/>
              <a:tblGrid>
                <a:gridCol w="1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6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u="none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1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Seçilen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Karar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Destek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Sistemi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Türü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Nedir?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1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u="none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2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KDS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Sisteminin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Kullanım Alanları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u="none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3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Diğer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KDS’lerden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Farkı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61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4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400" dirty="0"/>
                        <a:t>KDS Sisteminin Genel Yapısı</a:t>
                      </a: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1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5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400" dirty="0"/>
                        <a:t>Amaçlar</a:t>
                      </a: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22911"/>
              </p:ext>
            </p:extLst>
          </p:nvPr>
        </p:nvGraphicFramePr>
        <p:xfrm>
          <a:off x="6629399" y="2176183"/>
          <a:ext cx="5029201" cy="7891185"/>
        </p:xfrm>
        <a:graphic>
          <a:graphicData uri="http://schemas.openxmlformats.org/drawingml/2006/table">
            <a:tbl>
              <a:tblPr/>
              <a:tblGrid>
                <a:gridCol w="110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4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6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Kullanım Senaryosu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7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7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Neden Random Forest </a:t>
                      </a:r>
                      <a:r>
                        <a:rPr lang="en-US" sz="2386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Seçildi</a:t>
                      </a:r>
                      <a:r>
                        <a:rPr lang="en-US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?</a:t>
                      </a: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5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8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Modelin Veriye Yaklaşımı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11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9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Hangi Verilerle Çalışıyoruz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28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10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Veri Görselleştirme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481012"/>
            <a:ext cx="1623060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spc="-179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SUNUM</a:t>
            </a:r>
            <a:r>
              <a:rPr lang="en-US" sz="7200" u="none" strike="noStrike" spc="-179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İÇERİĞİ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970270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2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81463"/>
              </p:ext>
            </p:extLst>
          </p:nvPr>
        </p:nvGraphicFramePr>
        <p:xfrm>
          <a:off x="12885558" y="2178424"/>
          <a:ext cx="5339086" cy="7879977"/>
        </p:xfrm>
        <a:graphic>
          <a:graphicData uri="http://schemas.openxmlformats.org/drawingml/2006/table">
            <a:tbl>
              <a:tblPr/>
              <a:tblGrid>
                <a:gridCol w="117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914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b="1" spc="-59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1</a:t>
                      </a: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1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Uygulama</a:t>
                      </a:r>
                      <a:r>
                        <a:rPr lang="en-US" sz="2400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400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İşleyişi</a:t>
                      </a:r>
                      <a:r>
                        <a:rPr lang="en-US" sz="2400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400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ve</a:t>
                      </a:r>
                      <a:r>
                        <a:rPr lang="en-US" sz="2400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 </a:t>
                      </a:r>
                      <a:r>
                        <a:rPr lang="en-US" sz="2400" spc="-59" dirty="0" err="1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Çıktısı</a:t>
                      </a: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9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386" b="1" spc="-59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1</a:t>
                      </a: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2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4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/>
                        <a:t>Geliştirilebilir Yerler</a:t>
                      </a:r>
                      <a:endParaRPr lang="en-US" sz="2400" dirty="0"/>
                    </a:p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13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4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Kullanılan Araçlar</a:t>
                      </a:r>
                      <a:endParaRPr lang="en-US" sz="2400" dirty="0"/>
                    </a:p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50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14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400" spc="-59" dirty="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Soru-Cevap</a:t>
                      </a: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98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386" b="1" spc="-59" dirty="0">
                          <a:solidFill>
                            <a:srgbClr val="000000"/>
                          </a:solidFill>
                          <a:latin typeface="Aptos Bold"/>
                          <a:sym typeface="Aptos Bold"/>
                        </a:rPr>
                        <a:t>15</a:t>
                      </a:r>
                      <a:endParaRPr lang="en-US" sz="11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34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tr-TR" sz="2400" dirty="0"/>
                        <a:t>Kapanış</a:t>
                      </a:r>
                      <a:endParaRPr lang="en-US" sz="2400" dirty="0"/>
                    </a:p>
                  </a:txBody>
                  <a:tcPr marL="227280" marR="227280" marT="227280" marB="22728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3722" y="3792178"/>
            <a:ext cx="7681921" cy="3635418"/>
            <a:chOff x="0" y="0"/>
            <a:chExt cx="10242562" cy="48472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14484" b="14484"/>
            <a:stretch>
              <a:fillRect/>
            </a:stretch>
          </p:blipFill>
          <p:spPr>
            <a:xfrm>
              <a:off x="0" y="0"/>
              <a:ext cx="10242562" cy="4847224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2380050" y="2370020"/>
            <a:ext cx="5840579" cy="72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r>
              <a:rPr lang="en-US" sz="4800" b="1" spc="-120" dirty="0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tos Bold Italics"/>
                <a:sym typeface="Aptos Bold Italics"/>
              </a:rPr>
              <a:t>Veri </a:t>
            </a:r>
            <a:r>
              <a:rPr lang="en-US" sz="4800" b="1" spc="-120" dirty="0" err="1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tos Bold Italics"/>
                <a:sym typeface="Aptos Bold Italics"/>
              </a:rPr>
              <a:t>Yönelimli</a:t>
            </a:r>
            <a:r>
              <a:rPr lang="en-US" sz="4800" b="1" spc="-120" dirty="0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tos Bold Italics"/>
                <a:sym typeface="Aptos Bold Italics"/>
              </a:rPr>
              <a:t> KDS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35643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0216" y="5507341"/>
            <a:ext cx="7340246" cy="248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Bizim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Projemizde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:</a:t>
            </a:r>
          </a:p>
          <a:p>
            <a:pPr marL="0" lvl="0" indent="0" algn="l">
              <a:lnSpc>
                <a:spcPts val="3859"/>
              </a:lnSpc>
              <a:spcBef>
                <a:spcPct val="0"/>
              </a:spcBef>
            </a:pP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Geçmiş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işe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alım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verileriyle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eğitilmiş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bir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tr-TR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Random</a:t>
            </a:r>
            <a:r>
              <a:rPr lang="tr-TR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tr-TR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Forest</a:t>
            </a:r>
            <a:r>
              <a:rPr lang="tr-TR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modeli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kullanır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. Bu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yönüyle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klasik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uzman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sistemlerden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değil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,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doğrudan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verilere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dayanan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bir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sistemdir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0216" y="3572005"/>
            <a:ext cx="7340246" cy="144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9"/>
              </a:lnSpc>
            </a:pP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Bu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tür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KDS'lerde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kararlar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,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geçmiş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verilere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uygulanan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istatistiksel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veya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yapay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zekâ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yöntemleri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ile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veri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dayalı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karar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16" b="1" spc="-80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alınır</a:t>
            </a:r>
            <a:r>
              <a:rPr lang="en-US" sz="3216" b="1" spc="-80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2353" y="488841"/>
            <a:ext cx="6706447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60"/>
              </a:lnSpc>
              <a:spcBef>
                <a:spcPct val="0"/>
              </a:spcBef>
            </a:pPr>
            <a:r>
              <a:rPr lang="en-US" sz="4800" b="1" spc="-120" dirty="0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arajita" panose="020B0502040204020203" pitchFamily="18" charset="0"/>
                <a:sym typeface="Aptos Bold Italics"/>
              </a:rPr>
              <a:t>SEÇ</a:t>
            </a:r>
            <a:r>
              <a:rPr lang="tr-TR" sz="4800" b="1" spc="-120" dirty="0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arajita" panose="020B0502040204020203" pitchFamily="18" charset="0"/>
                <a:sym typeface="Aptos Bold Italics"/>
              </a:rPr>
              <a:t>İ</a:t>
            </a:r>
            <a:r>
              <a:rPr lang="en-US" sz="4800" b="1" spc="-120" dirty="0">
                <a:solidFill>
                  <a:srgbClr val="000000"/>
                </a:solidFill>
                <a:latin typeface="Aptos Bold" panose="020B0004020202020204" charset="0"/>
                <a:ea typeface="Aptos Bold Italics"/>
                <a:cs typeface="Aparajita" panose="020B0502040204020203" pitchFamily="18" charset="0"/>
                <a:sym typeface="Aptos Bold Italics"/>
              </a:rPr>
              <a:t>LEN KDS TÜRÜ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3787" r="13212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7970270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86100"/>
            <a:ext cx="6929693" cy="2971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İşe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alım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süreçleri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bizim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örneğimiz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Finansal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risk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analizi</a:t>
            </a: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Müşteri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uyumu</a:t>
            </a: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Sağlık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teşhis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destek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sistemleri</a:t>
            </a: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Satın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alma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tedarik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zinciri</a:t>
            </a:r>
            <a:r>
              <a:rPr lang="en-US" sz="3289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89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kararları</a:t>
            </a: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>
              <a:lnSpc>
                <a:spcPts val="3947"/>
              </a:lnSpc>
              <a:spcBef>
                <a:spcPct val="0"/>
              </a:spcBef>
            </a:pP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5407" y="1057462"/>
            <a:ext cx="6136280" cy="71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300"/>
              </a:lnSpc>
            </a:pPr>
            <a:r>
              <a:rPr lang="en-US" sz="5300" b="1" i="1" spc="-132">
                <a:solidFill>
                  <a:srgbClr val="000000"/>
                </a:solidFill>
                <a:latin typeface="Aptos Bold Italics"/>
                <a:ea typeface="Aptos Bold Italics"/>
                <a:cs typeface="Aptos Bold Italics"/>
                <a:sym typeface="Aptos Bold Italics"/>
              </a:rPr>
              <a:t>🏢 Kullanım Alanları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02180" y="401680"/>
            <a:ext cx="9483640" cy="9483640"/>
          </a:xfrm>
          <a:custGeom>
            <a:avLst/>
            <a:gdLst/>
            <a:ahLst/>
            <a:cxnLst/>
            <a:rect l="l" t="t" r="r" b="b"/>
            <a:pathLst>
              <a:path w="9483640" h="9483640">
                <a:moveTo>
                  <a:pt x="0" y="0"/>
                </a:moveTo>
                <a:lnTo>
                  <a:pt x="9483640" y="0"/>
                </a:lnTo>
                <a:lnTo>
                  <a:pt x="9483640" y="9483640"/>
                </a:lnTo>
                <a:lnTo>
                  <a:pt x="0" y="9483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7970270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44186" y="1342693"/>
            <a:ext cx="11346089" cy="10403995"/>
          </a:xfrm>
          <a:custGeom>
            <a:avLst/>
            <a:gdLst/>
            <a:ahLst/>
            <a:cxnLst/>
            <a:rect l="l" t="t" r="r" b="b"/>
            <a:pathLst>
              <a:path w="11346089" h="10403995">
                <a:moveTo>
                  <a:pt x="0" y="0"/>
                </a:moveTo>
                <a:lnTo>
                  <a:pt x="11346089" y="0"/>
                </a:lnTo>
                <a:lnTo>
                  <a:pt x="11346089" y="10403995"/>
                </a:lnTo>
                <a:lnTo>
                  <a:pt x="0" y="1040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477663" y="1104900"/>
            <a:ext cx="9580737" cy="697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300"/>
              </a:lnSpc>
            </a:pPr>
            <a:r>
              <a:rPr lang="en-US" sz="5300" b="1" spc="-132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KDS </a:t>
            </a:r>
            <a:r>
              <a:rPr lang="en-US" sz="5300" b="1" spc="-132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Sistemi</a:t>
            </a:r>
            <a:r>
              <a:rPr lang="tr-TR" sz="5300" b="1" spc="-132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miz</a:t>
            </a:r>
            <a:r>
              <a:rPr lang="en-US" sz="5300" b="1" spc="-132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in Genel Yapısı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902956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5592" y="3695700"/>
            <a:ext cx="8195189" cy="500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Veri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tabanı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geçmiş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işe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alım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verileri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  <a:endParaRPr lang="tr-TR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endParaRPr lang="en-US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işleme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ön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analiz</a:t>
            </a:r>
            <a:endParaRPr lang="tr-TR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endParaRPr lang="en-US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Yapay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zekâ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modeli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</a:t>
            </a:r>
            <a:r>
              <a:rPr lang="tr-TR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Random</a:t>
            </a:r>
            <a:r>
              <a:rPr lang="tr-TR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tr-TR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Forest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  <a:endParaRPr lang="tr-TR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endParaRPr lang="en-US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Model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çıktısına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göre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önerileri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("Hire" / "Reject")</a:t>
            </a:r>
          </a:p>
          <a:p>
            <a:pPr algn="l">
              <a:lnSpc>
                <a:spcPts val="3947"/>
              </a:lnSpc>
            </a:pP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>
              <a:lnSpc>
                <a:spcPts val="3947"/>
              </a:lnSpc>
              <a:spcBef>
                <a:spcPct val="0"/>
              </a:spcBef>
            </a:pP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41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7312" t="3345" b="3345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7902956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200" y="5829300"/>
            <a:ext cx="4724400" cy="734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300"/>
              </a:lnSpc>
            </a:pPr>
            <a:r>
              <a:rPr lang="en-US" sz="6600" b="1" spc="-132" dirty="0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🎯</a:t>
            </a:r>
            <a:r>
              <a:rPr lang="en-US" sz="6600" b="1" spc="-132" dirty="0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Amaçlar</a:t>
            </a:r>
            <a:endParaRPr lang="en-US" sz="6600" b="1" spc="-132" dirty="0">
              <a:solidFill>
                <a:srgbClr val="000000"/>
              </a:solidFill>
              <a:latin typeface="Aptos Bold"/>
              <a:ea typeface="Aptos Bold"/>
              <a:cs typeface="Aptos Bold"/>
              <a:sym typeface="Apto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65" y="7048500"/>
            <a:ext cx="8830235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İnsan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kaynaklarının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yükünü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azaltmak</a:t>
            </a:r>
            <a:endParaRPr lang="en-US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Objektif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tutarlı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kararlar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sağlamak</a:t>
            </a:r>
            <a:endParaRPr lang="en-US" sz="36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10216" lvl="1" indent="-355108" algn="l">
              <a:lnSpc>
                <a:spcPts val="3947"/>
              </a:lnSpc>
              <a:buFont typeface="Arial"/>
              <a:buChar char="•"/>
            </a:pP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Verimliliği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artırmak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zaman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tasarrufu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6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sağlamak</a:t>
            </a:r>
            <a:r>
              <a:rPr lang="en-US" sz="36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47"/>
              </a:lnSpc>
            </a:pP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>
              <a:lnSpc>
                <a:spcPts val="3947"/>
              </a:lnSpc>
              <a:spcBef>
                <a:spcPct val="0"/>
              </a:spcBef>
            </a:pPr>
            <a:endParaRPr lang="en-US" sz="3289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43211" y="-95250"/>
            <a:ext cx="644789" cy="799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rPr>
              <a:t>12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85233" y="514948"/>
            <a:ext cx="5717533" cy="91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spc="-13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Kullanım Senaryoları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10338" y="2426549"/>
            <a:ext cx="9067324" cy="742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👥 Senaryo:</a:t>
            </a:r>
          </a:p>
          <a:p>
            <a:pPr algn="l">
              <a:lnSpc>
                <a:spcPts val="3960"/>
              </a:lnSpc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Bir şirkete aynı pozisyon için 300 başvuru geliyor. Hepsini tek tek incelemek zaman alıyor.</a:t>
            </a:r>
          </a:p>
          <a:p>
            <a:pPr algn="l">
              <a:lnSpc>
                <a:spcPts val="3960"/>
              </a:lnSpc>
            </a:pPr>
            <a:endParaRPr lang="en-US" sz="3300" spc="-82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💡 Çözüm:</a:t>
            </a:r>
          </a:p>
          <a:p>
            <a:pPr algn="l">
              <a:lnSpc>
                <a:spcPts val="3960"/>
              </a:lnSpc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AI Destekli Özgeçmiş Değerlendirme Sistemi, adayların verilerini analiz eder ve “Uygun / Uygun Değil” sınıflandırması yaparak İK uzmanına sadece en güçlü adayları sunar.</a:t>
            </a:r>
          </a:p>
          <a:p>
            <a:pPr algn="l">
              <a:lnSpc>
                <a:spcPts val="3960"/>
              </a:lnSpc>
            </a:pPr>
            <a:endParaRPr lang="en-US" sz="3300" spc="-82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📈 Fayda:</a:t>
            </a: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Zaman tasarrufu</a:t>
            </a: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Ön yargısız, tutarlı ön eleme</a:t>
            </a:r>
          </a:p>
          <a:p>
            <a:pPr marL="712470" lvl="1" indent="-356235" algn="l">
              <a:lnSpc>
                <a:spcPts val="3960"/>
              </a:lnSpc>
              <a:buFont typeface="Arial"/>
              <a:buChar char="•"/>
            </a:pPr>
            <a:r>
              <a:rPr lang="en-US" sz="3300" spc="-82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Mülakatlara daha kaliteli adaylar</a:t>
            </a:r>
          </a:p>
          <a:p>
            <a:pPr algn="l">
              <a:lnSpc>
                <a:spcPts val="3960"/>
              </a:lnSpc>
            </a:pPr>
            <a:endParaRPr lang="en-US" sz="3300" spc="-82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70270" y="-95250"/>
            <a:ext cx="285750" cy="766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168"/>
              </a:lnSpc>
              <a:spcBef>
                <a:spcPct val="0"/>
              </a:spcBef>
            </a:pPr>
            <a:r>
              <a:rPr lang="en-US" sz="4405" spc="-110">
                <a:solidFill>
                  <a:srgbClr val="000000"/>
                </a:solidFill>
                <a:latin typeface="Unica One"/>
                <a:ea typeface="Unica One"/>
                <a:cs typeface="Unica One"/>
                <a:sym typeface="Unica One"/>
              </a:rPr>
              <a:t>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4726" y="3388177"/>
            <a:ext cx="8237381" cy="614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Aşırı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Öğrenmeye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(Overfitting)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Karşı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Dayanıklı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Birden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fazla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karar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ağacı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kullandığı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için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tek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bir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ağacın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yaptığı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hataları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dengeler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model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genellemeye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yatkın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olur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 Yüksek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Doğruluk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960"/>
              </a:lnSpc>
            </a:pP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Özellikle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karmaşık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çok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boyutlu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verilerde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lojistik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regresyona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kıyasla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daha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yüksek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tahmin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doğruluğu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300" spc="-82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sağlar</a:t>
            </a:r>
            <a:r>
              <a:rPr lang="en-US" sz="3300" spc="-82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>
              <a:lnSpc>
                <a:spcPts val="3960"/>
              </a:lnSpc>
            </a:pPr>
            <a:endParaRPr lang="en-US" sz="3300" spc="-82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566626"/>
            <a:ext cx="9105662" cy="184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8"/>
              </a:lnSpc>
              <a:spcBef>
                <a:spcPct val="0"/>
              </a:spcBef>
            </a:pPr>
            <a:r>
              <a:rPr lang="en-US" sz="5277" spc="-131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Neden Random Forest </a:t>
            </a:r>
            <a:r>
              <a:rPr lang="en-US" sz="5277" spc="-131" dirty="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Seçildi</a:t>
            </a:r>
            <a:r>
              <a:rPr lang="en-US" sz="5277" spc="-131" dirty="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?</a:t>
            </a:r>
          </a:p>
          <a:p>
            <a:pPr algn="l">
              <a:lnSpc>
                <a:spcPts val="7388"/>
              </a:lnSpc>
              <a:spcBef>
                <a:spcPct val="0"/>
              </a:spcBef>
            </a:pPr>
            <a:endParaRPr lang="en-US" sz="5277" spc="-131" dirty="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219908" y="1679324"/>
            <a:ext cx="8364144" cy="7830535"/>
            <a:chOff x="0" y="0"/>
            <a:chExt cx="11152193" cy="1044071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1880" r="11880"/>
            <a:stretch>
              <a:fillRect/>
            </a:stretch>
          </p:blipFill>
          <p:spPr>
            <a:xfrm>
              <a:off x="0" y="0"/>
              <a:ext cx="11152193" cy="10440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560</Words>
  <Application>Microsoft Office PowerPoint</Application>
  <PresentationFormat>Özel</PresentationFormat>
  <Paragraphs>143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9" baseType="lpstr">
      <vt:lpstr>Aptos Bold</vt:lpstr>
      <vt:lpstr>Garet</vt:lpstr>
      <vt:lpstr>Prachason Neue</vt:lpstr>
      <vt:lpstr>Aptos Bold Italics</vt:lpstr>
      <vt:lpstr>Arial</vt:lpstr>
      <vt:lpstr>Calibri</vt:lpstr>
      <vt:lpstr>Aptos</vt:lpstr>
      <vt:lpstr>Unica One</vt:lpstr>
      <vt:lpstr>Playfair Display Bold Italics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NUSRET KUL MİNE DURU DEMİREL CEMAL AKGÜN</dc:title>
  <cp:lastModifiedBy>Mine Duru Demirel</cp:lastModifiedBy>
  <cp:revision>5</cp:revision>
  <dcterms:created xsi:type="dcterms:W3CDTF">2006-08-16T00:00:00Z</dcterms:created>
  <dcterms:modified xsi:type="dcterms:W3CDTF">2025-05-19T19:56:21Z</dcterms:modified>
  <dc:identifier>DAGm9qay7j8</dc:identifier>
</cp:coreProperties>
</file>