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7" r:id="rId5"/>
    <p:sldId id="264" r:id="rId6"/>
    <p:sldId id="265" r:id="rId7"/>
    <p:sldId id="268" r:id="rId8"/>
    <p:sldId id="269" r:id="rId9"/>
    <p:sldId id="266" r:id="rId10"/>
    <p:sldId id="267" r:id="rId11"/>
    <p:sldId id="263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11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63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64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572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6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1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16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27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ChainConfigSentimentAttrSelCVNB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public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void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init</a:t>
            </a:r>
            <a:r>
              <a:rPr lang="de-CH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((</a:t>
            </a:r>
            <a:r>
              <a:rPr lang="de-CH" sz="1600" dirty="0" err="1">
                <a:latin typeface="Consolas" panose="020B0609020204030204" pitchFamily="49" charset="0"/>
              </a:rPr>
              <a:t>ProcessStep</a:t>
            </a:r>
            <a:r>
              <a:rPr lang="de-CH" sz="1600" dirty="0">
                <a:latin typeface="Consolas" panose="020B0609020204030204" pitchFamily="49" charset="0"/>
              </a:rPr>
              <a:t>) 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ArffResourceInputProvider</a:t>
            </a:r>
            <a:r>
              <a:rPr lang="de-CH" sz="1600" dirty="0">
                <a:latin typeface="Consolas" panose="020B0609020204030204" pitchFamily="49" charset="0"/>
              </a:rPr>
              <a:t>().</a:t>
            </a:r>
            <a:r>
              <a:rPr lang="de-CH" sz="1600" dirty="0" err="1">
                <a:latin typeface="Consolas" panose="020B0609020204030204" pitchFamily="49" charset="0"/>
              </a:rPr>
              <a:t>setSource</a:t>
            </a:r>
            <a:r>
              <a:rPr lang="de-CH" sz="1600" dirty="0">
                <a:latin typeface="Consolas" panose="020B0609020204030204" pitchFamily="49" charset="0"/>
              </a:rPr>
              <a:t>("/</a:t>
            </a:r>
            <a:r>
              <a:rPr lang="de-CH" sz="1600" dirty="0" err="1">
                <a:latin typeface="Consolas" panose="020B0609020204030204" pitchFamily="49" charset="0"/>
              </a:rPr>
              <a:t>movie_reviews_raw.arff</a:t>
            </a:r>
            <a:r>
              <a:rPr lang="de-CH" sz="1600" dirty="0"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PreprocessingSimpleFilter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SentimentLexiconWeightedFilter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AttributeSelectionFilter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CrossValidationFilter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NBClassifier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String </a:t>
            </a:r>
            <a:r>
              <a:rPr lang="de-CH" dirty="0" err="1"/>
              <a:t>to</a:t>
            </a:r>
            <a:r>
              <a:rPr lang="de-CH" dirty="0"/>
              <a:t> Word Vector</a:t>
            </a:r>
          </a:p>
          <a:p>
            <a:pPr lvl="1"/>
            <a:r>
              <a:rPr lang="de-CH" dirty="0" err="1"/>
              <a:t>WordTokenizer</a:t>
            </a:r>
            <a:endParaRPr lang="de-CH" dirty="0"/>
          </a:p>
          <a:p>
            <a:pPr lvl="1"/>
            <a:r>
              <a:rPr lang="de-CH" dirty="0"/>
              <a:t>Minimum Term-</a:t>
            </a:r>
            <a:r>
              <a:rPr lang="de-CH" dirty="0" err="1"/>
              <a:t>Frequency</a:t>
            </a:r>
            <a:endParaRPr lang="de-CH" dirty="0"/>
          </a:p>
          <a:p>
            <a:r>
              <a:rPr lang="de-CH" dirty="0"/>
              <a:t>Sentiment Lexikon von Harvard (General </a:t>
            </a:r>
            <a:r>
              <a:rPr lang="de-CH" dirty="0" err="1"/>
              <a:t>Inquirer</a:t>
            </a:r>
            <a:r>
              <a:rPr lang="de-CH" dirty="0"/>
              <a:t>)</a:t>
            </a:r>
          </a:p>
          <a:p>
            <a:r>
              <a:rPr lang="de-CH" dirty="0"/>
              <a:t>Gewichtung der Features anhand der </a:t>
            </a:r>
            <a:r>
              <a:rPr lang="de-CH" dirty="0" err="1"/>
              <a:t>Sentimentklassen</a:t>
            </a:r>
            <a:endParaRPr lang="de-CH" dirty="0"/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4AF-3551-46D5-B438-0078BE1F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F41B-7DE8-4D65-988F-2432AFEB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Bester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B65AE-5F62-4E4C-832C-3127B71F5F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/>
              <a:t>StringToWordVector</a:t>
            </a:r>
            <a:endParaRPr lang="de-CH" dirty="0"/>
          </a:p>
          <a:p>
            <a:pPr lvl="1"/>
            <a:r>
              <a:rPr lang="de-CH" dirty="0"/>
              <a:t>IDF-TF</a:t>
            </a:r>
          </a:p>
          <a:p>
            <a:pPr lvl="2"/>
            <a:r>
              <a:rPr lang="de-CH" dirty="0"/>
              <a:t>Rainbow </a:t>
            </a:r>
            <a:r>
              <a:rPr lang="de-CH" dirty="0" err="1"/>
              <a:t>Stopwords</a:t>
            </a:r>
            <a:r>
              <a:rPr lang="de-CH" dirty="0"/>
              <a:t>-Handler</a:t>
            </a:r>
          </a:p>
          <a:p>
            <a:pPr lvl="2"/>
            <a:r>
              <a:rPr lang="de-CH" dirty="0" err="1"/>
              <a:t>LovinsStemmer</a:t>
            </a:r>
            <a:endParaRPr lang="de-CH" dirty="0"/>
          </a:p>
          <a:p>
            <a:pPr lvl="2"/>
            <a:r>
              <a:rPr lang="de-CH" dirty="0" err="1"/>
              <a:t>Ngram-Tokenizer</a:t>
            </a:r>
            <a:r>
              <a:rPr lang="de-CH" dirty="0"/>
              <a:t> Size 1-5</a:t>
            </a:r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5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84B-9F27-44C8-9247-5BBE0F51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04F3-6402-4C52-8085-DA345634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9810AB-87B5-43D6-BA58-42EDEB26EDA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2565030"/>
              </p:ext>
            </p:extLst>
          </p:nvPr>
        </p:nvGraphicFramePr>
        <p:xfrm>
          <a:off x="2291317" y="2194560"/>
          <a:ext cx="7659968" cy="349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6756">
                  <a:extLst>
                    <a:ext uri="{9D8B030D-6E8A-4147-A177-3AD203B41FA5}">
                      <a16:colId xmlns:a16="http://schemas.microsoft.com/office/drawing/2014/main" val="1247596476"/>
                    </a:ext>
                  </a:extLst>
                </a:gridCol>
                <a:gridCol w="2073212">
                  <a:extLst>
                    <a:ext uri="{9D8B030D-6E8A-4147-A177-3AD203B41FA5}">
                      <a16:colId xmlns:a16="http://schemas.microsoft.com/office/drawing/2014/main" val="147016609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>
                          <a:effectLst/>
                        </a:rPr>
                        <a:t>Ansatz</a:t>
                      </a:r>
                      <a:endParaRPr lang="de-CH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 dirty="0">
                          <a:effectLst/>
                        </a:rPr>
                        <a:t>Erfolgsquote</a:t>
                      </a:r>
                      <a:endParaRPr lang="de-CH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807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PP_NGramAttributeSelection</a:t>
                      </a:r>
                      <a:endParaRPr lang="de-CH" sz="2100" b="1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81.5%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1415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PP_AttributeSelection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78.8%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989581688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PP_RankAttributeSelection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73.95%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7896171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PP_SentimentLexiconWeight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73.7%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200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PP_SentimentLexiconPercent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63.5%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28759809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PP_SentimentLexiconCount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63.4%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047013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Diverses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50-60%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583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___   _ _____ _     ___  ___ ___ ___ _  _  ___ ___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  \ /_\_   _/_\   / __|/ __|_ _| __| \| |/ __| 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|) / _ \| |/ _ \  \__ \ (__ | || _|| .` | (__| _|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|___/_/ \_\_/_/ \_\ |___/\___|___|___|_|\_|\___|___|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Welcome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Data Science Project.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Please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choose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option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PP_Validate_Best_Result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Mr. Vogel: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best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arff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ChainConfigNGramAttrSel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PP_SentimentLexiconCount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2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PP_SentimentLexiconPercent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4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5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PP_RankAttributeSelection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6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PP_NGramAttributeSelection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7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Sentiment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Lexicon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8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9 Exit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Leave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Option: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67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mean squared error                  0.3128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error                 33.3436 %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squared error             76.621 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Number of Instances              200 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fold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10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0.17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166               83      %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34               17      %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Kappa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0.66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Mean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0.1148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0.3139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34.4095 %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76.8866 %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200     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rate: 0.8150000000000001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Rate: 0.18499999999999997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Finished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at 1515930532448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12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CH" dirty="0" err="1"/>
              <a:t>Stopwords</a:t>
            </a:r>
            <a:r>
              <a:rPr lang="de-CH" dirty="0"/>
              <a:t> und </a:t>
            </a:r>
            <a:r>
              <a:rPr lang="de-CH" dirty="0" err="1"/>
              <a:t>Stemming</a:t>
            </a:r>
            <a:r>
              <a:rPr lang="de-CH" dirty="0"/>
              <a:t> bringt nicht soviel wie es verspicht.</a:t>
            </a:r>
          </a:p>
          <a:p>
            <a:pPr>
              <a:lnSpc>
                <a:spcPct val="200000"/>
              </a:lnSpc>
            </a:pPr>
            <a:r>
              <a:rPr lang="de-CH" dirty="0"/>
              <a:t>Lexikon und Stemmer bringen nicht soviel zusammen.</a:t>
            </a:r>
          </a:p>
          <a:p>
            <a:pPr>
              <a:lnSpc>
                <a:spcPct val="200000"/>
              </a:lnSpc>
            </a:pPr>
            <a:r>
              <a:rPr lang="de-CH" dirty="0"/>
              <a:t>Bei zunehmender Features-Anzahl nimmt die Aussagekräftigkeit ab.</a:t>
            </a:r>
          </a:p>
          <a:p>
            <a:pPr>
              <a:lnSpc>
                <a:spcPct val="200000"/>
              </a:lnSpc>
            </a:pPr>
            <a:r>
              <a:rPr lang="de-CH" dirty="0" err="1"/>
              <a:t>Weka</a:t>
            </a:r>
            <a:r>
              <a:rPr lang="de-CH" dirty="0"/>
              <a:t> ist nicht performant, jedoch sehr umfangreich.</a:t>
            </a:r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Props1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1D06F-7B50-4C4E-BDC2-45B577355489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551ef7e-3b29-44d1-a8ad-ef34c26bfc6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6f68f68-5570-446d-b1e6-2310e70d83d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502</Words>
  <Application>Microsoft Office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Consolas</vt:lpstr>
      <vt:lpstr>Courier New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Umsetzung</vt:lpstr>
      <vt:lpstr>Resultate</vt:lpstr>
      <vt:lpstr>Demo</vt:lpstr>
      <vt:lpstr>Demo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18</cp:revision>
  <cp:lastPrinted>2013-08-23T11:57:04Z</cp:lastPrinted>
  <dcterms:created xsi:type="dcterms:W3CDTF">2018-01-03T18:44:18Z</dcterms:created>
  <dcterms:modified xsi:type="dcterms:W3CDTF">2018-01-14T12:58:31Z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