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3"/>
  </p:notesMasterIdLst>
  <p:handoutMasterIdLst>
    <p:handoutMasterId r:id="rId34"/>
  </p:handoutMasterIdLst>
  <p:sldIdLst>
    <p:sldId id="256" r:id="rId2"/>
    <p:sldId id="261"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8" r:id="rId18"/>
    <p:sldId id="276" r:id="rId19"/>
    <p:sldId id="277" r:id="rId20"/>
    <p:sldId id="279" r:id="rId21"/>
    <p:sldId id="280" r:id="rId22"/>
    <p:sldId id="281" r:id="rId23"/>
    <p:sldId id="282" r:id="rId24"/>
    <p:sldId id="283" r:id="rId25"/>
    <p:sldId id="285" r:id="rId26"/>
    <p:sldId id="286" r:id="rId27"/>
    <p:sldId id="288" r:id="rId28"/>
    <p:sldId id="291" r:id="rId29"/>
    <p:sldId id="293" r:id="rId30"/>
    <p:sldId id="292" r:id="rId31"/>
    <p:sldId id="26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06" d="100"/>
          <a:sy n="106" d="100"/>
        </p:scale>
        <p:origin x="126"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IL"/>
        </a:p>
      </dgm:t>
    </dgm:pt>
    <dgm:pt modelId="{701D68F5-42F8-47BC-8FED-84C50F595DF0}">
      <dgm:prSet phldrT="[Text]"/>
      <dgm:spPr/>
      <dgm:t>
        <a:bodyPr/>
        <a:lstStyle/>
        <a:p>
          <a:r>
            <a:rPr lang="he-IL" dirty="0"/>
            <a:t>אבטחה</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he-IL" dirty="0"/>
            <a:t>ביצועים</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he-IL" dirty="0"/>
            <a:t>השקעה</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9000" b="-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rotWithShape="1">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7000" r="-7000"/>
          </a:stretch>
        </a:blip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IL"/>
        </a:p>
      </dgm:t>
    </dgm:pt>
    <dgm:pt modelId="{701D68F5-42F8-47BC-8FED-84C50F595DF0}">
      <dgm:prSet phldrT="[Text]"/>
      <dgm:spPr/>
      <dgm:t>
        <a:bodyPr/>
        <a:lstStyle/>
        <a:p>
          <a:r>
            <a:rPr lang="he-IL" dirty="0"/>
            <a:t>אבטחה</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he-IL" dirty="0"/>
            <a:t>ביצועים</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he-IL" dirty="0"/>
            <a:t>נגישות</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9000" b="-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ubtitles with solid fill"/>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9000" b="-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אבטחה</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ביצועים</a:t>
          </a:r>
          <a:endParaRPr lang="en-US" sz="3600" kern="1200" dirty="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rotWithShape="1">
          <a:blip xmlns:r="http://schemas.openxmlformats.org/officeDocument/2006/relationships" r:embed="rId3">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7000" r="-7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השקעה</a:t>
          </a:r>
          <a:endParaRPr lang="en-US" sz="3600" kern="1200" dirty="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24166" y="596922"/>
          <a:ext cx="2328854" cy="2328854"/>
        </a:xfrm>
        <a:prstGeom prst="rect">
          <a:avLst/>
        </a:prstGeom>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t="-9000" b="-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146965" y="2887877"/>
          <a:ext cx="3283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אבטחה</a:t>
          </a:r>
          <a:endParaRPr lang="en-US" sz="3600" kern="1200" dirty="0"/>
        </a:p>
      </dsp:txBody>
      <dsp:txXfrm>
        <a:off x="146965" y="2887877"/>
        <a:ext cx="3283256" cy="720000"/>
      </dsp:txXfrm>
    </dsp:sp>
    <dsp:sp modelId="{CE9DF0E8-B0DE-4E1E-9FF4-6006AD8428DB}">
      <dsp:nvSpPr>
        <dsp:cNvPr id="0" name=""/>
        <dsp:cNvSpPr/>
      </dsp:nvSpPr>
      <dsp:spPr>
        <a:xfrm>
          <a:off x="4481992" y="596922"/>
          <a:ext cx="2328854" cy="2328854"/>
        </a:xfrm>
        <a:prstGeom prst="rect">
          <a:avLst/>
        </a:prstGeom>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4004791" y="2887877"/>
          <a:ext cx="3283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ביצועים</a:t>
          </a:r>
          <a:endParaRPr lang="en-US" sz="3600" kern="1200" dirty="0"/>
        </a:p>
      </dsp:txBody>
      <dsp:txXfrm>
        <a:off x="4004791" y="2887877"/>
        <a:ext cx="3283256" cy="720000"/>
      </dsp:txXfrm>
    </dsp:sp>
    <dsp:sp modelId="{6DB1FE51-13D0-4A38-AD6E-48D4371A1AF3}">
      <dsp:nvSpPr>
        <dsp:cNvPr id="0" name=""/>
        <dsp:cNvSpPr/>
      </dsp:nvSpPr>
      <dsp:spPr>
        <a:xfrm>
          <a:off x="8339818" y="596922"/>
          <a:ext cx="2328854" cy="23288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862617" y="2887877"/>
          <a:ext cx="3283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he-IL" sz="3600" kern="1200" dirty="0"/>
            <a:t>נגישות</a:t>
          </a:r>
          <a:endParaRPr lang="en-US" sz="3600" kern="1200" dirty="0"/>
        </a:p>
      </dsp:txBody>
      <dsp:txXfrm>
        <a:off x="7862617" y="2887877"/>
        <a:ext cx="328325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299720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Rust &amp; rocket.rs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the fast and secured Language(and framework)</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he-IL" dirty="0"/>
              <a:t>ערוץ הדיסקורד של השפה</a:t>
            </a:r>
            <a:endParaRPr lang="en-US" dirty="0"/>
          </a:p>
        </p:txBody>
      </p:sp>
      <p:pic>
        <p:nvPicPr>
          <p:cNvPr id="7" name="Picture 6">
            <a:extLst>
              <a:ext uri="{FF2B5EF4-FFF2-40B4-BE49-F238E27FC236}">
                <a16:creationId xmlns:a16="http://schemas.microsoft.com/office/drawing/2014/main" id="{B6AC0FD6-7B4B-A9C5-CD43-5327F24BFED4}"/>
              </a:ext>
            </a:extLst>
          </p:cNvPr>
          <p:cNvPicPr>
            <a:picLocks noChangeAspect="1"/>
          </p:cNvPicPr>
          <p:nvPr/>
        </p:nvPicPr>
        <p:blipFill>
          <a:blip r:embed="rId2"/>
          <a:stretch>
            <a:fillRect/>
          </a:stretch>
        </p:blipFill>
        <p:spPr>
          <a:xfrm>
            <a:off x="2717283" y="1870505"/>
            <a:ext cx="6757433" cy="4987495"/>
          </a:xfrm>
          <a:prstGeom prst="rect">
            <a:avLst/>
          </a:prstGeom>
        </p:spPr>
      </p:pic>
    </p:spTree>
    <p:extLst>
      <p:ext uri="{BB962C8B-B14F-4D97-AF65-F5344CB8AC3E}">
        <p14:creationId xmlns:p14="http://schemas.microsoft.com/office/powerpoint/2010/main" val="24473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he-IL" dirty="0"/>
              <a:t>השפה האהובה ביותר לפי</a:t>
            </a:r>
            <a:r>
              <a:rPr lang="en-US" dirty="0"/>
              <a:t> </a:t>
            </a:r>
            <a:r>
              <a:rPr lang="en-US" dirty="0" err="1"/>
              <a:t>stackOverflow</a:t>
            </a:r>
            <a:r>
              <a:rPr lang="en-US" dirty="0"/>
              <a:t> </a:t>
            </a:r>
          </a:p>
        </p:txBody>
      </p:sp>
      <p:pic>
        <p:nvPicPr>
          <p:cNvPr id="1026" name="Picture 2">
            <a:extLst>
              <a:ext uri="{FF2B5EF4-FFF2-40B4-BE49-F238E27FC236}">
                <a16:creationId xmlns:a16="http://schemas.microsoft.com/office/drawing/2014/main" id="{EAC26803-6229-881A-0B81-D7F750F80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001" y="1944280"/>
            <a:ext cx="6173998" cy="491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9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en-US" dirty="0"/>
              <a:t>Google  trends</a:t>
            </a:r>
          </a:p>
        </p:txBody>
      </p:sp>
      <p:pic>
        <p:nvPicPr>
          <p:cNvPr id="4" name="Picture 3">
            <a:extLst>
              <a:ext uri="{FF2B5EF4-FFF2-40B4-BE49-F238E27FC236}">
                <a16:creationId xmlns:a16="http://schemas.microsoft.com/office/drawing/2014/main" id="{F18A855A-48F0-AA5B-6A21-03E3D6AF4F5F}"/>
              </a:ext>
            </a:extLst>
          </p:cNvPr>
          <p:cNvPicPr>
            <a:picLocks noChangeAspect="1"/>
          </p:cNvPicPr>
          <p:nvPr/>
        </p:nvPicPr>
        <p:blipFill>
          <a:blip r:embed="rId2"/>
          <a:stretch>
            <a:fillRect/>
          </a:stretch>
        </p:blipFill>
        <p:spPr>
          <a:xfrm>
            <a:off x="424149" y="2312698"/>
            <a:ext cx="11343701" cy="3815644"/>
          </a:xfrm>
          <a:prstGeom prst="rect">
            <a:avLst/>
          </a:prstGeom>
        </p:spPr>
      </p:pic>
    </p:spTree>
    <p:extLst>
      <p:ext uri="{BB962C8B-B14F-4D97-AF65-F5344CB8AC3E}">
        <p14:creationId xmlns:p14="http://schemas.microsoft.com/office/powerpoint/2010/main" val="165701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en-US" dirty="0"/>
              <a:t>Reddit</a:t>
            </a:r>
          </a:p>
        </p:txBody>
      </p:sp>
      <p:pic>
        <p:nvPicPr>
          <p:cNvPr id="5" name="Picture 4">
            <a:extLst>
              <a:ext uri="{FF2B5EF4-FFF2-40B4-BE49-F238E27FC236}">
                <a16:creationId xmlns:a16="http://schemas.microsoft.com/office/drawing/2014/main" id="{341FBF1D-8FA4-897B-BEBD-714B26E4C217}"/>
              </a:ext>
            </a:extLst>
          </p:cNvPr>
          <p:cNvPicPr>
            <a:picLocks noChangeAspect="1"/>
          </p:cNvPicPr>
          <p:nvPr/>
        </p:nvPicPr>
        <p:blipFill>
          <a:blip r:embed="rId2"/>
          <a:stretch>
            <a:fillRect/>
          </a:stretch>
        </p:blipFill>
        <p:spPr>
          <a:xfrm>
            <a:off x="1363264" y="1895677"/>
            <a:ext cx="9465471" cy="4806544"/>
          </a:xfrm>
          <a:prstGeom prst="rect">
            <a:avLst/>
          </a:prstGeom>
        </p:spPr>
      </p:pic>
    </p:spTree>
    <p:extLst>
      <p:ext uri="{BB962C8B-B14F-4D97-AF65-F5344CB8AC3E}">
        <p14:creationId xmlns:p14="http://schemas.microsoft.com/office/powerpoint/2010/main" val="111467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331B89-19D8-B89F-8850-04EBBEEEF27C}"/>
              </a:ext>
            </a:extLst>
          </p:cNvPr>
          <p:cNvPicPr>
            <a:picLocks noChangeAspect="1"/>
          </p:cNvPicPr>
          <p:nvPr/>
        </p:nvPicPr>
        <p:blipFill>
          <a:blip r:embed="rId2"/>
          <a:stretch>
            <a:fillRect/>
          </a:stretch>
        </p:blipFill>
        <p:spPr>
          <a:xfrm>
            <a:off x="2262130" y="1300779"/>
            <a:ext cx="7667740" cy="4256441"/>
          </a:xfrm>
          <a:prstGeom prst="rect">
            <a:avLst/>
          </a:prstGeom>
        </p:spPr>
      </p:pic>
    </p:spTree>
    <p:extLst>
      <p:ext uri="{BB962C8B-B14F-4D97-AF65-F5344CB8AC3E}">
        <p14:creationId xmlns:p14="http://schemas.microsoft.com/office/powerpoint/2010/main" val="374737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ראסט אינה משולמת</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בעקבות הקומפיילר היעיל שלה, זמני הקימפול של ראסט הינם גבוהים מאוד(בשונה מזמני הריצה שלהם) ולכן תהליך הכתיבה בשפה חייב להעשות על מחשבים טובים, לא ניתן לכתוב על מכונות כגון </a:t>
            </a:r>
            <a:r>
              <a:rPr lang="en-US" dirty="0" err="1"/>
              <a:t>rasphberryPy</a:t>
            </a:r>
            <a:r>
              <a:rPr lang="he-IL" dirty="0"/>
              <a:t> כי הן עלולות לקרוס בזמן קומפילציה</a:t>
            </a:r>
          </a:p>
          <a:p>
            <a:pPr algn="r" rtl="1"/>
            <a:r>
              <a:rPr lang="he-IL" dirty="0"/>
              <a:t>השפה צעירה ובצמיחה ולכן לא בהכרח "בשלה" לכל דבר, ספריות חיצוניות שלא בהכרח מוכנות לעבוד בפרודקשין ובנוסף על מנת להגיע לתוצאה מספרייה אחת בשפה אחרת, תוכל למצוא את עצמך משלב מספר ספריות בראסט דבר שמתקשר לזמני הקומפילציה הארוכים</a:t>
            </a:r>
          </a:p>
          <a:p>
            <a:pPr algn="r" rtl="1"/>
            <a:r>
              <a:rPr lang="he-IL" dirty="0"/>
              <a:t>שפה לא פשוטה למתכנתים צעירים, מצריכה קריאה מרובה של דוקומנטציה והתמודדות עם שגיאות ויכולה לגרור לזמני עבודה ארוכים במיוחד</a:t>
            </a:r>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414838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he-IL"/>
              <a:t>איך נעשה השוואת סטרינגים בראסט</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a:p>
          <a:p>
            <a:pPr algn="r" rtl="1"/>
            <a:endParaRPr lang="he-IL"/>
          </a:p>
          <a:p>
            <a:pPr algn="r" rtl="1"/>
            <a:endParaRPr lang="he-IL"/>
          </a:p>
          <a:p>
            <a:pPr marL="0" indent="0" algn="r" rtl="1">
              <a:buNone/>
            </a:pPr>
            <a:endParaRPr lang="en-IL" dirty="0"/>
          </a:p>
        </p:txBody>
      </p:sp>
      <p:pic>
        <p:nvPicPr>
          <p:cNvPr id="4" name="Picture 3">
            <a:extLst>
              <a:ext uri="{FF2B5EF4-FFF2-40B4-BE49-F238E27FC236}">
                <a16:creationId xmlns:a16="http://schemas.microsoft.com/office/drawing/2014/main" id="{6FC5C627-1A0D-4013-7C71-53B6B09D5CB8}"/>
              </a:ext>
            </a:extLst>
          </p:cNvPr>
          <p:cNvPicPr>
            <a:picLocks noChangeAspect="1"/>
          </p:cNvPicPr>
          <p:nvPr/>
        </p:nvPicPr>
        <p:blipFill>
          <a:blip r:embed="rId2"/>
          <a:stretch>
            <a:fillRect/>
          </a:stretch>
        </p:blipFill>
        <p:spPr>
          <a:xfrm>
            <a:off x="2683292" y="2228003"/>
            <a:ext cx="6825416" cy="3725084"/>
          </a:xfrm>
          <a:prstGeom prst="rect">
            <a:avLst/>
          </a:prstGeom>
        </p:spPr>
      </p:pic>
    </p:spTree>
    <p:extLst>
      <p:ext uri="{BB962C8B-B14F-4D97-AF65-F5344CB8AC3E}">
        <p14:creationId xmlns:p14="http://schemas.microsoft.com/office/powerpoint/2010/main" val="117968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he-IL" dirty="0"/>
              <a:t>עבודה עם בסיסי נתונים</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a:p>
          <a:p>
            <a:pPr algn="r" rtl="1"/>
            <a:endParaRPr lang="he-IL"/>
          </a:p>
          <a:p>
            <a:pPr algn="r" rtl="1"/>
            <a:endParaRPr lang="he-IL"/>
          </a:p>
          <a:p>
            <a:pPr marL="0" indent="0" algn="r" rtl="1">
              <a:buNone/>
            </a:pPr>
            <a:endParaRPr lang="en-IL" dirty="0"/>
          </a:p>
        </p:txBody>
      </p:sp>
      <p:pic>
        <p:nvPicPr>
          <p:cNvPr id="5" name="Picture 4">
            <a:extLst>
              <a:ext uri="{FF2B5EF4-FFF2-40B4-BE49-F238E27FC236}">
                <a16:creationId xmlns:a16="http://schemas.microsoft.com/office/drawing/2014/main" id="{18988030-7E5D-DEF6-D242-0F29DDA5B4F1}"/>
              </a:ext>
            </a:extLst>
          </p:cNvPr>
          <p:cNvPicPr>
            <a:picLocks noChangeAspect="1"/>
          </p:cNvPicPr>
          <p:nvPr/>
        </p:nvPicPr>
        <p:blipFill>
          <a:blip r:embed="rId2"/>
          <a:stretch>
            <a:fillRect/>
          </a:stretch>
        </p:blipFill>
        <p:spPr>
          <a:xfrm>
            <a:off x="497362" y="2413319"/>
            <a:ext cx="5442160" cy="3447731"/>
          </a:xfrm>
          <a:prstGeom prst="rect">
            <a:avLst/>
          </a:prstGeom>
        </p:spPr>
      </p:pic>
      <p:pic>
        <p:nvPicPr>
          <p:cNvPr id="8" name="Picture 7">
            <a:extLst>
              <a:ext uri="{FF2B5EF4-FFF2-40B4-BE49-F238E27FC236}">
                <a16:creationId xmlns:a16="http://schemas.microsoft.com/office/drawing/2014/main" id="{BC6CC2C6-60FB-B46C-22EE-F24C8E3673FD}"/>
              </a:ext>
            </a:extLst>
          </p:cNvPr>
          <p:cNvPicPr>
            <a:picLocks noChangeAspect="1"/>
          </p:cNvPicPr>
          <p:nvPr/>
        </p:nvPicPr>
        <p:blipFill>
          <a:blip r:embed="rId3"/>
          <a:stretch>
            <a:fillRect/>
          </a:stretch>
        </p:blipFill>
        <p:spPr>
          <a:xfrm>
            <a:off x="6257755" y="2413318"/>
            <a:ext cx="5555672" cy="3447731"/>
          </a:xfrm>
          <a:prstGeom prst="rect">
            <a:avLst/>
          </a:prstGeom>
        </p:spPr>
      </p:pic>
    </p:spTree>
    <p:extLst>
      <p:ext uri="{BB962C8B-B14F-4D97-AF65-F5344CB8AC3E}">
        <p14:creationId xmlns:p14="http://schemas.microsoft.com/office/powerpoint/2010/main" val="262981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899601641"/>
              </p:ext>
            </p:extLst>
          </p:nvPr>
        </p:nvGraphicFramePr>
        <p:xfrm>
          <a:off x="447816" y="601200"/>
          <a:ext cx="11292840" cy="42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E6C413-0358-3FB4-2A2C-C4B4EB09D2C8}"/>
              </a:ext>
            </a:extLst>
          </p:cNvPr>
          <p:cNvSpPr txBox="1">
            <a:spLocks/>
          </p:cNvSpPr>
          <p:nvPr/>
        </p:nvSpPr>
        <p:spPr>
          <a:xfrm>
            <a:off x="581192" y="5252541"/>
            <a:ext cx="11029616" cy="71887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0" kern="1200" cap="all">
                <a:solidFill>
                  <a:schemeClr val="accent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solidFill>
                  <a:srgbClr val="FFFEFF"/>
                </a:solidFill>
              </a:rPr>
              <a:t>רוקט בשלוש מילים</a:t>
            </a:r>
            <a:endParaRPr lang="en-US" dirty="0">
              <a:solidFill>
                <a:srgbClr val="FFFEFF"/>
              </a:solidFill>
            </a:endParaRPr>
          </a:p>
        </p:txBody>
      </p:sp>
    </p:spTree>
    <p:extLst>
      <p:ext uri="{BB962C8B-B14F-4D97-AF65-F5344CB8AC3E}">
        <p14:creationId xmlns:p14="http://schemas.microsoft.com/office/powerpoint/2010/main" val="421508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מה זה </a:t>
            </a:r>
            <a:r>
              <a:rPr lang="en-US" dirty="0"/>
              <a:t>Rocket.rs</a:t>
            </a:r>
            <a:r>
              <a:rPr lang="he-IL" dirty="0"/>
              <a:t>?</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רוקט הינו פריימוורק המיועד לעבודה על שרתי </a:t>
            </a:r>
            <a:r>
              <a:rPr lang="en-US" dirty="0"/>
              <a:t>WEB</a:t>
            </a:r>
            <a:r>
              <a:rPr lang="he-IL" dirty="0"/>
              <a:t> המתאים לשפה </a:t>
            </a:r>
            <a:r>
              <a:rPr lang="en-US" dirty="0"/>
              <a:t>RUST</a:t>
            </a:r>
            <a:endParaRPr lang="he-IL" dirty="0"/>
          </a:p>
          <a:p>
            <a:pPr algn="r" rtl="1"/>
            <a:r>
              <a:rPr lang="he-IL" dirty="0"/>
              <a:t>כאשר כתבו אותו לקחו השראה מפריימוורקס כגון </a:t>
            </a:r>
            <a:r>
              <a:rPr lang="en-US" dirty="0"/>
              <a:t>Rails</a:t>
            </a:r>
            <a:r>
              <a:rPr lang="he-IL" dirty="0"/>
              <a:t> ו</a:t>
            </a:r>
            <a:r>
              <a:rPr lang="en-US" dirty="0"/>
              <a:t>flask</a:t>
            </a:r>
            <a:endParaRPr lang="he-IL" dirty="0"/>
          </a:p>
          <a:p>
            <a:pPr algn="r" rtl="1"/>
            <a:r>
              <a:rPr lang="he-IL" dirty="0"/>
              <a:t>רוקט הינו פרויקט קוד פתוח ובכך הוא בית להמון מפתחים צעירים ומנוסים שרוצים לתרום את חלקם בעולם שפות התכנות</a:t>
            </a:r>
          </a:p>
          <a:p>
            <a:pPr algn="r" rtl="1"/>
            <a:r>
              <a:rPr lang="he-IL" dirty="0"/>
              <a:t>רוקט הינו פריימוורק חדש גרסה רשמית "יציבה" ראשונה יצאה ב2021 ובכך היא מיסודה מיועדת לעולם תוכנה חדש יותר</a:t>
            </a:r>
            <a:endParaRPr lang="en-US" dirty="0"/>
          </a:p>
          <a:p>
            <a:pPr algn="r" rtl="1"/>
            <a:r>
              <a:rPr lang="he-IL" dirty="0"/>
              <a:t>רוקט היא אחת מ4 הפריימוורקים הפופלארים ביותר של ראסט ביחד עם</a:t>
            </a:r>
            <a:r>
              <a:rPr lang="en-US" dirty="0"/>
              <a:t> </a:t>
            </a:r>
            <a:r>
              <a:rPr lang="he-IL" dirty="0"/>
              <a:t> </a:t>
            </a:r>
            <a:r>
              <a:rPr lang="en-US" dirty="0" err="1"/>
              <a:t>actix</a:t>
            </a:r>
            <a:r>
              <a:rPr lang="en-US" dirty="0"/>
              <a:t>, warp, tide</a:t>
            </a:r>
            <a:endParaRPr lang="he-IL" dirty="0"/>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220862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52541"/>
            <a:ext cx="11029616" cy="718870"/>
          </a:xfrm>
        </p:spPr>
        <p:txBody>
          <a:bodyPr>
            <a:normAutofit/>
          </a:bodyPr>
          <a:lstStyle/>
          <a:p>
            <a:pPr algn="ctr"/>
            <a:r>
              <a:rPr lang="he-IL" dirty="0">
                <a:solidFill>
                  <a:srgbClr val="FFFEFF"/>
                </a:solidFill>
              </a:rPr>
              <a:t>ראסט בשלוש מילים</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3377612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אבטחה</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בדומה לראסט בכללי גם רוקט מקפידה על להיות </a:t>
            </a:r>
            <a:r>
              <a:rPr lang="en-US" dirty="0"/>
              <a:t>type-safe</a:t>
            </a:r>
            <a:r>
              <a:rPr lang="he-IL" dirty="0"/>
              <a:t> ומכריחה אותך לעבוד בצורה מסויימת בערכי ההחזרה שלה</a:t>
            </a:r>
          </a:p>
          <a:p>
            <a:pPr algn="r" rtl="1"/>
            <a:r>
              <a:rPr lang="he-IL" dirty="0"/>
              <a:t>כחלק מהיותה פריימוורק לראסט היא משתמשת באותו קומפיילר מתוחכם שעוזר לאבטחת תוכנית הווב</a:t>
            </a:r>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4076878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ביצועים</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רוקט מתגאה בהיותה שפה </a:t>
            </a:r>
            <a:r>
              <a:rPr lang="en-US" dirty="0"/>
              <a:t>boilerplate free</a:t>
            </a:r>
            <a:r>
              <a:rPr lang="he-IL" dirty="0"/>
              <a:t>, דבר הגורר המון כתיבת קוד אך ביצועים טובים</a:t>
            </a:r>
            <a:endParaRPr lang="en-US" dirty="0"/>
          </a:p>
          <a:p>
            <a:pPr algn="r" rtl="1"/>
            <a:r>
              <a:rPr lang="he-IL" dirty="0"/>
              <a:t>כחלק מהיותה פריימוורק של ראסט היא אינהרנטית יחסית מהירה</a:t>
            </a:r>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375049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נגישות</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רוקט מנסה להיות פריימוורק נגיש לשפה לא נגישה, על מנת להתחיל לכתוב תוכנית ווב המשתמש צריך לבצע מספר פעולות פשוטות לחלוטין</a:t>
            </a:r>
          </a:p>
          <a:p>
            <a:pPr algn="r" rtl="1"/>
            <a:r>
              <a:rPr lang="he-IL" dirty="0"/>
              <a:t>רוקט הקפידה והשקיעה לכתוב דוקומנטציה ברורה ומגוונת על כלל הפריימוורק, החל מאיך להתחיל דרך תפיסת שגיאות וטיפולן ועד לאיך הכי נכון להכין את התוכנית לפרודקשין</a:t>
            </a:r>
            <a:endParaRPr lang="en-US" dirty="0"/>
          </a:p>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306166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ניהול שגיאות</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pic>
        <p:nvPicPr>
          <p:cNvPr id="4" name="Picture 3">
            <a:extLst>
              <a:ext uri="{FF2B5EF4-FFF2-40B4-BE49-F238E27FC236}">
                <a16:creationId xmlns:a16="http://schemas.microsoft.com/office/drawing/2014/main" id="{AAB44F2E-B1DA-8071-448F-52A22385E3B8}"/>
              </a:ext>
            </a:extLst>
          </p:cNvPr>
          <p:cNvPicPr>
            <a:picLocks noChangeAspect="1"/>
          </p:cNvPicPr>
          <p:nvPr/>
        </p:nvPicPr>
        <p:blipFill>
          <a:blip r:embed="rId2"/>
          <a:stretch>
            <a:fillRect/>
          </a:stretch>
        </p:blipFill>
        <p:spPr>
          <a:xfrm>
            <a:off x="3869564" y="1994867"/>
            <a:ext cx="4452872" cy="4498079"/>
          </a:xfrm>
          <a:prstGeom prst="rect">
            <a:avLst/>
          </a:prstGeom>
        </p:spPr>
      </p:pic>
    </p:spTree>
    <p:extLst>
      <p:ext uri="{BB962C8B-B14F-4D97-AF65-F5344CB8AC3E}">
        <p14:creationId xmlns:p14="http://schemas.microsoft.com/office/powerpoint/2010/main" val="117051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ערכי החזרה מהשרת לצרכן</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pic>
        <p:nvPicPr>
          <p:cNvPr id="5" name="Picture 4">
            <a:extLst>
              <a:ext uri="{FF2B5EF4-FFF2-40B4-BE49-F238E27FC236}">
                <a16:creationId xmlns:a16="http://schemas.microsoft.com/office/drawing/2014/main" id="{A3BBD89E-4ED5-B39A-ED7E-D7C32D37AB12}"/>
              </a:ext>
            </a:extLst>
          </p:cNvPr>
          <p:cNvPicPr>
            <a:picLocks noChangeAspect="1"/>
          </p:cNvPicPr>
          <p:nvPr/>
        </p:nvPicPr>
        <p:blipFill>
          <a:blip r:embed="rId2"/>
          <a:stretch>
            <a:fillRect/>
          </a:stretch>
        </p:blipFill>
        <p:spPr>
          <a:xfrm>
            <a:off x="6370149" y="2037476"/>
            <a:ext cx="5240660" cy="381053"/>
          </a:xfrm>
          <a:prstGeom prst="rect">
            <a:avLst/>
          </a:prstGeom>
        </p:spPr>
      </p:pic>
      <p:pic>
        <p:nvPicPr>
          <p:cNvPr id="8" name="Picture 7">
            <a:extLst>
              <a:ext uri="{FF2B5EF4-FFF2-40B4-BE49-F238E27FC236}">
                <a16:creationId xmlns:a16="http://schemas.microsoft.com/office/drawing/2014/main" id="{62EC3C42-B651-7E71-1699-B3C4C20B0FC2}"/>
              </a:ext>
            </a:extLst>
          </p:cNvPr>
          <p:cNvPicPr>
            <a:picLocks noChangeAspect="1"/>
          </p:cNvPicPr>
          <p:nvPr/>
        </p:nvPicPr>
        <p:blipFill>
          <a:blip r:embed="rId3"/>
          <a:stretch>
            <a:fillRect/>
          </a:stretch>
        </p:blipFill>
        <p:spPr>
          <a:xfrm>
            <a:off x="341766" y="2037476"/>
            <a:ext cx="5122600" cy="409632"/>
          </a:xfrm>
          <a:prstGeom prst="rect">
            <a:avLst/>
          </a:prstGeom>
        </p:spPr>
      </p:pic>
      <p:pic>
        <p:nvPicPr>
          <p:cNvPr id="10" name="Picture 9">
            <a:extLst>
              <a:ext uri="{FF2B5EF4-FFF2-40B4-BE49-F238E27FC236}">
                <a16:creationId xmlns:a16="http://schemas.microsoft.com/office/drawing/2014/main" id="{F3363584-8603-EDBD-D6EC-375F583B2E75}"/>
              </a:ext>
            </a:extLst>
          </p:cNvPr>
          <p:cNvPicPr>
            <a:picLocks noChangeAspect="1"/>
          </p:cNvPicPr>
          <p:nvPr/>
        </p:nvPicPr>
        <p:blipFill>
          <a:blip r:embed="rId4"/>
          <a:stretch>
            <a:fillRect/>
          </a:stretch>
        </p:blipFill>
        <p:spPr>
          <a:xfrm>
            <a:off x="207793" y="3558286"/>
            <a:ext cx="5256573" cy="1705213"/>
          </a:xfrm>
          <a:prstGeom prst="rect">
            <a:avLst/>
          </a:prstGeom>
        </p:spPr>
      </p:pic>
      <p:pic>
        <p:nvPicPr>
          <p:cNvPr id="12" name="Picture 11">
            <a:extLst>
              <a:ext uri="{FF2B5EF4-FFF2-40B4-BE49-F238E27FC236}">
                <a16:creationId xmlns:a16="http://schemas.microsoft.com/office/drawing/2014/main" id="{0FF6DFE0-86FC-09D9-8C1A-0C66F7C7576B}"/>
              </a:ext>
            </a:extLst>
          </p:cNvPr>
          <p:cNvPicPr>
            <a:picLocks noChangeAspect="1"/>
          </p:cNvPicPr>
          <p:nvPr/>
        </p:nvPicPr>
        <p:blipFill>
          <a:blip r:embed="rId5"/>
          <a:stretch>
            <a:fillRect/>
          </a:stretch>
        </p:blipFill>
        <p:spPr>
          <a:xfrm>
            <a:off x="6370149" y="3558286"/>
            <a:ext cx="5614058" cy="628738"/>
          </a:xfrm>
          <a:prstGeom prst="rect">
            <a:avLst/>
          </a:prstGeom>
        </p:spPr>
      </p:pic>
    </p:spTree>
    <p:extLst>
      <p:ext uri="{BB962C8B-B14F-4D97-AF65-F5344CB8AC3E}">
        <p14:creationId xmlns:p14="http://schemas.microsoft.com/office/powerpoint/2010/main" val="325776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15EA7-2E97-D23A-0F04-10B09C5193A2}"/>
              </a:ext>
            </a:extLst>
          </p:cNvPr>
          <p:cNvPicPr>
            <a:picLocks noChangeAspect="1"/>
          </p:cNvPicPr>
          <p:nvPr/>
        </p:nvPicPr>
        <p:blipFill>
          <a:blip r:embed="rId2"/>
          <a:stretch>
            <a:fillRect/>
          </a:stretch>
        </p:blipFill>
        <p:spPr>
          <a:xfrm>
            <a:off x="2052810" y="971537"/>
            <a:ext cx="8086380" cy="4914926"/>
          </a:xfrm>
          <a:prstGeom prst="rect">
            <a:avLst/>
          </a:prstGeom>
        </p:spPr>
      </p:pic>
    </p:spTree>
    <p:extLst>
      <p:ext uri="{BB962C8B-B14F-4D97-AF65-F5344CB8AC3E}">
        <p14:creationId xmlns:p14="http://schemas.microsoft.com/office/powerpoint/2010/main" val="178066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איפה רוקט נופלת</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sp>
        <p:nvSpPr>
          <p:cNvPr id="5" name="Content Placeholder 5">
            <a:extLst>
              <a:ext uri="{FF2B5EF4-FFF2-40B4-BE49-F238E27FC236}">
                <a16:creationId xmlns:a16="http://schemas.microsoft.com/office/drawing/2014/main" id="{22BAD0F1-90E7-289D-A2D9-8E42B8725229}"/>
              </a:ext>
            </a:extLst>
          </p:cNvPr>
          <p:cNvSpPr txBox="1">
            <a:spLocks/>
          </p:cNvSpPr>
          <p:nvPr/>
        </p:nvSpPr>
        <p:spPr>
          <a:xfrm>
            <a:off x="1265976" y="2380403"/>
            <a:ext cx="10497233" cy="363304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r" rtl="1"/>
            <a:endParaRPr lang="he-IL" dirty="0"/>
          </a:p>
          <a:p>
            <a:pPr algn="r" rtl="1"/>
            <a:r>
              <a:rPr lang="he-IL" dirty="0"/>
              <a:t>עבודה מול דאטאבייס היא טרחנית ומוסרבלת מפני שערכי ההחזרה הינם עטופים ב</a:t>
            </a:r>
            <a:r>
              <a:rPr lang="en-US" dirty="0"/>
              <a:t>struct</a:t>
            </a:r>
            <a:r>
              <a:rPr lang="he-IL" dirty="0"/>
              <a:t>: </a:t>
            </a:r>
            <a:r>
              <a:rPr lang="en-US" dirty="0"/>
              <a:t>RESULT</a:t>
            </a:r>
            <a:r>
              <a:rPr lang="he-IL" dirty="0"/>
              <a:t> ולכן להמשיך לעבוד איתם מצריך עיבוד נוסף, דבר שמאריך את כתיבת הקוד ומסרבל אותו למרות הניסיון הגדול להנגיש וליצור עבודה נוחה</a:t>
            </a:r>
          </a:p>
          <a:p>
            <a:pPr algn="r" rtl="1"/>
            <a:r>
              <a:rPr lang="he-IL" dirty="0"/>
              <a:t>למרות הניסיונות ליעילות ומהירות, בפועל הפריימוורק נופל ביחס לפריימוורקים אחרים גם בשפה ראסט וגם בשפות אחרות</a:t>
            </a:r>
          </a:p>
          <a:p>
            <a:pPr algn="r" rtl="1"/>
            <a:r>
              <a:rPr lang="he-IL" dirty="0"/>
              <a:t>רוקט צעיר מאוד ולמרות הטענה שהוא מוכן לעבודה בפרודקשין הפריימוורק צעיר ויש לו עוד הרבה לאן להתפתח ולכן אם מחפשים לייצר מערכת ווב גדולה אולי כדאי לשקול שפה ופריימוורק אחרים</a:t>
            </a:r>
          </a:p>
          <a:p>
            <a:pPr algn="r" rtl="1"/>
            <a:endParaRPr lang="en-US" dirty="0"/>
          </a:p>
          <a:p>
            <a:pPr marL="0" indent="0" algn="r" rtl="1">
              <a:buNone/>
            </a:pPr>
            <a:endParaRPr lang="he-IL" dirty="0"/>
          </a:p>
          <a:p>
            <a:pPr algn="r" rtl="1"/>
            <a:endParaRPr lang="he-IL" dirty="0"/>
          </a:p>
          <a:p>
            <a:pPr algn="r" rtl="1"/>
            <a:endParaRPr lang="he-IL" dirty="0"/>
          </a:p>
          <a:p>
            <a:pPr marL="0" indent="0" algn="r" rtl="1">
              <a:buFont typeface="Wingdings 2" panose="05020102010507070707" pitchFamily="18" charset="2"/>
              <a:buNone/>
            </a:pPr>
            <a:endParaRPr lang="en-IL" dirty="0"/>
          </a:p>
        </p:txBody>
      </p:sp>
    </p:spTree>
    <p:extLst>
      <p:ext uri="{BB962C8B-B14F-4D97-AF65-F5344CB8AC3E}">
        <p14:creationId xmlns:p14="http://schemas.microsoft.com/office/powerpoint/2010/main" val="46281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B096C6-D840-769B-0B07-4DCC0DB15DF4}"/>
              </a:ext>
            </a:extLst>
          </p:cNvPr>
          <p:cNvPicPr>
            <a:picLocks noChangeAspect="1"/>
          </p:cNvPicPr>
          <p:nvPr/>
        </p:nvPicPr>
        <p:blipFill>
          <a:blip r:embed="rId2"/>
          <a:stretch>
            <a:fillRect/>
          </a:stretch>
        </p:blipFill>
        <p:spPr>
          <a:xfrm>
            <a:off x="1827693" y="661012"/>
            <a:ext cx="9047045" cy="5888515"/>
          </a:xfrm>
          <a:prstGeom prst="rect">
            <a:avLst/>
          </a:prstGeom>
        </p:spPr>
      </p:pic>
    </p:spTree>
    <p:extLst>
      <p:ext uri="{BB962C8B-B14F-4D97-AF65-F5344CB8AC3E}">
        <p14:creationId xmlns:p14="http://schemas.microsoft.com/office/powerpoint/2010/main" val="7947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העתיד של ראסט ורוקט</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sp>
        <p:nvSpPr>
          <p:cNvPr id="5" name="Content Placeholder 5">
            <a:extLst>
              <a:ext uri="{FF2B5EF4-FFF2-40B4-BE49-F238E27FC236}">
                <a16:creationId xmlns:a16="http://schemas.microsoft.com/office/drawing/2014/main" id="{22BAD0F1-90E7-289D-A2D9-8E42B8725229}"/>
              </a:ext>
            </a:extLst>
          </p:cNvPr>
          <p:cNvSpPr txBox="1">
            <a:spLocks/>
          </p:cNvSpPr>
          <p:nvPr/>
        </p:nvSpPr>
        <p:spPr>
          <a:xfrm>
            <a:off x="1265976" y="2380403"/>
            <a:ext cx="10497233" cy="363304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r" rtl="1"/>
            <a:endParaRPr lang="he-IL" dirty="0"/>
          </a:p>
          <a:p>
            <a:pPr algn="r" rtl="1"/>
            <a:r>
              <a:rPr lang="he-IL" dirty="0"/>
              <a:t>ראסט מגדירה את עצמה כשפת תכנות מערכות ומכאן שהיא שואפת להוות תחליף/כח משלים למערכות הבנויות על </a:t>
            </a:r>
            <a:r>
              <a:rPr lang="en-US" dirty="0"/>
              <a:t>C</a:t>
            </a:r>
            <a:r>
              <a:rPr lang="he-IL" dirty="0"/>
              <a:t>/</a:t>
            </a:r>
            <a:r>
              <a:rPr lang="en-US" dirty="0"/>
              <a:t>C</a:t>
            </a:r>
            <a:r>
              <a:rPr lang="he-IL" dirty="0"/>
              <a:t>++,  כבר היום מתחילים לאמץ אותה בפיצ'רים מסויימים במערכת הקרנל של לינוקס, וכן ממשקים גדולים </a:t>
            </a:r>
            <a:r>
              <a:rPr lang="en-US" dirty="0"/>
              <a:t>AWS</a:t>
            </a:r>
            <a:r>
              <a:rPr lang="he-IL" dirty="0"/>
              <a:t> וגוגל קלאוד כבר עכשיו מתשמים בראסט בחלק מהקוד שלהם</a:t>
            </a:r>
          </a:p>
          <a:p>
            <a:pPr algn="r" rtl="1"/>
            <a:r>
              <a:rPr lang="he-IL" dirty="0"/>
              <a:t>בעזרת מוזילה ראסט מקווה להצליח להיכנס לשוק הווב, כבר היום קיים דפדפן מבית מוזילה בשם </a:t>
            </a:r>
            <a:r>
              <a:rPr lang="en-US" dirty="0"/>
              <a:t>Servo</a:t>
            </a:r>
            <a:r>
              <a:rPr lang="he-IL" dirty="0"/>
              <a:t> אשר בנוי על ראסט. ומהכניסה שלה לשוק רוקט תנסה להיות הפריימוורק המוביל כאשר מדובר על ווב</a:t>
            </a:r>
            <a:endParaRPr lang="en-US" dirty="0"/>
          </a:p>
          <a:p>
            <a:pPr algn="r" rtl="1"/>
            <a:r>
              <a:rPr lang="he-IL" dirty="0"/>
              <a:t>ראסט נבחרה כבר </a:t>
            </a:r>
            <a:r>
              <a:rPr lang="en-US" dirty="0"/>
              <a:t>7</a:t>
            </a:r>
            <a:r>
              <a:rPr lang="he-IL" dirty="0"/>
              <a:t> שנים ברציפות להיות השפה האהובה על מתכנתים בסטאק אובר פלואו, השאיפה של היוצרים של השפה היא להשתמש באהדה של השפה הזאת על מנת לבסס את הקהילה ואת השפה כחלק אינטגרלי מעולם התכנות היום</a:t>
            </a:r>
          </a:p>
          <a:p>
            <a:pPr algn="r" rtl="1"/>
            <a:endParaRPr lang="he-IL" dirty="0"/>
          </a:p>
          <a:p>
            <a:pPr algn="r" rtl="1"/>
            <a:endParaRPr lang="en-US" dirty="0"/>
          </a:p>
          <a:p>
            <a:pPr marL="0" indent="0" algn="r" rtl="1">
              <a:buNone/>
            </a:pPr>
            <a:endParaRPr lang="he-IL" dirty="0"/>
          </a:p>
          <a:p>
            <a:pPr algn="r" rtl="1"/>
            <a:endParaRPr lang="he-IL" dirty="0"/>
          </a:p>
          <a:p>
            <a:pPr algn="r" rtl="1"/>
            <a:endParaRPr lang="he-IL" dirty="0"/>
          </a:p>
          <a:p>
            <a:pPr marL="0" indent="0" algn="r" rtl="1">
              <a:buFont typeface="Wingdings 2" panose="05020102010507070707" pitchFamily="18" charset="2"/>
              <a:buNone/>
            </a:pPr>
            <a:endParaRPr lang="en-IL" dirty="0"/>
          </a:p>
        </p:txBody>
      </p:sp>
    </p:spTree>
    <p:extLst>
      <p:ext uri="{BB962C8B-B14F-4D97-AF65-F5344CB8AC3E}">
        <p14:creationId xmlns:p14="http://schemas.microsoft.com/office/powerpoint/2010/main" val="1159616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Hub - rochacbruno/rust_memes: The best memes and stickers about #rust # rustlang - listed here for easy use on talks and share">
            <a:extLst>
              <a:ext uri="{FF2B5EF4-FFF2-40B4-BE49-F238E27FC236}">
                <a16:creationId xmlns:a16="http://schemas.microsoft.com/office/drawing/2014/main" id="{85D9BA43-B974-DA47-686E-D755EB721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012" y="891012"/>
            <a:ext cx="5075976" cy="507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49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r" rtl="1"/>
            <a:r>
              <a:rPr lang="he-IL" dirty="0"/>
              <a:t>מה זה ראסט?</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r>
              <a:rPr lang="he-IL" dirty="0"/>
              <a:t>ראסט הינה שפת לואו לבל מבוססת מבני נתונים(בדומה ל</a:t>
            </a:r>
            <a:r>
              <a:rPr lang="en-US" dirty="0"/>
              <a:t>C</a:t>
            </a:r>
            <a:r>
              <a:rPr lang="he-IL" dirty="0"/>
              <a:t>)</a:t>
            </a:r>
          </a:p>
          <a:p>
            <a:pPr algn="r" rtl="1"/>
            <a:r>
              <a:rPr lang="he-IL" dirty="0"/>
              <a:t>ראסט הינה שפה אשר מוגדרת </a:t>
            </a:r>
            <a:r>
              <a:rPr lang="en-US" dirty="0"/>
              <a:t>Type safe</a:t>
            </a:r>
            <a:r>
              <a:rPr lang="he-IL" dirty="0"/>
              <a:t> ואין יכולת לבצע שגיאה של חוסר התאמה בין טייפים</a:t>
            </a:r>
          </a:p>
          <a:p>
            <a:pPr algn="r" rtl="1"/>
            <a:r>
              <a:rPr lang="he-IL" dirty="0"/>
              <a:t>ראסט יכולה לרוץ ללא אינטרפטר(כמו בפייתון) וללא </a:t>
            </a:r>
            <a:r>
              <a:rPr lang="en-US" dirty="0"/>
              <a:t>VM</a:t>
            </a:r>
            <a:r>
              <a:rPr lang="he-IL" dirty="0"/>
              <a:t>(כמו בג'אווה) ולכן בעלת יכולת </a:t>
            </a:r>
            <a:r>
              <a:rPr lang="en-US" dirty="0"/>
              <a:t>deployment</a:t>
            </a:r>
            <a:r>
              <a:rPr lang="he-IL" dirty="0"/>
              <a:t> מאוד נוחה</a:t>
            </a:r>
          </a:p>
          <a:p>
            <a:pPr algn="r" rtl="1"/>
            <a:r>
              <a:rPr lang="he-IL" dirty="0"/>
              <a:t>ראסט הינה שפה בעלת "אוסף זבל"(</a:t>
            </a:r>
            <a:r>
              <a:rPr lang="en-US" dirty="0"/>
              <a:t>AKA garbage collector</a:t>
            </a:r>
            <a:r>
              <a:rPr lang="he-IL" dirty="0"/>
              <a:t>) שפועל בזמן קומפילציה</a:t>
            </a:r>
          </a:p>
          <a:p>
            <a:pPr algn="r" rtl="1"/>
            <a:r>
              <a:rPr lang="he-IL" dirty="0"/>
              <a:t>בראסט לא קיים </a:t>
            </a:r>
            <a:r>
              <a:rPr lang="en-US" dirty="0"/>
              <a:t>NULL</a:t>
            </a:r>
            <a:r>
              <a:rPr lang="he-IL" dirty="0"/>
              <a:t> כערך </a:t>
            </a:r>
          </a:p>
          <a:p>
            <a:pPr algn="r" rtl="1"/>
            <a:r>
              <a:rPr lang="he-IL" dirty="0"/>
              <a:t>ראסט היא שפה אופן סורס</a:t>
            </a:r>
          </a:p>
          <a:p>
            <a:pPr algn="r" rtl="1"/>
            <a:endParaRPr lang="he-IL" dirty="0"/>
          </a:p>
          <a:p>
            <a:pPr algn="r" rtl="1"/>
            <a:endParaRPr lang="en-IL" dirty="0"/>
          </a:p>
        </p:txBody>
      </p:sp>
    </p:spTree>
    <p:extLst>
      <p:ext uri="{BB962C8B-B14F-4D97-AF65-F5344CB8AC3E}">
        <p14:creationId xmlns:p14="http://schemas.microsoft.com/office/powerpoint/2010/main" val="49760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סיכום</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en-US" dirty="0"/>
          </a:p>
          <a:p>
            <a:pPr algn="r" rtl="1"/>
            <a:endParaRPr lang="he-IL" dirty="0"/>
          </a:p>
          <a:p>
            <a:pPr algn="r" rtl="1"/>
            <a:endParaRPr lang="he-IL" dirty="0"/>
          </a:p>
          <a:p>
            <a:pPr algn="r" rtl="1"/>
            <a:endParaRPr lang="he-IL" dirty="0"/>
          </a:p>
          <a:p>
            <a:pPr marL="0" indent="0" algn="r" rtl="1">
              <a:buNone/>
            </a:pPr>
            <a:endParaRPr lang="en-IL" dirty="0"/>
          </a:p>
        </p:txBody>
      </p:sp>
      <p:sp>
        <p:nvSpPr>
          <p:cNvPr id="5" name="Content Placeholder 5">
            <a:extLst>
              <a:ext uri="{FF2B5EF4-FFF2-40B4-BE49-F238E27FC236}">
                <a16:creationId xmlns:a16="http://schemas.microsoft.com/office/drawing/2014/main" id="{22BAD0F1-90E7-289D-A2D9-8E42B8725229}"/>
              </a:ext>
            </a:extLst>
          </p:cNvPr>
          <p:cNvSpPr txBox="1">
            <a:spLocks/>
          </p:cNvSpPr>
          <p:nvPr/>
        </p:nvSpPr>
        <p:spPr>
          <a:xfrm>
            <a:off x="1265976" y="2380403"/>
            <a:ext cx="10497233" cy="363304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r" rtl="1"/>
            <a:endParaRPr lang="he-IL" dirty="0"/>
          </a:p>
          <a:p>
            <a:pPr marL="0" indent="0" algn="r" rtl="1">
              <a:buNone/>
            </a:pPr>
            <a:r>
              <a:rPr lang="he-IL" dirty="0"/>
              <a:t>ראסט הינה שפה מעניינת, בטוחה ועם המון פוטנציאל, מעכיר עליה זמן ההתרגלות לשפה שמרחיק מפתחים, יזמים וחברות גדולות מלהשתמש בה שכן הדבר יגזול משאבים רבים, אך למרות זאת הקהילה שלה מתפתחת וגדלה. כמו רבים לפניה, ראסט מנסה להיות תחליף ל</a:t>
            </a:r>
            <a:r>
              <a:rPr lang="en-US" dirty="0"/>
              <a:t>C</a:t>
            </a:r>
            <a:r>
              <a:rPr lang="he-IL" dirty="0"/>
              <a:t>/</a:t>
            </a:r>
            <a:r>
              <a:rPr lang="en-US" dirty="0"/>
              <a:t>C</a:t>
            </a:r>
            <a:r>
              <a:rPr lang="he-IL" dirty="0"/>
              <a:t>++, כזה שמבטיח בטיחות ויציבות אך ראינו דברים כאלה בעבר והינה עד היום </a:t>
            </a:r>
            <a:r>
              <a:rPr lang="en-US" dirty="0"/>
              <a:t>C</a:t>
            </a:r>
            <a:r>
              <a:rPr lang="he-IL" dirty="0"/>
              <a:t> ו</a:t>
            </a:r>
            <a:r>
              <a:rPr lang="en-US" dirty="0"/>
              <a:t>C</a:t>
            </a:r>
            <a:r>
              <a:rPr lang="he-IL" dirty="0"/>
              <a:t>++ תופסות נפח גדול מאוד מהשוק ולא נראה שהדבר הולך להשתנות שכן מי שמאמץ את השפה לא מתכוון להחליף דברים קיימים אלא להוסיף פיצ'רים לדברים קיימים.</a:t>
            </a:r>
            <a:br>
              <a:rPr lang="en-US" dirty="0"/>
            </a:br>
            <a:r>
              <a:rPr lang="he-IL" dirty="0"/>
              <a:t>אין ספק שלראסט יתרונות רבים, אך האם הם שווים לאנשים ולחברות את הזמן הנדש כדי להרים מערכת שלמה? את זה רק הזמן יגיד</a:t>
            </a:r>
          </a:p>
          <a:p>
            <a:pPr algn="r" rtl="1"/>
            <a:endParaRPr lang="he-IL" dirty="0"/>
          </a:p>
          <a:p>
            <a:pPr algn="r" rtl="1"/>
            <a:endParaRPr lang="en-US" dirty="0"/>
          </a:p>
          <a:p>
            <a:pPr marL="0" indent="0" algn="r" rtl="1">
              <a:buNone/>
            </a:pPr>
            <a:endParaRPr lang="he-IL" dirty="0"/>
          </a:p>
          <a:p>
            <a:pPr algn="r" rtl="1"/>
            <a:endParaRPr lang="he-IL" dirty="0"/>
          </a:p>
          <a:p>
            <a:pPr algn="r" rtl="1"/>
            <a:endParaRPr lang="he-IL" dirty="0"/>
          </a:p>
          <a:p>
            <a:pPr marL="0" indent="0" algn="r" rtl="1">
              <a:buFont typeface="Wingdings 2" panose="05020102010507070707" pitchFamily="18" charset="2"/>
              <a:buNone/>
            </a:pPr>
            <a:endParaRPr lang="en-IL" dirty="0"/>
          </a:p>
        </p:txBody>
      </p:sp>
    </p:spTree>
    <p:extLst>
      <p:ext uri="{BB962C8B-B14F-4D97-AF65-F5344CB8AC3E}">
        <p14:creationId xmlns:p14="http://schemas.microsoft.com/office/powerpoint/2010/main" val="3565321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pPr algn="ctr" rtl="1"/>
            <a:r>
              <a:rPr lang="he-IL" dirty="0">
                <a:solidFill>
                  <a:srgbClr val="FFFFFF"/>
                </a:solidFill>
              </a:rPr>
              <a:t>תודה רבה</a:t>
            </a:r>
            <a:endParaRPr lang="en-US" dirty="0">
              <a:solidFill>
                <a:srgbClr val="FFFFFF"/>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r" rtl="1"/>
            <a:r>
              <a:rPr lang="he-IL" dirty="0"/>
              <a:t>אבטחה ובטיחות</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en-US" dirty="0"/>
              <a:t>70% </a:t>
            </a:r>
            <a:r>
              <a:rPr lang="he-IL" dirty="0"/>
              <a:t>מפרצות האבטחה נעשות משגיאות זיכרון בקוד(ניקוי מאוחר מידי של משתנה וכד'), לכן ב</a:t>
            </a:r>
            <a:r>
              <a:rPr lang="en-US" dirty="0"/>
              <a:t>C</a:t>
            </a:r>
            <a:r>
              <a:rPr lang="he-IL" dirty="0"/>
              <a:t>/</a:t>
            </a:r>
            <a:r>
              <a:rPr lang="en-US" dirty="0"/>
              <a:t>C</a:t>
            </a:r>
            <a:r>
              <a:rPr lang="he-IL" dirty="0"/>
              <a:t>++ וכן בשפות כמו ג'אווה שהניקיון הוא באחריות המשתמש או על ידי מנקה זבל שפועל בזמן ריצה קיימת חשיפה לפרצות מסוגים שונים</a:t>
            </a:r>
          </a:p>
          <a:p>
            <a:pPr algn="r" rtl="1"/>
            <a:r>
              <a:rPr lang="he-IL" dirty="0"/>
              <a:t>בראסט קיים מנקה זבל אשר פועל בזמן קומפילציה ודואג כי  לא ייתכן מצב של זליגת זיכרון או של ניקיון משתנים בזמנים לא נכונים</a:t>
            </a:r>
          </a:p>
          <a:p>
            <a:pPr algn="r" rtl="1"/>
            <a:r>
              <a:rPr lang="he-IL" dirty="0"/>
              <a:t>ראסט מכריח אותך לחשוב מתי סיימת לעבוד עם משתנה ומתי אתה עוד צריך לעבוד איתו בהמשך הקוד</a:t>
            </a:r>
          </a:p>
          <a:p>
            <a:pPr algn="r" rtl="1"/>
            <a:r>
              <a:rPr lang="he-IL" dirty="0"/>
              <a:t>בראסט כל המשתנים הינם בתצורה בסיסית של </a:t>
            </a:r>
            <a:r>
              <a:rPr lang="en-US" dirty="0"/>
              <a:t>immutable</a:t>
            </a:r>
            <a:r>
              <a:rPr lang="he-IL" dirty="0"/>
              <a:t>, במידה ותרצה ליצור משתנה כזה תצטרך להצהיר על הדבר מראש</a:t>
            </a:r>
          </a:p>
          <a:p>
            <a:pPr marL="0" indent="0" algn="r" rtl="1">
              <a:buNone/>
            </a:pPr>
            <a:endParaRPr lang="en-IL" dirty="0"/>
          </a:p>
        </p:txBody>
      </p:sp>
    </p:spTree>
    <p:extLst>
      <p:ext uri="{BB962C8B-B14F-4D97-AF65-F5344CB8AC3E}">
        <p14:creationId xmlns:p14="http://schemas.microsoft.com/office/powerpoint/2010/main" val="87495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422030-11EA-7BC1-0E39-2DC72EC801BF}"/>
              </a:ext>
            </a:extLst>
          </p:cNvPr>
          <p:cNvSpPr>
            <a:spLocks noGrp="1"/>
          </p:cNvSpPr>
          <p:nvPr>
            <p:ph type="title"/>
          </p:nvPr>
        </p:nvSpPr>
        <p:spPr/>
        <p:txBody>
          <a:bodyPr anchor="ctr"/>
          <a:lstStyle/>
          <a:p>
            <a:pPr algn="ctr"/>
            <a:r>
              <a:rPr lang="he-IL" dirty="0"/>
              <a:t>דוגמאות לעבודה בהעברת משתנים בראסט</a:t>
            </a:r>
            <a:endParaRPr lang="en-IL" dirty="0"/>
          </a:p>
        </p:txBody>
      </p:sp>
      <p:pic>
        <p:nvPicPr>
          <p:cNvPr id="9" name="Picture 8">
            <a:extLst>
              <a:ext uri="{FF2B5EF4-FFF2-40B4-BE49-F238E27FC236}">
                <a16:creationId xmlns:a16="http://schemas.microsoft.com/office/drawing/2014/main" id="{D4EB3893-E388-9D8D-B7F5-92D8791AF1C3}"/>
              </a:ext>
            </a:extLst>
          </p:cNvPr>
          <p:cNvPicPr>
            <a:picLocks noChangeAspect="1"/>
          </p:cNvPicPr>
          <p:nvPr/>
        </p:nvPicPr>
        <p:blipFill>
          <a:blip r:embed="rId2"/>
          <a:stretch>
            <a:fillRect/>
          </a:stretch>
        </p:blipFill>
        <p:spPr>
          <a:xfrm>
            <a:off x="581191" y="2558749"/>
            <a:ext cx="4260616" cy="3302301"/>
          </a:xfrm>
          <a:prstGeom prst="rect">
            <a:avLst/>
          </a:prstGeom>
        </p:spPr>
      </p:pic>
      <p:pic>
        <p:nvPicPr>
          <p:cNvPr id="11" name="Picture 10">
            <a:extLst>
              <a:ext uri="{FF2B5EF4-FFF2-40B4-BE49-F238E27FC236}">
                <a16:creationId xmlns:a16="http://schemas.microsoft.com/office/drawing/2014/main" id="{9D2593E3-29DF-0ECB-141B-6353034AB15B}"/>
              </a:ext>
            </a:extLst>
          </p:cNvPr>
          <p:cNvPicPr>
            <a:picLocks noChangeAspect="1"/>
          </p:cNvPicPr>
          <p:nvPr/>
        </p:nvPicPr>
        <p:blipFill>
          <a:blip r:embed="rId3"/>
          <a:stretch>
            <a:fillRect/>
          </a:stretch>
        </p:blipFill>
        <p:spPr>
          <a:xfrm>
            <a:off x="5787971" y="2558749"/>
            <a:ext cx="5456686" cy="2620694"/>
          </a:xfrm>
          <a:prstGeom prst="rect">
            <a:avLst/>
          </a:prstGeom>
        </p:spPr>
      </p:pic>
    </p:spTree>
    <p:extLst>
      <p:ext uri="{BB962C8B-B14F-4D97-AF65-F5344CB8AC3E}">
        <p14:creationId xmlns:p14="http://schemas.microsoft.com/office/powerpoint/2010/main" val="310371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422030-11EA-7BC1-0E39-2DC72EC801BF}"/>
              </a:ext>
            </a:extLst>
          </p:cNvPr>
          <p:cNvSpPr>
            <a:spLocks noGrp="1"/>
          </p:cNvSpPr>
          <p:nvPr>
            <p:ph type="title"/>
          </p:nvPr>
        </p:nvSpPr>
        <p:spPr/>
        <p:txBody>
          <a:bodyPr anchor="ctr"/>
          <a:lstStyle/>
          <a:p>
            <a:pPr algn="ctr"/>
            <a:r>
              <a:rPr lang="he-IL" dirty="0"/>
              <a:t>דוגמאות לעבודה בהעברת משתנים בראסט</a:t>
            </a:r>
            <a:endParaRPr lang="en-IL" dirty="0"/>
          </a:p>
        </p:txBody>
      </p:sp>
      <p:pic>
        <p:nvPicPr>
          <p:cNvPr id="9" name="Picture 8">
            <a:extLst>
              <a:ext uri="{FF2B5EF4-FFF2-40B4-BE49-F238E27FC236}">
                <a16:creationId xmlns:a16="http://schemas.microsoft.com/office/drawing/2014/main" id="{D4EB3893-E388-9D8D-B7F5-92D8791AF1C3}"/>
              </a:ext>
            </a:extLst>
          </p:cNvPr>
          <p:cNvPicPr>
            <a:picLocks noChangeAspect="1"/>
          </p:cNvPicPr>
          <p:nvPr/>
        </p:nvPicPr>
        <p:blipFill>
          <a:blip r:embed="rId2"/>
          <a:stretch>
            <a:fillRect/>
          </a:stretch>
        </p:blipFill>
        <p:spPr>
          <a:xfrm>
            <a:off x="581191" y="2558749"/>
            <a:ext cx="4260616" cy="3302301"/>
          </a:xfrm>
          <a:prstGeom prst="rect">
            <a:avLst/>
          </a:prstGeom>
        </p:spPr>
      </p:pic>
      <p:pic>
        <p:nvPicPr>
          <p:cNvPr id="3" name="Picture 2">
            <a:extLst>
              <a:ext uri="{FF2B5EF4-FFF2-40B4-BE49-F238E27FC236}">
                <a16:creationId xmlns:a16="http://schemas.microsoft.com/office/drawing/2014/main" id="{1B251159-AA41-7967-9BB6-F7822CE44C92}"/>
              </a:ext>
            </a:extLst>
          </p:cNvPr>
          <p:cNvPicPr>
            <a:picLocks noChangeAspect="1"/>
          </p:cNvPicPr>
          <p:nvPr/>
        </p:nvPicPr>
        <p:blipFill>
          <a:blip r:embed="rId3"/>
          <a:stretch>
            <a:fillRect/>
          </a:stretch>
        </p:blipFill>
        <p:spPr>
          <a:xfrm>
            <a:off x="6096000" y="2723603"/>
            <a:ext cx="4625402" cy="2972592"/>
          </a:xfrm>
          <a:prstGeom prst="rect">
            <a:avLst/>
          </a:prstGeom>
        </p:spPr>
      </p:pic>
    </p:spTree>
    <p:extLst>
      <p:ext uri="{BB962C8B-B14F-4D97-AF65-F5344CB8AC3E}">
        <p14:creationId xmlns:p14="http://schemas.microsoft.com/office/powerpoint/2010/main" val="24447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ctr"/>
          <a:lstStyle/>
          <a:p>
            <a:pPr algn="ctr" rtl="1"/>
            <a:r>
              <a:rPr lang="he-IL" dirty="0"/>
              <a:t>דוגמאות לעבודה בהעברת משתנים בראסט</a:t>
            </a:r>
            <a:endParaRPr lang="en-US" dirty="0"/>
          </a:p>
        </p:txBody>
      </p:sp>
      <p:pic>
        <p:nvPicPr>
          <p:cNvPr id="4" name="Content Placeholder 3">
            <a:extLst>
              <a:ext uri="{FF2B5EF4-FFF2-40B4-BE49-F238E27FC236}">
                <a16:creationId xmlns:a16="http://schemas.microsoft.com/office/drawing/2014/main" id="{932DA7E9-0457-B257-45EC-319643E5AA89}"/>
              </a:ext>
            </a:extLst>
          </p:cNvPr>
          <p:cNvPicPr>
            <a:picLocks noGrp="1" noChangeAspect="1"/>
          </p:cNvPicPr>
          <p:nvPr>
            <p:ph sz="half" idx="2"/>
          </p:nvPr>
        </p:nvPicPr>
        <p:blipFill>
          <a:blip r:embed="rId2"/>
          <a:stretch>
            <a:fillRect/>
          </a:stretch>
        </p:blipFill>
        <p:spPr>
          <a:xfrm>
            <a:off x="1508241" y="2346593"/>
            <a:ext cx="9707330" cy="2955039"/>
          </a:xfrm>
        </p:spPr>
      </p:pic>
    </p:spTree>
    <p:extLst>
      <p:ext uri="{BB962C8B-B14F-4D97-AF65-F5344CB8AC3E}">
        <p14:creationId xmlns:p14="http://schemas.microsoft.com/office/powerpoint/2010/main" val="204636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r" rtl="1"/>
            <a:r>
              <a:rPr lang="he-IL" dirty="0"/>
              <a:t>ביצועים</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ראסט הינה שפת לואו לבל אשר ביצועיה מוגדרים כמהירים במיוחד – נכון להיום ברמת הביצועים רק </a:t>
            </a:r>
            <a:r>
              <a:rPr lang="en-US" dirty="0"/>
              <a:t>C</a:t>
            </a:r>
            <a:r>
              <a:rPr lang="he-IL" dirty="0"/>
              <a:t> מהירה יותר מראסט</a:t>
            </a:r>
          </a:p>
          <a:p>
            <a:pPr algn="r" rtl="1"/>
            <a:r>
              <a:rPr lang="he-IL" dirty="0"/>
              <a:t>ניתן להריץ תוכנות ראסט כמעט על כל מכונה מפני שהתוכנה קלה ואינה מצריכה אינטרפטר או </a:t>
            </a:r>
            <a:r>
              <a:rPr lang="en-US" dirty="0"/>
              <a:t>VM</a:t>
            </a:r>
            <a:r>
              <a:rPr lang="he-IL" dirty="0"/>
              <a:t> ולכן המעבר מקוד למוכנות לפרודקשין ולהפצה ושימוש רחב גורמת יתרון מובהק לשפה</a:t>
            </a:r>
          </a:p>
          <a:p>
            <a:pPr algn="r" rtl="1"/>
            <a:endParaRPr lang="he-IL" dirty="0"/>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356502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chor="b"/>
          <a:lstStyle/>
          <a:p>
            <a:pPr algn="r" rtl="1"/>
            <a:r>
              <a:rPr lang="he-IL" dirty="0"/>
              <a:t>השקעה</a:t>
            </a:r>
            <a:endParaRPr lang="en-US" dirty="0"/>
          </a:p>
        </p:txBody>
      </p:sp>
      <p:sp>
        <p:nvSpPr>
          <p:cNvPr id="6" name="Content Placeholder 5">
            <a:extLst>
              <a:ext uri="{FF2B5EF4-FFF2-40B4-BE49-F238E27FC236}">
                <a16:creationId xmlns:a16="http://schemas.microsoft.com/office/drawing/2014/main" id="{54CFC12A-BBA7-8D96-C0C7-11B428DDC71D}"/>
              </a:ext>
            </a:extLst>
          </p:cNvPr>
          <p:cNvSpPr>
            <a:spLocks noGrp="1"/>
          </p:cNvSpPr>
          <p:nvPr>
            <p:ph sz="half" idx="2"/>
          </p:nvPr>
        </p:nvSpPr>
        <p:spPr>
          <a:xfrm>
            <a:off x="1113576" y="2228003"/>
            <a:ext cx="10497233" cy="3633047"/>
          </a:xfrm>
        </p:spPr>
        <p:txBody>
          <a:bodyPr anchor="t"/>
          <a:lstStyle/>
          <a:p>
            <a:pPr algn="r" rtl="1"/>
            <a:endParaRPr lang="he-IL" dirty="0"/>
          </a:p>
          <a:p>
            <a:pPr algn="r" rtl="1"/>
            <a:r>
              <a:rPr lang="he-IL" dirty="0"/>
              <a:t>ראסט מגובה על ידי חברת </a:t>
            </a:r>
            <a:r>
              <a:rPr lang="en-US" dirty="0" err="1"/>
              <a:t>Mozila</a:t>
            </a:r>
            <a:r>
              <a:rPr lang="he-IL" dirty="0"/>
              <a:t> שהיא המפתחת של דפדפן </a:t>
            </a:r>
            <a:r>
              <a:rPr lang="en-US" dirty="0" err="1"/>
              <a:t>firefox</a:t>
            </a:r>
            <a:endParaRPr lang="he-IL" dirty="0"/>
          </a:p>
          <a:p>
            <a:pPr algn="r" rtl="1"/>
            <a:r>
              <a:rPr lang="he-IL" dirty="0"/>
              <a:t>ראטס שפה בצמיחה</a:t>
            </a:r>
          </a:p>
          <a:p>
            <a:pPr algn="r" rtl="1"/>
            <a:r>
              <a:rPr lang="he-IL" dirty="0"/>
              <a:t>לראסט לה קהילה צעירה ופעילה שמשתדלת ליצור ספריות חדשות ומגוונות וכן לעזור במגוון תחומים ושאלות לאנשים חדשים שמגיעים אליה</a:t>
            </a:r>
          </a:p>
          <a:p>
            <a:pPr algn="r" rtl="1"/>
            <a:endParaRPr lang="he-IL" dirty="0"/>
          </a:p>
          <a:p>
            <a:pPr algn="r" rtl="1"/>
            <a:endParaRPr lang="he-IL" dirty="0"/>
          </a:p>
          <a:p>
            <a:pPr marL="0" indent="0" algn="r" rtl="1">
              <a:buNone/>
            </a:pPr>
            <a:endParaRPr lang="en-IL" dirty="0"/>
          </a:p>
        </p:txBody>
      </p:sp>
    </p:spTree>
    <p:extLst>
      <p:ext uri="{BB962C8B-B14F-4D97-AF65-F5344CB8AC3E}">
        <p14:creationId xmlns:p14="http://schemas.microsoft.com/office/powerpoint/2010/main" val="23299634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1156</TotalTime>
  <Words>962</Words>
  <Application>Microsoft Office PowerPoint</Application>
  <PresentationFormat>Widescreen</PresentationFormat>
  <Paragraphs>125</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Gill Sans MT</vt:lpstr>
      <vt:lpstr>Wingdings 2</vt:lpstr>
      <vt:lpstr>Dividend</vt:lpstr>
      <vt:lpstr>Rust &amp; rocket.rs</vt:lpstr>
      <vt:lpstr>ראסט בשלוש מילים</vt:lpstr>
      <vt:lpstr>מה זה ראסט?</vt:lpstr>
      <vt:lpstr>אבטחה ובטיחות</vt:lpstr>
      <vt:lpstr>דוגמאות לעבודה בהעברת משתנים בראסט</vt:lpstr>
      <vt:lpstr>דוגמאות לעבודה בהעברת משתנים בראסט</vt:lpstr>
      <vt:lpstr>דוגמאות לעבודה בהעברת משתנים בראסט</vt:lpstr>
      <vt:lpstr>ביצועים</vt:lpstr>
      <vt:lpstr>השקעה</vt:lpstr>
      <vt:lpstr>ערוץ הדיסקורד של השפה</vt:lpstr>
      <vt:lpstr>השפה האהובה ביותר לפי stackOverflow </vt:lpstr>
      <vt:lpstr>Google  trends</vt:lpstr>
      <vt:lpstr>Reddit</vt:lpstr>
      <vt:lpstr>PowerPoint Presentation</vt:lpstr>
      <vt:lpstr>ראסט אינה משולמת</vt:lpstr>
      <vt:lpstr>איך נעשה השוואת סטרינגים בראסט</vt:lpstr>
      <vt:lpstr>עבודה עם בסיסי נתונים</vt:lpstr>
      <vt:lpstr>PowerPoint Presentation</vt:lpstr>
      <vt:lpstr>מה זה Rocket.rs?</vt:lpstr>
      <vt:lpstr>אבטחה</vt:lpstr>
      <vt:lpstr>ביצועים</vt:lpstr>
      <vt:lpstr>נגישות</vt:lpstr>
      <vt:lpstr>ניהול שגיאות</vt:lpstr>
      <vt:lpstr>ערכי החזרה מהשרת לצרכן</vt:lpstr>
      <vt:lpstr>PowerPoint Presentation</vt:lpstr>
      <vt:lpstr>איפה רוקט נופלת</vt:lpstr>
      <vt:lpstr>PowerPoint Presentation</vt:lpstr>
      <vt:lpstr>העתיד של ראסט ורוקט</vt:lpstr>
      <vt:lpstr>PowerPoint Presentation</vt:lpstr>
      <vt:lpstr>סיכום</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 &amp; rocket.rs</dc:title>
  <dc:creator>Gil Nussbaum</dc:creator>
  <cp:lastModifiedBy>Gil Nussbaum</cp:lastModifiedBy>
  <cp:revision>16</cp:revision>
  <dcterms:created xsi:type="dcterms:W3CDTF">2022-06-25T17:13:43Z</dcterms:created>
  <dcterms:modified xsi:type="dcterms:W3CDTF">2022-06-26T12:30:08Z</dcterms:modified>
</cp:coreProperties>
</file>