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A878"/>
    <a:srgbClr val="6DB56B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25" d="100"/>
          <a:sy n="25" d="100"/>
        </p:scale>
        <p:origin x="879" y="-1749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22.08.2020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 – und Informationstechnik FS19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</a:t>
            </a:r>
            <a:r>
              <a:rPr lang="de-CH" sz="3600" b="1" kern="0" dirty="0">
                <a:latin typeface="+mn-lt"/>
              </a:rPr>
              <a:t>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Lukas Meienberger; Gabriel Nussbaumer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lang="en-US" sz="3600" kern="0" dirty="0">
                <a:latin typeface="+mn-lt"/>
              </a:rPr>
              <a:t>Remy </a:t>
            </a:r>
            <a:r>
              <a:rPr lang="en-US" sz="3600" kern="0" dirty="0" err="1">
                <a:latin typeface="+mn-lt"/>
              </a:rPr>
              <a:t>Bringold</a:t>
            </a:r>
            <a:r>
              <a:rPr lang="en-US" sz="3600" kern="0" dirty="0">
                <a:latin typeface="+mn-lt"/>
              </a:rPr>
              <a:t>, remy.bringold@edu.teko.ch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dirty="0">
                <a:latin typeface="+mn-lt"/>
              </a:rPr>
              <a:t>albert.zihlmann@fhnw.ch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Enn</a:t>
            </a:r>
            <a:endParaRPr lang="de-DE" sz="7200" dirty="0"/>
          </a:p>
        </p:txBody>
      </p:sp>
      <p:pic>
        <p:nvPicPr>
          <p:cNvPr id="6" name="Grafik 5" descr="Ein Bild, das Raum, Uhr enthält.&#10;&#10;Automatisch generierte Beschreibung">
            <a:extLst>
              <a:ext uri="{FF2B5EF4-FFF2-40B4-BE49-F238E27FC236}">
                <a16:creationId xmlns:a16="http://schemas.microsoft.com/office/drawing/2014/main" id="{9C6E8176-D3EF-430A-9ED3-FE6D7CE6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2" y="5290915"/>
            <a:ext cx="23007836" cy="146382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95490B-8EB5-4EC8-AC8A-782E2B4F5453}"/>
              </a:ext>
            </a:extLst>
          </p:cNvPr>
          <p:cNvSpPr txBox="1"/>
          <p:nvPr/>
        </p:nvSpPr>
        <p:spPr>
          <a:xfrm>
            <a:off x="7772204" y="3307905"/>
            <a:ext cx="2246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Sensor/Aktor-Plattform für die Raumautomation</a:t>
            </a:r>
            <a:endParaRPr lang="de-CH" sz="48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96AE53-42E6-48D5-8811-B4BE3E38068B}"/>
              </a:ext>
            </a:extLst>
          </p:cNvPr>
          <p:cNvSpPr txBox="1"/>
          <p:nvPr/>
        </p:nvSpPr>
        <p:spPr>
          <a:xfrm>
            <a:off x="3166020" y="20229785"/>
            <a:ext cx="2300783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Es soll, mittels eines WLAN-Netzwerkes, eine preisgünstige Raumautomation ermöglicht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Mit dem Netzwerk verbunden sind der Raspberry Pi Server sowie der Aktor- und Sensorbaustein.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Sensoren und Aktoren können an den </a:t>
            </a:r>
            <a:r>
              <a:rPr lang="de-CH" sz="3200" dirty="0" err="1">
                <a:solidFill>
                  <a:srgbClr val="00B0F0"/>
                </a:solidFill>
              </a:rPr>
              <a:t>Aktorbaustein</a:t>
            </a:r>
            <a:r>
              <a:rPr lang="de-CH" sz="3200" dirty="0">
                <a:solidFill>
                  <a:srgbClr val="00B0F0"/>
                </a:solidFill>
              </a:rPr>
              <a:t> angeschlossen werden, um sie in die Raumautomation zu integrieren.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Der Sensorbaustein nimmt die Temperatur und Tastsignale auf, damit können Aktoren geschaltet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Mithilfe einer Sprachsteuerung lässt sich zusätzlich der Komfort einer Raumautomation steigern.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Es ist möglich mit einem Mobiltelefon oder PC in die Raumautomation zu verwalten.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50"/>
                </a:solidFill>
              </a:rPr>
              <a:t>Der Sensorbaustein wird wie eine Steckdose verbaut und bietet vier </a:t>
            </a:r>
            <a:r>
              <a:rPr lang="de-CH" sz="3200" dirty="0" err="1">
                <a:solidFill>
                  <a:srgbClr val="00B050"/>
                </a:solidFill>
              </a:rPr>
              <a:t>Touchtasten</a:t>
            </a:r>
            <a:r>
              <a:rPr lang="de-CH" sz="3200" dirty="0">
                <a:solidFill>
                  <a:srgbClr val="00B050"/>
                </a:solidFill>
              </a:rPr>
              <a:t> an (neues Design).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7030A0"/>
                </a:solidFill>
              </a:rPr>
              <a:t>Es lässt sich jeder bestehender Raum mithilfe dieser günstigen Raumautomationsplattform aufrüsten.</a:t>
            </a:r>
          </a:p>
        </p:txBody>
      </p:sp>
      <p:pic>
        <p:nvPicPr>
          <p:cNvPr id="30" name="Grafik 29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55C15BA-5151-4A57-BF45-362A13D1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57" y="24967276"/>
            <a:ext cx="16574565" cy="11881320"/>
          </a:xfrm>
          <a:prstGeom prst="rect">
            <a:avLst/>
          </a:prstGeom>
        </p:spPr>
      </p:pic>
      <p:pic>
        <p:nvPicPr>
          <p:cNvPr id="34" name="Grafik 33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1F59D346-68EF-48AA-BA75-3E4533F78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841" y="17869567"/>
            <a:ext cx="3666194" cy="1775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lukass .</cp:lastModifiedBy>
  <cp:revision>68</cp:revision>
  <dcterms:created xsi:type="dcterms:W3CDTF">2016-08-24T06:54:02Z</dcterms:created>
  <dcterms:modified xsi:type="dcterms:W3CDTF">2020-08-22T13:49:54Z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