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6.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3" r:id="rId2"/>
    <p:sldId id="294" r:id="rId3"/>
    <p:sldId id="330" r:id="rId4"/>
    <p:sldId id="349" r:id="rId5"/>
    <p:sldId id="346" r:id="rId6"/>
    <p:sldId id="347" r:id="rId7"/>
    <p:sldId id="348" r:id="rId8"/>
    <p:sldId id="352" r:id="rId9"/>
    <p:sldId id="331" r:id="rId10"/>
    <p:sldId id="335" r:id="rId11"/>
    <p:sldId id="332" r:id="rId12"/>
    <p:sldId id="350" r:id="rId13"/>
    <p:sldId id="327" r:id="rId14"/>
    <p:sldId id="351" r:id="rId15"/>
    <p:sldId id="338" r:id="rId16"/>
    <p:sldId id="339" r:id="rId17"/>
    <p:sldId id="340" r:id="rId18"/>
    <p:sldId id="341" r:id="rId19"/>
    <p:sldId id="353" r:id="rId20"/>
    <p:sldId id="337" r:id="rId21"/>
    <p:sldId id="342" r:id="rId22"/>
    <p:sldId id="343" r:id="rId23"/>
    <p:sldId id="344" r:id="rId24"/>
    <p:sldId id="345" r:id="rId25"/>
    <p:sldId id="354" r:id="rId26"/>
    <p:sldId id="308" r:id="rId27"/>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86496" autoAdjust="0"/>
  </p:normalViewPr>
  <p:slideViewPr>
    <p:cSldViewPr>
      <p:cViewPr>
        <p:scale>
          <a:sx n="75" d="100"/>
          <a:sy n="75" d="100"/>
        </p:scale>
        <p:origin x="1428" y="-450"/>
      </p:cViewPr>
      <p:guideLst>
        <p:guide orient="horz" pos="2568"/>
        <p:guide pos="2880"/>
      </p:guideLst>
    </p:cSldViewPr>
  </p:slideViewPr>
  <p:outlineViewPr>
    <p:cViewPr>
      <p:scale>
        <a:sx n="33" d="100"/>
        <a:sy n="33" d="100"/>
      </p:scale>
      <p:origin x="0" y="-90"/>
    </p:cViewPr>
  </p:outlin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ZA"/>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575DEC8B-4329-4BC5-889B-7C148C07AB3D}" type="datetimeFigureOut">
              <a:rPr lang="en-ZA" smtClean="0"/>
              <a:t>2018/03/26</a:t>
            </a:fld>
            <a:endParaRPr lang="en-ZA"/>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ZA"/>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ZA"/>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942B6A3E-A3ED-4D61-8E3D-CF3DB8356304}" type="slidenum">
              <a:rPr lang="en-ZA" smtClean="0"/>
              <a:t>‹#›</a:t>
            </a:fld>
            <a:endParaRPr lang="en-ZA"/>
          </a:p>
        </p:txBody>
      </p:sp>
    </p:spTree>
    <p:extLst>
      <p:ext uri="{BB962C8B-B14F-4D97-AF65-F5344CB8AC3E}">
        <p14:creationId xmlns:p14="http://schemas.microsoft.com/office/powerpoint/2010/main" val="80046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a:t>
            </a:fld>
            <a:endParaRPr lang="en-ZA" dirty="0"/>
          </a:p>
        </p:txBody>
      </p:sp>
    </p:spTree>
    <p:extLst>
      <p:ext uri="{BB962C8B-B14F-4D97-AF65-F5344CB8AC3E}">
        <p14:creationId xmlns:p14="http://schemas.microsoft.com/office/powerpoint/2010/main" val="399906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11</a:t>
            </a:fld>
            <a:endParaRPr lang="en-ZA" dirty="0"/>
          </a:p>
        </p:txBody>
      </p:sp>
    </p:spTree>
    <p:extLst>
      <p:ext uri="{BB962C8B-B14F-4D97-AF65-F5344CB8AC3E}">
        <p14:creationId xmlns:p14="http://schemas.microsoft.com/office/powerpoint/2010/main" val="2456196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12</a:t>
            </a:fld>
            <a:endParaRPr lang="en-ZA" dirty="0"/>
          </a:p>
        </p:txBody>
      </p:sp>
    </p:spTree>
    <p:extLst>
      <p:ext uri="{BB962C8B-B14F-4D97-AF65-F5344CB8AC3E}">
        <p14:creationId xmlns:p14="http://schemas.microsoft.com/office/powerpoint/2010/main" val="413730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13</a:t>
            </a:fld>
            <a:endParaRPr lang="en-ZA" dirty="0"/>
          </a:p>
        </p:txBody>
      </p:sp>
    </p:spTree>
    <p:extLst>
      <p:ext uri="{BB962C8B-B14F-4D97-AF65-F5344CB8AC3E}">
        <p14:creationId xmlns:p14="http://schemas.microsoft.com/office/powerpoint/2010/main" val="254474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14</a:t>
            </a:fld>
            <a:endParaRPr lang="en-ZA" dirty="0"/>
          </a:p>
        </p:txBody>
      </p:sp>
    </p:spTree>
    <p:extLst>
      <p:ext uri="{BB962C8B-B14F-4D97-AF65-F5344CB8AC3E}">
        <p14:creationId xmlns:p14="http://schemas.microsoft.com/office/powerpoint/2010/main" val="279161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15</a:t>
            </a:fld>
            <a:endParaRPr lang="en-ZA" dirty="0"/>
          </a:p>
        </p:txBody>
      </p:sp>
    </p:spTree>
    <p:extLst>
      <p:ext uri="{BB962C8B-B14F-4D97-AF65-F5344CB8AC3E}">
        <p14:creationId xmlns:p14="http://schemas.microsoft.com/office/powerpoint/2010/main" val="408223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16</a:t>
            </a:fld>
            <a:endParaRPr lang="en-ZA" dirty="0"/>
          </a:p>
        </p:txBody>
      </p:sp>
    </p:spTree>
    <p:extLst>
      <p:ext uri="{BB962C8B-B14F-4D97-AF65-F5344CB8AC3E}">
        <p14:creationId xmlns:p14="http://schemas.microsoft.com/office/powerpoint/2010/main" val="46584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17</a:t>
            </a:fld>
            <a:endParaRPr lang="en-ZA" dirty="0"/>
          </a:p>
        </p:txBody>
      </p:sp>
    </p:spTree>
    <p:extLst>
      <p:ext uri="{BB962C8B-B14F-4D97-AF65-F5344CB8AC3E}">
        <p14:creationId xmlns:p14="http://schemas.microsoft.com/office/powerpoint/2010/main" val="4062421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18</a:t>
            </a:fld>
            <a:endParaRPr lang="en-ZA" dirty="0"/>
          </a:p>
        </p:txBody>
      </p:sp>
    </p:spTree>
    <p:extLst>
      <p:ext uri="{BB962C8B-B14F-4D97-AF65-F5344CB8AC3E}">
        <p14:creationId xmlns:p14="http://schemas.microsoft.com/office/powerpoint/2010/main" val="213310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19</a:t>
            </a:fld>
            <a:endParaRPr lang="en-ZA" dirty="0"/>
          </a:p>
        </p:txBody>
      </p:sp>
    </p:spTree>
    <p:extLst>
      <p:ext uri="{BB962C8B-B14F-4D97-AF65-F5344CB8AC3E}">
        <p14:creationId xmlns:p14="http://schemas.microsoft.com/office/powerpoint/2010/main" val="3852821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20</a:t>
            </a:fld>
            <a:endParaRPr lang="en-ZA" dirty="0"/>
          </a:p>
        </p:txBody>
      </p:sp>
    </p:spTree>
    <p:extLst>
      <p:ext uri="{BB962C8B-B14F-4D97-AF65-F5344CB8AC3E}">
        <p14:creationId xmlns:p14="http://schemas.microsoft.com/office/powerpoint/2010/main" val="332514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3</a:t>
            </a:fld>
            <a:endParaRPr lang="en-ZA" dirty="0"/>
          </a:p>
        </p:txBody>
      </p:sp>
    </p:spTree>
    <p:extLst>
      <p:ext uri="{BB962C8B-B14F-4D97-AF65-F5344CB8AC3E}">
        <p14:creationId xmlns:p14="http://schemas.microsoft.com/office/powerpoint/2010/main" val="475561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21</a:t>
            </a:fld>
            <a:endParaRPr lang="en-ZA" dirty="0"/>
          </a:p>
        </p:txBody>
      </p:sp>
    </p:spTree>
    <p:extLst>
      <p:ext uri="{BB962C8B-B14F-4D97-AF65-F5344CB8AC3E}">
        <p14:creationId xmlns:p14="http://schemas.microsoft.com/office/powerpoint/2010/main" val="318990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22</a:t>
            </a:fld>
            <a:endParaRPr lang="en-ZA" dirty="0"/>
          </a:p>
        </p:txBody>
      </p:sp>
    </p:spTree>
    <p:extLst>
      <p:ext uri="{BB962C8B-B14F-4D97-AF65-F5344CB8AC3E}">
        <p14:creationId xmlns:p14="http://schemas.microsoft.com/office/powerpoint/2010/main" val="1179480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23</a:t>
            </a:fld>
            <a:endParaRPr lang="en-ZA" dirty="0"/>
          </a:p>
        </p:txBody>
      </p:sp>
    </p:spTree>
    <p:extLst>
      <p:ext uri="{BB962C8B-B14F-4D97-AF65-F5344CB8AC3E}">
        <p14:creationId xmlns:p14="http://schemas.microsoft.com/office/powerpoint/2010/main" val="3294278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24</a:t>
            </a:fld>
            <a:endParaRPr lang="en-ZA" dirty="0"/>
          </a:p>
        </p:txBody>
      </p:sp>
    </p:spTree>
    <p:extLst>
      <p:ext uri="{BB962C8B-B14F-4D97-AF65-F5344CB8AC3E}">
        <p14:creationId xmlns:p14="http://schemas.microsoft.com/office/powerpoint/2010/main" val="1436570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25</a:t>
            </a:fld>
            <a:endParaRPr lang="en-ZA" dirty="0"/>
          </a:p>
        </p:txBody>
      </p:sp>
    </p:spTree>
    <p:extLst>
      <p:ext uri="{BB962C8B-B14F-4D97-AF65-F5344CB8AC3E}">
        <p14:creationId xmlns:p14="http://schemas.microsoft.com/office/powerpoint/2010/main" val="263915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4</a:t>
            </a:fld>
            <a:endParaRPr lang="en-ZA" dirty="0"/>
          </a:p>
        </p:txBody>
      </p:sp>
    </p:spTree>
    <p:extLst>
      <p:ext uri="{BB962C8B-B14F-4D97-AF65-F5344CB8AC3E}">
        <p14:creationId xmlns:p14="http://schemas.microsoft.com/office/powerpoint/2010/main" val="228898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5</a:t>
            </a:fld>
            <a:endParaRPr lang="en-ZA" dirty="0"/>
          </a:p>
        </p:txBody>
      </p:sp>
    </p:spTree>
    <p:extLst>
      <p:ext uri="{BB962C8B-B14F-4D97-AF65-F5344CB8AC3E}">
        <p14:creationId xmlns:p14="http://schemas.microsoft.com/office/powerpoint/2010/main" val="939318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6</a:t>
            </a:fld>
            <a:endParaRPr lang="en-ZA" dirty="0"/>
          </a:p>
        </p:txBody>
      </p:sp>
    </p:spTree>
    <p:extLst>
      <p:ext uri="{BB962C8B-B14F-4D97-AF65-F5344CB8AC3E}">
        <p14:creationId xmlns:p14="http://schemas.microsoft.com/office/powerpoint/2010/main" val="1002732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7</a:t>
            </a:fld>
            <a:endParaRPr lang="en-ZA" dirty="0"/>
          </a:p>
        </p:txBody>
      </p:sp>
    </p:spTree>
    <p:extLst>
      <p:ext uri="{BB962C8B-B14F-4D97-AF65-F5344CB8AC3E}">
        <p14:creationId xmlns:p14="http://schemas.microsoft.com/office/powerpoint/2010/main" val="1497148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8</a:t>
            </a:fld>
            <a:endParaRPr lang="en-ZA" dirty="0"/>
          </a:p>
        </p:txBody>
      </p:sp>
    </p:spTree>
    <p:extLst>
      <p:ext uri="{BB962C8B-B14F-4D97-AF65-F5344CB8AC3E}">
        <p14:creationId xmlns:p14="http://schemas.microsoft.com/office/powerpoint/2010/main" val="6169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9</a:t>
            </a:fld>
            <a:endParaRPr lang="en-ZA" dirty="0"/>
          </a:p>
        </p:txBody>
      </p:sp>
    </p:spTree>
    <p:extLst>
      <p:ext uri="{BB962C8B-B14F-4D97-AF65-F5344CB8AC3E}">
        <p14:creationId xmlns:p14="http://schemas.microsoft.com/office/powerpoint/2010/main" val="129811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42B6A3E-A3ED-4D61-8E3D-CF3DB8356304}" type="slidenum">
              <a:rPr lang="en-ZA" smtClean="0"/>
              <a:t>10</a:t>
            </a:fld>
            <a:endParaRPr lang="en-ZA" dirty="0"/>
          </a:p>
        </p:txBody>
      </p:sp>
    </p:spTree>
    <p:extLst>
      <p:ext uri="{BB962C8B-B14F-4D97-AF65-F5344CB8AC3E}">
        <p14:creationId xmlns:p14="http://schemas.microsoft.com/office/powerpoint/2010/main" val="151930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dsingh@nust.na</a:t>
            </a:r>
            <a:endParaRPr lang="en-IN"/>
          </a:p>
        </p:txBody>
      </p:sp>
      <p:sp>
        <p:nvSpPr>
          <p:cNvPr id="6" name="Slide Number Placeholder 5"/>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50764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dsingh@nust.na</a:t>
            </a:r>
            <a:endParaRPr lang="en-IN"/>
          </a:p>
        </p:txBody>
      </p:sp>
      <p:sp>
        <p:nvSpPr>
          <p:cNvPr id="6" name="Slide Number Placeholder 5"/>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326211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dsingh@nust.na</a:t>
            </a:r>
            <a:endParaRPr lang="en-IN"/>
          </a:p>
        </p:txBody>
      </p:sp>
      <p:sp>
        <p:nvSpPr>
          <p:cNvPr id="6" name="Slide Number Placeholder 5"/>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3497113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b="49802"/>
          <a:stretch/>
        </p:blipFill>
        <p:spPr>
          <a:xfrm>
            <a:off x="0" y="0"/>
            <a:ext cx="9144000" cy="3432240"/>
          </a:xfrm>
          <a:prstGeom prst="rect">
            <a:avLst/>
          </a:prstGeom>
        </p:spPr>
      </p:pic>
    </p:spTree>
    <p:extLst>
      <p:ext uri="{BB962C8B-B14F-4D97-AF65-F5344CB8AC3E}">
        <p14:creationId xmlns:p14="http://schemas.microsoft.com/office/powerpoint/2010/main" val="149367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dsingh@nust.na</a:t>
            </a:r>
            <a:endParaRPr lang="en-IN"/>
          </a:p>
        </p:txBody>
      </p:sp>
      <p:sp>
        <p:nvSpPr>
          <p:cNvPr id="6" name="Slide Number Placeholder 5"/>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30026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dsingh@nust.na</a:t>
            </a:r>
            <a:endParaRPr lang="en-IN"/>
          </a:p>
        </p:txBody>
      </p:sp>
      <p:sp>
        <p:nvSpPr>
          <p:cNvPr id="6" name="Slide Number Placeholder 5"/>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323630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dsingh@nust.na</a:t>
            </a:r>
            <a:endParaRPr lang="en-IN"/>
          </a:p>
        </p:txBody>
      </p:sp>
      <p:sp>
        <p:nvSpPr>
          <p:cNvPr id="7" name="Slide Number Placeholder 6"/>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411865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smtClean="0"/>
              <a:t>dsingh@nust.na</a:t>
            </a:r>
            <a:endParaRPr lang="en-IN"/>
          </a:p>
        </p:txBody>
      </p:sp>
      <p:sp>
        <p:nvSpPr>
          <p:cNvPr id="9" name="Slide Number Placeholder 8"/>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9228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dsingh@nust.na</a:t>
            </a:r>
            <a:endParaRPr lang="en-IN"/>
          </a:p>
        </p:txBody>
      </p:sp>
      <p:sp>
        <p:nvSpPr>
          <p:cNvPr id="5" name="Slide Number Placeholder 4"/>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376653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smtClean="0"/>
              <a:t>dsingh@nust.na</a:t>
            </a:r>
            <a:endParaRPr lang="en-IN"/>
          </a:p>
        </p:txBody>
      </p:sp>
      <p:sp>
        <p:nvSpPr>
          <p:cNvPr id="4" name="Slide Number Placeholder 3"/>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297693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dsingh@nust.na</a:t>
            </a:r>
            <a:endParaRPr lang="en-IN"/>
          </a:p>
        </p:txBody>
      </p:sp>
      <p:sp>
        <p:nvSpPr>
          <p:cNvPr id="7" name="Slide Number Placeholder 6"/>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253904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dsingh@nust.na</a:t>
            </a:r>
            <a:endParaRPr lang="en-IN"/>
          </a:p>
        </p:txBody>
      </p:sp>
      <p:sp>
        <p:nvSpPr>
          <p:cNvPr id="7" name="Slide Number Placeholder 6"/>
          <p:cNvSpPr>
            <a:spLocks noGrp="1"/>
          </p:cNvSpPr>
          <p:nvPr>
            <p:ph type="sldNum" sz="quarter" idx="12"/>
          </p:nvPr>
        </p:nvSpPr>
        <p:spPr/>
        <p:txBody>
          <a:bodyPr/>
          <a:lstStyle/>
          <a:p>
            <a:fld id="{2532D8CE-6AC6-4DAE-B5B3-E2E1F1A7A056}" type="slidenum">
              <a:rPr lang="en-IN" smtClean="0"/>
              <a:t>‹#›</a:t>
            </a:fld>
            <a:endParaRPr lang="en-IN"/>
          </a:p>
        </p:txBody>
      </p:sp>
    </p:spTree>
    <p:extLst>
      <p:ext uri="{BB962C8B-B14F-4D97-AF65-F5344CB8AC3E}">
        <p14:creationId xmlns:p14="http://schemas.microsoft.com/office/powerpoint/2010/main" val="288060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dsingh@nust.na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2D8CE-6AC6-4DAE-B5B3-E2E1F1A7A056}" type="slidenum">
              <a:rPr lang="en-IN" smtClean="0"/>
              <a:t>‹#›</a:t>
            </a:fld>
            <a:endParaRPr lang="en-IN"/>
          </a:p>
        </p:txBody>
      </p:sp>
    </p:spTree>
    <p:extLst>
      <p:ext uri="{BB962C8B-B14F-4D97-AF65-F5344CB8AC3E}">
        <p14:creationId xmlns:p14="http://schemas.microsoft.com/office/powerpoint/2010/main" val="305369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cran.r-project.org/web/packages/neuralnet/index.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61" y="1818085"/>
            <a:ext cx="8922638" cy="1437280"/>
          </a:xfrm>
          <a:prstGeom prst="rect">
            <a:avLst/>
          </a:prstGeom>
          <a:noFill/>
        </p:spPr>
        <p:txBody>
          <a:bodyPr wrap="square" lIns="82259" tIns="41130" rIns="82259" bIns="41130" rtlCol="0">
            <a:spAutoFit/>
          </a:bodyPr>
          <a:lstStyle/>
          <a:p>
            <a:r>
              <a:rPr lang="en-US" sz="3200" b="1" dirty="0" smtClean="0">
                <a:solidFill>
                  <a:schemeClr val="bg1"/>
                </a:solidFill>
              </a:rPr>
              <a:t>Neural Networks</a:t>
            </a:r>
          </a:p>
          <a:p>
            <a:r>
              <a:rPr lang="en-US" sz="2000" dirty="0" err="1" smtClean="0">
                <a:solidFill>
                  <a:srgbClr val="FFFFFF"/>
                </a:solidFill>
              </a:rPr>
              <a:t>Dharm</a:t>
            </a:r>
            <a:r>
              <a:rPr lang="en-US" sz="2000" dirty="0" smtClean="0">
                <a:solidFill>
                  <a:srgbClr val="FFFFFF"/>
                </a:solidFill>
              </a:rPr>
              <a:t> Singh </a:t>
            </a:r>
            <a:r>
              <a:rPr lang="en-US" sz="2000" dirty="0" err="1" smtClean="0">
                <a:solidFill>
                  <a:srgbClr val="FFFFFF"/>
                </a:solidFill>
              </a:rPr>
              <a:t>Jat</a:t>
            </a:r>
            <a:r>
              <a:rPr lang="en-US" sz="2000" dirty="0" smtClean="0">
                <a:solidFill>
                  <a:srgbClr val="FFFFFF"/>
                </a:solidFill>
              </a:rPr>
              <a:t>   </a:t>
            </a:r>
            <a:endParaRPr lang="en-US" dirty="0" smtClean="0">
              <a:solidFill>
                <a:srgbClr val="FFFFFF"/>
              </a:solidFill>
            </a:endParaRPr>
          </a:p>
          <a:p>
            <a:r>
              <a:rPr lang="en-US" dirty="0" smtClean="0">
                <a:solidFill>
                  <a:srgbClr val="FFFFFF"/>
                </a:solidFill>
              </a:rPr>
              <a:t>Professor  of Computer Science  </a:t>
            </a:r>
          </a:p>
          <a:p>
            <a:r>
              <a:rPr lang="en-US" dirty="0" smtClean="0">
                <a:solidFill>
                  <a:srgbClr val="FFFFFF"/>
                </a:solidFill>
              </a:rPr>
              <a:t>Email: </a:t>
            </a:r>
            <a:r>
              <a:rPr lang="en-US" dirty="0" smtClean="0">
                <a:solidFill>
                  <a:schemeClr val="bg1"/>
                </a:solidFill>
              </a:rPr>
              <a:t>dsingh@nust.na   </a:t>
            </a:r>
            <a:r>
              <a:rPr lang="en-US" dirty="0" smtClean="0">
                <a:solidFill>
                  <a:srgbClr val="FFFFFF"/>
                </a:solidFill>
              </a:rPr>
              <a:t>                                                                                          27.03. 2018</a:t>
            </a:r>
            <a:endParaRPr lang="en-US" sz="1600" dirty="0">
              <a:solidFill>
                <a:srgbClr val="FFFFFF"/>
              </a:solidFill>
            </a:endParaRPr>
          </a:p>
        </p:txBody>
      </p:sp>
      <p:sp>
        <p:nvSpPr>
          <p:cNvPr id="7" name="TextBox 6"/>
          <p:cNvSpPr txBox="1"/>
          <p:nvPr/>
        </p:nvSpPr>
        <p:spPr>
          <a:xfrm>
            <a:off x="1231026" y="1242918"/>
            <a:ext cx="7214789" cy="359350"/>
          </a:xfrm>
          <a:prstGeom prst="rect">
            <a:avLst/>
          </a:prstGeom>
          <a:noFill/>
        </p:spPr>
        <p:txBody>
          <a:bodyPr wrap="square" lIns="82259" tIns="41130" rIns="82259" bIns="41130" rtlCol="0">
            <a:spAutoFit/>
          </a:bodyPr>
          <a:lstStyle/>
          <a:p>
            <a:r>
              <a:rPr lang="en-US" b="1" dirty="0">
                <a:solidFill>
                  <a:srgbClr val="FFFFFF"/>
                </a:solidFill>
                <a:latin typeface="RopaSoftPro-Regular"/>
              </a:rPr>
              <a:t>Faculty</a:t>
            </a:r>
            <a:r>
              <a:rPr lang="en-US" b="1" dirty="0" smtClean="0">
                <a:solidFill>
                  <a:srgbClr val="FFFFFF"/>
                </a:solidFill>
                <a:latin typeface="RopaSoftPro-Regular"/>
              </a:rPr>
              <a:t> of Computing and Informatics</a:t>
            </a:r>
            <a:endParaRPr lang="en-US" b="1" dirty="0">
              <a:solidFill>
                <a:srgbClr val="FFFFFF"/>
              </a:solidFill>
              <a:latin typeface="RopaSoftPro-Regular"/>
            </a:endParaRPr>
          </a:p>
        </p:txBody>
      </p:sp>
      <p:pic>
        <p:nvPicPr>
          <p:cNvPr id="9" name="Picture 8"/>
          <p:cNvPicPr>
            <a:picLocks noChangeAspect="1"/>
          </p:cNvPicPr>
          <p:nvPr/>
        </p:nvPicPr>
        <p:blipFill>
          <a:blip r:embed="rId2"/>
          <a:stretch>
            <a:fillRect/>
          </a:stretch>
        </p:blipFill>
        <p:spPr>
          <a:xfrm>
            <a:off x="7099355" y="3857374"/>
            <a:ext cx="2150856" cy="2634841"/>
          </a:xfrm>
          <a:prstGeom prst="rect">
            <a:avLst/>
          </a:prstGeom>
        </p:spPr>
      </p:pic>
    </p:spTree>
    <p:extLst>
      <p:ext uri="{BB962C8B-B14F-4D97-AF65-F5344CB8AC3E}">
        <p14:creationId xmlns:p14="http://schemas.microsoft.com/office/powerpoint/2010/main" val="2745769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186594" y="6341992"/>
            <a:ext cx="8712968" cy="276999"/>
          </a:xfrm>
          <a:prstGeom prst="rect">
            <a:avLst/>
          </a:prstGeom>
        </p:spPr>
        <p:txBody>
          <a:bodyPr wrap="square">
            <a:spAutoFit/>
          </a:bodyPr>
          <a:lstStyle/>
          <a:p>
            <a:r>
              <a:rPr lang="en-US" sz="1200" b="1" dirty="0"/>
              <a:t>https://sites.google.com/site/mrstevensonstechclassroom/hl-topics-only/4a-robotics-ai/neural-networks-computational-intelligence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698" y="2435187"/>
            <a:ext cx="6768752" cy="3574197"/>
          </a:xfrm>
          <a:prstGeom prst="rect">
            <a:avLst/>
          </a:prstGeom>
        </p:spPr>
      </p:pic>
      <p:sp>
        <p:nvSpPr>
          <p:cNvPr id="9" name="Rectangle 8"/>
          <p:cNvSpPr/>
          <p:nvPr/>
        </p:nvSpPr>
        <p:spPr>
          <a:xfrm>
            <a:off x="215516" y="675057"/>
            <a:ext cx="8928484" cy="1754326"/>
          </a:xfrm>
          <a:prstGeom prst="rect">
            <a:avLst/>
          </a:prstGeom>
        </p:spPr>
        <p:txBody>
          <a:bodyPr wrap="square">
            <a:spAutoFit/>
          </a:bodyPr>
          <a:lstStyle/>
          <a:p>
            <a:pPr marL="285750" indent="-285750">
              <a:buFont typeface="Arial" panose="020B0604020202020204" pitchFamily="34" charset="0"/>
              <a:buChar char="•"/>
            </a:pPr>
            <a:r>
              <a:rPr lang="en-US" b="1" dirty="0">
                <a:solidFill>
                  <a:srgbClr val="002060"/>
                </a:solidFill>
              </a:rPr>
              <a:t>Each processing </a:t>
            </a:r>
            <a:r>
              <a:rPr lang="en-US" b="1" dirty="0" smtClean="0">
                <a:solidFill>
                  <a:srgbClr val="002060"/>
                </a:solidFill>
              </a:rPr>
              <a:t>node ( </a:t>
            </a:r>
            <a:r>
              <a:rPr lang="en-US" b="1" dirty="0">
                <a:solidFill>
                  <a:srgbClr val="002060"/>
                </a:solidFill>
              </a:rPr>
              <a:t>neuron) has a numeric threshold value. </a:t>
            </a:r>
            <a:endParaRPr lang="en-US" b="1" dirty="0" smtClean="0">
              <a:solidFill>
                <a:srgbClr val="002060"/>
              </a:solidFill>
            </a:endParaRPr>
          </a:p>
          <a:p>
            <a:pPr marL="285750" indent="-285750">
              <a:buFont typeface="Arial" panose="020B0604020202020204" pitchFamily="34" charset="0"/>
              <a:buChar char="•"/>
            </a:pPr>
            <a:r>
              <a:rPr lang="en-US" b="1" dirty="0" smtClean="0">
                <a:solidFill>
                  <a:srgbClr val="002060"/>
                </a:solidFill>
              </a:rPr>
              <a:t>The nods </a:t>
            </a:r>
            <a:r>
              <a:rPr lang="en-US" b="1" dirty="0">
                <a:solidFill>
                  <a:srgbClr val="002060"/>
                </a:solidFill>
              </a:rPr>
              <a:t>compares the effective weight to </a:t>
            </a:r>
            <a:r>
              <a:rPr lang="en-US" b="1" dirty="0" smtClean="0">
                <a:solidFill>
                  <a:srgbClr val="002060"/>
                </a:solidFill>
              </a:rPr>
              <a:t>threshold </a:t>
            </a:r>
            <a:r>
              <a:rPr lang="en-US" b="1" dirty="0">
                <a:solidFill>
                  <a:srgbClr val="002060"/>
                </a:solidFill>
              </a:rPr>
              <a:t>value. </a:t>
            </a:r>
            <a:endParaRPr lang="en-US" b="1" dirty="0" smtClean="0">
              <a:solidFill>
                <a:srgbClr val="002060"/>
              </a:solidFill>
            </a:endParaRPr>
          </a:p>
          <a:p>
            <a:pPr marL="285750" indent="-285750">
              <a:buFont typeface="Arial" panose="020B0604020202020204" pitchFamily="34" charset="0"/>
              <a:buChar char="•"/>
            </a:pPr>
            <a:r>
              <a:rPr lang="en-US" b="1" dirty="0" smtClean="0">
                <a:solidFill>
                  <a:srgbClr val="002060"/>
                </a:solidFill>
              </a:rPr>
              <a:t>If </a:t>
            </a:r>
            <a:r>
              <a:rPr lang="en-US" b="1" dirty="0">
                <a:solidFill>
                  <a:srgbClr val="002060"/>
                </a:solidFill>
              </a:rPr>
              <a:t>the effective weight </a:t>
            </a:r>
            <a:r>
              <a:rPr lang="en-US" b="1" dirty="0" smtClean="0">
                <a:solidFill>
                  <a:srgbClr val="002060"/>
                </a:solidFill>
              </a:rPr>
              <a:t>&gt; threshold,</a:t>
            </a:r>
          </a:p>
          <a:p>
            <a:pPr marL="742950" lvl="1" indent="-285750">
              <a:buFont typeface="Arial" panose="020B0604020202020204" pitchFamily="34" charset="0"/>
              <a:buChar char="•"/>
            </a:pPr>
            <a:r>
              <a:rPr lang="en-US" b="1" dirty="0" smtClean="0">
                <a:solidFill>
                  <a:srgbClr val="002060"/>
                </a:solidFill>
              </a:rPr>
              <a:t> </a:t>
            </a:r>
            <a:r>
              <a:rPr lang="en-US" b="1" dirty="0">
                <a:solidFill>
                  <a:srgbClr val="002060"/>
                </a:solidFill>
              </a:rPr>
              <a:t>the unit produces an output value of </a:t>
            </a:r>
            <a:r>
              <a:rPr lang="en-US" b="1" dirty="0" smtClean="0">
                <a:solidFill>
                  <a:srgbClr val="002060"/>
                </a:solidFill>
              </a:rPr>
              <a:t>1</a:t>
            </a:r>
            <a:r>
              <a:rPr lang="en-US" b="1" dirty="0">
                <a:solidFill>
                  <a:srgbClr val="002060"/>
                </a:solidFill>
              </a:rPr>
              <a:t> </a:t>
            </a:r>
            <a:r>
              <a:rPr lang="en-US" b="1" dirty="0" smtClean="0">
                <a:solidFill>
                  <a:srgbClr val="002060"/>
                </a:solidFill>
              </a:rPr>
              <a:t>else</a:t>
            </a:r>
          </a:p>
          <a:p>
            <a:pPr marL="742950" lvl="1" indent="-285750">
              <a:buFont typeface="Arial" panose="020B0604020202020204" pitchFamily="34" charset="0"/>
              <a:buChar char="•"/>
            </a:pPr>
            <a:r>
              <a:rPr lang="en-US" b="1" dirty="0" smtClean="0">
                <a:solidFill>
                  <a:srgbClr val="002060"/>
                </a:solidFill>
              </a:rPr>
              <a:t>it </a:t>
            </a:r>
            <a:r>
              <a:rPr lang="en-US" b="1" dirty="0">
                <a:solidFill>
                  <a:srgbClr val="002060"/>
                </a:solidFill>
              </a:rPr>
              <a:t>produces an output of 0.</a:t>
            </a:r>
          </a:p>
          <a:p>
            <a:pPr marL="285750" indent="-285750">
              <a:buFont typeface="Arial" panose="020B0604020202020204" pitchFamily="34" charset="0"/>
              <a:buChar char="•"/>
            </a:pPr>
            <a:r>
              <a:rPr lang="en-US" b="1" dirty="0" smtClean="0">
                <a:solidFill>
                  <a:srgbClr val="002060"/>
                </a:solidFill>
              </a:rPr>
              <a:t>The </a:t>
            </a:r>
            <a:r>
              <a:rPr lang="en-US" b="1" dirty="0">
                <a:solidFill>
                  <a:srgbClr val="002060"/>
                </a:solidFill>
              </a:rPr>
              <a:t>process of adjusting the weights an threshold values in a neural net is called training. </a:t>
            </a:r>
          </a:p>
        </p:txBody>
      </p:sp>
      <p:sp>
        <p:nvSpPr>
          <p:cNvPr id="10" name="Rectangle 9"/>
          <p:cNvSpPr/>
          <p:nvPr/>
        </p:nvSpPr>
        <p:spPr>
          <a:xfrm>
            <a:off x="2843808" y="21725"/>
            <a:ext cx="4990020" cy="523220"/>
          </a:xfrm>
          <a:prstGeom prst="rect">
            <a:avLst/>
          </a:prstGeom>
        </p:spPr>
        <p:txBody>
          <a:bodyPr wrap="none">
            <a:spAutoFit/>
          </a:bodyPr>
          <a:lstStyle/>
          <a:p>
            <a:r>
              <a:rPr lang="en-US" sz="2800" b="1" dirty="0">
                <a:solidFill>
                  <a:srgbClr val="C00000"/>
                </a:solidFill>
              </a:rPr>
              <a:t>Input, hidden, and output </a:t>
            </a:r>
            <a:r>
              <a:rPr lang="en-US" sz="2800" b="1" dirty="0" smtClean="0">
                <a:solidFill>
                  <a:srgbClr val="C00000"/>
                </a:solidFill>
              </a:rPr>
              <a:t>layers</a:t>
            </a:r>
            <a:endParaRPr lang="en-US" sz="2800" b="1" dirty="0">
              <a:solidFill>
                <a:srgbClr val="C00000"/>
              </a:solidFill>
            </a:endParaRPr>
          </a:p>
        </p:txBody>
      </p:sp>
    </p:spTree>
    <p:extLst>
      <p:ext uri="{BB962C8B-B14F-4D97-AF65-F5344CB8AC3E}">
        <p14:creationId xmlns:p14="http://schemas.microsoft.com/office/powerpoint/2010/main" val="355662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33590" y="1124744"/>
            <a:ext cx="8712968" cy="3046988"/>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rPr>
              <a:t>The </a:t>
            </a:r>
            <a:r>
              <a:rPr lang="en-US" sz="2400" b="1" dirty="0">
                <a:solidFill>
                  <a:srgbClr val="002060"/>
                </a:solidFill>
              </a:rPr>
              <a:t>connections between nodes or neurons in each layer have associated weights</a:t>
            </a:r>
            <a:r>
              <a:rPr lang="en-US" sz="2400" b="1" dirty="0" smtClean="0">
                <a:solidFill>
                  <a:srgbClr val="002060"/>
                </a:solidFill>
              </a:rPr>
              <a:t>.</a:t>
            </a:r>
          </a:p>
          <a:p>
            <a:pPr marL="342900" indent="-342900" algn="just">
              <a:buFont typeface="Arial" panose="020B0604020202020204" pitchFamily="34" charset="0"/>
              <a:buChar char="•"/>
            </a:pPr>
            <a:endParaRPr lang="en-US" sz="2400" b="1" dirty="0">
              <a:solidFill>
                <a:srgbClr val="002060"/>
              </a:solidFill>
            </a:endParaRPr>
          </a:p>
          <a:p>
            <a:pPr marL="342900" indent="-342900" algn="just">
              <a:buFont typeface="Arial" panose="020B0604020202020204" pitchFamily="34" charset="0"/>
              <a:buChar char="•"/>
            </a:pPr>
            <a:r>
              <a:rPr lang="en-US" sz="2400" b="1" dirty="0" smtClean="0">
                <a:solidFill>
                  <a:srgbClr val="002060"/>
                </a:solidFill>
              </a:rPr>
              <a:t> </a:t>
            </a:r>
            <a:r>
              <a:rPr lang="en-US" sz="2400" b="1" dirty="0">
                <a:solidFill>
                  <a:srgbClr val="002060"/>
                </a:solidFill>
              </a:rPr>
              <a:t>To minimize error and provide accurate predictions these weights are iteratively adjusted by the training algorithm and </a:t>
            </a:r>
            <a:endParaRPr lang="en-US" sz="2400" b="1" dirty="0" smtClean="0">
              <a:solidFill>
                <a:srgbClr val="002060"/>
              </a:solidFill>
            </a:endParaRPr>
          </a:p>
          <a:p>
            <a:pPr algn="just"/>
            <a:endParaRPr lang="en-US" sz="2400" b="1" dirty="0" smtClean="0">
              <a:solidFill>
                <a:srgbClr val="002060"/>
              </a:solidFill>
            </a:endParaRPr>
          </a:p>
          <a:p>
            <a:pPr marL="800100" lvl="1" indent="-342900" algn="just">
              <a:buFont typeface="Courier New" panose="02070309020205020404" pitchFamily="49" charset="0"/>
              <a:buChar char="o"/>
            </a:pPr>
            <a:r>
              <a:rPr lang="en-US" sz="2400" b="1" dirty="0" smtClean="0">
                <a:solidFill>
                  <a:srgbClr val="002060"/>
                </a:solidFill>
              </a:rPr>
              <a:t>the </a:t>
            </a:r>
            <a:r>
              <a:rPr lang="en-US" sz="2400" b="1" dirty="0">
                <a:solidFill>
                  <a:srgbClr val="002060"/>
                </a:solidFill>
              </a:rPr>
              <a:t>predicted results are compared with known values of the target variables. </a:t>
            </a:r>
            <a:endParaRPr lang="en-US" sz="2400" b="1" dirty="0">
              <a:solidFill>
                <a:srgbClr val="002060"/>
              </a:solidFill>
            </a:endParaRPr>
          </a:p>
        </p:txBody>
      </p:sp>
      <p:sp>
        <p:nvSpPr>
          <p:cNvPr id="7" name="Rectangle 6"/>
          <p:cNvSpPr/>
          <p:nvPr/>
        </p:nvSpPr>
        <p:spPr>
          <a:xfrm>
            <a:off x="2843808" y="21725"/>
            <a:ext cx="4990020" cy="523220"/>
          </a:xfrm>
          <a:prstGeom prst="rect">
            <a:avLst/>
          </a:prstGeom>
        </p:spPr>
        <p:txBody>
          <a:bodyPr wrap="none">
            <a:spAutoFit/>
          </a:bodyPr>
          <a:lstStyle/>
          <a:p>
            <a:r>
              <a:rPr lang="en-US" sz="2800" b="1" dirty="0">
                <a:solidFill>
                  <a:srgbClr val="C00000"/>
                </a:solidFill>
              </a:rPr>
              <a:t>Input, hidden, and output </a:t>
            </a:r>
            <a:r>
              <a:rPr lang="en-US" sz="2800" b="1" dirty="0" smtClean="0">
                <a:solidFill>
                  <a:srgbClr val="C00000"/>
                </a:solidFill>
              </a:rPr>
              <a:t>layers</a:t>
            </a:r>
            <a:endParaRPr lang="en-US" sz="2800" b="1" dirty="0">
              <a:solidFill>
                <a:srgbClr val="C00000"/>
              </a:solidFill>
            </a:endParaRPr>
          </a:p>
        </p:txBody>
      </p:sp>
    </p:spTree>
    <p:extLst>
      <p:ext uri="{BB962C8B-B14F-4D97-AF65-F5344CB8AC3E}">
        <p14:creationId xmlns:p14="http://schemas.microsoft.com/office/powerpoint/2010/main" val="1706928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699792" y="125413"/>
            <a:ext cx="6095579" cy="461665"/>
          </a:xfrm>
          <a:prstGeom prst="rect">
            <a:avLst/>
          </a:prstGeom>
        </p:spPr>
        <p:txBody>
          <a:bodyPr wrap="none">
            <a:spAutoFit/>
          </a:bodyPr>
          <a:lstStyle/>
          <a:p>
            <a:r>
              <a:rPr lang="en-US" sz="2400" b="1" dirty="0" smtClean="0">
                <a:solidFill>
                  <a:srgbClr val="C00000"/>
                </a:solidFill>
              </a:rPr>
              <a:t>Schematic Representation of Artificial Neuron </a:t>
            </a:r>
            <a:endParaRPr lang="en-US" sz="24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125759" y="692696"/>
            <a:ext cx="8892481" cy="2246769"/>
          </a:xfrm>
          <a:prstGeom prst="rect">
            <a:avLst/>
          </a:prstGeom>
        </p:spPr>
        <p:txBody>
          <a:bodyPr wrap="square">
            <a:spAutoFit/>
          </a:bodyPr>
          <a:lstStyle/>
          <a:p>
            <a:pPr marL="285750" indent="-285750">
              <a:buFont typeface="Arial" panose="020B0604020202020204" pitchFamily="34" charset="0"/>
              <a:buChar char="•"/>
            </a:pPr>
            <a:r>
              <a:rPr lang="en-US" sz="2000" b="1" dirty="0" smtClean="0">
                <a:solidFill>
                  <a:srgbClr val="002060"/>
                </a:solidFill>
              </a:rPr>
              <a:t>Neurons </a:t>
            </a:r>
            <a:r>
              <a:rPr lang="en-US" sz="2000" b="1" dirty="0">
                <a:solidFill>
                  <a:srgbClr val="002060"/>
                </a:solidFill>
              </a:rPr>
              <a:t>are connected to each other in form of </a:t>
            </a:r>
            <a:r>
              <a:rPr lang="en-US" sz="2000" b="1" dirty="0" smtClean="0">
                <a:solidFill>
                  <a:srgbClr val="002060"/>
                </a:solidFill>
              </a:rPr>
              <a:t>weights</a:t>
            </a:r>
          </a:p>
          <a:p>
            <a:pPr marL="285750" indent="-285750">
              <a:buFont typeface="Arial" panose="020B0604020202020204" pitchFamily="34" charset="0"/>
              <a:buChar char="•"/>
            </a:pPr>
            <a:r>
              <a:rPr lang="en-US" sz="2000" b="1" dirty="0" smtClean="0">
                <a:solidFill>
                  <a:srgbClr val="002060"/>
                </a:solidFill>
              </a:rPr>
              <a:t>Neuron </a:t>
            </a:r>
            <a:r>
              <a:rPr lang="en-US" sz="2000" b="1" dirty="0">
                <a:solidFill>
                  <a:srgbClr val="002060"/>
                </a:solidFill>
              </a:rPr>
              <a:t>model also adds bias weight, </a:t>
            </a:r>
            <a:endParaRPr lang="en-US" sz="2000" b="1" dirty="0" smtClean="0">
              <a:solidFill>
                <a:srgbClr val="002060"/>
              </a:solidFill>
            </a:endParaRPr>
          </a:p>
          <a:p>
            <a:pPr marL="742950" lvl="1" indent="-285750">
              <a:buFont typeface="Arial" panose="020B0604020202020204" pitchFamily="34" charset="0"/>
              <a:buChar char="•"/>
            </a:pPr>
            <a:r>
              <a:rPr lang="en-US" sz="2000" b="1" dirty="0" smtClean="0">
                <a:solidFill>
                  <a:srgbClr val="002060"/>
                </a:solidFill>
              </a:rPr>
              <a:t>which </a:t>
            </a:r>
            <a:r>
              <a:rPr lang="en-US" sz="2000" b="1" dirty="0">
                <a:solidFill>
                  <a:srgbClr val="002060"/>
                </a:solidFill>
              </a:rPr>
              <a:t>is associated with arbitrary input equal to 1, and can be used for adjustment of neuron’s output independently of current values of neuron’s inputs. </a:t>
            </a:r>
            <a:endParaRPr lang="en-US" sz="2000" b="1" dirty="0" smtClean="0">
              <a:solidFill>
                <a:srgbClr val="002060"/>
              </a:solidFill>
            </a:endParaRPr>
          </a:p>
          <a:p>
            <a:pPr marL="285750" indent="-285750">
              <a:buFont typeface="Arial" panose="020B0604020202020204" pitchFamily="34" charset="0"/>
              <a:buChar char="•"/>
            </a:pPr>
            <a:r>
              <a:rPr lang="en-US" sz="2000" b="1" dirty="0" smtClean="0">
                <a:solidFill>
                  <a:srgbClr val="002060"/>
                </a:solidFill>
              </a:rPr>
              <a:t>The </a:t>
            </a:r>
            <a:r>
              <a:rPr lang="en-US" sz="2000" b="1" dirty="0">
                <a:solidFill>
                  <a:srgbClr val="002060"/>
                </a:solidFill>
              </a:rPr>
              <a:t>weights represent the adaptable part of the network, which has the ability to learn</a:t>
            </a:r>
            <a:r>
              <a:rPr lang="en-US" sz="2000" b="1" dirty="0" smtClean="0">
                <a:solidFill>
                  <a:srgbClr val="002060"/>
                </a:solidFill>
              </a:rPr>
              <a:t>.</a:t>
            </a:r>
            <a:endParaRPr lang="en-US" sz="2000" b="1" dirty="0">
              <a:solidFill>
                <a:srgbClr val="002060"/>
              </a:solidFill>
            </a:endParaRPr>
          </a:p>
        </p:txBody>
      </p:sp>
      <p:pic>
        <p:nvPicPr>
          <p:cNvPr id="5" name="Picture 4"/>
          <p:cNvPicPr>
            <a:picLocks noChangeAspect="1"/>
          </p:cNvPicPr>
          <p:nvPr/>
        </p:nvPicPr>
        <p:blipFill rotWithShape="1">
          <a:blip r:embed="rId4"/>
          <a:srcRect l="11539" t="20990" r="49741" b="33335"/>
          <a:stretch/>
        </p:blipFill>
        <p:spPr>
          <a:xfrm>
            <a:off x="971600" y="2969381"/>
            <a:ext cx="4796173" cy="3180973"/>
          </a:xfrm>
          <a:prstGeom prst="rect">
            <a:avLst/>
          </a:prstGeom>
        </p:spPr>
      </p:pic>
      <p:sp>
        <p:nvSpPr>
          <p:cNvPr id="7" name="TextBox 6"/>
          <p:cNvSpPr txBox="1"/>
          <p:nvPr/>
        </p:nvSpPr>
        <p:spPr>
          <a:xfrm>
            <a:off x="2219246" y="6260400"/>
            <a:ext cx="5472608" cy="400110"/>
          </a:xfrm>
          <a:prstGeom prst="rect">
            <a:avLst/>
          </a:prstGeom>
          <a:noFill/>
        </p:spPr>
        <p:txBody>
          <a:bodyPr wrap="square" rtlCol="0">
            <a:spAutoFit/>
          </a:bodyPr>
          <a:lstStyle/>
          <a:p>
            <a:r>
              <a:rPr lang="en-US" sz="2000" i="1" dirty="0" smtClean="0">
                <a:solidFill>
                  <a:srgbClr val="002060"/>
                </a:solidFill>
              </a:rPr>
              <a:t>Fig: Schematic representation of artificial neuron </a:t>
            </a:r>
            <a:endParaRPr lang="en-US" sz="2000" i="1" dirty="0">
              <a:solidFill>
                <a:srgbClr val="002060"/>
              </a:solidFill>
            </a:endParaRPr>
          </a:p>
        </p:txBody>
      </p:sp>
      <p:sp>
        <p:nvSpPr>
          <p:cNvPr id="8" name="TextBox 7"/>
          <p:cNvSpPr txBox="1"/>
          <p:nvPr/>
        </p:nvSpPr>
        <p:spPr>
          <a:xfrm>
            <a:off x="6136127" y="3542451"/>
            <a:ext cx="2728664" cy="646331"/>
          </a:xfrm>
          <a:prstGeom prst="rect">
            <a:avLst/>
          </a:prstGeom>
          <a:noFill/>
        </p:spPr>
        <p:txBody>
          <a:bodyPr wrap="square" rtlCol="0">
            <a:spAutoFit/>
          </a:bodyPr>
          <a:lstStyle/>
          <a:p>
            <a:r>
              <a:rPr lang="en-US" b="1" dirty="0" smtClean="0">
                <a:solidFill>
                  <a:srgbClr val="002060"/>
                </a:solidFill>
              </a:rPr>
              <a:t>The input of a neuron </a:t>
            </a:r>
            <a:r>
              <a:rPr lang="en-US" b="1" dirty="0" err="1" smtClean="0">
                <a:solidFill>
                  <a:srgbClr val="00B050"/>
                </a:solidFill>
              </a:rPr>
              <a:t>N</a:t>
            </a:r>
            <a:r>
              <a:rPr lang="en-US" sz="1400" b="1" dirty="0" err="1" smtClean="0">
                <a:solidFill>
                  <a:srgbClr val="00B050"/>
                </a:solidFill>
              </a:rPr>
              <a:t>j</a:t>
            </a:r>
            <a:r>
              <a:rPr lang="en-US" sz="1400" b="1" dirty="0" smtClean="0">
                <a:solidFill>
                  <a:srgbClr val="00B050"/>
                </a:solidFill>
              </a:rPr>
              <a:t> </a:t>
            </a:r>
            <a:r>
              <a:rPr lang="en-US" b="1" dirty="0" smtClean="0">
                <a:solidFill>
                  <a:srgbClr val="002060"/>
                </a:solidFill>
              </a:rPr>
              <a:t>can be represented as </a:t>
            </a:r>
            <a:endParaRPr lang="en-US" b="1" dirty="0">
              <a:solidFill>
                <a:srgbClr val="002060"/>
              </a:solidFill>
            </a:endParaRPr>
          </a:p>
        </p:txBody>
      </p:sp>
      <p:pic>
        <p:nvPicPr>
          <p:cNvPr id="11" name="Picture 10"/>
          <p:cNvPicPr>
            <a:picLocks noChangeAspect="1"/>
          </p:cNvPicPr>
          <p:nvPr/>
        </p:nvPicPr>
        <p:blipFill rotWithShape="1">
          <a:blip r:embed="rId5"/>
          <a:srcRect l="26916" t="64615" r="64612" b="24751"/>
          <a:stretch/>
        </p:blipFill>
        <p:spPr>
          <a:xfrm>
            <a:off x="6732239" y="4276501"/>
            <a:ext cx="1656185" cy="1168723"/>
          </a:xfrm>
          <a:prstGeom prst="rect">
            <a:avLst/>
          </a:prstGeom>
        </p:spPr>
      </p:pic>
      <p:sp>
        <p:nvSpPr>
          <p:cNvPr id="10" name="Rectangle 9"/>
          <p:cNvSpPr/>
          <p:nvPr/>
        </p:nvSpPr>
        <p:spPr>
          <a:xfrm>
            <a:off x="5405854" y="5544133"/>
            <a:ext cx="3458937" cy="369332"/>
          </a:xfrm>
          <a:prstGeom prst="rect">
            <a:avLst/>
          </a:prstGeom>
        </p:spPr>
        <p:txBody>
          <a:bodyPr wrap="square">
            <a:spAutoFit/>
          </a:bodyPr>
          <a:lstStyle/>
          <a:p>
            <a:r>
              <a:rPr lang="en-US" b="1" dirty="0" smtClean="0">
                <a:solidFill>
                  <a:srgbClr val="00B050"/>
                </a:solidFill>
              </a:rPr>
              <a:t>Activation </a:t>
            </a:r>
            <a:r>
              <a:rPr lang="en-US" b="1" dirty="0">
                <a:solidFill>
                  <a:srgbClr val="00B050"/>
                </a:solidFill>
              </a:rPr>
              <a:t>function </a:t>
            </a:r>
            <a:r>
              <a:rPr lang="en-US" b="1" i="1" dirty="0" smtClean="0">
                <a:solidFill>
                  <a:srgbClr val="002060"/>
                </a:solidFill>
              </a:rPr>
              <a:t>f</a:t>
            </a:r>
            <a:r>
              <a:rPr lang="en-US" b="1" i="1" dirty="0" smtClean="0">
                <a:solidFill>
                  <a:srgbClr val="00B050"/>
                </a:solidFill>
              </a:rPr>
              <a:t> </a:t>
            </a:r>
            <a:r>
              <a:rPr lang="en-US" b="1" i="1" dirty="0" smtClean="0">
                <a:solidFill>
                  <a:srgbClr val="002060"/>
                </a:solidFill>
              </a:rPr>
              <a:t>= </a:t>
            </a:r>
            <a:r>
              <a:rPr lang="en-US" b="1" dirty="0" smtClean="0">
                <a:solidFill>
                  <a:srgbClr val="002060"/>
                </a:solidFill>
              </a:rPr>
              <a:t> </a:t>
            </a:r>
            <a:r>
              <a:rPr lang="en-US" b="1" dirty="0" err="1" smtClean="0">
                <a:solidFill>
                  <a:srgbClr val="002060"/>
                </a:solidFill>
              </a:rPr>
              <a:t>A</a:t>
            </a:r>
            <a:r>
              <a:rPr lang="en-US" sz="1400" b="1" dirty="0" err="1" smtClean="0">
                <a:solidFill>
                  <a:srgbClr val="002060"/>
                </a:solidFill>
              </a:rPr>
              <a:t>j</a:t>
            </a:r>
            <a:r>
              <a:rPr lang="en-US" b="1" dirty="0" smtClean="0">
                <a:solidFill>
                  <a:srgbClr val="002060"/>
                </a:solidFill>
              </a:rPr>
              <a:t> </a:t>
            </a:r>
            <a:r>
              <a:rPr lang="en-US" b="1" dirty="0">
                <a:solidFill>
                  <a:srgbClr val="002060"/>
                </a:solidFill>
              </a:rPr>
              <a:t>= f(</a:t>
            </a:r>
            <a:r>
              <a:rPr lang="en-US" b="1" dirty="0" err="1">
                <a:solidFill>
                  <a:srgbClr val="002060"/>
                </a:solidFill>
              </a:rPr>
              <a:t>S</a:t>
            </a:r>
            <a:r>
              <a:rPr lang="en-US" sz="1600" b="1" dirty="0" err="1">
                <a:solidFill>
                  <a:srgbClr val="002060"/>
                </a:solidFill>
              </a:rPr>
              <a:t>j</a:t>
            </a:r>
            <a:r>
              <a:rPr lang="en-US" b="1" dirty="0">
                <a:solidFill>
                  <a:srgbClr val="002060"/>
                </a:solidFill>
              </a:rPr>
              <a:t>)</a:t>
            </a:r>
            <a:endParaRPr lang="en-US" b="1" dirty="0">
              <a:solidFill>
                <a:srgbClr val="002060"/>
              </a:solidFill>
            </a:endParaRPr>
          </a:p>
        </p:txBody>
      </p:sp>
    </p:spTree>
    <p:extLst>
      <p:ext uri="{BB962C8B-B14F-4D97-AF65-F5344CB8AC3E}">
        <p14:creationId xmlns:p14="http://schemas.microsoft.com/office/powerpoint/2010/main" val="140117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491880" y="30701"/>
            <a:ext cx="3647602" cy="461665"/>
          </a:xfrm>
          <a:prstGeom prst="rect">
            <a:avLst/>
          </a:prstGeom>
        </p:spPr>
        <p:txBody>
          <a:bodyPr wrap="none">
            <a:spAutoFit/>
          </a:bodyPr>
          <a:lstStyle/>
          <a:p>
            <a:r>
              <a:rPr lang="en-US" sz="2400" b="1" dirty="0" smtClean="0">
                <a:solidFill>
                  <a:srgbClr val="C00000"/>
                </a:solidFill>
              </a:rPr>
              <a:t>Neural </a:t>
            </a:r>
            <a:r>
              <a:rPr lang="en-US" sz="2400" b="1" dirty="0" smtClean="0">
                <a:solidFill>
                  <a:srgbClr val="C00000"/>
                </a:solidFill>
              </a:rPr>
              <a:t>Networks and  </a:t>
            </a:r>
            <a:r>
              <a:rPr lang="en-US" sz="2400" b="1" dirty="0" err="1" smtClean="0">
                <a:solidFill>
                  <a:srgbClr val="C00000"/>
                </a:solidFill>
              </a:rPr>
              <a:t>RLab</a:t>
            </a:r>
            <a:endParaRPr lang="en-US" sz="24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251520" y="836712"/>
            <a:ext cx="8712968" cy="4154984"/>
          </a:xfrm>
          <a:prstGeom prst="rect">
            <a:avLst/>
          </a:prstGeom>
        </p:spPr>
        <p:txBody>
          <a:bodyPr wrap="square">
            <a:spAutoFit/>
          </a:bodyPr>
          <a:lstStyle/>
          <a:p>
            <a:r>
              <a:rPr lang="en-US" sz="2400" b="1" dirty="0" smtClean="0">
                <a:solidFill>
                  <a:srgbClr val="002060"/>
                </a:solidFill>
              </a:rPr>
              <a:t>Neural </a:t>
            </a:r>
            <a:r>
              <a:rPr lang="en-US" sz="2400" b="1" dirty="0">
                <a:solidFill>
                  <a:srgbClr val="002060"/>
                </a:solidFill>
              </a:rPr>
              <a:t>network is an important tool related to analyzing big data or working in data science field. </a:t>
            </a:r>
            <a:endParaRPr lang="en-US" sz="2400" b="1" dirty="0" smtClean="0">
              <a:solidFill>
                <a:srgbClr val="002060"/>
              </a:solidFill>
            </a:endParaRPr>
          </a:p>
          <a:p>
            <a:endParaRPr lang="en-US" sz="2400" b="1" dirty="0"/>
          </a:p>
          <a:p>
            <a:r>
              <a:rPr lang="en-US" sz="2400" b="1" dirty="0" smtClean="0">
                <a:solidFill>
                  <a:srgbClr val="C00000"/>
                </a:solidFill>
              </a:rPr>
              <a:t>R </a:t>
            </a:r>
            <a:r>
              <a:rPr lang="en-US" sz="2400" b="1" dirty="0">
                <a:solidFill>
                  <a:srgbClr val="C00000"/>
                </a:solidFill>
              </a:rPr>
              <a:t>language</a:t>
            </a:r>
          </a:p>
          <a:p>
            <a:pPr marL="342900" indent="-342900">
              <a:buFont typeface="Arial" panose="020B0604020202020204" pitchFamily="34" charset="0"/>
              <a:buChar char="•"/>
            </a:pPr>
            <a:r>
              <a:rPr lang="en-US" sz="2400" b="1" dirty="0">
                <a:solidFill>
                  <a:srgbClr val="002060"/>
                </a:solidFill>
              </a:rPr>
              <a:t>R is a programming language with general focus on statistical computation.</a:t>
            </a:r>
          </a:p>
          <a:p>
            <a:pPr marL="342900" indent="-342900">
              <a:buFont typeface="Arial" panose="020B0604020202020204" pitchFamily="34" charset="0"/>
              <a:buChar char="•"/>
            </a:pPr>
            <a:endParaRPr lang="en-US" sz="2400" b="1" dirty="0" smtClean="0">
              <a:solidFill>
                <a:srgbClr val="002060"/>
              </a:solidFill>
            </a:endParaRPr>
          </a:p>
          <a:p>
            <a:pPr marL="342900" indent="-342900">
              <a:buFont typeface="Arial" panose="020B0604020202020204" pitchFamily="34" charset="0"/>
              <a:buChar char="•"/>
            </a:pPr>
            <a:r>
              <a:rPr lang="en-US" sz="2400" b="1" dirty="0" smtClean="0">
                <a:solidFill>
                  <a:srgbClr val="002060"/>
                </a:solidFill>
              </a:rPr>
              <a:t>R </a:t>
            </a:r>
            <a:r>
              <a:rPr lang="en-US" sz="2400" b="1" dirty="0">
                <a:solidFill>
                  <a:srgbClr val="002060"/>
                </a:solidFill>
              </a:rPr>
              <a:t>is a free software environment for statistical computing and graphics, and is widely used by both academia and industry. </a:t>
            </a:r>
            <a:endParaRPr lang="en-US" sz="2400" b="1" dirty="0" smtClean="0">
              <a:solidFill>
                <a:srgbClr val="002060"/>
              </a:solidFill>
            </a:endParaRPr>
          </a:p>
          <a:p>
            <a:pPr marL="342900" indent="-342900">
              <a:buFont typeface="Arial" panose="020B0604020202020204" pitchFamily="34" charset="0"/>
              <a:buChar char="•"/>
            </a:pPr>
            <a:endParaRPr lang="en-US" sz="2400" b="1" dirty="0" smtClean="0">
              <a:solidFill>
                <a:srgbClr val="002060"/>
              </a:solidFill>
            </a:endParaRPr>
          </a:p>
          <a:p>
            <a:pPr marL="342900" indent="-342900">
              <a:buFont typeface="Arial" panose="020B0604020202020204" pitchFamily="34" charset="0"/>
              <a:buChar char="•"/>
            </a:pPr>
            <a:r>
              <a:rPr lang="en-US" sz="2400" b="1" dirty="0" smtClean="0">
                <a:solidFill>
                  <a:srgbClr val="002060"/>
                </a:solidFill>
              </a:rPr>
              <a:t>R </a:t>
            </a:r>
            <a:r>
              <a:rPr lang="en-US" sz="2400" b="1" dirty="0">
                <a:solidFill>
                  <a:srgbClr val="002060"/>
                </a:solidFill>
              </a:rPr>
              <a:t>software works on both Windows and Mac-OS</a:t>
            </a:r>
            <a:r>
              <a:rPr lang="en-US" sz="2400" b="1" dirty="0" smtClean="0">
                <a:solidFill>
                  <a:srgbClr val="002060"/>
                </a:solidFill>
              </a:rPr>
              <a:t>.</a:t>
            </a:r>
          </a:p>
        </p:txBody>
      </p:sp>
    </p:spTree>
    <p:extLst>
      <p:ext uri="{BB962C8B-B14F-4D97-AF65-F5344CB8AC3E}">
        <p14:creationId xmlns:p14="http://schemas.microsoft.com/office/powerpoint/2010/main" val="4171712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1836721" cy="584775"/>
          </a:xfrm>
          <a:prstGeom prst="rect">
            <a:avLst/>
          </a:prstGeom>
        </p:spPr>
        <p:txBody>
          <a:bodyPr wrap="none">
            <a:spAutoFit/>
          </a:bodyPr>
          <a:lstStyle/>
          <a:p>
            <a:r>
              <a:rPr lang="en-US" sz="3200" b="1" dirty="0" err="1" smtClean="0">
                <a:solidFill>
                  <a:srgbClr val="C00000"/>
                </a:solidFill>
              </a:rPr>
              <a:t>neuralnet</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25946" y="980728"/>
            <a:ext cx="8866534" cy="3785652"/>
          </a:xfrm>
          <a:prstGeom prst="rect">
            <a:avLst/>
          </a:prstGeom>
        </p:spPr>
        <p:txBody>
          <a:bodyPr wrap="square">
            <a:spAutoFit/>
          </a:bodyPr>
          <a:lstStyle/>
          <a:p>
            <a:r>
              <a:rPr lang="en-US" sz="2400" b="1" dirty="0" err="1" smtClean="0">
                <a:solidFill>
                  <a:srgbClr val="C00000"/>
                </a:solidFill>
              </a:rPr>
              <a:t>n</a:t>
            </a:r>
            <a:r>
              <a:rPr lang="en-US" sz="2400" b="1" dirty="0" err="1" smtClean="0">
                <a:solidFill>
                  <a:srgbClr val="C00000"/>
                </a:solidFill>
              </a:rPr>
              <a:t>euralnet</a:t>
            </a:r>
            <a:r>
              <a:rPr lang="en-US" sz="2400" b="1" dirty="0" smtClean="0">
                <a:solidFill>
                  <a:srgbClr val="C00000"/>
                </a:solidFill>
              </a:rPr>
              <a:t> </a:t>
            </a:r>
            <a:r>
              <a:rPr lang="en-US" sz="2400" b="1" dirty="0">
                <a:solidFill>
                  <a:srgbClr val="C00000"/>
                </a:solidFill>
              </a:rPr>
              <a:t>from </a:t>
            </a:r>
            <a:r>
              <a:rPr lang="en-US" sz="2400" b="1" dirty="0" smtClean="0">
                <a:solidFill>
                  <a:srgbClr val="C00000"/>
                </a:solidFill>
              </a:rPr>
              <a:t>CRAN</a:t>
            </a:r>
          </a:p>
          <a:p>
            <a:endParaRPr lang="en-US" sz="2400" b="1" dirty="0"/>
          </a:p>
          <a:p>
            <a:pPr algn="just"/>
            <a:r>
              <a:rPr lang="en-US" sz="2400" b="1" dirty="0"/>
              <a:t>This implementation is based on </a:t>
            </a:r>
            <a:r>
              <a:rPr lang="en-US" sz="2400" b="1" dirty="0" err="1"/>
              <a:t>neuralnet</a:t>
            </a:r>
            <a:r>
              <a:rPr lang="en-US" sz="2400" b="1" dirty="0"/>
              <a:t> implementation published in CRAN (</a:t>
            </a:r>
            <a:r>
              <a:rPr lang="en-US" sz="2400" b="1" dirty="0" smtClean="0"/>
              <a:t>The Comprehensive </a:t>
            </a:r>
            <a:r>
              <a:rPr lang="en-US" sz="2400" b="1" dirty="0"/>
              <a:t>R Archive Network) that can be found at the address:</a:t>
            </a:r>
          </a:p>
          <a:p>
            <a:pPr algn="just"/>
            <a:r>
              <a:rPr lang="en-US" sz="2400" b="1" dirty="0">
                <a:hlinkClick r:id="rId4"/>
              </a:rPr>
              <a:t>https://</a:t>
            </a:r>
            <a:r>
              <a:rPr lang="en-US" sz="2400" b="1" dirty="0" smtClean="0">
                <a:hlinkClick r:id="rId4"/>
              </a:rPr>
              <a:t>cran.r-project.org/web/packages/neuralnet/index.html</a:t>
            </a:r>
            <a:endParaRPr lang="en-US" sz="2400" b="1" dirty="0" smtClean="0"/>
          </a:p>
          <a:p>
            <a:pPr algn="just"/>
            <a:endParaRPr lang="en-US" sz="2400" b="1" dirty="0"/>
          </a:p>
          <a:p>
            <a:pPr algn="just"/>
            <a:r>
              <a:rPr lang="en-US" sz="2400" b="1" dirty="0" err="1"/>
              <a:t>Neuralnet</a:t>
            </a:r>
            <a:r>
              <a:rPr lang="en-US" sz="2400" b="1" dirty="0"/>
              <a:t> is a package published by Stefan Fritsch, </a:t>
            </a:r>
            <a:r>
              <a:rPr lang="en-US" sz="2400" b="1" dirty="0" err="1"/>
              <a:t>Frauke</a:t>
            </a:r>
            <a:r>
              <a:rPr lang="en-US" sz="2400" b="1" dirty="0"/>
              <a:t> Guenther, Marc </a:t>
            </a:r>
            <a:r>
              <a:rPr lang="en-US" sz="2400" b="1" dirty="0" err="1"/>
              <a:t>Suling</a:t>
            </a:r>
            <a:r>
              <a:rPr lang="en-US" sz="2400" b="1" dirty="0"/>
              <a:t>, Sebastian M</a:t>
            </a:r>
            <a:r>
              <a:rPr lang="en-US" sz="2400" b="1" dirty="0" smtClean="0"/>
              <a:t>. Mueller</a:t>
            </a:r>
            <a:r>
              <a:rPr lang="en-US" sz="2400" b="1" dirty="0"/>
              <a:t>, used for creation, training and computation with ANN. </a:t>
            </a:r>
            <a:endParaRPr lang="en-US" sz="2400" b="1" dirty="0" smtClean="0"/>
          </a:p>
        </p:txBody>
      </p:sp>
    </p:spTree>
    <p:extLst>
      <p:ext uri="{BB962C8B-B14F-4D97-AF65-F5344CB8AC3E}">
        <p14:creationId xmlns:p14="http://schemas.microsoft.com/office/powerpoint/2010/main" val="2541994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2126095" cy="584775"/>
          </a:xfrm>
          <a:prstGeom prst="rect">
            <a:avLst/>
          </a:prstGeom>
        </p:spPr>
        <p:txBody>
          <a:bodyPr wrap="none">
            <a:spAutoFit/>
          </a:bodyPr>
          <a:lstStyle/>
          <a:p>
            <a:r>
              <a:rPr lang="en-US" sz="3200" b="1" dirty="0" smtClean="0">
                <a:solidFill>
                  <a:srgbClr val="C00000"/>
                </a:solidFill>
              </a:rPr>
              <a:t>Application</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215516" y="1052736"/>
            <a:ext cx="8712968" cy="1938992"/>
          </a:xfrm>
          <a:prstGeom prst="rect">
            <a:avLst/>
          </a:prstGeom>
        </p:spPr>
        <p:txBody>
          <a:bodyPr wrap="square">
            <a:spAutoFit/>
          </a:bodyPr>
          <a:lstStyle/>
          <a:p>
            <a:pPr algn="just"/>
            <a:r>
              <a:rPr lang="en-US" sz="2400" b="1" dirty="0">
                <a:solidFill>
                  <a:srgbClr val="002060"/>
                </a:solidFill>
              </a:rPr>
              <a:t>Example 2. A researcher is interested in how variables, such as GRE (Graduate Record Exam scores), GPA (grade point average) and prestige of the undergraduate institution, effect admission into graduate school. The response variable, admit/don’t admit, is a binary variable. </a:t>
            </a:r>
          </a:p>
        </p:txBody>
      </p:sp>
      <p:sp>
        <p:nvSpPr>
          <p:cNvPr id="5" name="Rectangle 4"/>
          <p:cNvSpPr/>
          <p:nvPr/>
        </p:nvSpPr>
        <p:spPr>
          <a:xfrm>
            <a:off x="15910" y="3766614"/>
            <a:ext cx="8912573" cy="1938992"/>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002060"/>
                </a:solidFill>
                <a:latin typeface="Times New Roman" panose="02020603050405020304" pitchFamily="18" charset="0"/>
                <a:ea typeface="Calibri" panose="020F0502020204030204" pitchFamily="34" charset="0"/>
              </a:rPr>
              <a:t>In this demonstration, data frame has 400 observations with 4 variables </a:t>
            </a:r>
            <a:r>
              <a:rPr lang="en-US" sz="2400" b="1" dirty="0" smtClean="0">
                <a:solidFill>
                  <a:srgbClr val="002060"/>
                </a:solidFill>
                <a:latin typeface="Times New Roman" panose="02020603050405020304" pitchFamily="18" charset="0"/>
                <a:ea typeface="Calibri" panose="020F0502020204030204" pitchFamily="34" charset="0"/>
              </a:rPr>
              <a:t>. </a:t>
            </a: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ea typeface="Calibri" panose="020F0502020204030204" pitchFamily="34" charset="0"/>
              </a:rPr>
              <a:t>One </a:t>
            </a:r>
            <a:r>
              <a:rPr lang="en-US" sz="2400" b="1" dirty="0">
                <a:solidFill>
                  <a:srgbClr val="002060"/>
                </a:solidFill>
                <a:latin typeface="Times New Roman" panose="02020603050405020304" pitchFamily="18" charset="0"/>
                <a:ea typeface="Calibri" panose="020F0502020204030204" pitchFamily="34" charset="0"/>
              </a:rPr>
              <a:t>of the variables is </a:t>
            </a:r>
            <a:r>
              <a:rPr lang="en-US" sz="2400" b="1" dirty="0" smtClean="0">
                <a:solidFill>
                  <a:srgbClr val="002060"/>
                </a:solidFill>
                <a:latin typeface="Times New Roman" panose="02020603050405020304" pitchFamily="18" charset="0"/>
                <a:ea typeface="Calibri" panose="020F0502020204030204" pitchFamily="34" charset="0"/>
              </a:rPr>
              <a:t>admitted. </a:t>
            </a: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ea typeface="Calibri" panose="020F0502020204030204" pitchFamily="34" charset="0"/>
              </a:rPr>
              <a:t>It </a:t>
            </a:r>
            <a:r>
              <a:rPr lang="en-US" sz="2400" b="1" dirty="0">
                <a:solidFill>
                  <a:srgbClr val="002060"/>
                </a:solidFill>
                <a:latin typeface="Times New Roman" panose="02020603050405020304" pitchFamily="18" charset="0"/>
                <a:ea typeface="Calibri" panose="020F0502020204030204" pitchFamily="34" charset="0"/>
              </a:rPr>
              <a:t>takes values 0 and 1 it means that whether the student applied to the university is admit or not.</a:t>
            </a:r>
            <a:endParaRPr lang="en-US" sz="2400" b="1" dirty="0">
              <a:solidFill>
                <a:srgbClr val="002060"/>
              </a:solidFill>
            </a:endParaRPr>
          </a:p>
        </p:txBody>
      </p:sp>
    </p:spTree>
    <p:extLst>
      <p:ext uri="{BB962C8B-B14F-4D97-AF65-F5344CB8AC3E}">
        <p14:creationId xmlns:p14="http://schemas.microsoft.com/office/powerpoint/2010/main" val="339737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2951064" cy="584775"/>
          </a:xfrm>
          <a:prstGeom prst="rect">
            <a:avLst/>
          </a:prstGeom>
        </p:spPr>
        <p:txBody>
          <a:bodyPr wrap="none">
            <a:spAutoFit/>
          </a:bodyPr>
          <a:lstStyle/>
          <a:p>
            <a:r>
              <a:rPr lang="en-US" sz="3200" b="1" dirty="0" smtClean="0">
                <a:solidFill>
                  <a:srgbClr val="C00000"/>
                </a:solidFill>
              </a:rPr>
              <a:t>Variables Values</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7" name="Rectangle 6"/>
          <p:cNvSpPr/>
          <p:nvPr/>
        </p:nvSpPr>
        <p:spPr>
          <a:xfrm>
            <a:off x="359532" y="1340768"/>
            <a:ext cx="8424936" cy="2805063"/>
          </a:xfrm>
          <a:prstGeom prst="rect">
            <a:avLst/>
          </a:prstGeom>
        </p:spPr>
        <p:txBody>
          <a:bodyPr wrap="square">
            <a:spAutoFit/>
          </a:bodyPr>
          <a:lstStyle/>
          <a:p>
            <a:pPr>
              <a:lnSpc>
                <a:spcPct val="150000"/>
              </a:lnSpc>
            </a:pPr>
            <a:r>
              <a:rPr lang="en-US" sz="2400" b="1" dirty="0" err="1">
                <a:solidFill>
                  <a:srgbClr val="002060"/>
                </a:solidFill>
              </a:rPr>
              <a:t>data.frame</a:t>
            </a:r>
            <a:r>
              <a:rPr lang="en-US" sz="2400" b="1" dirty="0">
                <a:solidFill>
                  <a:srgbClr val="002060"/>
                </a:solidFill>
              </a:rPr>
              <a:t>':   400 obs. of  4 variables:</a:t>
            </a:r>
          </a:p>
          <a:p>
            <a:pPr>
              <a:lnSpc>
                <a:spcPct val="150000"/>
              </a:lnSpc>
            </a:pPr>
            <a:r>
              <a:rPr lang="en-US" sz="2400" b="1" dirty="0">
                <a:solidFill>
                  <a:srgbClr val="002060"/>
                </a:solidFill>
              </a:rPr>
              <a:t> $ admit: </a:t>
            </a:r>
            <a:r>
              <a:rPr lang="en-US" sz="2400" b="1" dirty="0" err="1">
                <a:solidFill>
                  <a:srgbClr val="002060"/>
                </a:solidFill>
              </a:rPr>
              <a:t>int</a:t>
            </a:r>
            <a:r>
              <a:rPr lang="en-US" sz="2400" b="1" dirty="0">
                <a:solidFill>
                  <a:srgbClr val="002060"/>
                </a:solidFill>
              </a:rPr>
              <a:t>  0 1 1 1 0 1 1 0 1 0 ...</a:t>
            </a:r>
          </a:p>
          <a:p>
            <a:pPr>
              <a:lnSpc>
                <a:spcPct val="150000"/>
              </a:lnSpc>
            </a:pPr>
            <a:r>
              <a:rPr lang="en-US" sz="2400" b="1" dirty="0">
                <a:solidFill>
                  <a:srgbClr val="002060"/>
                </a:solidFill>
              </a:rPr>
              <a:t> $ </a:t>
            </a:r>
            <a:r>
              <a:rPr lang="en-US" sz="2400" b="1" dirty="0" err="1">
                <a:solidFill>
                  <a:srgbClr val="002060"/>
                </a:solidFill>
              </a:rPr>
              <a:t>gre</a:t>
            </a:r>
            <a:r>
              <a:rPr lang="en-US" sz="2400" b="1" dirty="0">
                <a:solidFill>
                  <a:srgbClr val="002060"/>
                </a:solidFill>
              </a:rPr>
              <a:t>  : </a:t>
            </a:r>
            <a:r>
              <a:rPr lang="en-US" sz="2400" b="1" dirty="0" err="1">
                <a:solidFill>
                  <a:srgbClr val="002060"/>
                </a:solidFill>
              </a:rPr>
              <a:t>int</a:t>
            </a:r>
            <a:r>
              <a:rPr lang="en-US" sz="2400" b="1" dirty="0">
                <a:solidFill>
                  <a:srgbClr val="002060"/>
                </a:solidFill>
              </a:rPr>
              <a:t>  380 660 800 640 520 760 560 400 540 700 ...</a:t>
            </a:r>
          </a:p>
          <a:p>
            <a:pPr>
              <a:lnSpc>
                <a:spcPct val="150000"/>
              </a:lnSpc>
            </a:pPr>
            <a:r>
              <a:rPr lang="en-US" sz="2400" b="1" dirty="0">
                <a:solidFill>
                  <a:srgbClr val="002060"/>
                </a:solidFill>
              </a:rPr>
              <a:t> $ </a:t>
            </a:r>
            <a:r>
              <a:rPr lang="en-US" sz="2400" b="1" dirty="0" err="1">
                <a:solidFill>
                  <a:srgbClr val="002060"/>
                </a:solidFill>
              </a:rPr>
              <a:t>gpa</a:t>
            </a:r>
            <a:r>
              <a:rPr lang="en-US" sz="2400" b="1" dirty="0">
                <a:solidFill>
                  <a:srgbClr val="002060"/>
                </a:solidFill>
              </a:rPr>
              <a:t>  : </a:t>
            </a:r>
            <a:r>
              <a:rPr lang="en-US" sz="2400" b="1" dirty="0" err="1">
                <a:solidFill>
                  <a:srgbClr val="002060"/>
                </a:solidFill>
              </a:rPr>
              <a:t>num</a:t>
            </a:r>
            <a:r>
              <a:rPr lang="en-US" sz="2400" b="1" dirty="0">
                <a:solidFill>
                  <a:srgbClr val="002060"/>
                </a:solidFill>
              </a:rPr>
              <a:t>  3.61 3.67 4 3.19 2.93 3 2.98 3.08 3.39 3.92 ...</a:t>
            </a:r>
          </a:p>
          <a:p>
            <a:pPr>
              <a:lnSpc>
                <a:spcPct val="150000"/>
              </a:lnSpc>
            </a:pPr>
            <a:r>
              <a:rPr lang="en-US" sz="2400" b="1" dirty="0">
                <a:solidFill>
                  <a:srgbClr val="002060"/>
                </a:solidFill>
              </a:rPr>
              <a:t> $ rank : </a:t>
            </a:r>
            <a:r>
              <a:rPr lang="en-US" sz="2400" b="1" dirty="0" err="1">
                <a:solidFill>
                  <a:srgbClr val="002060"/>
                </a:solidFill>
              </a:rPr>
              <a:t>int</a:t>
            </a:r>
            <a:r>
              <a:rPr lang="en-US" sz="2400" b="1" dirty="0">
                <a:solidFill>
                  <a:srgbClr val="002060"/>
                </a:solidFill>
              </a:rPr>
              <a:t>  3 3 1 4 4 2 1 2 3 2 ...</a:t>
            </a:r>
          </a:p>
        </p:txBody>
      </p:sp>
    </p:spTree>
    <p:extLst>
      <p:ext uri="{BB962C8B-B14F-4D97-AF65-F5344CB8AC3E}">
        <p14:creationId xmlns:p14="http://schemas.microsoft.com/office/powerpoint/2010/main" val="1060628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4346062" cy="584775"/>
          </a:xfrm>
          <a:prstGeom prst="rect">
            <a:avLst/>
          </a:prstGeom>
        </p:spPr>
        <p:txBody>
          <a:bodyPr wrap="none">
            <a:spAutoFit/>
          </a:bodyPr>
          <a:lstStyle/>
          <a:p>
            <a:r>
              <a:rPr lang="en-US" sz="3200" b="1" i="1" dirty="0">
                <a:latin typeface="Times New Roman" panose="02020603050405020304" pitchFamily="18" charset="0"/>
                <a:ea typeface="Calibri" panose="020F0502020204030204" pitchFamily="34" charset="0"/>
                <a:cs typeface="Times New Roman" panose="02020603050405020304" pitchFamily="18" charset="0"/>
              </a:rPr>
              <a:t>Min-Max </a:t>
            </a:r>
            <a:r>
              <a:rPr lang="en-US" sz="3200" b="1" i="1" dirty="0" smtClean="0">
                <a:latin typeface="Times New Roman" panose="02020603050405020304" pitchFamily="18" charset="0"/>
                <a:ea typeface="Calibri" panose="020F0502020204030204" pitchFamily="34" charset="0"/>
                <a:cs typeface="Times New Roman" panose="02020603050405020304" pitchFamily="18" charset="0"/>
              </a:rPr>
              <a:t>Normalization</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mc:AlternateContent xmlns:mc="http://schemas.openxmlformats.org/markup-compatibility/2006">
        <mc:Choice xmlns:a14="http://schemas.microsoft.com/office/drawing/2010/main" Requires="a14">
          <p:sp>
            <p:nvSpPr>
              <p:cNvPr id="2" name="Rectangle 1"/>
              <p:cNvSpPr/>
              <p:nvPr/>
            </p:nvSpPr>
            <p:spPr>
              <a:xfrm>
                <a:off x="179512" y="1196752"/>
                <a:ext cx="8964488" cy="2099357"/>
              </a:xfrm>
              <a:prstGeom prst="rect">
                <a:avLst/>
              </a:prstGeom>
            </p:spPr>
            <p:txBody>
              <a:bodyPr wrap="square">
                <a:spAutoFit/>
              </a:bodyPr>
              <a:lstStyle/>
              <a:p>
                <a:pPr algn="just">
                  <a:lnSpc>
                    <a:spcPct val="112000"/>
                  </a:lnSpc>
                  <a:spcBef>
                    <a:spcPts val="5"/>
                  </a:spcBef>
                  <a:spcAft>
                    <a:spcPts val="125"/>
                  </a:spcAft>
                </a:pPr>
                <a:r>
                  <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Min-max </a:t>
                </a:r>
                <a:r>
                  <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normalization function is used to normalize data to fit values in between 0 and 1. This can be achieved by normalization using following Min-Max Normalization formula</a:t>
                </a:r>
                <a:endPar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2000"/>
                  </a:lnSpc>
                  <a:spcBef>
                    <a:spcPts val="5"/>
                  </a:spcBef>
                  <a:spcAft>
                    <a:spcPts val="125"/>
                  </a:spcAft>
                </a:pPr>
                <a:endParaRPr lang="en-US" sz="2000" b="1"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2000"/>
                  </a:lnSpc>
                  <a:spcBef>
                    <a:spcPts val="5"/>
                  </a:spcBef>
                  <a:spcAft>
                    <a:spcPts val="125"/>
                  </a:spcAft>
                </a:pPr>
                <a14:m>
                  <m:oMathPara xmlns:m="http://schemas.openxmlformats.org/officeDocument/2006/math">
                    <m:oMathParaPr>
                      <m:jc m:val="centerGroup"/>
                    </m:oMathParaPr>
                    <m:oMath xmlns:m="http://schemas.openxmlformats.org/officeDocument/2006/math">
                      <m:r>
                        <a:rPr lang="en-US" b="1" i="1" smtClean="0">
                          <a:solidFill>
                            <a:srgbClr val="00B050"/>
                          </a:solidFill>
                          <a:latin typeface="Cambria Math" panose="02040503050406030204" pitchFamily="18" charset="0"/>
                          <a:ea typeface="Calibri" panose="020F0502020204030204" pitchFamily="34" charset="0"/>
                          <a:cs typeface="Times New Roman" panose="02020603050405020304" pitchFamily="18" charset="0"/>
                        </a:rPr>
                        <m:t>𝐍𝐨𝐫𝐦𝐚𝐥𝐢𝐬𝐞𝐝</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𝐃𝐚𝐭𝐚</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ctrlPr>
                        </m:fPr>
                        <m:num>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𝐕𝐚𝐥𝐮𝐞</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𝐨𝐟</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𝑽𝒂𝒓𝒊𝒂𝒃𝒍𝒆</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𝐌𝐢𝐧𝐢𝐮𝐦</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𝐕𝐚𝐥𝐮𝐞</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𝐨𝐟</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𝑽𝒂𝒓𝒊𝒂𝒃𝒍𝒆</m:t>
                          </m:r>
                        </m:num>
                        <m:den>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𝐌𝐚𝐱𝐢𝐦𝐮𝐦</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𝐕𝐚𝐥𝐮𝐞</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𝐨𝐟</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𝑽𝒂𝒓𝒊𝒂𝒃𝒍𝒆</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𝐌𝐢𝐧𝐢𝐦𝐮𝐦</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𝐕𝐚𝐥𝐮𝐞</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𝐨𝐟</m:t>
                          </m:r>
                          <m:r>
                            <a:rPr lang="en-US" b="1">
                              <a:solidFill>
                                <a:srgbClr val="00B050"/>
                              </a:solidFill>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00B050"/>
                              </a:solidFill>
                              <a:latin typeface="Cambria Math" panose="02040503050406030204" pitchFamily="18" charset="0"/>
                              <a:ea typeface="Calibri" panose="020F0502020204030204" pitchFamily="34" charset="0"/>
                              <a:cs typeface="Times New Roman" panose="02020603050405020304" pitchFamily="18" charset="0"/>
                            </a:rPr>
                            <m:t>𝑽𝒂𝒓𝒊𝒂𝒃𝒍𝒆</m:t>
                          </m:r>
                        </m:den>
                      </m:f>
                    </m:oMath>
                  </m:oMathPara>
                </a14:m>
                <a:endParaRPr lang="en-US" sz="2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79512" y="1196752"/>
                <a:ext cx="8964488" cy="2099357"/>
              </a:xfrm>
              <a:prstGeom prst="rect">
                <a:avLst/>
              </a:prstGeom>
              <a:blipFill>
                <a:blip r:embed="rId4"/>
                <a:stretch>
                  <a:fillRect l="-680" t="-870" r="-680"/>
                </a:stretch>
              </a:blipFill>
            </p:spPr>
            <p:txBody>
              <a:bodyPr/>
              <a:lstStyle/>
              <a:p>
                <a:r>
                  <a:rPr lang="en-US">
                    <a:noFill/>
                  </a:rPr>
                  <a:t> </a:t>
                </a:r>
              </a:p>
            </p:txBody>
          </p:sp>
        </mc:Fallback>
      </mc:AlternateContent>
      <p:sp>
        <p:nvSpPr>
          <p:cNvPr id="5" name="Rectangle 4"/>
          <p:cNvSpPr/>
          <p:nvPr/>
        </p:nvSpPr>
        <p:spPr>
          <a:xfrm>
            <a:off x="0" y="3799859"/>
            <a:ext cx="8892480" cy="1015663"/>
          </a:xfrm>
          <a:prstGeom prst="rect">
            <a:avLst/>
          </a:prstGeom>
        </p:spPr>
        <p:txBody>
          <a:bodyPr wrap="square">
            <a:spAutoFit/>
          </a:bodyPr>
          <a:lstStyle/>
          <a:p>
            <a:r>
              <a:rPr lang="en-US" sz="2000" b="1" dirty="0" smtClean="0">
                <a:solidFill>
                  <a:srgbClr val="C00000"/>
                </a:solidFill>
              </a:rPr>
              <a:t>&gt; </a:t>
            </a:r>
            <a:r>
              <a:rPr lang="en-US" sz="2000" b="1" dirty="0" err="1" smtClean="0">
                <a:solidFill>
                  <a:srgbClr val="C00000"/>
                </a:solidFill>
              </a:rPr>
              <a:t>data$gre</a:t>
            </a:r>
            <a:r>
              <a:rPr lang="en-US" sz="2000" b="1" dirty="0" smtClean="0">
                <a:solidFill>
                  <a:srgbClr val="C00000"/>
                </a:solidFill>
              </a:rPr>
              <a:t> </a:t>
            </a:r>
            <a:r>
              <a:rPr lang="en-US" sz="2000" b="1" dirty="0">
                <a:solidFill>
                  <a:srgbClr val="C00000"/>
                </a:solidFill>
              </a:rPr>
              <a:t>&lt;- (</a:t>
            </a:r>
            <a:r>
              <a:rPr lang="en-US" sz="2000" b="1" dirty="0" err="1">
                <a:solidFill>
                  <a:srgbClr val="C00000"/>
                </a:solidFill>
              </a:rPr>
              <a:t>data$gre</a:t>
            </a:r>
            <a:r>
              <a:rPr lang="en-US" sz="2000" b="1" dirty="0">
                <a:solidFill>
                  <a:srgbClr val="C00000"/>
                </a:solidFill>
              </a:rPr>
              <a:t> - min(</a:t>
            </a:r>
            <a:r>
              <a:rPr lang="en-US" sz="2000" b="1" dirty="0" err="1">
                <a:solidFill>
                  <a:srgbClr val="C00000"/>
                </a:solidFill>
              </a:rPr>
              <a:t>data$gre</a:t>
            </a:r>
            <a:r>
              <a:rPr lang="en-US" sz="2000" b="1" dirty="0">
                <a:solidFill>
                  <a:srgbClr val="C00000"/>
                </a:solidFill>
              </a:rPr>
              <a:t>))/(max(</a:t>
            </a:r>
            <a:r>
              <a:rPr lang="en-US" sz="2000" b="1" dirty="0" err="1">
                <a:solidFill>
                  <a:srgbClr val="C00000"/>
                </a:solidFill>
              </a:rPr>
              <a:t>data$gre</a:t>
            </a:r>
            <a:r>
              <a:rPr lang="en-US" sz="2000" b="1" dirty="0">
                <a:solidFill>
                  <a:srgbClr val="C00000"/>
                </a:solidFill>
              </a:rPr>
              <a:t>) - min(</a:t>
            </a:r>
            <a:r>
              <a:rPr lang="en-US" sz="2000" b="1" dirty="0" err="1">
                <a:solidFill>
                  <a:srgbClr val="C00000"/>
                </a:solidFill>
              </a:rPr>
              <a:t>data$gre</a:t>
            </a:r>
            <a:r>
              <a:rPr lang="en-US" sz="2000" b="1" dirty="0">
                <a:solidFill>
                  <a:srgbClr val="C00000"/>
                </a:solidFill>
              </a:rPr>
              <a:t>))</a:t>
            </a:r>
          </a:p>
          <a:p>
            <a:r>
              <a:rPr lang="en-US" sz="2000" b="1" dirty="0">
                <a:solidFill>
                  <a:srgbClr val="C00000"/>
                </a:solidFill>
              </a:rPr>
              <a:t>&gt; </a:t>
            </a:r>
            <a:r>
              <a:rPr lang="en-US" sz="2000" b="1" dirty="0" err="1">
                <a:solidFill>
                  <a:srgbClr val="C00000"/>
                </a:solidFill>
              </a:rPr>
              <a:t>data$gpa</a:t>
            </a:r>
            <a:r>
              <a:rPr lang="en-US" sz="2000" b="1" dirty="0">
                <a:solidFill>
                  <a:srgbClr val="C00000"/>
                </a:solidFill>
              </a:rPr>
              <a:t> &lt;- (</a:t>
            </a:r>
            <a:r>
              <a:rPr lang="en-US" sz="2000" b="1" dirty="0" err="1">
                <a:solidFill>
                  <a:srgbClr val="C00000"/>
                </a:solidFill>
              </a:rPr>
              <a:t>data$gpa</a:t>
            </a:r>
            <a:r>
              <a:rPr lang="en-US" sz="2000" b="1" dirty="0">
                <a:solidFill>
                  <a:srgbClr val="C00000"/>
                </a:solidFill>
              </a:rPr>
              <a:t> - min(</a:t>
            </a:r>
            <a:r>
              <a:rPr lang="en-US" sz="2000" b="1" dirty="0" err="1">
                <a:solidFill>
                  <a:srgbClr val="C00000"/>
                </a:solidFill>
              </a:rPr>
              <a:t>data$gpa</a:t>
            </a:r>
            <a:r>
              <a:rPr lang="en-US" sz="2000" b="1" dirty="0">
                <a:solidFill>
                  <a:srgbClr val="C00000"/>
                </a:solidFill>
              </a:rPr>
              <a:t>))/(max(</a:t>
            </a:r>
            <a:r>
              <a:rPr lang="en-US" sz="2000" b="1" dirty="0" err="1">
                <a:solidFill>
                  <a:srgbClr val="C00000"/>
                </a:solidFill>
              </a:rPr>
              <a:t>data$gpa</a:t>
            </a:r>
            <a:r>
              <a:rPr lang="en-US" sz="2000" b="1" dirty="0">
                <a:solidFill>
                  <a:srgbClr val="C00000"/>
                </a:solidFill>
              </a:rPr>
              <a:t>) - min(</a:t>
            </a:r>
            <a:r>
              <a:rPr lang="en-US" sz="2000" b="1" dirty="0" err="1">
                <a:solidFill>
                  <a:srgbClr val="C00000"/>
                </a:solidFill>
              </a:rPr>
              <a:t>data$gpa</a:t>
            </a:r>
            <a:r>
              <a:rPr lang="en-US" sz="2000" b="1" dirty="0">
                <a:solidFill>
                  <a:srgbClr val="C00000"/>
                </a:solidFill>
              </a:rPr>
              <a:t>))</a:t>
            </a:r>
          </a:p>
          <a:p>
            <a:r>
              <a:rPr lang="en-US" sz="2000" b="1" dirty="0">
                <a:solidFill>
                  <a:srgbClr val="C00000"/>
                </a:solidFill>
              </a:rPr>
              <a:t>&gt; </a:t>
            </a:r>
            <a:r>
              <a:rPr lang="en-US" sz="2000" b="1" dirty="0" err="1">
                <a:solidFill>
                  <a:srgbClr val="C00000"/>
                </a:solidFill>
              </a:rPr>
              <a:t>data$rank</a:t>
            </a:r>
            <a:r>
              <a:rPr lang="en-US" sz="2000" b="1" dirty="0">
                <a:solidFill>
                  <a:srgbClr val="C00000"/>
                </a:solidFill>
              </a:rPr>
              <a:t> &lt;- (</a:t>
            </a:r>
            <a:r>
              <a:rPr lang="en-US" sz="2000" b="1" dirty="0" err="1">
                <a:solidFill>
                  <a:srgbClr val="C00000"/>
                </a:solidFill>
              </a:rPr>
              <a:t>data$rank</a:t>
            </a:r>
            <a:r>
              <a:rPr lang="en-US" sz="2000" b="1" dirty="0">
                <a:solidFill>
                  <a:srgbClr val="C00000"/>
                </a:solidFill>
              </a:rPr>
              <a:t> - min(</a:t>
            </a:r>
            <a:r>
              <a:rPr lang="en-US" sz="2000" b="1" dirty="0" err="1">
                <a:solidFill>
                  <a:srgbClr val="C00000"/>
                </a:solidFill>
              </a:rPr>
              <a:t>data$rank</a:t>
            </a:r>
            <a:r>
              <a:rPr lang="en-US" sz="2000" b="1" dirty="0">
                <a:solidFill>
                  <a:srgbClr val="C00000"/>
                </a:solidFill>
              </a:rPr>
              <a:t>))/(max(</a:t>
            </a:r>
            <a:r>
              <a:rPr lang="en-US" sz="2000" b="1" dirty="0" err="1">
                <a:solidFill>
                  <a:srgbClr val="C00000"/>
                </a:solidFill>
              </a:rPr>
              <a:t>data$rank</a:t>
            </a:r>
            <a:r>
              <a:rPr lang="en-US" sz="2000" b="1" dirty="0">
                <a:solidFill>
                  <a:srgbClr val="C00000"/>
                </a:solidFill>
              </a:rPr>
              <a:t>)-min(</a:t>
            </a:r>
            <a:r>
              <a:rPr lang="en-US" sz="2000" b="1" dirty="0" err="1">
                <a:solidFill>
                  <a:srgbClr val="C00000"/>
                </a:solidFill>
              </a:rPr>
              <a:t>data$rank</a:t>
            </a:r>
            <a:r>
              <a:rPr lang="en-US" sz="2000" b="1" dirty="0">
                <a:solidFill>
                  <a:srgbClr val="C00000"/>
                </a:solidFill>
              </a:rPr>
              <a:t>))</a:t>
            </a:r>
          </a:p>
        </p:txBody>
      </p:sp>
    </p:spTree>
    <p:extLst>
      <p:ext uri="{BB962C8B-B14F-4D97-AF65-F5344CB8AC3E}">
        <p14:creationId xmlns:p14="http://schemas.microsoft.com/office/powerpoint/2010/main" val="2364882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2560509" cy="584775"/>
          </a:xfrm>
          <a:prstGeom prst="rect">
            <a:avLst/>
          </a:prstGeom>
        </p:spPr>
        <p:txBody>
          <a:bodyPr wrap="none">
            <a:spAutoFit/>
          </a:bodyPr>
          <a:lstStyle/>
          <a:p>
            <a:r>
              <a:rPr lang="en-US" sz="3200" b="1" dirty="0">
                <a:solidFill>
                  <a:srgbClr val="C00000"/>
                </a:solidFill>
              </a:rPr>
              <a:t>Data </a:t>
            </a:r>
            <a:r>
              <a:rPr lang="en-US" sz="3200" b="1" dirty="0" smtClean="0">
                <a:solidFill>
                  <a:srgbClr val="C00000"/>
                </a:solidFill>
              </a:rPr>
              <a:t>Partition</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77476" y="774432"/>
            <a:ext cx="8964488" cy="2123658"/>
          </a:xfrm>
          <a:prstGeom prst="rect">
            <a:avLst/>
          </a:prstGeom>
        </p:spPr>
        <p:txBody>
          <a:bodyPr wrap="square">
            <a:spAutoFit/>
          </a:bodyPr>
          <a:lstStyle/>
          <a:p>
            <a:r>
              <a:rPr lang="en-US" sz="2200" b="1" dirty="0" smtClean="0">
                <a:solidFill>
                  <a:srgbClr val="002060"/>
                </a:solidFill>
              </a:rPr>
              <a:t>By </a:t>
            </a:r>
            <a:r>
              <a:rPr lang="en-US" sz="2200" b="1" dirty="0">
                <a:solidFill>
                  <a:srgbClr val="002060"/>
                </a:solidFill>
              </a:rPr>
              <a:t>splitting data into training and testing dataset, </a:t>
            </a:r>
            <a:endParaRPr lang="en-US" sz="2200" b="1" dirty="0" smtClean="0">
              <a:solidFill>
                <a:srgbClr val="002060"/>
              </a:solidFill>
            </a:endParaRPr>
          </a:p>
          <a:p>
            <a:pPr marL="342900" indent="-342900">
              <a:buFont typeface="Arial" panose="020B0604020202020204" pitchFamily="34" charset="0"/>
              <a:buChar char="•"/>
            </a:pPr>
            <a:r>
              <a:rPr lang="en-US" sz="2200" b="1" dirty="0" smtClean="0">
                <a:solidFill>
                  <a:srgbClr val="002060"/>
                </a:solidFill>
              </a:rPr>
              <a:t>281 </a:t>
            </a:r>
            <a:r>
              <a:rPr lang="en-US" sz="2200" b="1" dirty="0">
                <a:solidFill>
                  <a:srgbClr val="002060"/>
                </a:solidFill>
              </a:rPr>
              <a:t>observations were under training dataset and </a:t>
            </a:r>
            <a:endParaRPr lang="en-US" sz="2200" b="1" dirty="0" smtClean="0">
              <a:solidFill>
                <a:srgbClr val="002060"/>
              </a:solidFill>
            </a:endParaRPr>
          </a:p>
          <a:p>
            <a:pPr marL="342900" indent="-342900">
              <a:buFont typeface="Arial" panose="020B0604020202020204" pitchFamily="34" charset="0"/>
              <a:buChar char="•"/>
            </a:pPr>
            <a:r>
              <a:rPr lang="en-US" sz="2200" b="1" dirty="0" smtClean="0">
                <a:solidFill>
                  <a:srgbClr val="002060"/>
                </a:solidFill>
              </a:rPr>
              <a:t>remaining 119 under </a:t>
            </a:r>
            <a:r>
              <a:rPr lang="en-US" sz="2200" b="1" dirty="0">
                <a:solidFill>
                  <a:srgbClr val="002060"/>
                </a:solidFill>
              </a:rPr>
              <a:t>testing data set</a:t>
            </a:r>
            <a:r>
              <a:rPr lang="en-US" sz="2200" b="1" dirty="0" smtClean="0">
                <a:solidFill>
                  <a:srgbClr val="002060"/>
                </a:solidFill>
              </a:rPr>
              <a:t>.</a:t>
            </a:r>
          </a:p>
          <a:p>
            <a:r>
              <a:rPr lang="en-US" sz="2200" b="1" dirty="0" smtClean="0">
                <a:solidFill>
                  <a:srgbClr val="C00000"/>
                </a:solidFill>
              </a:rPr>
              <a:t>Partitioning:</a:t>
            </a:r>
          </a:p>
          <a:p>
            <a:pPr marL="342900" indent="-342900">
              <a:buFont typeface="Arial" panose="020B0604020202020204" pitchFamily="34" charset="0"/>
              <a:buChar char="•"/>
            </a:pPr>
            <a:r>
              <a:rPr lang="en-US" sz="2200" b="1" dirty="0" smtClean="0">
                <a:solidFill>
                  <a:srgbClr val="002060"/>
                </a:solidFill>
              </a:rPr>
              <a:t> </a:t>
            </a:r>
            <a:r>
              <a:rPr lang="en-US" sz="2200" b="1" dirty="0">
                <a:solidFill>
                  <a:srgbClr val="002060"/>
                </a:solidFill>
              </a:rPr>
              <a:t>can develop neural network using </a:t>
            </a:r>
            <a:r>
              <a:rPr lang="en-US" sz="2200" b="1" dirty="0">
                <a:solidFill>
                  <a:srgbClr val="C00000"/>
                </a:solidFill>
              </a:rPr>
              <a:t>training data set </a:t>
            </a:r>
            <a:r>
              <a:rPr lang="en-US" sz="2200" b="1" dirty="0" smtClean="0">
                <a:solidFill>
                  <a:srgbClr val="002060"/>
                </a:solidFill>
              </a:rPr>
              <a:t>and</a:t>
            </a:r>
          </a:p>
          <a:p>
            <a:pPr marL="342900" indent="-342900">
              <a:buFont typeface="Arial" panose="020B0604020202020204" pitchFamily="34" charset="0"/>
              <a:buChar char="•"/>
            </a:pPr>
            <a:r>
              <a:rPr lang="en-US" sz="2200" b="1" dirty="0" smtClean="0">
                <a:solidFill>
                  <a:srgbClr val="002060"/>
                </a:solidFill>
              </a:rPr>
              <a:t> assessing </a:t>
            </a:r>
            <a:r>
              <a:rPr lang="en-US" sz="2200" b="1" dirty="0">
                <a:solidFill>
                  <a:srgbClr val="002060"/>
                </a:solidFill>
              </a:rPr>
              <a:t>the performance of neural network </a:t>
            </a:r>
            <a:r>
              <a:rPr lang="en-US" sz="2200" b="1" dirty="0" smtClean="0">
                <a:solidFill>
                  <a:srgbClr val="002060"/>
                </a:solidFill>
              </a:rPr>
              <a:t>using </a:t>
            </a:r>
            <a:r>
              <a:rPr lang="en-US" sz="2200" b="1" dirty="0" smtClean="0">
                <a:solidFill>
                  <a:srgbClr val="C00000"/>
                </a:solidFill>
              </a:rPr>
              <a:t>testing </a:t>
            </a:r>
            <a:r>
              <a:rPr lang="en-US" sz="2200" b="1" dirty="0">
                <a:solidFill>
                  <a:srgbClr val="C00000"/>
                </a:solidFill>
              </a:rPr>
              <a:t>data </a:t>
            </a:r>
            <a:r>
              <a:rPr lang="en-US" sz="2200" b="1" dirty="0" smtClean="0">
                <a:solidFill>
                  <a:srgbClr val="C00000"/>
                </a:solidFill>
              </a:rPr>
              <a:t>set</a:t>
            </a:r>
            <a:r>
              <a:rPr lang="en-US" sz="2200" b="1" dirty="0" smtClean="0">
                <a:solidFill>
                  <a:srgbClr val="002060"/>
                </a:solidFill>
              </a:rPr>
              <a:t>.</a:t>
            </a:r>
            <a:endParaRPr lang="en-US"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7019" y="3351768"/>
            <a:ext cx="8658708" cy="3046988"/>
          </a:xfrm>
          <a:prstGeom prst="rect">
            <a:avLst/>
          </a:prstGeom>
        </p:spPr>
        <p:txBody>
          <a:bodyPr wrap="square">
            <a:spAutoFit/>
          </a:bodyPr>
          <a:lstStyle/>
          <a:p>
            <a:r>
              <a:rPr lang="en-US" sz="2400" b="1" dirty="0">
                <a:solidFill>
                  <a:srgbClr val="002060"/>
                </a:solidFill>
              </a:rPr>
              <a:t>&gt; </a:t>
            </a:r>
            <a:r>
              <a:rPr lang="en-US" sz="2400" b="1" dirty="0" err="1">
                <a:solidFill>
                  <a:srgbClr val="002060"/>
                </a:solidFill>
              </a:rPr>
              <a:t>set.seed</a:t>
            </a:r>
            <a:r>
              <a:rPr lang="en-US" sz="2400" b="1" dirty="0">
                <a:solidFill>
                  <a:srgbClr val="002060"/>
                </a:solidFill>
              </a:rPr>
              <a:t>(222)</a:t>
            </a:r>
          </a:p>
          <a:p>
            <a:r>
              <a:rPr lang="en-US" sz="2400" b="1" dirty="0">
                <a:solidFill>
                  <a:srgbClr val="002060"/>
                </a:solidFill>
              </a:rPr>
              <a:t>&gt; </a:t>
            </a:r>
            <a:r>
              <a:rPr lang="en-US" sz="2400" b="1" dirty="0" err="1">
                <a:solidFill>
                  <a:srgbClr val="002060"/>
                </a:solidFill>
              </a:rPr>
              <a:t>ind</a:t>
            </a:r>
            <a:r>
              <a:rPr lang="en-US" sz="2400" b="1" dirty="0">
                <a:solidFill>
                  <a:srgbClr val="002060"/>
                </a:solidFill>
              </a:rPr>
              <a:t> &lt;- sample(2, </a:t>
            </a:r>
            <a:r>
              <a:rPr lang="en-US" sz="2400" b="1" dirty="0" err="1">
                <a:solidFill>
                  <a:srgbClr val="002060"/>
                </a:solidFill>
              </a:rPr>
              <a:t>nrow</a:t>
            </a:r>
            <a:r>
              <a:rPr lang="en-US" sz="2400" b="1" dirty="0">
                <a:solidFill>
                  <a:srgbClr val="002060"/>
                </a:solidFill>
              </a:rPr>
              <a:t>(data), replace = TRUE, </a:t>
            </a:r>
            <a:r>
              <a:rPr lang="en-US" sz="2400" b="1" dirty="0" err="1">
                <a:solidFill>
                  <a:srgbClr val="002060"/>
                </a:solidFill>
              </a:rPr>
              <a:t>prob</a:t>
            </a:r>
            <a:r>
              <a:rPr lang="en-US" sz="2400" b="1" dirty="0">
                <a:solidFill>
                  <a:srgbClr val="002060"/>
                </a:solidFill>
              </a:rPr>
              <a:t> = c(0.7, 0.3))</a:t>
            </a:r>
          </a:p>
          <a:p>
            <a:r>
              <a:rPr lang="en-US" sz="2400" b="1" dirty="0">
                <a:solidFill>
                  <a:srgbClr val="002060"/>
                </a:solidFill>
              </a:rPr>
              <a:t>&gt; training &lt;- data[</a:t>
            </a:r>
            <a:r>
              <a:rPr lang="en-US" sz="2400" b="1" dirty="0" err="1">
                <a:solidFill>
                  <a:srgbClr val="002060"/>
                </a:solidFill>
              </a:rPr>
              <a:t>ind</a:t>
            </a:r>
            <a:r>
              <a:rPr lang="en-US" sz="2400" b="1" dirty="0">
                <a:solidFill>
                  <a:srgbClr val="002060"/>
                </a:solidFill>
              </a:rPr>
              <a:t>==1,]</a:t>
            </a:r>
          </a:p>
          <a:p>
            <a:r>
              <a:rPr lang="en-US" sz="2400" b="1" dirty="0">
                <a:solidFill>
                  <a:srgbClr val="002060"/>
                </a:solidFill>
              </a:rPr>
              <a:t>&gt; testing &lt;- data[</a:t>
            </a:r>
            <a:r>
              <a:rPr lang="en-US" sz="2400" b="1" dirty="0" err="1">
                <a:solidFill>
                  <a:srgbClr val="002060"/>
                </a:solidFill>
              </a:rPr>
              <a:t>ind</a:t>
            </a:r>
            <a:r>
              <a:rPr lang="en-US" sz="2400" b="1" dirty="0">
                <a:solidFill>
                  <a:srgbClr val="002060"/>
                </a:solidFill>
              </a:rPr>
              <a:t>==2,]</a:t>
            </a:r>
          </a:p>
          <a:p>
            <a:r>
              <a:rPr lang="en-US" sz="2400" b="1" dirty="0" smtClean="0">
                <a:solidFill>
                  <a:srgbClr val="002060"/>
                </a:solidFill>
              </a:rPr>
              <a:t>&gt; library(</a:t>
            </a:r>
            <a:r>
              <a:rPr lang="en-US" sz="2400" b="1" dirty="0" err="1" smtClean="0">
                <a:solidFill>
                  <a:srgbClr val="002060"/>
                </a:solidFill>
              </a:rPr>
              <a:t>neuralnet</a:t>
            </a:r>
            <a:r>
              <a:rPr lang="en-US" sz="2400" b="1" dirty="0" smtClean="0">
                <a:solidFill>
                  <a:srgbClr val="002060"/>
                </a:solidFill>
              </a:rPr>
              <a:t>)</a:t>
            </a:r>
          </a:p>
          <a:p>
            <a:r>
              <a:rPr lang="en-US" sz="2400" b="1" dirty="0">
                <a:solidFill>
                  <a:srgbClr val="002060"/>
                </a:solidFill>
              </a:rPr>
              <a:t>Warning message:</a:t>
            </a:r>
          </a:p>
          <a:p>
            <a:r>
              <a:rPr lang="en-US" sz="2400" b="1" dirty="0">
                <a:solidFill>
                  <a:srgbClr val="002060"/>
                </a:solidFill>
              </a:rPr>
              <a:t>package ‘</a:t>
            </a:r>
            <a:r>
              <a:rPr lang="en-US" sz="2400" b="1" dirty="0" err="1">
                <a:solidFill>
                  <a:srgbClr val="002060"/>
                </a:solidFill>
              </a:rPr>
              <a:t>neuralnet</a:t>
            </a:r>
            <a:r>
              <a:rPr lang="en-US" sz="2400" b="1" dirty="0">
                <a:solidFill>
                  <a:srgbClr val="002060"/>
                </a:solidFill>
              </a:rPr>
              <a:t>’ was built under R version 3.4.4 </a:t>
            </a:r>
          </a:p>
          <a:p>
            <a:endParaRPr lang="en-US" sz="2400" b="1" dirty="0">
              <a:solidFill>
                <a:srgbClr val="002060"/>
              </a:solidFill>
            </a:endParaRPr>
          </a:p>
        </p:txBody>
      </p:sp>
    </p:spTree>
    <p:extLst>
      <p:ext uri="{BB962C8B-B14F-4D97-AF65-F5344CB8AC3E}">
        <p14:creationId xmlns:p14="http://schemas.microsoft.com/office/powerpoint/2010/main" val="3259637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2560509" cy="584775"/>
          </a:xfrm>
          <a:prstGeom prst="rect">
            <a:avLst/>
          </a:prstGeom>
        </p:spPr>
        <p:txBody>
          <a:bodyPr wrap="none">
            <a:spAutoFit/>
          </a:bodyPr>
          <a:lstStyle/>
          <a:p>
            <a:r>
              <a:rPr lang="en-US" sz="3200" b="1" dirty="0">
                <a:solidFill>
                  <a:srgbClr val="C00000"/>
                </a:solidFill>
              </a:rPr>
              <a:t>Data </a:t>
            </a:r>
            <a:r>
              <a:rPr lang="en-US" sz="3200" b="1" dirty="0" smtClean="0">
                <a:solidFill>
                  <a:srgbClr val="C00000"/>
                </a:solidFill>
              </a:rPr>
              <a:t>Partition</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pic>
        <p:nvPicPr>
          <p:cNvPr id="5" name="Picture 4"/>
          <p:cNvPicPr>
            <a:picLocks noChangeAspect="1"/>
          </p:cNvPicPr>
          <p:nvPr/>
        </p:nvPicPr>
        <p:blipFill rotWithShape="1">
          <a:blip r:embed="rId4"/>
          <a:srcRect l="54427" t="16532" b="17516"/>
          <a:stretch/>
        </p:blipFill>
        <p:spPr>
          <a:xfrm>
            <a:off x="193218" y="-891480"/>
            <a:ext cx="7788014" cy="6336704"/>
          </a:xfrm>
          <a:prstGeom prst="rect">
            <a:avLst/>
          </a:prstGeom>
        </p:spPr>
      </p:pic>
    </p:spTree>
    <p:extLst>
      <p:ext uri="{BB962C8B-B14F-4D97-AF65-F5344CB8AC3E}">
        <p14:creationId xmlns:p14="http://schemas.microsoft.com/office/powerpoint/2010/main" val="11683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491880" y="30701"/>
            <a:ext cx="1796389" cy="369332"/>
          </a:xfrm>
          <a:prstGeom prst="rect">
            <a:avLst/>
          </a:prstGeom>
        </p:spPr>
        <p:txBody>
          <a:bodyPr wrap="none">
            <a:spAutoFit/>
          </a:bodyPr>
          <a:lstStyle/>
          <a:p>
            <a:r>
              <a:rPr lang="en-US" b="1" dirty="0" smtClean="0">
                <a:solidFill>
                  <a:srgbClr val="C00000"/>
                </a:solidFill>
              </a:rPr>
              <a:t>Neural Networks</a:t>
            </a:r>
            <a:endParaRPr lang="en-US"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213610" y="1052736"/>
            <a:ext cx="8930390" cy="3970318"/>
          </a:xfrm>
          <a:prstGeom prst="rect">
            <a:avLst/>
          </a:prstGeom>
        </p:spPr>
        <p:txBody>
          <a:bodyPr wrap="square">
            <a:spAutoFit/>
          </a:bodyPr>
          <a:lstStyle/>
          <a:p>
            <a:pPr marL="285750" indent="-285750">
              <a:buFont typeface="Arial" panose="020B0604020202020204" pitchFamily="34" charset="0"/>
              <a:buChar char="•"/>
            </a:pPr>
            <a:r>
              <a:rPr lang="en-US" sz="2800" b="1" dirty="0" smtClean="0">
                <a:solidFill>
                  <a:srgbClr val="002060"/>
                </a:solidFill>
              </a:rPr>
              <a:t>Introduction</a:t>
            </a:r>
          </a:p>
          <a:p>
            <a:pPr marL="285750" indent="-285750">
              <a:buFont typeface="Arial" panose="020B0604020202020204" pitchFamily="34" charset="0"/>
              <a:buChar char="•"/>
            </a:pPr>
            <a:r>
              <a:rPr lang="en-US" sz="2800" b="1" dirty="0" smtClean="0">
                <a:solidFill>
                  <a:srgbClr val="002060"/>
                </a:solidFill>
              </a:rPr>
              <a:t>Neural network model : Neuron</a:t>
            </a:r>
          </a:p>
          <a:p>
            <a:pPr marL="285750" indent="-285750">
              <a:buFont typeface="Arial" panose="020B0604020202020204" pitchFamily="34" charset="0"/>
              <a:buChar char="•"/>
            </a:pPr>
            <a:r>
              <a:rPr lang="en-US" sz="2800" b="1" dirty="0" smtClean="0">
                <a:solidFill>
                  <a:srgbClr val="002060"/>
                </a:solidFill>
              </a:rPr>
              <a:t>Input, hidden, and output layers </a:t>
            </a:r>
          </a:p>
          <a:p>
            <a:pPr marL="285750" indent="-285750">
              <a:buFont typeface="Arial" panose="020B0604020202020204" pitchFamily="34" charset="0"/>
              <a:buChar char="•"/>
            </a:pPr>
            <a:r>
              <a:rPr lang="en-US" sz="2800" b="1" dirty="0" smtClean="0">
                <a:solidFill>
                  <a:srgbClr val="002060"/>
                </a:solidFill>
              </a:rPr>
              <a:t>Min-max normalization</a:t>
            </a:r>
          </a:p>
          <a:p>
            <a:pPr marL="285750" indent="-285750">
              <a:buFont typeface="Arial" panose="020B0604020202020204" pitchFamily="34" charset="0"/>
              <a:buChar char="•"/>
            </a:pPr>
            <a:r>
              <a:rPr lang="en-US" sz="2800" b="1" dirty="0" smtClean="0">
                <a:solidFill>
                  <a:srgbClr val="002060"/>
                </a:solidFill>
              </a:rPr>
              <a:t>Prediction </a:t>
            </a:r>
          </a:p>
          <a:p>
            <a:pPr marL="285750" indent="-285750">
              <a:buFont typeface="Arial" panose="020B0604020202020204" pitchFamily="34" charset="0"/>
              <a:buChar char="•"/>
            </a:pPr>
            <a:r>
              <a:rPr lang="en-US" sz="2800" b="1" dirty="0" smtClean="0">
                <a:solidFill>
                  <a:srgbClr val="002060"/>
                </a:solidFill>
              </a:rPr>
              <a:t>Confusion matrix </a:t>
            </a:r>
          </a:p>
          <a:p>
            <a:pPr marL="285750" indent="-285750">
              <a:buFont typeface="Arial" panose="020B0604020202020204" pitchFamily="34" charset="0"/>
              <a:buChar char="•"/>
            </a:pPr>
            <a:r>
              <a:rPr lang="en-US" sz="2800" b="1" dirty="0" smtClean="0">
                <a:solidFill>
                  <a:srgbClr val="002060"/>
                </a:solidFill>
              </a:rPr>
              <a:t>Misclassification error </a:t>
            </a:r>
          </a:p>
          <a:p>
            <a:pPr marL="285750" indent="-285750">
              <a:buFont typeface="Arial" panose="020B0604020202020204" pitchFamily="34" charset="0"/>
              <a:buChar char="•"/>
            </a:pPr>
            <a:r>
              <a:rPr lang="en-US" sz="2800" b="1" dirty="0" smtClean="0">
                <a:solidFill>
                  <a:srgbClr val="002060"/>
                </a:solidFill>
              </a:rPr>
              <a:t>Network repetitions </a:t>
            </a:r>
          </a:p>
          <a:p>
            <a:pPr marL="285750" indent="-285750">
              <a:buFont typeface="Arial" panose="020B0604020202020204" pitchFamily="34" charset="0"/>
              <a:buChar char="•"/>
            </a:pPr>
            <a:r>
              <a:rPr lang="en-US" sz="2800" b="1" dirty="0" smtClean="0">
                <a:solidFill>
                  <a:srgbClr val="002060"/>
                </a:solidFill>
              </a:rPr>
              <a:t>Example with binary data</a:t>
            </a:r>
            <a:endParaRPr lang="en-US" sz="2800" b="1" dirty="0">
              <a:solidFill>
                <a:srgbClr val="002060"/>
              </a:solidFill>
            </a:endParaRPr>
          </a:p>
        </p:txBody>
      </p:sp>
    </p:spTree>
    <p:extLst>
      <p:ext uri="{BB962C8B-B14F-4D97-AF65-F5344CB8AC3E}">
        <p14:creationId xmlns:p14="http://schemas.microsoft.com/office/powerpoint/2010/main" val="230852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784508" y="30701"/>
            <a:ext cx="3211135" cy="481927"/>
          </a:xfrm>
          <a:prstGeom prst="rect">
            <a:avLst/>
          </a:prstGeom>
        </p:spPr>
        <p:txBody>
          <a:bodyPr wrap="none">
            <a:spAutoFit/>
          </a:bodyPr>
          <a:lstStyle/>
          <a:p>
            <a:pPr algn="just">
              <a:lnSpc>
                <a:spcPct val="112000"/>
              </a:lnSpc>
              <a:spcBef>
                <a:spcPts val="5"/>
              </a:spcBef>
              <a:spcAft>
                <a:spcPts val="125"/>
              </a:spcAft>
              <a:tabLst>
                <a:tab pos="1918335" algn="l"/>
              </a:tabLst>
            </a:pPr>
            <a:r>
              <a:rPr lang="en-US" sz="2400" b="1" i="1" dirty="0">
                <a:latin typeface="Times New Roman" panose="02020603050405020304" pitchFamily="18" charset="0"/>
                <a:ea typeface="Calibri" panose="020F0502020204030204" pitchFamily="34" charset="0"/>
                <a:cs typeface="Times New Roman" panose="02020603050405020304" pitchFamily="18" charset="0"/>
              </a:rPr>
              <a:t>Neural Network Model:</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0" y="819615"/>
            <a:ext cx="9054244" cy="5498428"/>
          </a:xfrm>
          <a:prstGeom prst="rect">
            <a:avLst/>
          </a:prstGeom>
        </p:spPr>
        <p:txBody>
          <a:bodyPr wrap="square">
            <a:spAutoFit/>
          </a:bodyPr>
          <a:lstStyle/>
          <a:p>
            <a:pPr algn="just">
              <a:lnSpc>
                <a:spcPct val="112000"/>
              </a:lnSpc>
              <a:spcBef>
                <a:spcPts val="5"/>
              </a:spcBef>
              <a:spcAft>
                <a:spcPts val="0"/>
              </a:spcAft>
            </a:pPr>
            <a:r>
              <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Now </a:t>
            </a:r>
            <a:r>
              <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 model for predicting admit as a function of all three variables (GRE, GPA and School Rank) where data equal training and we also need to specify how many nodes or neurons we should have in the hidden </a:t>
            </a:r>
            <a:r>
              <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layer.</a:t>
            </a:r>
          </a:p>
          <a:p>
            <a:pPr algn="just">
              <a:lnSpc>
                <a:spcPct val="112000"/>
              </a:lnSpc>
              <a:spcBef>
                <a:spcPts val="5"/>
              </a:spcBef>
              <a:spcAft>
                <a:spcPts val="0"/>
              </a:spcAft>
            </a:pPr>
            <a:endPar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2000"/>
              </a:lnSpc>
              <a:spcBef>
                <a:spcPts val="5"/>
              </a:spcBef>
              <a:spcAft>
                <a:spcPts val="0"/>
              </a:spcAft>
            </a:pPr>
            <a:r>
              <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 </a:t>
            </a:r>
            <a:r>
              <a:rPr lang="en-US" sz="2000" b="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neuralnet</a:t>
            </a:r>
            <a:r>
              <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package, there are following four critical </a:t>
            </a:r>
            <a:r>
              <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arguments:</a:t>
            </a:r>
          </a:p>
          <a:p>
            <a:pPr algn="just">
              <a:lnSpc>
                <a:spcPct val="112000"/>
              </a:lnSpc>
              <a:spcBef>
                <a:spcPts val="5"/>
              </a:spcBef>
              <a:spcAft>
                <a:spcPts val="0"/>
              </a:spcAft>
            </a:pPr>
            <a:endParaRPr lang="en-US"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12000"/>
              </a:lnSpc>
              <a:spcBef>
                <a:spcPts val="5"/>
              </a:spcBef>
              <a:spcAft>
                <a:spcPts val="125"/>
              </a:spcAft>
              <a:tabLst>
                <a:tab pos="1918335" algn="l"/>
              </a:tabLst>
            </a:pPr>
            <a:r>
              <a:rPr lang="en-US" sz="2000" b="1"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hidden:</a:t>
            </a:r>
            <a:r>
              <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This is the number of hidden nodes or neurons in each layer. The default value is one and can be extended up </a:t>
            </a:r>
            <a:r>
              <a:rPr lang="en-US" sz="20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three.</a:t>
            </a:r>
          </a:p>
          <a:p>
            <a:pPr algn="just">
              <a:lnSpc>
                <a:spcPct val="112000"/>
              </a:lnSpc>
              <a:spcBef>
                <a:spcPts val="5"/>
              </a:spcBef>
              <a:spcAft>
                <a:spcPts val="125"/>
              </a:spcAft>
              <a:tabLst>
                <a:tab pos="1918335" algn="l"/>
              </a:tabLst>
            </a:pPr>
            <a:endParaRPr lang="en-US" sz="2000" b="1" dirty="0">
              <a:solidFill>
                <a:srgbClr val="002060"/>
              </a:solidFill>
              <a:latin typeface="Times New Roman" panose="02020603050405020304" pitchFamily="18" charset="0"/>
              <a:cs typeface="Times New Roman" panose="02020603050405020304" pitchFamily="18" charset="0"/>
            </a:endParaRPr>
          </a:p>
          <a:p>
            <a:pPr algn="just">
              <a:lnSpc>
                <a:spcPct val="112000"/>
              </a:lnSpc>
              <a:spcBef>
                <a:spcPts val="5"/>
              </a:spcBef>
              <a:spcAft>
                <a:spcPts val="125"/>
              </a:spcAft>
              <a:tabLst>
                <a:tab pos="1918335" algn="l"/>
              </a:tabLst>
            </a:pPr>
            <a:r>
              <a:rPr lang="en-US" sz="2000" b="1" dirty="0" smtClean="0">
                <a:solidFill>
                  <a:srgbClr val="002060"/>
                </a:solidFill>
              </a:rPr>
              <a:t>The </a:t>
            </a:r>
            <a:r>
              <a:rPr lang="en-US" sz="2000" b="1" dirty="0">
                <a:solidFill>
                  <a:srgbClr val="002060"/>
                </a:solidFill>
              </a:rPr>
              <a:t>argument </a:t>
            </a:r>
            <a:r>
              <a:rPr lang="en-US" sz="2000" b="1" i="1" dirty="0">
                <a:solidFill>
                  <a:srgbClr val="002060"/>
                </a:solidFill>
              </a:rPr>
              <a:t>“</a:t>
            </a:r>
            <a:r>
              <a:rPr lang="en-US" sz="2000" b="1" i="1" dirty="0" err="1">
                <a:solidFill>
                  <a:srgbClr val="002060"/>
                </a:solidFill>
              </a:rPr>
              <a:t>act.fct</a:t>
            </a:r>
            <a:r>
              <a:rPr lang="en-US" sz="2000" b="1" dirty="0">
                <a:solidFill>
                  <a:srgbClr val="002060"/>
                </a:solidFill>
              </a:rPr>
              <a:t> is the activation function that is used for smoothing the result of the cross product of the neurons and the weights. By default, logistic and </a:t>
            </a:r>
            <a:r>
              <a:rPr lang="en-US" sz="2000" b="1" dirty="0" err="1">
                <a:solidFill>
                  <a:srgbClr val="002060"/>
                </a:solidFill>
              </a:rPr>
              <a:t>tanh</a:t>
            </a:r>
            <a:r>
              <a:rPr lang="en-US" sz="2000" b="1" dirty="0">
                <a:solidFill>
                  <a:srgbClr val="002060"/>
                </a:solidFill>
              </a:rPr>
              <a:t> are available in the package</a:t>
            </a:r>
            <a:r>
              <a:rPr lang="en-US" sz="2000" b="1" dirty="0" smtClean="0">
                <a:solidFill>
                  <a:srgbClr val="002060"/>
                </a:solidFill>
              </a:rPr>
              <a:t>.</a:t>
            </a:r>
          </a:p>
          <a:p>
            <a:pPr algn="just"/>
            <a:endParaRPr lang="en-US" sz="2000" b="1" dirty="0" smtClean="0">
              <a:solidFill>
                <a:srgbClr val="002060"/>
              </a:solidFill>
            </a:endParaRPr>
          </a:p>
          <a:p>
            <a:pPr algn="just"/>
            <a:r>
              <a:rPr lang="en-US" sz="2000" b="1" dirty="0" smtClean="0">
                <a:solidFill>
                  <a:srgbClr val="002060"/>
                </a:solidFill>
              </a:rPr>
              <a:t>The </a:t>
            </a:r>
            <a:r>
              <a:rPr lang="en-US" sz="2000" b="1" dirty="0">
                <a:solidFill>
                  <a:srgbClr val="002060"/>
                </a:solidFill>
              </a:rPr>
              <a:t>argument </a:t>
            </a:r>
            <a:r>
              <a:rPr lang="en-US" sz="2000" b="1" dirty="0" err="1">
                <a:solidFill>
                  <a:srgbClr val="002060"/>
                </a:solidFill>
              </a:rPr>
              <a:t>linear.Output</a:t>
            </a:r>
            <a:r>
              <a:rPr lang="en-US" sz="2000" b="1" dirty="0">
                <a:solidFill>
                  <a:srgbClr val="002060"/>
                </a:solidFill>
              </a:rPr>
              <a:t>: This is a logical attribute if </a:t>
            </a:r>
            <a:r>
              <a:rPr lang="en-US" sz="2000" b="1" dirty="0" err="1">
                <a:solidFill>
                  <a:srgbClr val="002060"/>
                </a:solidFill>
              </a:rPr>
              <a:t>act.fct</a:t>
            </a:r>
            <a:r>
              <a:rPr lang="en-US" sz="2000" b="1" dirty="0">
                <a:solidFill>
                  <a:srgbClr val="002060"/>
                </a:solidFill>
              </a:rPr>
              <a:t> should not be applied to output neurons set linear output to TRUE otherwise to false. The default value is TRUE. To keep linear output for data, this will need to be FALSE</a:t>
            </a:r>
            <a:r>
              <a:rPr lang="en-US" sz="2000" b="1" dirty="0" smtClean="0">
                <a:solidFill>
                  <a:srgbClr val="002060"/>
                </a:solidFill>
              </a:rPr>
              <a:t>.</a:t>
            </a:r>
            <a:endParaRPr lang="en-US"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768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4997" y="144843"/>
            <a:ext cx="6502870" cy="437043"/>
          </a:xfrm>
          <a:prstGeom prst="rect">
            <a:avLst/>
          </a:prstGeom>
        </p:spPr>
        <p:txBody>
          <a:bodyPr wrap="none">
            <a:spAutoFit/>
          </a:bodyPr>
          <a:lstStyle/>
          <a:p>
            <a:pPr algn="just">
              <a:lnSpc>
                <a:spcPct val="112000"/>
              </a:lnSpc>
              <a:spcBef>
                <a:spcPts val="5"/>
              </a:spcBef>
              <a:spcAft>
                <a:spcPts val="125"/>
              </a:spcAft>
              <a:tabLst>
                <a:tab pos="1918335" algn="l"/>
              </a:tabLst>
            </a:pPr>
            <a:r>
              <a:rPr lang="en-US" sz="2000" b="1" i="1" dirty="0">
                <a:latin typeface="Times New Roman" panose="02020603050405020304" pitchFamily="18" charset="0"/>
                <a:ea typeface="Calibri" panose="020F0502020204030204" pitchFamily="34" charset="0"/>
                <a:cs typeface="Times New Roman" panose="02020603050405020304" pitchFamily="18" charset="0"/>
              </a:rPr>
              <a:t>Neural Network Model</a:t>
            </a:r>
            <a:r>
              <a:rPr lang="en-US" sz="2000" b="1" i="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Cross </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Entropy(</a:t>
            </a:r>
            <a:r>
              <a:rPr lang="en-US" sz="2000" b="1" dirty="0" err="1"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ce</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Error Function</a:t>
            </a:r>
            <a:endPar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7" name="Rectangle 6"/>
          <p:cNvSpPr/>
          <p:nvPr/>
        </p:nvSpPr>
        <p:spPr>
          <a:xfrm>
            <a:off x="395536" y="3730048"/>
            <a:ext cx="6048672" cy="2554545"/>
          </a:xfrm>
          <a:prstGeom prst="rect">
            <a:avLst/>
          </a:prstGeom>
        </p:spPr>
        <p:txBody>
          <a:bodyPr wrap="square">
            <a:spAutoFit/>
          </a:bodyPr>
          <a:lstStyle/>
          <a:p>
            <a:r>
              <a:rPr lang="en-US" sz="2000" b="1" dirty="0">
                <a:solidFill>
                  <a:srgbClr val="002060"/>
                </a:solidFill>
              </a:rPr>
              <a:t>&gt; n &lt;- </a:t>
            </a:r>
            <a:r>
              <a:rPr lang="en-US" sz="2000" b="1" dirty="0" err="1">
                <a:solidFill>
                  <a:srgbClr val="002060"/>
                </a:solidFill>
              </a:rPr>
              <a:t>neuralnet</a:t>
            </a:r>
            <a:r>
              <a:rPr lang="en-US" sz="2000" b="1" dirty="0">
                <a:solidFill>
                  <a:srgbClr val="002060"/>
                </a:solidFill>
              </a:rPr>
              <a:t>(</a:t>
            </a:r>
            <a:r>
              <a:rPr lang="en-US" sz="2000" b="1" dirty="0" err="1">
                <a:solidFill>
                  <a:srgbClr val="002060"/>
                </a:solidFill>
              </a:rPr>
              <a:t>admit~gre+gpa+rank</a:t>
            </a:r>
            <a:r>
              <a:rPr lang="en-US" sz="2000" b="1" dirty="0">
                <a:solidFill>
                  <a:srgbClr val="002060"/>
                </a:solidFill>
              </a:rPr>
              <a:t>,</a:t>
            </a:r>
          </a:p>
          <a:p>
            <a:r>
              <a:rPr lang="en-US" sz="2000" b="1" dirty="0">
                <a:solidFill>
                  <a:srgbClr val="002060"/>
                </a:solidFill>
              </a:rPr>
              <a:t>+                data = training,</a:t>
            </a:r>
          </a:p>
          <a:p>
            <a:r>
              <a:rPr lang="en-US" sz="2000" b="1" dirty="0">
                <a:solidFill>
                  <a:srgbClr val="002060"/>
                </a:solidFill>
              </a:rPr>
              <a:t>+                </a:t>
            </a:r>
            <a:r>
              <a:rPr lang="en-US" sz="2000" b="1" dirty="0" err="1">
                <a:solidFill>
                  <a:srgbClr val="002060"/>
                </a:solidFill>
              </a:rPr>
              <a:t>err.fct</a:t>
            </a:r>
            <a:r>
              <a:rPr lang="en-US" sz="2000" b="1" dirty="0">
                <a:solidFill>
                  <a:srgbClr val="002060"/>
                </a:solidFill>
              </a:rPr>
              <a:t> = "</a:t>
            </a:r>
            <a:r>
              <a:rPr lang="en-US" sz="2000" b="1" dirty="0" err="1">
                <a:solidFill>
                  <a:srgbClr val="002060"/>
                </a:solidFill>
              </a:rPr>
              <a:t>ce</a:t>
            </a:r>
            <a:r>
              <a:rPr lang="en-US" sz="2000" b="1" dirty="0">
                <a:solidFill>
                  <a:srgbClr val="002060"/>
                </a:solidFill>
              </a:rPr>
              <a:t>",</a:t>
            </a:r>
          </a:p>
          <a:p>
            <a:r>
              <a:rPr lang="en-US" sz="2000" b="1" dirty="0">
                <a:solidFill>
                  <a:srgbClr val="002060"/>
                </a:solidFill>
              </a:rPr>
              <a:t>+                </a:t>
            </a:r>
            <a:r>
              <a:rPr lang="en-US" sz="2000" b="1" dirty="0" err="1">
                <a:solidFill>
                  <a:srgbClr val="002060"/>
                </a:solidFill>
              </a:rPr>
              <a:t>linear.output</a:t>
            </a:r>
            <a:r>
              <a:rPr lang="en-US" sz="2000" b="1" dirty="0">
                <a:solidFill>
                  <a:srgbClr val="002060"/>
                </a:solidFill>
              </a:rPr>
              <a:t> = FALSE)</a:t>
            </a:r>
          </a:p>
          <a:p>
            <a:r>
              <a:rPr lang="en-US" sz="2000" b="1" dirty="0">
                <a:solidFill>
                  <a:srgbClr val="002060"/>
                </a:solidFill>
              </a:rPr>
              <a:t>&gt; plot(n)</a:t>
            </a:r>
          </a:p>
          <a:p>
            <a:r>
              <a:rPr lang="en-US" sz="2000" b="1" dirty="0">
                <a:solidFill>
                  <a:srgbClr val="002060"/>
                </a:solidFill>
              </a:rPr>
              <a:t>&gt; </a:t>
            </a:r>
          </a:p>
          <a:p>
            <a:r>
              <a:rPr lang="en-US" sz="2000" b="1" dirty="0">
                <a:solidFill>
                  <a:srgbClr val="002060"/>
                </a:solidFill>
              </a:rPr>
              <a:t>&gt; output &lt;- compute(n, training[,-1])</a:t>
            </a:r>
          </a:p>
          <a:p>
            <a:r>
              <a:rPr lang="en-US" sz="2000" b="1" dirty="0">
                <a:solidFill>
                  <a:srgbClr val="002060"/>
                </a:solidFill>
              </a:rPr>
              <a:t>&gt; head(</a:t>
            </a:r>
            <a:r>
              <a:rPr lang="en-US" sz="2000" b="1" dirty="0" err="1">
                <a:solidFill>
                  <a:srgbClr val="002060"/>
                </a:solidFill>
              </a:rPr>
              <a:t>output$net.result</a:t>
            </a:r>
            <a:r>
              <a:rPr lang="en-US" sz="2000" b="1" dirty="0">
                <a:solidFill>
                  <a:srgbClr val="002060"/>
                </a:solidFill>
              </a:rPr>
              <a:t>)</a:t>
            </a:r>
          </a:p>
        </p:txBody>
      </p:sp>
      <p:sp>
        <p:nvSpPr>
          <p:cNvPr id="2" name="Rectangle 1"/>
          <p:cNvSpPr/>
          <p:nvPr/>
        </p:nvSpPr>
        <p:spPr>
          <a:xfrm>
            <a:off x="251521" y="841873"/>
            <a:ext cx="8536346" cy="2575770"/>
          </a:xfrm>
          <a:prstGeom prst="rect">
            <a:avLst/>
          </a:prstGeom>
        </p:spPr>
        <p:txBody>
          <a:bodyPr wrap="square">
            <a:spAutoFit/>
          </a:bodyPr>
          <a:lstStyle/>
          <a:p>
            <a:pPr algn="just">
              <a:lnSpc>
                <a:spcPct val="112000"/>
              </a:lnSpc>
              <a:spcBef>
                <a:spcPts val="5"/>
              </a:spcBef>
              <a:spcAft>
                <a:spcPts val="125"/>
              </a:spcAft>
            </a:pP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argument “</a:t>
            </a:r>
            <a:r>
              <a:rPr lang="en-US" sz="2400" b="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err.fct</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defines the error function and used to calculate the error with default sum of squared error (</a:t>
            </a:r>
            <a:r>
              <a:rPr lang="en-US" sz="2400" b="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sse</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2000"/>
              </a:lnSpc>
              <a:spcBef>
                <a:spcPts val="5"/>
              </a:spcBef>
              <a:spcAft>
                <a:spcPts val="125"/>
              </a:spcAft>
            </a:pPr>
            <a:endPar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2000"/>
              </a:lnSpc>
              <a:spcBef>
                <a:spcPts val="5"/>
              </a:spcBef>
              <a:spcAft>
                <a:spcPts val="125"/>
              </a:spcAft>
            </a:pP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Error </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function can be “</a:t>
            </a:r>
            <a:r>
              <a:rPr lang="en-US" sz="2400" b="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sse”or</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cross entropy (</a:t>
            </a:r>
            <a:r>
              <a:rPr lang="en-US" sz="2400" b="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ce</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and if we are dealing with binary outcomes, we will use the “</a:t>
            </a:r>
            <a:r>
              <a:rPr lang="en-US" sz="2400" b="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ce</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error function.</a:t>
            </a:r>
            <a:endParaRPr lang="en-US" sz="3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3501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4997" y="144843"/>
            <a:ext cx="6502870" cy="437043"/>
          </a:xfrm>
          <a:prstGeom prst="rect">
            <a:avLst/>
          </a:prstGeom>
        </p:spPr>
        <p:txBody>
          <a:bodyPr wrap="none">
            <a:spAutoFit/>
          </a:bodyPr>
          <a:lstStyle/>
          <a:p>
            <a:pPr algn="just">
              <a:lnSpc>
                <a:spcPct val="112000"/>
              </a:lnSpc>
              <a:spcBef>
                <a:spcPts val="5"/>
              </a:spcBef>
              <a:spcAft>
                <a:spcPts val="125"/>
              </a:spcAft>
              <a:tabLst>
                <a:tab pos="1918335" algn="l"/>
              </a:tabLst>
            </a:pPr>
            <a:r>
              <a:rPr lang="en-US" sz="2000" b="1" i="1" dirty="0">
                <a:latin typeface="Times New Roman" panose="02020603050405020304" pitchFamily="18" charset="0"/>
                <a:ea typeface="Calibri" panose="020F0502020204030204" pitchFamily="34" charset="0"/>
                <a:cs typeface="Times New Roman" panose="02020603050405020304" pitchFamily="18" charset="0"/>
              </a:rPr>
              <a:t>Neural Network Model</a:t>
            </a:r>
            <a:r>
              <a:rPr lang="en-US" sz="2000" b="1" i="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Cross </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Entropy(</a:t>
            </a:r>
            <a:r>
              <a:rPr lang="en-US" sz="2000" b="1" dirty="0" err="1"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ce</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Error Function</a:t>
            </a:r>
            <a:endPar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mc:AlternateContent xmlns:mc="http://schemas.openxmlformats.org/markup-compatibility/2006">
        <mc:Choice xmlns:a14="http://schemas.microsoft.com/office/drawing/2010/main" Requires="a14">
          <p:sp>
            <p:nvSpPr>
              <p:cNvPr id="5" name="Rectangle 4"/>
              <p:cNvSpPr/>
              <p:nvPr/>
            </p:nvSpPr>
            <p:spPr>
              <a:xfrm>
                <a:off x="850259" y="1030853"/>
                <a:ext cx="6912768" cy="126662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800" b="1" smtClean="0">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rPr>
                            <m:t>𝑬</m:t>
                          </m:r>
                        </m:e>
                        <m:sub>
                          <m:r>
                            <a:rPr lang="en-US" sz="2800" b="1" i="1">
                              <a:solidFill>
                                <a:srgbClr val="002060"/>
                              </a:solidFill>
                              <a:latin typeface="Cambria Math" panose="02040503050406030204" pitchFamily="18" charset="0"/>
                            </a:rPr>
                            <m:t>𝒔𝒔𝒆</m:t>
                          </m:r>
                        </m:sub>
                      </m:sSub>
                      <m:r>
                        <a:rPr lang="en-US" sz="2800" b="1" i="0">
                          <a:solidFill>
                            <a:srgbClr val="002060"/>
                          </a:solidFill>
                          <a:latin typeface="Cambria Math" panose="02040503050406030204" pitchFamily="18" charset="0"/>
                        </a:rPr>
                        <m:t>=</m:t>
                      </m:r>
                      <m:f>
                        <m:fPr>
                          <m:ctrlPr>
                            <a:rPr lang="en-US" sz="2800" b="1" i="1">
                              <a:solidFill>
                                <a:srgbClr val="002060"/>
                              </a:solidFill>
                              <a:latin typeface="Cambria Math" panose="02040503050406030204" pitchFamily="18" charset="0"/>
                            </a:rPr>
                          </m:ctrlPr>
                        </m:fPr>
                        <m:num>
                          <m:r>
                            <a:rPr lang="en-US" sz="2800" b="1" i="0">
                              <a:solidFill>
                                <a:srgbClr val="002060"/>
                              </a:solidFill>
                              <a:latin typeface="Cambria Math" panose="02040503050406030204" pitchFamily="18" charset="0"/>
                            </a:rPr>
                            <m:t>𝟏</m:t>
                          </m:r>
                        </m:num>
                        <m:den>
                          <m:r>
                            <a:rPr lang="en-US" sz="2800" b="1" i="0">
                              <a:solidFill>
                                <a:srgbClr val="002060"/>
                              </a:solidFill>
                              <a:latin typeface="Cambria Math" panose="02040503050406030204" pitchFamily="18" charset="0"/>
                            </a:rPr>
                            <m:t>𝟐</m:t>
                          </m:r>
                        </m:den>
                      </m:f>
                      <m:nary>
                        <m:naryPr>
                          <m:chr m:val="∑"/>
                          <m:limLoc m:val="undOvr"/>
                          <m:ctrlPr>
                            <a:rPr lang="en-US" sz="2800" b="1" i="1">
                              <a:solidFill>
                                <a:srgbClr val="002060"/>
                              </a:solidFill>
                              <a:latin typeface="Cambria Math" panose="02040503050406030204" pitchFamily="18" charset="0"/>
                            </a:rPr>
                          </m:ctrlPr>
                        </m:naryPr>
                        <m:sub>
                          <m:r>
                            <a:rPr lang="en-US" sz="2800" b="1" i="1">
                              <a:solidFill>
                                <a:srgbClr val="002060"/>
                              </a:solidFill>
                              <a:latin typeface="Cambria Math" panose="02040503050406030204" pitchFamily="18" charset="0"/>
                            </a:rPr>
                            <m:t>𝒌</m:t>
                          </m:r>
                          <m:r>
                            <a:rPr lang="en-US" sz="2800" b="1" i="0">
                              <a:solidFill>
                                <a:srgbClr val="002060"/>
                              </a:solidFill>
                              <a:latin typeface="Cambria Math" panose="02040503050406030204" pitchFamily="18" charset="0"/>
                            </a:rPr>
                            <m:t>=</m:t>
                          </m:r>
                          <m:r>
                            <a:rPr lang="en-US" sz="2800" b="1" i="0">
                              <a:solidFill>
                                <a:srgbClr val="002060"/>
                              </a:solidFill>
                              <a:latin typeface="Cambria Math" panose="02040503050406030204" pitchFamily="18" charset="0"/>
                            </a:rPr>
                            <m:t>𝟏</m:t>
                          </m:r>
                        </m:sub>
                        <m:sup>
                          <m:r>
                            <a:rPr lang="en-US" sz="2800" b="1" i="1">
                              <a:solidFill>
                                <a:srgbClr val="002060"/>
                              </a:solidFill>
                              <a:latin typeface="Cambria Math" panose="02040503050406030204" pitchFamily="18" charset="0"/>
                            </a:rPr>
                            <m:t>𝒎</m:t>
                          </m:r>
                        </m:sup>
                        <m:e>
                          <m:sSup>
                            <m:sSupPr>
                              <m:ctrlPr>
                                <a:rPr lang="en-US" sz="2800" b="1" i="1">
                                  <a:solidFill>
                                    <a:srgbClr val="002060"/>
                                  </a:solidFill>
                                  <a:latin typeface="Cambria Math" panose="02040503050406030204" pitchFamily="18" charset="0"/>
                                </a:rPr>
                              </m:ctrlPr>
                            </m:sSupPr>
                            <m:e>
                              <m:d>
                                <m:dPr>
                                  <m:ctrlPr>
                                    <a:rPr lang="en-US" sz="2800" b="1" i="1">
                                      <a:solidFill>
                                        <a:srgbClr val="002060"/>
                                      </a:solidFill>
                                      <a:latin typeface="Cambria Math" panose="02040503050406030204" pitchFamily="18" charset="0"/>
                                    </a:rPr>
                                  </m:ctrlPr>
                                </m:dPr>
                                <m:e>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rPr>
                                        <m:t>𝒐</m:t>
                                      </m:r>
                                    </m:e>
                                    <m:sub>
                                      <m:r>
                                        <a:rPr lang="en-US" sz="2800" b="1" i="1">
                                          <a:solidFill>
                                            <a:srgbClr val="002060"/>
                                          </a:solidFill>
                                          <a:latin typeface="Cambria Math" panose="02040503050406030204" pitchFamily="18" charset="0"/>
                                        </a:rPr>
                                        <m:t>𝒌𝒉</m:t>
                                      </m:r>
                                      <m:r>
                                        <a:rPr lang="en-US" sz="2800" b="1" i="0">
                                          <a:solidFill>
                                            <a:srgbClr val="002060"/>
                                          </a:solidFill>
                                          <a:latin typeface="Cambria Math" panose="02040503050406030204" pitchFamily="18" charset="0"/>
                                        </a:rPr>
                                        <m:t>−</m:t>
                                      </m:r>
                                    </m:sub>
                                  </m:sSub>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rPr>
                                        <m:t>𝒚</m:t>
                                      </m:r>
                                    </m:e>
                                    <m:sub>
                                      <m:r>
                                        <a:rPr lang="en-US" sz="2800" b="1" i="1">
                                          <a:solidFill>
                                            <a:srgbClr val="002060"/>
                                          </a:solidFill>
                                          <a:latin typeface="Cambria Math" panose="02040503050406030204" pitchFamily="18" charset="0"/>
                                        </a:rPr>
                                        <m:t>𝒌𝒉</m:t>
                                      </m:r>
                                    </m:sub>
                                  </m:sSub>
                                </m:e>
                              </m:d>
                            </m:e>
                            <m:sup>
                              <m:r>
                                <a:rPr lang="en-US" sz="2800" b="1" i="0">
                                  <a:solidFill>
                                    <a:srgbClr val="002060"/>
                                  </a:solidFill>
                                  <a:latin typeface="Cambria Math" panose="02040503050406030204" pitchFamily="18" charset="0"/>
                                </a:rPr>
                                <m:t>𝟐</m:t>
                              </m:r>
                            </m:sup>
                          </m:sSup>
                        </m:e>
                      </m:nary>
                    </m:oMath>
                  </m:oMathPara>
                </a14:m>
                <a:endParaRPr lang="en-US" sz="2800" b="1" dirty="0"/>
              </a:p>
            </p:txBody>
          </p:sp>
        </mc:Choice>
        <mc:Fallback>
          <p:sp>
            <p:nvSpPr>
              <p:cNvPr id="5" name="Rectangle 4"/>
              <p:cNvSpPr>
                <a:spLocks noRot="1" noChangeAspect="1" noMove="1" noResize="1" noEditPoints="1" noAdjustHandles="1" noChangeArrowheads="1" noChangeShapeType="1" noTextEdit="1"/>
              </p:cNvSpPr>
              <p:nvPr/>
            </p:nvSpPr>
            <p:spPr>
              <a:xfrm>
                <a:off x="850259" y="1030853"/>
                <a:ext cx="6912768" cy="12666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50620" y="2911844"/>
                <a:ext cx="8637248" cy="2308324"/>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ea typeface="Calibri" panose="020F0502020204030204" pitchFamily="34" charset="0"/>
                  </a:rPr>
                  <a:t>Where k=1,2,3…,m indexes observations and </a:t>
                </a:r>
              </a:p>
              <a:p>
                <a:pPr marL="342900" indent="-342900">
                  <a:buFont typeface="Arial" panose="020B0604020202020204" pitchFamily="34" charset="0"/>
                  <a:buChar char="•"/>
                </a:pPr>
                <a14:m>
                  <m:oMath xmlns:m="http://schemas.openxmlformats.org/officeDocument/2006/math">
                    <m:sSub>
                      <m:sSubPr>
                        <m:ctrlPr>
                          <a:rPr lang="en-US"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𝒐</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oMath>
                </a14:m>
                <a:r>
                  <a:rPr lang="en-US" sz="2400" b="1" dirty="0">
                    <a:solidFill>
                      <a:srgbClr val="002060"/>
                    </a:solidFill>
                    <a:latin typeface="Times New Roman" panose="02020603050405020304" pitchFamily="18" charset="0"/>
                    <a:ea typeface="Calibri" panose="020F0502020204030204" pitchFamily="34" charset="0"/>
                  </a:rPr>
                  <a:t> represent the target value (predicted output) and </a:t>
                </a:r>
                <a:endParaRPr lang="en-US" sz="2400" b="1" dirty="0" smtClean="0">
                  <a:solidFill>
                    <a:srgbClr val="002060"/>
                  </a:solidFill>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14:m>
                  <m:oMath xmlns:m="http://schemas.openxmlformats.org/officeDocument/2006/math">
                    <m:sSub>
                      <m:sSubPr>
                        <m:ctrlPr>
                          <a:rPr lang="en-US"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𝒚</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oMath>
                </a14:m>
                <a:r>
                  <a:rPr lang="en-US" sz="2400" b="1" dirty="0">
                    <a:solidFill>
                      <a:srgbClr val="002060"/>
                    </a:solidFill>
                    <a:latin typeface="Times New Roman" panose="02020603050405020304" pitchFamily="18" charset="0"/>
                    <a:ea typeface="Calibri" panose="020F0502020204030204" pitchFamily="34" charset="0"/>
                  </a:rPr>
                  <a:t> is the observed network output</a:t>
                </a:r>
                <a:r>
                  <a:rPr lang="en-US" sz="2400" b="1" dirty="0" smtClean="0">
                    <a:solidFill>
                      <a:srgbClr val="002060"/>
                    </a:solidFill>
                    <a:latin typeface="Times New Roman" panose="02020603050405020304" pitchFamily="18" charset="0"/>
                    <a:ea typeface="Calibri" panose="020F0502020204030204" pitchFamily="34" charset="0"/>
                  </a:rPr>
                  <a:t>.</a:t>
                </a:r>
              </a:p>
              <a:p>
                <a:pPr marL="457200" indent="-457200">
                  <a:buFont typeface="+mj-lt"/>
                  <a:buAutoNum type="arabicPeriod"/>
                </a:pPr>
                <a:endParaRPr lang="en-US" sz="2400" b="1" dirty="0">
                  <a:solidFill>
                    <a:srgbClr val="002060"/>
                  </a:solidFill>
                  <a:latin typeface="Times New Roman" panose="02020603050405020304" pitchFamily="18" charset="0"/>
                  <a:ea typeface="Calibri" panose="020F0502020204030204" pitchFamily="34" charset="0"/>
                </a:endParaRPr>
              </a:p>
              <a:p>
                <a:r>
                  <a:rPr lang="en-US" sz="2400" b="1" dirty="0" smtClean="0">
                    <a:solidFill>
                      <a:srgbClr val="002060"/>
                    </a:solidFill>
                    <a:latin typeface="Times New Roman" panose="02020603050405020304" pitchFamily="18" charset="0"/>
                    <a:ea typeface="Calibri" panose="020F0502020204030204" pitchFamily="34" charset="0"/>
                  </a:rPr>
                  <a:t> </a:t>
                </a:r>
                <a:r>
                  <a:rPr lang="en-US" sz="2400" b="1" dirty="0">
                    <a:solidFill>
                      <a:srgbClr val="002060"/>
                    </a:solidFill>
                    <a:latin typeface="Times New Roman" panose="02020603050405020304" pitchFamily="18" charset="0"/>
                    <a:ea typeface="Calibri" panose="020F0502020204030204" pitchFamily="34" charset="0"/>
                  </a:rPr>
                  <a:t>In the back-propagation model, error can be reduced through iterative updates of various weights for all training pattern</a:t>
                </a:r>
                <a:endParaRPr lang="en-US" sz="2400" b="1" dirty="0">
                  <a:solidFill>
                    <a:srgbClr val="002060"/>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150620" y="2911844"/>
                <a:ext cx="8637248" cy="2308324"/>
              </a:xfrm>
              <a:prstGeom prst="rect">
                <a:avLst/>
              </a:prstGeom>
              <a:blipFill>
                <a:blip r:embed="rId5"/>
                <a:stretch>
                  <a:fillRect l="-1129" t="-2116" b="-5026"/>
                </a:stretch>
              </a:blipFill>
            </p:spPr>
            <p:txBody>
              <a:bodyPr/>
              <a:lstStyle/>
              <a:p>
                <a:r>
                  <a:rPr lang="en-US">
                    <a:noFill/>
                  </a:rPr>
                  <a:t> </a:t>
                </a:r>
              </a:p>
            </p:txBody>
          </p:sp>
        </mc:Fallback>
      </mc:AlternateContent>
    </p:spTree>
    <p:extLst>
      <p:ext uri="{BB962C8B-B14F-4D97-AF65-F5344CB8AC3E}">
        <p14:creationId xmlns:p14="http://schemas.microsoft.com/office/powerpoint/2010/main" val="1112008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4997" y="144843"/>
            <a:ext cx="6502870" cy="437043"/>
          </a:xfrm>
          <a:prstGeom prst="rect">
            <a:avLst/>
          </a:prstGeom>
        </p:spPr>
        <p:txBody>
          <a:bodyPr wrap="none">
            <a:spAutoFit/>
          </a:bodyPr>
          <a:lstStyle/>
          <a:p>
            <a:pPr algn="just">
              <a:lnSpc>
                <a:spcPct val="112000"/>
              </a:lnSpc>
              <a:spcBef>
                <a:spcPts val="5"/>
              </a:spcBef>
              <a:spcAft>
                <a:spcPts val="125"/>
              </a:spcAft>
              <a:tabLst>
                <a:tab pos="1918335" algn="l"/>
              </a:tabLst>
            </a:pPr>
            <a:r>
              <a:rPr lang="en-US" sz="2000" b="1" i="1" dirty="0">
                <a:latin typeface="Times New Roman" panose="02020603050405020304" pitchFamily="18" charset="0"/>
                <a:ea typeface="Calibri" panose="020F0502020204030204" pitchFamily="34" charset="0"/>
                <a:cs typeface="Times New Roman" panose="02020603050405020304" pitchFamily="18" charset="0"/>
              </a:rPr>
              <a:t>Neural Network Model</a:t>
            </a:r>
            <a:r>
              <a:rPr lang="en-US" sz="2000" b="1" i="1"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Cross </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Entropy(</a:t>
            </a:r>
            <a:r>
              <a:rPr lang="en-US" sz="2000" b="1" dirty="0" err="1"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ce</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Error Function</a:t>
            </a:r>
            <a:endPar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mc:AlternateContent xmlns:mc="http://schemas.openxmlformats.org/markup-compatibility/2006">
        <mc:Choice xmlns:a14="http://schemas.microsoft.com/office/drawing/2010/main" Requires="a14">
          <p:sp>
            <p:nvSpPr>
              <p:cNvPr id="2" name="Rectangle 1"/>
              <p:cNvSpPr/>
              <p:nvPr/>
            </p:nvSpPr>
            <p:spPr>
              <a:xfrm>
                <a:off x="63135" y="1537458"/>
                <a:ext cx="8608355" cy="712631"/>
              </a:xfrm>
              <a:prstGeom prst="rect">
                <a:avLst/>
              </a:prstGeom>
            </p:spPr>
            <p:txBody>
              <a:bodyPr wrap="square">
                <a:spAutoFit/>
              </a:bodyPr>
              <a:lstStyle/>
              <a:p>
                <a14:m>
                  <m:oMath xmlns:m="http://schemas.openxmlformats.org/officeDocument/2006/math">
                    <m:sSub>
                      <m:sSubPr>
                        <m:ctrlPr>
                          <a:rPr lang="en-US" sz="2800" b="1" i="1" smtClean="0">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𝑬</m:t>
                        </m:r>
                      </m:e>
                      <m: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𝒄𝒆</m:t>
                        </m:r>
                      </m:sub>
                    </m:s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f>
                      <m:fPr>
                        <m:ctrlPr>
                          <a:rPr lang="en-US" sz="2800" b="1" i="1">
                            <a:solidFill>
                              <a:srgbClr val="002060"/>
                            </a:solidFill>
                            <a:latin typeface="Cambria Math" panose="02040503050406030204" pitchFamily="18" charset="0"/>
                          </a:rPr>
                        </m:ctrlPr>
                      </m:fPr>
                      <m:num>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𝟏</m:t>
                        </m:r>
                      </m:num>
                      <m:den>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𝟐</m:t>
                        </m:r>
                      </m:den>
                    </m:f>
                    <m:nary>
                      <m:naryPr>
                        <m:chr m:val="∑"/>
                        <m:limLoc m:val="undOvr"/>
                        <m:ctrlPr>
                          <a:rPr lang="en-US" sz="2800" b="1" i="1">
                            <a:solidFill>
                              <a:srgbClr val="002060"/>
                            </a:solidFill>
                            <a:latin typeface="Cambria Math" panose="02040503050406030204" pitchFamily="18" charset="0"/>
                          </a:rPr>
                        </m:ctrlPr>
                      </m:naryPr>
                      <m: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𝑲</m:t>
                        </m:r>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𝟏</m:t>
                        </m:r>
                      </m:sub>
                      <m:sup>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𝒎</m:t>
                        </m:r>
                      </m:sup>
                      <m:e>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𝒐</m:t>
                            </m:r>
                          </m:e>
                          <m: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e>
                    </m:nary>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𝒍𝒐𝒈</m:t>
                    </m:r>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𝒚</m:t>
                        </m:r>
                      </m:e>
                      <m: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𝟏</m:t>
                    </m:r>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𝒐</m:t>
                        </m:r>
                      </m:e>
                      <m: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oMath>
                </a14:m>
                <a:r>
                  <a:rPr lang="en-US" sz="2800" b="1" dirty="0">
                    <a:solidFill>
                      <a:srgbClr val="002060"/>
                    </a:solidFill>
                    <a:latin typeface="Times New Roman" panose="02020603050405020304" pitchFamily="18" charset="0"/>
                    <a:ea typeface="Calibri" panose="020F0502020204030204" pitchFamily="34" charset="0"/>
                  </a:rPr>
                  <a:t>) log (1-</a:t>
                </a:r>
                <a14:m>
                  <m:oMath xmlns:m="http://schemas.openxmlformats.org/officeDocument/2006/math">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𝒚</m:t>
                        </m:r>
                      </m:e>
                      <m:sub>
                        <m:r>
                          <a:rPr lang="en-US" sz="28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oMath>
                </a14:m>
                <a:r>
                  <a:rPr lang="en-US" sz="2800" b="1" dirty="0">
                    <a:solidFill>
                      <a:srgbClr val="002060"/>
                    </a:solidFill>
                    <a:latin typeface="Times New Roman" panose="02020603050405020304" pitchFamily="18" charset="0"/>
                    <a:ea typeface="Calibri" panose="020F0502020204030204" pitchFamily="34" charset="0"/>
                  </a:rPr>
                  <a:t>)]</a:t>
                </a:r>
                <a:endParaRPr lang="en-US" sz="2800" b="1" dirty="0">
                  <a:solidFill>
                    <a:srgbClr val="002060"/>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63135" y="1537458"/>
                <a:ext cx="8608355" cy="712631"/>
              </a:xfrm>
              <a:prstGeom prst="rect">
                <a:avLst/>
              </a:prstGeom>
              <a:blipFill>
                <a:blip r:embed="rId4"/>
                <a:stretch>
                  <a:fillRect b="-94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287524" y="2647068"/>
                <a:ext cx="8568952" cy="895566"/>
              </a:xfrm>
              <a:prstGeom prst="rect">
                <a:avLst/>
              </a:prstGeom>
            </p:spPr>
            <p:txBody>
              <a:bodyPr wrap="square">
                <a:spAutoFit/>
              </a:bodyPr>
              <a:lstStyle/>
              <a:p>
                <a:pPr algn="just">
                  <a:lnSpc>
                    <a:spcPct val="112000"/>
                  </a:lnSpc>
                  <a:spcBef>
                    <a:spcPts val="5"/>
                  </a:spcBef>
                  <a:spcAft>
                    <a:spcPts val="125"/>
                  </a:spcAft>
                </a:pPr>
                <a:r>
                  <a:rPr lang="en-US" sz="24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If </a:t>
                </a:r>
                <a14:m>
                  <m:oMath xmlns:m="http://schemas.openxmlformats.org/officeDocument/2006/math">
                    <m:sSub>
                      <m:sSubPr>
                        <m:ctrlP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𝒐</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oMath>
                </a14:m>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 only first term matters, if </a:t>
                </a:r>
                <a14:m>
                  <m:oMath xmlns:m="http://schemas.openxmlformats.org/officeDocument/2006/math">
                    <m:sSub>
                      <m:sSubPr>
                        <m:ctrlP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𝒐</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𝟎</m:t>
                    </m:r>
                  </m:oMath>
                </a14:m>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only second term matters. For example, </a:t>
                </a:r>
                <a14:m>
                  <m:oMath xmlns:m="http://schemas.openxmlformats.org/officeDocument/2006/math">
                    <m:sSub>
                      <m:sSubPr>
                        <m:ctrlP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𝒐</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𝟏</m:t>
                    </m:r>
                  </m:oMath>
                </a14:m>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𝒚</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𝒌𝒉</m:t>
                        </m:r>
                      </m:sub>
                    </m:sSub>
                  </m:oMath>
                </a14:m>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 the error is 0. </a:t>
                </a:r>
                <a:endParaRPr lang="en-US" sz="3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287524" y="2647068"/>
                <a:ext cx="8568952" cy="895566"/>
              </a:xfrm>
              <a:prstGeom prst="rect">
                <a:avLst/>
              </a:prstGeom>
              <a:blipFill>
                <a:blip r:embed="rId5"/>
                <a:stretch>
                  <a:fillRect l="-1067" t="-4082" r="-1138" b="-14286"/>
                </a:stretch>
              </a:blipFill>
            </p:spPr>
            <p:txBody>
              <a:bodyPr/>
              <a:lstStyle/>
              <a:p>
                <a:r>
                  <a:rPr lang="en-US">
                    <a:noFill/>
                  </a:rPr>
                  <a:t> </a:t>
                </a:r>
              </a:p>
            </p:txBody>
          </p:sp>
        </mc:Fallback>
      </mc:AlternateContent>
    </p:spTree>
    <p:extLst>
      <p:ext uri="{BB962C8B-B14F-4D97-AF65-F5344CB8AC3E}">
        <p14:creationId xmlns:p14="http://schemas.microsoft.com/office/powerpoint/2010/main" val="1099982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784988" y="144843"/>
            <a:ext cx="3502882" cy="481927"/>
          </a:xfrm>
          <a:prstGeom prst="rect">
            <a:avLst/>
          </a:prstGeom>
        </p:spPr>
        <p:txBody>
          <a:bodyPr wrap="none">
            <a:spAutoFit/>
          </a:bodyPr>
          <a:lstStyle/>
          <a:p>
            <a:pPr algn="just">
              <a:lnSpc>
                <a:spcPct val="112000"/>
              </a:lnSpc>
              <a:spcBef>
                <a:spcPts val="5"/>
              </a:spcBef>
              <a:spcAft>
                <a:spcPts val="125"/>
              </a:spcAft>
              <a:tabLst>
                <a:tab pos="1918335" algn="l"/>
              </a:tabLst>
            </a:pP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Node Output </a:t>
            </a:r>
            <a:r>
              <a:rPr lang="en-US" sz="2400" b="1"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Calculation</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5" name="Rectangle 4"/>
          <p:cNvSpPr/>
          <p:nvPr/>
        </p:nvSpPr>
        <p:spPr>
          <a:xfrm>
            <a:off x="231818" y="737339"/>
            <a:ext cx="8392331" cy="481927"/>
          </a:xfrm>
          <a:prstGeom prst="rect">
            <a:avLst/>
          </a:prstGeom>
        </p:spPr>
        <p:txBody>
          <a:bodyPr wrap="square">
            <a:spAutoFit/>
          </a:bodyPr>
          <a:lstStyle/>
          <a:p>
            <a:pPr algn="just">
              <a:lnSpc>
                <a:spcPct val="112000"/>
              </a:lnSpc>
              <a:spcBef>
                <a:spcPts val="5"/>
              </a:spcBef>
              <a:spcAft>
                <a:spcPts val="125"/>
              </a:spcAft>
              <a:tabLst>
                <a:tab pos="1918335" algn="l"/>
              </a:tabLst>
            </a:pPr>
            <a:r>
              <a:rPr lang="en-US" sz="2400" b="1"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Node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Output Calculation with Sigmoid Activation Function </a:t>
            </a:r>
            <a:endParaRPr lang="en-US"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0849" y="1374719"/>
            <a:ext cx="8762301" cy="2677656"/>
          </a:xfrm>
          <a:prstGeom prst="rect">
            <a:avLst/>
          </a:prstGeom>
        </p:spPr>
        <p:txBody>
          <a:bodyPr wrap="square">
            <a:spAutoFit/>
          </a:bodyPr>
          <a:lstStyle/>
          <a:p>
            <a:r>
              <a:rPr lang="en-US" sz="2800" b="1" dirty="0">
                <a:solidFill>
                  <a:srgbClr val="002060"/>
                </a:solidFill>
              </a:rPr>
              <a:t>There are many activation functions like rectifier, </a:t>
            </a:r>
            <a:r>
              <a:rPr lang="en-US" sz="2800" b="1" dirty="0" err="1">
                <a:solidFill>
                  <a:srgbClr val="002060"/>
                </a:solidFill>
              </a:rPr>
              <a:t>maxout</a:t>
            </a:r>
            <a:r>
              <a:rPr lang="en-US" sz="2800" b="1" dirty="0">
                <a:solidFill>
                  <a:srgbClr val="002060"/>
                </a:solidFill>
              </a:rPr>
              <a:t>, hyperbolic (</a:t>
            </a:r>
            <a:r>
              <a:rPr lang="en-US" sz="2800" b="1" dirty="0" err="1">
                <a:solidFill>
                  <a:srgbClr val="002060"/>
                </a:solidFill>
              </a:rPr>
              <a:t>tanh</a:t>
            </a:r>
            <a:r>
              <a:rPr lang="en-US" sz="2800" b="1" dirty="0">
                <a:solidFill>
                  <a:srgbClr val="002060"/>
                </a:solidFill>
              </a:rPr>
              <a:t>), and sigmoid function. </a:t>
            </a:r>
          </a:p>
          <a:p>
            <a:endParaRPr lang="en-US" sz="2800" b="1" dirty="0">
              <a:solidFill>
                <a:srgbClr val="002060"/>
              </a:solidFill>
            </a:endParaRPr>
          </a:p>
          <a:p>
            <a:r>
              <a:rPr lang="en-US" sz="2800" b="1" dirty="0">
                <a:solidFill>
                  <a:srgbClr val="002060"/>
                </a:solidFill>
              </a:rPr>
              <a:t> A sigmoid function which is a special case of the logistic function where by applying a threshold values it scales in between 0 to 1.</a:t>
            </a:r>
          </a:p>
        </p:txBody>
      </p:sp>
      <mc:AlternateContent xmlns:mc="http://schemas.openxmlformats.org/markup-compatibility/2006">
        <mc:Choice xmlns:a14="http://schemas.microsoft.com/office/drawing/2010/main" Requires="a14">
          <p:sp>
            <p:nvSpPr>
              <p:cNvPr id="11" name="Rectangle 10"/>
              <p:cNvSpPr/>
              <p:nvPr/>
            </p:nvSpPr>
            <p:spPr>
              <a:xfrm>
                <a:off x="1547664" y="4279722"/>
                <a:ext cx="3528915" cy="9093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b="1" i="1" smtClean="0">
                          <a:solidFill>
                            <a:srgbClr val="002060"/>
                          </a:solidFill>
                          <a:latin typeface="Cambria Math" panose="02040503050406030204" pitchFamily="18" charset="0"/>
                        </a:rPr>
                        <m:t>𝒇</m:t>
                      </m:r>
                      <m:d>
                        <m:dPr>
                          <m:ctrlPr>
                            <a:rPr lang="en-US" sz="2800" b="1" i="1">
                              <a:solidFill>
                                <a:srgbClr val="002060"/>
                              </a:solidFill>
                              <a:latin typeface="Cambria Math" panose="02040503050406030204" pitchFamily="18" charset="0"/>
                            </a:rPr>
                          </m:ctrlPr>
                        </m:dPr>
                        <m:e>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rPr>
                                <m:t>𝒐𝒖𝒕</m:t>
                              </m:r>
                            </m:e>
                            <m:sub>
                              <m:r>
                                <a:rPr lang="en-US" sz="2800" b="1" i="1">
                                  <a:solidFill>
                                    <a:srgbClr val="002060"/>
                                  </a:solidFill>
                                  <a:latin typeface="Cambria Math" panose="02040503050406030204" pitchFamily="18" charset="0"/>
                                </a:rPr>
                                <m:t>𝒏</m:t>
                              </m:r>
                              <m:r>
                                <a:rPr lang="en-US" sz="2800" b="1" i="0">
                                  <a:solidFill>
                                    <a:srgbClr val="002060"/>
                                  </a:solidFill>
                                  <a:latin typeface="Cambria Math" panose="02040503050406030204" pitchFamily="18" charset="0"/>
                                </a:rPr>
                                <m:t> </m:t>
                              </m:r>
                            </m:sub>
                          </m:sSub>
                        </m:e>
                      </m:d>
                      <m:r>
                        <a:rPr lang="en-US" sz="2800" b="1" i="0">
                          <a:solidFill>
                            <a:srgbClr val="002060"/>
                          </a:solidFill>
                          <a:latin typeface="Cambria Math" panose="02040503050406030204" pitchFamily="18" charset="0"/>
                        </a:rPr>
                        <m:t>=</m:t>
                      </m:r>
                      <m:f>
                        <m:fPr>
                          <m:ctrlPr>
                            <a:rPr lang="en-US" sz="2800" b="1" i="1">
                              <a:solidFill>
                                <a:srgbClr val="002060"/>
                              </a:solidFill>
                              <a:latin typeface="Cambria Math" panose="02040503050406030204" pitchFamily="18" charset="0"/>
                            </a:rPr>
                          </m:ctrlPr>
                        </m:fPr>
                        <m:num>
                          <m:r>
                            <a:rPr lang="en-US" sz="2800" b="1" i="0">
                              <a:solidFill>
                                <a:srgbClr val="002060"/>
                              </a:solidFill>
                              <a:latin typeface="Cambria Math" panose="02040503050406030204" pitchFamily="18" charset="0"/>
                            </a:rPr>
                            <m:t>𝟏</m:t>
                          </m:r>
                        </m:num>
                        <m:den>
                          <m:sSup>
                            <m:sSupPr>
                              <m:ctrlPr>
                                <a:rPr lang="en-US" sz="2800" b="1" i="1">
                                  <a:solidFill>
                                    <a:srgbClr val="002060"/>
                                  </a:solidFill>
                                  <a:latin typeface="Cambria Math" panose="02040503050406030204" pitchFamily="18" charset="0"/>
                                </a:rPr>
                              </m:ctrlPr>
                            </m:sSupPr>
                            <m:e>
                              <m:r>
                                <a:rPr lang="en-US" sz="2800" b="1" i="0">
                                  <a:solidFill>
                                    <a:srgbClr val="002060"/>
                                  </a:solidFill>
                                  <a:latin typeface="Cambria Math" panose="02040503050406030204" pitchFamily="18" charset="0"/>
                                </a:rPr>
                                <m:t>𝟏</m:t>
                              </m:r>
                              <m:r>
                                <a:rPr lang="en-US" sz="2800" b="1" i="0">
                                  <a:solidFill>
                                    <a:srgbClr val="002060"/>
                                  </a:solidFill>
                                  <a:latin typeface="Cambria Math" panose="02040503050406030204" pitchFamily="18" charset="0"/>
                                </a:rPr>
                                <m:t>+</m:t>
                              </m:r>
                              <m:r>
                                <a:rPr lang="en-US" sz="2800" b="1" i="1">
                                  <a:solidFill>
                                    <a:srgbClr val="002060"/>
                                  </a:solidFill>
                                  <a:latin typeface="Cambria Math" panose="02040503050406030204" pitchFamily="18" charset="0"/>
                                </a:rPr>
                                <m:t>𝒆</m:t>
                              </m:r>
                            </m:e>
                            <m:sup>
                              <m:r>
                                <a:rPr lang="en-US" sz="2800" b="1" i="0">
                                  <a:solidFill>
                                    <a:srgbClr val="002060"/>
                                  </a:solidFill>
                                  <a:latin typeface="Cambria Math" panose="02040503050406030204" pitchFamily="18" charset="0"/>
                                </a:rPr>
                                <m:t>−</m:t>
                              </m:r>
                              <m:sSub>
                                <m:sSubPr>
                                  <m:ctrlPr>
                                    <a:rPr lang="en-US" sz="2800" b="1" i="1">
                                      <a:solidFill>
                                        <a:srgbClr val="002060"/>
                                      </a:solidFill>
                                      <a:latin typeface="Cambria Math" panose="02040503050406030204" pitchFamily="18" charset="0"/>
                                    </a:rPr>
                                  </m:ctrlPr>
                                </m:sSubPr>
                                <m:e>
                                  <m:r>
                                    <a:rPr lang="en-US" sz="2800" b="1" i="1">
                                      <a:solidFill>
                                        <a:srgbClr val="002060"/>
                                      </a:solidFill>
                                      <a:latin typeface="Cambria Math" panose="02040503050406030204" pitchFamily="18" charset="0"/>
                                    </a:rPr>
                                    <m:t>𝒊𝒏</m:t>
                                  </m:r>
                                </m:e>
                                <m:sub>
                                  <m:r>
                                    <a:rPr lang="en-US" sz="2800" b="1" i="1">
                                      <a:solidFill>
                                        <a:srgbClr val="002060"/>
                                      </a:solidFill>
                                      <a:latin typeface="Cambria Math" panose="02040503050406030204" pitchFamily="18" charset="0"/>
                                    </a:rPr>
                                    <m:t>𝒏</m:t>
                                  </m:r>
                                </m:sub>
                              </m:sSub>
                            </m:sup>
                          </m:sSup>
                        </m:den>
                      </m:f>
                    </m:oMath>
                  </m:oMathPara>
                </a14:m>
                <a:endParaRPr lang="en-US" sz="2800" b="1" dirty="0">
                  <a:solidFill>
                    <a:srgbClr val="002060"/>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1547664" y="4279722"/>
                <a:ext cx="3528915" cy="909352"/>
              </a:xfrm>
              <a:prstGeom prst="rect">
                <a:avLst/>
              </a:prstGeom>
              <a:blipFill>
                <a:blip r:embed="rId4"/>
                <a:stretch>
                  <a:fillRect/>
                </a:stretch>
              </a:blipFill>
            </p:spPr>
            <p:txBody>
              <a:bodyPr/>
              <a:lstStyle/>
              <a:p>
                <a:r>
                  <a:rPr lang="en-US">
                    <a:noFill/>
                  </a:rPr>
                  <a:t> </a:t>
                </a:r>
              </a:p>
            </p:txBody>
          </p:sp>
        </mc:Fallback>
      </mc:AlternateContent>
      <p:sp>
        <p:nvSpPr>
          <p:cNvPr id="12" name="Rectangle 11"/>
          <p:cNvSpPr/>
          <p:nvPr/>
        </p:nvSpPr>
        <p:spPr>
          <a:xfrm>
            <a:off x="232944" y="5462725"/>
            <a:ext cx="8720206" cy="461665"/>
          </a:xfrm>
          <a:prstGeom prst="rect">
            <a:avLst/>
          </a:prstGeom>
        </p:spPr>
        <p:txBody>
          <a:bodyPr wrap="square">
            <a:spAutoFit/>
          </a:bodyPr>
          <a:lstStyle/>
          <a:p>
            <a:r>
              <a:rPr lang="en-US" sz="2400" b="1" dirty="0">
                <a:solidFill>
                  <a:srgbClr val="002060"/>
                </a:solidFill>
              </a:rPr>
              <a:t>The value of sigmoid function never reaches 0 nor exceed </a:t>
            </a:r>
            <a:r>
              <a:rPr lang="en-US" sz="2400" b="1" dirty="0" smtClean="0">
                <a:solidFill>
                  <a:srgbClr val="002060"/>
                </a:solidFill>
              </a:rPr>
              <a:t>1</a:t>
            </a:r>
            <a:endParaRPr lang="en-US" sz="2400" b="1" dirty="0">
              <a:solidFill>
                <a:srgbClr val="002060"/>
              </a:solidFill>
            </a:endParaRPr>
          </a:p>
        </p:txBody>
      </p:sp>
    </p:spTree>
    <p:extLst>
      <p:ext uri="{BB962C8B-B14F-4D97-AF65-F5344CB8AC3E}">
        <p14:creationId xmlns:p14="http://schemas.microsoft.com/office/powerpoint/2010/main" val="1032936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6033554" y="712292"/>
            <a:ext cx="3783408" cy="584775"/>
          </a:xfrm>
          <a:prstGeom prst="rect">
            <a:avLst/>
          </a:prstGeom>
        </p:spPr>
        <p:txBody>
          <a:bodyPr wrap="none">
            <a:spAutoFit/>
          </a:bodyPr>
          <a:lstStyle/>
          <a:p>
            <a:r>
              <a:rPr lang="en-US" sz="3200" b="1"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Activation </a:t>
            </a:r>
            <a:r>
              <a:rPr lang="en-US" sz="3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Function </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pic>
        <p:nvPicPr>
          <p:cNvPr id="7" name="Picture 6"/>
          <p:cNvPicPr>
            <a:picLocks noChangeAspect="1"/>
          </p:cNvPicPr>
          <p:nvPr/>
        </p:nvPicPr>
        <p:blipFill>
          <a:blip r:embed="rId4"/>
          <a:stretch>
            <a:fillRect/>
          </a:stretch>
        </p:blipFill>
        <p:spPr>
          <a:xfrm>
            <a:off x="611560" y="863533"/>
            <a:ext cx="2965069" cy="1819414"/>
          </a:xfrm>
          <a:prstGeom prst="rect">
            <a:avLst/>
          </a:prstGeom>
        </p:spPr>
      </p:pic>
      <p:sp>
        <p:nvSpPr>
          <p:cNvPr id="9" name="Rectangle 8"/>
          <p:cNvSpPr/>
          <p:nvPr/>
        </p:nvSpPr>
        <p:spPr>
          <a:xfrm>
            <a:off x="985360" y="2750425"/>
            <a:ext cx="2246769" cy="369332"/>
          </a:xfrm>
          <a:prstGeom prst="rect">
            <a:avLst/>
          </a:prstGeom>
        </p:spPr>
        <p:txBody>
          <a:bodyPr wrap="none">
            <a:spAutoFit/>
          </a:bodyPr>
          <a:lstStyle/>
          <a:p>
            <a:r>
              <a:rPr lang="en-US" b="1" dirty="0">
                <a:solidFill>
                  <a:srgbClr val="002060"/>
                </a:solidFill>
              </a:rPr>
              <a:t>Figure </a:t>
            </a:r>
            <a:r>
              <a:rPr lang="en-US" b="1" dirty="0" smtClean="0">
                <a:solidFill>
                  <a:srgbClr val="002060"/>
                </a:solidFill>
              </a:rPr>
              <a:t>1 </a:t>
            </a:r>
            <a:r>
              <a:rPr lang="en-US" b="1" dirty="0">
                <a:solidFill>
                  <a:srgbClr val="002060"/>
                </a:solidFill>
              </a:rPr>
              <a:t>Sign function</a:t>
            </a:r>
          </a:p>
        </p:txBody>
      </p:sp>
      <p:sp>
        <p:nvSpPr>
          <p:cNvPr id="11" name="Rectangle 10"/>
          <p:cNvSpPr/>
          <p:nvPr/>
        </p:nvSpPr>
        <p:spPr>
          <a:xfrm>
            <a:off x="395536" y="5792765"/>
            <a:ext cx="8649580" cy="369332"/>
          </a:xfrm>
          <a:prstGeom prst="rect">
            <a:avLst/>
          </a:prstGeom>
        </p:spPr>
        <p:txBody>
          <a:bodyPr wrap="square">
            <a:spAutoFit/>
          </a:bodyPr>
          <a:lstStyle/>
          <a:p>
            <a:r>
              <a:rPr lang="en-US" b="1" dirty="0">
                <a:solidFill>
                  <a:srgbClr val="002060"/>
                </a:solidFill>
              </a:rPr>
              <a:t>Some of the most commonly used activation functions in neural </a:t>
            </a:r>
            <a:r>
              <a:rPr lang="en-US" b="1" dirty="0" smtClean="0">
                <a:solidFill>
                  <a:srgbClr val="002060"/>
                </a:solidFill>
              </a:rPr>
              <a:t>networks</a:t>
            </a:r>
            <a:endParaRPr lang="en-US" b="1" dirty="0">
              <a:solidFill>
                <a:srgbClr val="002060"/>
              </a:solidFill>
            </a:endParaRPr>
          </a:p>
        </p:txBody>
      </p:sp>
      <p:pic>
        <p:nvPicPr>
          <p:cNvPr id="2" name="Picture 1"/>
          <p:cNvPicPr>
            <a:picLocks noChangeAspect="1"/>
          </p:cNvPicPr>
          <p:nvPr/>
        </p:nvPicPr>
        <p:blipFill>
          <a:blip r:embed="rId5"/>
          <a:stretch>
            <a:fillRect/>
          </a:stretch>
        </p:blipFill>
        <p:spPr>
          <a:xfrm>
            <a:off x="4572000" y="791919"/>
            <a:ext cx="3353258" cy="2057613"/>
          </a:xfrm>
          <a:prstGeom prst="rect">
            <a:avLst/>
          </a:prstGeom>
        </p:spPr>
      </p:pic>
      <p:sp>
        <p:nvSpPr>
          <p:cNvPr id="5" name="Rectangle 4"/>
          <p:cNvSpPr/>
          <p:nvPr/>
        </p:nvSpPr>
        <p:spPr>
          <a:xfrm>
            <a:off x="4986488" y="2879001"/>
            <a:ext cx="2556790" cy="369332"/>
          </a:xfrm>
          <a:prstGeom prst="rect">
            <a:avLst/>
          </a:prstGeom>
        </p:spPr>
        <p:txBody>
          <a:bodyPr wrap="none">
            <a:spAutoFit/>
          </a:bodyPr>
          <a:lstStyle/>
          <a:p>
            <a:r>
              <a:rPr lang="en-US" b="1" dirty="0">
                <a:solidFill>
                  <a:srgbClr val="002060"/>
                </a:solidFill>
              </a:rPr>
              <a:t>Figure </a:t>
            </a:r>
            <a:r>
              <a:rPr lang="en-US" b="1" dirty="0" smtClean="0">
                <a:solidFill>
                  <a:srgbClr val="002060"/>
                </a:solidFill>
              </a:rPr>
              <a:t>2 Logistic </a:t>
            </a:r>
            <a:r>
              <a:rPr lang="en-US" b="1" dirty="0">
                <a:solidFill>
                  <a:srgbClr val="002060"/>
                </a:solidFill>
              </a:rPr>
              <a:t>function</a:t>
            </a:r>
          </a:p>
        </p:txBody>
      </p:sp>
      <p:pic>
        <p:nvPicPr>
          <p:cNvPr id="8" name="Picture 7"/>
          <p:cNvPicPr>
            <a:picLocks noChangeAspect="1"/>
          </p:cNvPicPr>
          <p:nvPr/>
        </p:nvPicPr>
        <p:blipFill>
          <a:blip r:embed="rId6"/>
          <a:stretch>
            <a:fillRect/>
          </a:stretch>
        </p:blipFill>
        <p:spPr>
          <a:xfrm>
            <a:off x="3202827" y="3245702"/>
            <a:ext cx="3454132" cy="2061063"/>
          </a:xfrm>
          <a:prstGeom prst="rect">
            <a:avLst/>
          </a:prstGeom>
        </p:spPr>
      </p:pic>
      <p:sp>
        <p:nvSpPr>
          <p:cNvPr id="10" name="Rectangle 9"/>
          <p:cNvSpPr/>
          <p:nvPr/>
        </p:nvSpPr>
        <p:spPr>
          <a:xfrm>
            <a:off x="3045734" y="5248044"/>
            <a:ext cx="3671390" cy="369332"/>
          </a:xfrm>
          <a:prstGeom prst="rect">
            <a:avLst/>
          </a:prstGeom>
        </p:spPr>
        <p:txBody>
          <a:bodyPr wrap="none">
            <a:spAutoFit/>
          </a:bodyPr>
          <a:lstStyle/>
          <a:p>
            <a:r>
              <a:rPr lang="en-US" b="1" dirty="0">
                <a:solidFill>
                  <a:srgbClr val="002060"/>
                </a:solidFill>
              </a:rPr>
              <a:t>Figure </a:t>
            </a:r>
            <a:r>
              <a:rPr lang="en-US" b="1" dirty="0" smtClean="0">
                <a:solidFill>
                  <a:srgbClr val="002060"/>
                </a:solidFill>
              </a:rPr>
              <a:t>3 </a:t>
            </a:r>
            <a:r>
              <a:rPr lang="en-US" b="1" dirty="0">
                <a:solidFill>
                  <a:srgbClr val="002060"/>
                </a:solidFill>
              </a:rPr>
              <a:t>Hyperbolic tangent function</a:t>
            </a:r>
          </a:p>
        </p:txBody>
      </p:sp>
    </p:spTree>
    <p:extLst>
      <p:ext uri="{BB962C8B-B14F-4D97-AF65-F5344CB8AC3E}">
        <p14:creationId xmlns:p14="http://schemas.microsoft.com/office/powerpoint/2010/main" val="3926316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41216" b="49802"/>
          <a:stretch/>
        </p:blipFill>
        <p:spPr>
          <a:xfrm>
            <a:off x="0" y="0"/>
            <a:ext cx="9143999" cy="1482811"/>
          </a:xfrm>
          <a:prstGeom prst="rect">
            <a:avLst/>
          </a:prstGeom>
        </p:spPr>
      </p:pic>
      <p:sp>
        <p:nvSpPr>
          <p:cNvPr id="2" name="Title 1"/>
          <p:cNvSpPr>
            <a:spLocks noGrp="1"/>
          </p:cNvSpPr>
          <p:nvPr>
            <p:ph type="title"/>
          </p:nvPr>
        </p:nvSpPr>
        <p:spPr>
          <a:xfrm>
            <a:off x="0" y="14068"/>
            <a:ext cx="9143999" cy="1478570"/>
          </a:xfrm>
        </p:spPr>
        <p:txBody>
          <a:bodyPr/>
          <a:lstStyle/>
          <a:p>
            <a:r>
              <a:rPr lang="en-US" b="1" dirty="0" smtClean="0">
                <a:solidFill>
                  <a:schemeClr val="bg1"/>
                </a:solidFill>
              </a:rPr>
              <a:t>NUST</a:t>
            </a:r>
            <a:endParaRPr lang="en-US" b="1" dirty="0">
              <a:solidFill>
                <a:schemeClr val="bg1"/>
              </a:solidFill>
            </a:endParaRPr>
          </a:p>
        </p:txBody>
      </p:sp>
      <p:sp>
        <p:nvSpPr>
          <p:cNvPr id="3" name="Content Placeholder 2"/>
          <p:cNvSpPr>
            <a:spLocks noGrp="1"/>
          </p:cNvSpPr>
          <p:nvPr>
            <p:ph idx="1"/>
          </p:nvPr>
        </p:nvSpPr>
        <p:spPr>
          <a:xfrm>
            <a:off x="2411760" y="1700808"/>
            <a:ext cx="4571357" cy="1944216"/>
          </a:xfrm>
        </p:spPr>
        <p:txBody>
          <a:bodyPr>
            <a:normAutofit fontScale="92500" lnSpcReduction="20000"/>
          </a:bodyPr>
          <a:lstStyle/>
          <a:p>
            <a:pPr marL="0" indent="0">
              <a:lnSpc>
                <a:spcPct val="150000"/>
              </a:lnSpc>
              <a:buNone/>
            </a:pPr>
            <a:endParaRPr lang="en-US" dirty="0" smtClean="0"/>
          </a:p>
          <a:p>
            <a:pPr marL="0" indent="0">
              <a:lnSpc>
                <a:spcPct val="150000"/>
              </a:lnSpc>
              <a:buNone/>
            </a:pPr>
            <a:r>
              <a:rPr lang="en-US" sz="5400" b="1" dirty="0" smtClean="0">
                <a:solidFill>
                  <a:srgbClr val="C00000"/>
                </a:solidFill>
              </a:rPr>
              <a:t>THANK YOU</a:t>
            </a:r>
            <a:endParaRPr lang="en-US" sz="5400" b="1" dirty="0">
              <a:solidFill>
                <a:srgbClr val="C00000"/>
              </a:solidFill>
            </a:endParaRPr>
          </a:p>
        </p:txBody>
      </p:sp>
      <p:pic>
        <p:nvPicPr>
          <p:cNvPr id="7" name="Picture 6"/>
          <p:cNvPicPr>
            <a:picLocks noChangeAspect="1"/>
          </p:cNvPicPr>
          <p:nvPr/>
        </p:nvPicPr>
        <p:blipFill>
          <a:blip r:embed="rId3"/>
          <a:stretch>
            <a:fillRect/>
          </a:stretch>
        </p:blipFill>
        <p:spPr>
          <a:xfrm>
            <a:off x="7489370" y="4709402"/>
            <a:ext cx="1753929" cy="2148598"/>
          </a:xfrm>
          <a:prstGeom prst="rect">
            <a:avLst/>
          </a:prstGeom>
        </p:spPr>
      </p:pic>
      <p:sp>
        <p:nvSpPr>
          <p:cNvPr id="6" name="Rectangle 5"/>
          <p:cNvSpPr/>
          <p:nvPr/>
        </p:nvSpPr>
        <p:spPr>
          <a:xfrm>
            <a:off x="539552" y="4906538"/>
            <a:ext cx="4572000" cy="646331"/>
          </a:xfrm>
          <a:prstGeom prst="rect">
            <a:avLst/>
          </a:prstGeom>
        </p:spPr>
        <p:txBody>
          <a:bodyPr>
            <a:spAutoFit/>
          </a:bodyPr>
          <a:lstStyle/>
          <a:p>
            <a:r>
              <a:rPr lang="en-ZA" b="1" dirty="0">
                <a:solidFill>
                  <a:srgbClr val="002060"/>
                </a:solidFill>
              </a:rPr>
              <a:t>Contact: </a:t>
            </a:r>
            <a:endParaRPr lang="en-US" dirty="0">
              <a:solidFill>
                <a:srgbClr val="002060"/>
              </a:solidFill>
            </a:endParaRPr>
          </a:p>
          <a:p>
            <a:r>
              <a:rPr lang="en-US" dirty="0">
                <a:solidFill>
                  <a:srgbClr val="002060"/>
                </a:solidFill>
              </a:rPr>
              <a:t>Prof  Dharm Singh </a:t>
            </a:r>
            <a:r>
              <a:rPr lang="en-US" dirty="0" err="1" smtClean="0">
                <a:solidFill>
                  <a:srgbClr val="002060"/>
                </a:solidFill>
              </a:rPr>
              <a:t>Jat</a:t>
            </a:r>
            <a:r>
              <a:rPr lang="en-US" dirty="0" smtClean="0">
                <a:solidFill>
                  <a:srgbClr val="002060"/>
                </a:solidFill>
              </a:rPr>
              <a:t>      </a:t>
            </a:r>
            <a:r>
              <a:rPr lang="en-US" dirty="0">
                <a:solidFill>
                  <a:srgbClr val="002060"/>
                </a:solidFill>
              </a:rPr>
              <a:t>(dsingh@nust.na</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3557342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491880" y="30701"/>
            <a:ext cx="2685030" cy="646331"/>
          </a:xfrm>
          <a:prstGeom prst="rect">
            <a:avLst/>
          </a:prstGeom>
        </p:spPr>
        <p:txBody>
          <a:bodyPr wrap="none">
            <a:spAutoFit/>
          </a:bodyPr>
          <a:lstStyle/>
          <a:p>
            <a:r>
              <a:rPr lang="en-US" sz="3600" b="1" dirty="0" smtClean="0">
                <a:solidFill>
                  <a:srgbClr val="C00000"/>
                </a:solidFill>
              </a:rPr>
              <a:t>Introduction </a:t>
            </a:r>
            <a:endParaRPr lang="en-US"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215516" y="1288211"/>
            <a:ext cx="8712968" cy="4154984"/>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rPr>
              <a:t>Big </a:t>
            </a:r>
            <a:r>
              <a:rPr lang="en-US" sz="2400" b="1" dirty="0">
                <a:solidFill>
                  <a:srgbClr val="002060"/>
                </a:solidFill>
              </a:rPr>
              <a:t>data is everywhere, and storage is affordable. </a:t>
            </a:r>
            <a:endParaRPr lang="en-US" sz="2400" b="1" dirty="0" smtClean="0">
              <a:solidFill>
                <a:srgbClr val="002060"/>
              </a:solidFill>
            </a:endParaRPr>
          </a:p>
          <a:p>
            <a:pPr algn="just"/>
            <a:endParaRPr lang="en-US" sz="2400" b="1" dirty="0" smtClean="0">
              <a:solidFill>
                <a:srgbClr val="002060"/>
              </a:solidFill>
            </a:endParaRPr>
          </a:p>
          <a:p>
            <a:pPr marL="342900" indent="-342900" algn="just">
              <a:buFont typeface="Arial" panose="020B0604020202020204" pitchFamily="34" charset="0"/>
              <a:buChar char="•"/>
            </a:pPr>
            <a:r>
              <a:rPr lang="en-US" sz="2400" b="1" dirty="0" smtClean="0">
                <a:solidFill>
                  <a:srgbClr val="002060"/>
                </a:solidFill>
              </a:rPr>
              <a:t>Big </a:t>
            </a:r>
            <a:r>
              <a:rPr lang="en-US" sz="2400" b="1" dirty="0">
                <a:solidFill>
                  <a:srgbClr val="002060"/>
                </a:solidFill>
              </a:rPr>
              <a:t>data has become too complex and too dynamic to be able to process, store, analyze and manage with traditional data tools. </a:t>
            </a:r>
            <a:endParaRPr lang="en-US" sz="2400" b="1" dirty="0" smtClean="0">
              <a:solidFill>
                <a:srgbClr val="002060"/>
              </a:solidFill>
            </a:endParaRPr>
          </a:p>
          <a:p>
            <a:pPr algn="just"/>
            <a:endParaRPr lang="en-US" sz="2400" b="1" dirty="0" smtClean="0">
              <a:solidFill>
                <a:srgbClr val="002060"/>
              </a:solidFill>
            </a:endParaRPr>
          </a:p>
          <a:p>
            <a:pPr marL="342900" indent="-342900" algn="just">
              <a:buFont typeface="Arial" panose="020B0604020202020204" pitchFamily="34" charset="0"/>
              <a:buChar char="•"/>
            </a:pPr>
            <a:r>
              <a:rPr lang="en-US" sz="2400" b="1" dirty="0" smtClean="0">
                <a:solidFill>
                  <a:srgbClr val="002060"/>
                </a:solidFill>
              </a:rPr>
              <a:t>Various </a:t>
            </a:r>
            <a:r>
              <a:rPr lang="en-US" sz="2400" b="1" dirty="0">
                <a:solidFill>
                  <a:srgbClr val="002060"/>
                </a:solidFill>
              </a:rPr>
              <a:t>statistical methods are important tools for big data analysis, but certain assumptions are required. </a:t>
            </a:r>
            <a:endParaRPr lang="en-US" sz="2400" b="1" dirty="0" smtClean="0">
              <a:solidFill>
                <a:srgbClr val="002060"/>
              </a:solidFill>
            </a:endParaRPr>
          </a:p>
          <a:p>
            <a:pPr marL="342900" indent="-342900" algn="just">
              <a:buFont typeface="Arial" panose="020B0604020202020204" pitchFamily="34" charset="0"/>
              <a:buChar char="•"/>
            </a:pPr>
            <a:endParaRPr lang="en-US" sz="2400" b="1" dirty="0" smtClean="0">
              <a:solidFill>
                <a:srgbClr val="002060"/>
              </a:solidFill>
            </a:endParaRPr>
          </a:p>
          <a:p>
            <a:pPr marL="342900" indent="-342900" algn="just">
              <a:buFont typeface="Arial" panose="020B0604020202020204" pitchFamily="34" charset="0"/>
              <a:buChar char="•"/>
            </a:pPr>
            <a:r>
              <a:rPr lang="en-US" sz="2400" b="1" dirty="0" smtClean="0">
                <a:solidFill>
                  <a:srgbClr val="002060"/>
                </a:solidFill>
              </a:rPr>
              <a:t>So</a:t>
            </a:r>
            <a:r>
              <a:rPr lang="en-US" sz="2400" b="1" dirty="0">
                <a:solidFill>
                  <a:srgbClr val="002060"/>
                </a:solidFill>
              </a:rPr>
              <a:t>, a need emerges to explore an intelligent technique to analysis a large amount of data efficiently. </a:t>
            </a:r>
            <a:endParaRPr lang="en-US" sz="2400" b="1" dirty="0" smtClean="0">
              <a:solidFill>
                <a:srgbClr val="002060"/>
              </a:solidFill>
            </a:endParaRPr>
          </a:p>
          <a:p>
            <a:pPr algn="just"/>
            <a:endParaRPr lang="en-US" sz="2400" b="1" dirty="0" smtClean="0">
              <a:solidFill>
                <a:srgbClr val="002060"/>
              </a:solidFill>
            </a:endParaRPr>
          </a:p>
        </p:txBody>
      </p:sp>
    </p:spTree>
    <p:extLst>
      <p:ext uri="{BB962C8B-B14F-4D97-AF65-F5344CB8AC3E}">
        <p14:creationId xmlns:p14="http://schemas.microsoft.com/office/powerpoint/2010/main" val="2833426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491880" y="30701"/>
            <a:ext cx="2309478" cy="584775"/>
          </a:xfrm>
          <a:prstGeom prst="rect">
            <a:avLst/>
          </a:prstGeom>
        </p:spPr>
        <p:txBody>
          <a:bodyPr wrap="none">
            <a:spAutoFit/>
          </a:bodyPr>
          <a:lstStyle/>
          <a:p>
            <a:r>
              <a:rPr lang="en-US" sz="3200" b="1" dirty="0" smtClean="0">
                <a:solidFill>
                  <a:srgbClr val="C00000"/>
                </a:solidFill>
              </a:rPr>
              <a:t>Introduction</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107504" y="1052736"/>
            <a:ext cx="8892481" cy="4770537"/>
          </a:xfrm>
          <a:prstGeom prst="rect">
            <a:avLst/>
          </a:prstGeom>
        </p:spPr>
        <p:txBody>
          <a:bodyPr wrap="square">
            <a:spAutoFit/>
          </a:bodyPr>
          <a:lstStyle/>
          <a:p>
            <a:r>
              <a:rPr lang="en-US" sz="2400" b="1" dirty="0" smtClean="0">
                <a:solidFill>
                  <a:srgbClr val="00B050"/>
                </a:solidFill>
              </a:rPr>
              <a:t>How to analyze </a:t>
            </a:r>
            <a:r>
              <a:rPr lang="en-US" sz="2400" b="1" dirty="0">
                <a:solidFill>
                  <a:srgbClr val="00B050"/>
                </a:solidFill>
              </a:rPr>
              <a:t>large amount of data effectively and </a:t>
            </a:r>
            <a:r>
              <a:rPr lang="en-US" sz="2400" b="1" dirty="0" smtClean="0">
                <a:solidFill>
                  <a:srgbClr val="00B050"/>
                </a:solidFill>
              </a:rPr>
              <a:t>easily</a:t>
            </a:r>
            <a:r>
              <a:rPr lang="en-US" sz="2400" b="1" dirty="0">
                <a:solidFill>
                  <a:srgbClr val="00B050"/>
                </a:solidFill>
              </a:rPr>
              <a:t>?</a:t>
            </a:r>
            <a:endParaRPr lang="en-US" sz="2400" b="1" dirty="0" smtClean="0">
              <a:solidFill>
                <a:srgbClr val="00B050"/>
              </a:solidFill>
            </a:endParaRPr>
          </a:p>
          <a:p>
            <a:pPr marL="285750" indent="-285750">
              <a:buFont typeface="Arial" panose="020B0604020202020204" pitchFamily="34" charset="0"/>
              <a:buChar char="•"/>
            </a:pPr>
            <a:endParaRPr lang="en-US" sz="2000" b="1" dirty="0" smtClean="0">
              <a:solidFill>
                <a:srgbClr val="002060"/>
              </a:solidFill>
            </a:endParaRPr>
          </a:p>
          <a:p>
            <a:pPr marL="285750" indent="-285750">
              <a:buFont typeface="Arial" panose="020B0604020202020204" pitchFamily="34" charset="0"/>
              <a:buChar char="•"/>
            </a:pPr>
            <a:r>
              <a:rPr lang="en-US" sz="2000" b="1" dirty="0">
                <a:solidFill>
                  <a:srgbClr val="002060"/>
                </a:solidFill>
              </a:rPr>
              <a:t>Machine learning deals with variety of methods used for data analysis by using algorithms that allow us </a:t>
            </a:r>
            <a:endParaRPr lang="en-US" sz="2000" b="1" dirty="0" smtClean="0">
              <a:solidFill>
                <a:srgbClr val="002060"/>
              </a:solidFill>
            </a:endParaRPr>
          </a:p>
          <a:p>
            <a:pPr marL="800100" lvl="1" indent="-342900">
              <a:buFont typeface="Courier New" panose="02070309020205020404" pitchFamily="49" charset="0"/>
              <a:buChar char="o"/>
            </a:pPr>
            <a:r>
              <a:rPr lang="en-US" sz="2000" b="1" dirty="0" smtClean="0">
                <a:solidFill>
                  <a:srgbClr val="002060"/>
                </a:solidFill>
              </a:rPr>
              <a:t>to </a:t>
            </a:r>
            <a:r>
              <a:rPr lang="en-US" sz="2000" b="1" dirty="0">
                <a:solidFill>
                  <a:srgbClr val="002060"/>
                </a:solidFill>
              </a:rPr>
              <a:t>learn from and predict based on data alone as opposed to following a set of instructions. </a:t>
            </a:r>
            <a:endParaRPr lang="en-US" sz="2000" b="1" dirty="0" smtClean="0">
              <a:solidFill>
                <a:srgbClr val="002060"/>
              </a:solidFill>
            </a:endParaRPr>
          </a:p>
          <a:p>
            <a:pPr marL="285750" indent="-285750">
              <a:buFont typeface="Arial" panose="020B0604020202020204" pitchFamily="34" charset="0"/>
              <a:buChar char="•"/>
            </a:pPr>
            <a:endParaRPr lang="en-US" sz="2000" b="1" dirty="0" smtClean="0">
              <a:solidFill>
                <a:srgbClr val="002060"/>
              </a:solidFill>
            </a:endParaRPr>
          </a:p>
          <a:p>
            <a:pPr marL="285750" indent="-285750">
              <a:buFont typeface="Arial" panose="020B0604020202020204" pitchFamily="34" charset="0"/>
              <a:buChar char="•"/>
            </a:pPr>
            <a:r>
              <a:rPr lang="en-US" sz="2000" b="1" dirty="0" smtClean="0">
                <a:solidFill>
                  <a:srgbClr val="002060"/>
                </a:solidFill>
              </a:rPr>
              <a:t>Often </a:t>
            </a:r>
            <a:r>
              <a:rPr lang="en-US" sz="2000" b="1" dirty="0">
                <a:solidFill>
                  <a:srgbClr val="002060"/>
                </a:solidFill>
              </a:rPr>
              <a:t>using iterative approach, learning can be partly automated and simplified</a:t>
            </a:r>
            <a:r>
              <a:rPr lang="en-US" sz="2000" b="1" dirty="0" smtClean="0">
                <a:solidFill>
                  <a:srgbClr val="002060"/>
                </a:solidFill>
              </a:rPr>
              <a:t>.</a:t>
            </a:r>
          </a:p>
          <a:p>
            <a:endParaRPr lang="en-US" sz="2000" b="1" dirty="0" smtClean="0">
              <a:solidFill>
                <a:srgbClr val="002060"/>
              </a:solidFill>
            </a:endParaRPr>
          </a:p>
          <a:p>
            <a:pPr marL="285750" indent="-285750">
              <a:buFont typeface="Arial" panose="020B0604020202020204" pitchFamily="34" charset="0"/>
              <a:buChar char="•"/>
            </a:pPr>
            <a:r>
              <a:rPr lang="en-US" sz="2000" b="1" dirty="0">
                <a:solidFill>
                  <a:srgbClr val="002060"/>
                </a:solidFill>
              </a:rPr>
              <a:t>One of the approaches used in machine learning is to use artificial neural network, which utilizes </a:t>
            </a:r>
            <a:endParaRPr lang="en-US" sz="2000" b="1" dirty="0" smtClean="0">
              <a:solidFill>
                <a:srgbClr val="002060"/>
              </a:solidFill>
            </a:endParaRPr>
          </a:p>
          <a:p>
            <a:pPr marL="800100" lvl="1" indent="-342900">
              <a:buFont typeface="Courier New" panose="02070309020205020404" pitchFamily="49" charset="0"/>
              <a:buChar char="o"/>
            </a:pPr>
            <a:r>
              <a:rPr lang="en-US" sz="2000" b="1" dirty="0" smtClean="0">
                <a:solidFill>
                  <a:srgbClr val="002060"/>
                </a:solidFill>
              </a:rPr>
              <a:t>the </a:t>
            </a:r>
            <a:r>
              <a:rPr lang="en-US" sz="2000" b="1" dirty="0">
                <a:solidFill>
                  <a:srgbClr val="002060"/>
                </a:solidFill>
              </a:rPr>
              <a:t>structural architecture of brain by </a:t>
            </a:r>
            <a:r>
              <a:rPr lang="en-US" sz="2000" b="1" dirty="0" smtClean="0">
                <a:solidFill>
                  <a:srgbClr val="002060"/>
                </a:solidFill>
              </a:rPr>
              <a:t>simulating </a:t>
            </a:r>
            <a:r>
              <a:rPr lang="en-US" sz="2000" b="1" dirty="0">
                <a:solidFill>
                  <a:srgbClr val="002060"/>
                </a:solidFill>
              </a:rPr>
              <a:t>its great number of connections</a:t>
            </a:r>
            <a:r>
              <a:rPr lang="en-US" sz="2000" b="1" dirty="0" smtClean="0">
                <a:solidFill>
                  <a:srgbClr val="002060"/>
                </a:solidFill>
              </a:rPr>
              <a:t>.</a:t>
            </a:r>
          </a:p>
          <a:p>
            <a:pPr marL="285750" indent="-285750">
              <a:buFont typeface="Arial" panose="020B0604020202020204" pitchFamily="34" charset="0"/>
              <a:buChar char="•"/>
            </a:pPr>
            <a:endParaRPr lang="en-US" sz="2000" b="1" dirty="0">
              <a:solidFill>
                <a:srgbClr val="002060"/>
              </a:solidFill>
            </a:endParaRPr>
          </a:p>
        </p:txBody>
      </p:sp>
    </p:spTree>
    <p:extLst>
      <p:ext uri="{BB962C8B-B14F-4D97-AF65-F5344CB8AC3E}">
        <p14:creationId xmlns:p14="http://schemas.microsoft.com/office/powerpoint/2010/main" val="2935865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215516" y="1137446"/>
            <a:ext cx="8712968" cy="3785652"/>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rPr>
              <a:t>One </a:t>
            </a:r>
            <a:r>
              <a:rPr lang="en-US" sz="2400" b="1" dirty="0">
                <a:solidFill>
                  <a:srgbClr val="002060"/>
                </a:solidFill>
              </a:rPr>
              <a:t>of the important approach used in machine learning is an artificial neural network (ANN) </a:t>
            </a:r>
            <a:r>
              <a:rPr lang="en-US" sz="2400" b="1" dirty="0" smtClean="0">
                <a:solidFill>
                  <a:srgbClr val="002060"/>
                </a:solidFill>
              </a:rPr>
              <a:t>and</a:t>
            </a:r>
          </a:p>
          <a:p>
            <a:pPr algn="just"/>
            <a:endParaRPr lang="en-US" sz="2400" b="1" dirty="0" smtClean="0">
              <a:solidFill>
                <a:srgbClr val="002060"/>
              </a:solidFill>
            </a:endParaRPr>
          </a:p>
          <a:p>
            <a:pPr marL="342900" indent="-342900" algn="just">
              <a:buFont typeface="Arial" panose="020B0604020202020204" pitchFamily="34" charset="0"/>
              <a:buChar char="•"/>
            </a:pPr>
            <a:r>
              <a:rPr lang="en-US" sz="2400" b="1" dirty="0" smtClean="0">
                <a:solidFill>
                  <a:srgbClr val="002060"/>
                </a:solidFill>
              </a:rPr>
              <a:t>ANN </a:t>
            </a:r>
            <a:r>
              <a:rPr lang="en-US" sz="2400" b="1" dirty="0">
                <a:solidFill>
                  <a:srgbClr val="002060"/>
                </a:solidFill>
              </a:rPr>
              <a:t>is used to analysis the big data by using algorithms which allows learning, and </a:t>
            </a:r>
            <a:endParaRPr lang="en-US" sz="2400" b="1" dirty="0" smtClean="0">
              <a:solidFill>
                <a:srgbClr val="002060"/>
              </a:solidFill>
            </a:endParaRPr>
          </a:p>
          <a:p>
            <a:pPr marL="800100" lvl="1" indent="-342900" algn="just">
              <a:buFont typeface="Courier New" panose="02070309020205020404" pitchFamily="49" charset="0"/>
              <a:buChar char="o"/>
            </a:pPr>
            <a:r>
              <a:rPr lang="en-US" sz="2400" b="1" dirty="0" smtClean="0">
                <a:solidFill>
                  <a:srgbClr val="002060"/>
                </a:solidFill>
              </a:rPr>
              <a:t>the </a:t>
            </a:r>
            <a:r>
              <a:rPr lang="en-US" sz="2400" b="1" dirty="0">
                <a:solidFill>
                  <a:srgbClr val="002060"/>
                </a:solidFill>
              </a:rPr>
              <a:t>target value are based on data alone as compared to set of certain assumptions in statistical methods. </a:t>
            </a:r>
            <a:endParaRPr lang="en-US" sz="2400" b="1" dirty="0" smtClean="0">
              <a:solidFill>
                <a:srgbClr val="002060"/>
              </a:solidFill>
            </a:endParaRPr>
          </a:p>
          <a:p>
            <a:pPr marL="342900" indent="-342900" algn="just">
              <a:buFont typeface="Arial" panose="020B0604020202020204" pitchFamily="34" charset="0"/>
              <a:buChar char="•"/>
            </a:pPr>
            <a:endParaRPr lang="en-US" sz="2400" b="1" dirty="0">
              <a:solidFill>
                <a:srgbClr val="002060"/>
              </a:solidFill>
            </a:endParaRPr>
          </a:p>
          <a:p>
            <a:pPr marL="342900" indent="-342900" algn="just">
              <a:buFont typeface="Arial" panose="020B0604020202020204" pitchFamily="34" charset="0"/>
              <a:buChar char="•"/>
            </a:pPr>
            <a:r>
              <a:rPr lang="en-US" sz="2400" b="1" dirty="0" smtClean="0">
                <a:solidFill>
                  <a:srgbClr val="002060"/>
                </a:solidFill>
              </a:rPr>
              <a:t>Learning </a:t>
            </a:r>
            <a:r>
              <a:rPr lang="en-US" sz="2400" b="1" dirty="0">
                <a:solidFill>
                  <a:srgbClr val="002060"/>
                </a:solidFill>
              </a:rPr>
              <a:t>process can be simplified and automated by using iterative approach. </a:t>
            </a:r>
            <a:endParaRPr lang="en-US" sz="2000" b="1" dirty="0">
              <a:solidFill>
                <a:srgbClr val="002060"/>
              </a:solidFill>
            </a:endParaRPr>
          </a:p>
        </p:txBody>
      </p:sp>
      <p:sp>
        <p:nvSpPr>
          <p:cNvPr id="7" name="Rectangle 6"/>
          <p:cNvSpPr/>
          <p:nvPr/>
        </p:nvSpPr>
        <p:spPr>
          <a:xfrm>
            <a:off x="3491880" y="30701"/>
            <a:ext cx="2685030" cy="646331"/>
          </a:xfrm>
          <a:prstGeom prst="rect">
            <a:avLst/>
          </a:prstGeom>
        </p:spPr>
        <p:txBody>
          <a:bodyPr wrap="none">
            <a:spAutoFit/>
          </a:bodyPr>
          <a:lstStyle/>
          <a:p>
            <a:r>
              <a:rPr lang="en-US" sz="3600" b="1" dirty="0" smtClean="0">
                <a:solidFill>
                  <a:srgbClr val="C00000"/>
                </a:solidFill>
              </a:rPr>
              <a:t>Introduction </a:t>
            </a:r>
            <a:endParaRPr lang="en-US" b="1" dirty="0">
              <a:solidFill>
                <a:srgbClr val="C00000"/>
              </a:solidFill>
            </a:endParaRPr>
          </a:p>
        </p:txBody>
      </p:sp>
    </p:spTree>
    <p:extLst>
      <p:ext uri="{BB962C8B-B14F-4D97-AF65-F5344CB8AC3E}">
        <p14:creationId xmlns:p14="http://schemas.microsoft.com/office/powerpoint/2010/main" val="417319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491880" y="30701"/>
            <a:ext cx="1463670" cy="584775"/>
          </a:xfrm>
          <a:prstGeom prst="rect">
            <a:avLst/>
          </a:prstGeom>
        </p:spPr>
        <p:txBody>
          <a:bodyPr wrap="none">
            <a:spAutoFit/>
          </a:bodyPr>
          <a:lstStyle/>
          <a:p>
            <a:r>
              <a:rPr lang="en-US" sz="3200" b="1" dirty="0" smtClean="0">
                <a:solidFill>
                  <a:srgbClr val="C00000"/>
                </a:solidFill>
              </a:rPr>
              <a:t>Neuron</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2" name="Rectangle 1"/>
          <p:cNvSpPr/>
          <p:nvPr/>
        </p:nvSpPr>
        <p:spPr>
          <a:xfrm>
            <a:off x="125759" y="692696"/>
            <a:ext cx="8892481" cy="1631216"/>
          </a:xfrm>
          <a:prstGeom prst="rect">
            <a:avLst/>
          </a:prstGeom>
        </p:spPr>
        <p:txBody>
          <a:bodyPr wrap="square">
            <a:spAutoFit/>
          </a:bodyPr>
          <a:lstStyle/>
          <a:p>
            <a:pPr marL="285750" indent="-285750" algn="just">
              <a:buFont typeface="Arial" panose="020B0604020202020204" pitchFamily="34" charset="0"/>
              <a:buChar char="•"/>
            </a:pPr>
            <a:r>
              <a:rPr lang="en-US" sz="2000" b="1" dirty="0" smtClean="0">
                <a:solidFill>
                  <a:srgbClr val="002060"/>
                </a:solidFill>
              </a:rPr>
              <a:t>Neuron’s membrane has a particularly important role in process of transferring the electric signal. </a:t>
            </a:r>
          </a:p>
          <a:p>
            <a:pPr marL="285750" indent="-285750" algn="just">
              <a:buFont typeface="Arial" panose="020B0604020202020204" pitchFamily="34" charset="0"/>
              <a:buChar char="•"/>
            </a:pPr>
            <a:r>
              <a:rPr lang="en-US" sz="2000" b="1" dirty="0" smtClean="0">
                <a:solidFill>
                  <a:srgbClr val="002060"/>
                </a:solidFill>
              </a:rPr>
              <a:t>It </a:t>
            </a:r>
            <a:r>
              <a:rPr lang="en-US" sz="2000" b="1" dirty="0">
                <a:solidFill>
                  <a:srgbClr val="002060"/>
                </a:solidFill>
              </a:rPr>
              <a:t>maintains an electrical imbalance of negatively and positively charged ions, which creates a potential difference across the membrane and its environment called membrane potential</a:t>
            </a:r>
            <a:r>
              <a:rPr lang="en-US" sz="2000" b="1" dirty="0" smtClean="0">
                <a:solidFill>
                  <a:srgbClr val="002060"/>
                </a:solidFill>
              </a:rPr>
              <a:t>.</a:t>
            </a:r>
            <a:endParaRPr lang="en-US" sz="2000" b="1" dirty="0">
              <a:solidFill>
                <a:srgbClr val="002060"/>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2016135"/>
            <a:ext cx="7061414" cy="3884708"/>
          </a:xfrm>
          <a:prstGeom prst="rect">
            <a:avLst/>
          </a:prstGeom>
        </p:spPr>
      </p:pic>
      <p:sp>
        <p:nvSpPr>
          <p:cNvPr id="11" name="Rectangle 10"/>
          <p:cNvSpPr/>
          <p:nvPr/>
        </p:nvSpPr>
        <p:spPr>
          <a:xfrm>
            <a:off x="215515" y="5888085"/>
            <a:ext cx="8712968" cy="276999"/>
          </a:xfrm>
          <a:prstGeom prst="rect">
            <a:avLst/>
          </a:prstGeom>
        </p:spPr>
        <p:txBody>
          <a:bodyPr wrap="square">
            <a:spAutoFit/>
          </a:bodyPr>
          <a:lstStyle/>
          <a:p>
            <a:r>
              <a:rPr lang="en-US" sz="1200" b="1" dirty="0"/>
              <a:t>https://sites.google.com/site/mrstevensonstechclassroom/hl-topics-only/4a-robotics-ai/neural-networks-computational-intelligence</a:t>
            </a:r>
          </a:p>
        </p:txBody>
      </p:sp>
    </p:spTree>
    <p:extLst>
      <p:ext uri="{BB962C8B-B14F-4D97-AF65-F5344CB8AC3E}">
        <p14:creationId xmlns:p14="http://schemas.microsoft.com/office/powerpoint/2010/main" val="4133350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cxnSp>
        <p:nvCxnSpPr>
          <p:cNvPr id="15" name="Straight Connector 14"/>
          <p:cNvCxnSpPr/>
          <p:nvPr/>
        </p:nvCxnSpPr>
        <p:spPr>
          <a:xfrm flipH="1">
            <a:off x="4306643" y="3365703"/>
            <a:ext cx="12134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9" name="Rectangle 8"/>
          <p:cNvSpPr/>
          <p:nvPr/>
        </p:nvSpPr>
        <p:spPr>
          <a:xfrm>
            <a:off x="2384141" y="5603327"/>
            <a:ext cx="3882025" cy="461665"/>
          </a:xfrm>
          <a:prstGeom prst="rect">
            <a:avLst/>
          </a:prstGeom>
        </p:spPr>
        <p:txBody>
          <a:bodyPr wrap="none">
            <a:spAutoFit/>
          </a:bodyPr>
          <a:lstStyle/>
          <a:p>
            <a:r>
              <a:rPr lang="en-US" sz="2400" b="1" dirty="0"/>
              <a:t>The Biological Neuron Model</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620688"/>
            <a:ext cx="8150097" cy="5311410"/>
          </a:xfrm>
          <a:prstGeom prst="rect">
            <a:avLst/>
          </a:prstGeom>
        </p:spPr>
      </p:pic>
      <p:sp>
        <p:nvSpPr>
          <p:cNvPr id="5" name="Rectangle 4"/>
          <p:cNvSpPr/>
          <p:nvPr/>
        </p:nvSpPr>
        <p:spPr>
          <a:xfrm>
            <a:off x="435092" y="6016723"/>
            <a:ext cx="8273816" cy="646331"/>
          </a:xfrm>
          <a:prstGeom prst="rect">
            <a:avLst/>
          </a:prstGeom>
        </p:spPr>
        <p:txBody>
          <a:bodyPr wrap="square">
            <a:spAutoFit/>
          </a:bodyPr>
          <a:lstStyle/>
          <a:p>
            <a:r>
              <a:rPr lang="en-US" sz="1200" dirty="0"/>
              <a:t>https://www.google.co.in/url?sa=i&amp;rct=j&amp;q=&amp;esrc=s&amp;source=images&amp;cd=&amp;ved=2ahUKEwje4cq36IraAhUJ6xQKHbgvDJMQjRx6BAgAEAU&amp;url=https%3A%2F%2Fmedium.com%2F%40ivanliljeqvist%2Fthe-essence-of-artificial-neural-networks-5de300c995d6&amp;psig=AOvVaw2STYyfiWYcYD5JUrND9EDP&amp;ust=1522179999293394</a:t>
            </a:r>
          </a:p>
        </p:txBody>
      </p:sp>
      <p:sp>
        <p:nvSpPr>
          <p:cNvPr id="10" name="Rectangle 9"/>
          <p:cNvSpPr/>
          <p:nvPr/>
        </p:nvSpPr>
        <p:spPr>
          <a:xfrm>
            <a:off x="3491880" y="30701"/>
            <a:ext cx="1463670" cy="584775"/>
          </a:xfrm>
          <a:prstGeom prst="rect">
            <a:avLst/>
          </a:prstGeom>
        </p:spPr>
        <p:txBody>
          <a:bodyPr wrap="none">
            <a:spAutoFit/>
          </a:bodyPr>
          <a:lstStyle/>
          <a:p>
            <a:r>
              <a:rPr lang="en-US" sz="3200" b="1" dirty="0" smtClean="0">
                <a:solidFill>
                  <a:srgbClr val="C00000"/>
                </a:solidFill>
              </a:rPr>
              <a:t>Neuron</a:t>
            </a:r>
            <a:endParaRPr lang="en-US" sz="3200" b="1" dirty="0">
              <a:solidFill>
                <a:srgbClr val="C00000"/>
              </a:solidFill>
            </a:endParaRPr>
          </a:p>
        </p:txBody>
      </p:sp>
    </p:spTree>
    <p:extLst>
      <p:ext uri="{BB962C8B-B14F-4D97-AF65-F5344CB8AC3E}">
        <p14:creationId xmlns:p14="http://schemas.microsoft.com/office/powerpoint/2010/main" val="1614285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3491880" y="30701"/>
            <a:ext cx="4692695" cy="584775"/>
          </a:xfrm>
          <a:prstGeom prst="rect">
            <a:avLst/>
          </a:prstGeom>
        </p:spPr>
        <p:txBody>
          <a:bodyPr wrap="none">
            <a:spAutoFit/>
          </a:bodyPr>
          <a:lstStyle/>
          <a:p>
            <a:r>
              <a:rPr lang="en-US" sz="3200" b="1" dirty="0" smtClean="0">
                <a:solidFill>
                  <a:srgbClr val="C00000"/>
                </a:solidFill>
              </a:rPr>
              <a:t>Topology Neural Networks</a:t>
            </a:r>
            <a:endParaRPr lang="en-US" sz="32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12" name="Rectangle 11"/>
          <p:cNvSpPr/>
          <p:nvPr/>
        </p:nvSpPr>
        <p:spPr>
          <a:xfrm>
            <a:off x="126014" y="980728"/>
            <a:ext cx="9017986" cy="4708981"/>
          </a:xfrm>
          <a:prstGeom prst="rect">
            <a:avLst/>
          </a:prstGeom>
        </p:spPr>
        <p:txBody>
          <a:bodyPr wrap="square">
            <a:spAutoFit/>
          </a:bodyPr>
          <a:lstStyle/>
          <a:p>
            <a:pPr algn="just"/>
            <a:r>
              <a:rPr lang="en-US" sz="2000" b="1" dirty="0" smtClean="0">
                <a:solidFill>
                  <a:srgbClr val="002060"/>
                </a:solidFill>
              </a:rPr>
              <a:t>Neural </a:t>
            </a:r>
            <a:r>
              <a:rPr lang="en-US" sz="2000" b="1" dirty="0">
                <a:solidFill>
                  <a:srgbClr val="002060"/>
                </a:solidFill>
              </a:rPr>
              <a:t>network </a:t>
            </a:r>
            <a:r>
              <a:rPr lang="en-US" sz="2000" b="1" dirty="0" smtClean="0">
                <a:solidFill>
                  <a:srgbClr val="002060"/>
                </a:solidFill>
              </a:rPr>
              <a:t>topology represents </a:t>
            </a:r>
            <a:r>
              <a:rPr lang="en-US" sz="2000" b="1" dirty="0">
                <a:solidFill>
                  <a:srgbClr val="002060"/>
                </a:solidFill>
              </a:rPr>
              <a:t>how are the neurons in network connected</a:t>
            </a:r>
            <a:r>
              <a:rPr lang="en-US" sz="2000" b="1" dirty="0" smtClean="0">
                <a:solidFill>
                  <a:srgbClr val="002060"/>
                </a:solidFill>
              </a:rPr>
              <a:t>.</a:t>
            </a:r>
          </a:p>
          <a:p>
            <a:pPr marL="285750" indent="-285750" algn="just">
              <a:buFont typeface="Arial" panose="020B0604020202020204" pitchFamily="34" charset="0"/>
              <a:buChar char="•"/>
            </a:pPr>
            <a:r>
              <a:rPr lang="en-US" sz="2000" b="1" dirty="0" smtClean="0">
                <a:solidFill>
                  <a:srgbClr val="002060"/>
                </a:solidFill>
              </a:rPr>
              <a:t> </a:t>
            </a:r>
            <a:r>
              <a:rPr lang="en-US" sz="2000" b="1" dirty="0">
                <a:solidFill>
                  <a:srgbClr val="002060"/>
                </a:solidFill>
              </a:rPr>
              <a:t>It could be described as a relationship between neurons by means of their connections. </a:t>
            </a:r>
            <a:endParaRPr lang="en-US" sz="2000" b="1" dirty="0" smtClean="0">
              <a:solidFill>
                <a:srgbClr val="002060"/>
              </a:solidFill>
            </a:endParaRPr>
          </a:p>
          <a:p>
            <a:pPr marL="285750" indent="-285750" algn="just">
              <a:buFont typeface="Arial" panose="020B0604020202020204" pitchFamily="34" charset="0"/>
              <a:buChar char="•"/>
            </a:pPr>
            <a:r>
              <a:rPr lang="en-US" sz="2000" b="1" dirty="0" smtClean="0">
                <a:solidFill>
                  <a:srgbClr val="002060"/>
                </a:solidFill>
              </a:rPr>
              <a:t>Most </a:t>
            </a:r>
            <a:r>
              <a:rPr lang="en-US" sz="2000" b="1" dirty="0">
                <a:solidFill>
                  <a:srgbClr val="002060"/>
                </a:solidFill>
              </a:rPr>
              <a:t>neural networks have a layered topology and a basic description of network can be given as </a:t>
            </a:r>
            <a:endParaRPr lang="en-US" sz="2000" b="1" dirty="0" smtClean="0">
              <a:solidFill>
                <a:srgbClr val="002060"/>
              </a:solidFill>
            </a:endParaRPr>
          </a:p>
          <a:p>
            <a:pPr marL="742950" lvl="1" indent="-285750" algn="just">
              <a:buFont typeface="Arial" panose="020B0604020202020204" pitchFamily="34" charset="0"/>
              <a:buChar char="•"/>
            </a:pPr>
            <a:r>
              <a:rPr lang="en-US" sz="2000" b="1" dirty="0" smtClean="0">
                <a:solidFill>
                  <a:srgbClr val="002060"/>
                </a:solidFill>
              </a:rPr>
              <a:t>number </a:t>
            </a:r>
            <a:r>
              <a:rPr lang="en-US" sz="2000" b="1" dirty="0">
                <a:solidFill>
                  <a:srgbClr val="002060"/>
                </a:solidFill>
              </a:rPr>
              <a:t>of layers and number of neurons in each respective layer of that network</a:t>
            </a:r>
            <a:r>
              <a:rPr lang="en-US" sz="2000" dirty="0"/>
              <a:t>. </a:t>
            </a:r>
            <a:endParaRPr lang="en-US" sz="2000" dirty="0" smtClean="0"/>
          </a:p>
          <a:p>
            <a:pPr algn="just"/>
            <a:r>
              <a:rPr lang="en-US" sz="2000" b="1" dirty="0" smtClean="0">
                <a:solidFill>
                  <a:srgbClr val="002060"/>
                </a:solidFill>
              </a:rPr>
              <a:t>Typically, neural network consists of </a:t>
            </a:r>
          </a:p>
          <a:p>
            <a:pPr marL="742950" lvl="1" indent="-285750" algn="just">
              <a:buFont typeface="Arial" panose="020B0604020202020204" pitchFamily="34" charset="0"/>
              <a:buChar char="•"/>
            </a:pPr>
            <a:r>
              <a:rPr lang="en-US" sz="2000" b="1" dirty="0" smtClean="0">
                <a:solidFill>
                  <a:srgbClr val="002060"/>
                </a:solidFill>
              </a:rPr>
              <a:t>an </a:t>
            </a:r>
            <a:r>
              <a:rPr lang="en-US" sz="2000" b="1" dirty="0">
                <a:solidFill>
                  <a:srgbClr val="002060"/>
                </a:solidFill>
              </a:rPr>
              <a:t>input layer, </a:t>
            </a:r>
            <a:endParaRPr lang="en-US" sz="2000" b="1" dirty="0" smtClean="0">
              <a:solidFill>
                <a:srgbClr val="002060"/>
              </a:solidFill>
            </a:endParaRPr>
          </a:p>
          <a:p>
            <a:pPr marL="742950" lvl="1" indent="-285750" algn="just">
              <a:buFont typeface="Arial" panose="020B0604020202020204" pitchFamily="34" charset="0"/>
              <a:buChar char="•"/>
            </a:pPr>
            <a:r>
              <a:rPr lang="en-US" sz="2000" b="1" dirty="0" smtClean="0">
                <a:solidFill>
                  <a:srgbClr val="002060"/>
                </a:solidFill>
              </a:rPr>
              <a:t>one </a:t>
            </a:r>
            <a:r>
              <a:rPr lang="en-US" sz="2000" b="1" dirty="0">
                <a:solidFill>
                  <a:srgbClr val="002060"/>
                </a:solidFill>
              </a:rPr>
              <a:t>or several hidden layers, </a:t>
            </a:r>
            <a:endParaRPr lang="en-US" sz="2000" b="1" dirty="0" smtClean="0">
              <a:solidFill>
                <a:srgbClr val="002060"/>
              </a:solidFill>
            </a:endParaRPr>
          </a:p>
          <a:p>
            <a:pPr marL="742950" lvl="1" indent="-285750" algn="just">
              <a:buFont typeface="Arial" panose="020B0604020202020204" pitchFamily="34" charset="0"/>
              <a:buChar char="•"/>
            </a:pPr>
            <a:r>
              <a:rPr lang="en-US" sz="2000" b="1" dirty="0" smtClean="0">
                <a:solidFill>
                  <a:srgbClr val="002060"/>
                </a:solidFill>
              </a:rPr>
              <a:t>an </a:t>
            </a:r>
            <a:r>
              <a:rPr lang="en-US" sz="2000" b="1" dirty="0">
                <a:solidFill>
                  <a:srgbClr val="002060"/>
                </a:solidFill>
              </a:rPr>
              <a:t>output layer and </a:t>
            </a:r>
            <a:endParaRPr lang="en-US" sz="2000" b="1" dirty="0" smtClean="0">
              <a:solidFill>
                <a:srgbClr val="002060"/>
              </a:solidFill>
            </a:endParaRPr>
          </a:p>
          <a:p>
            <a:pPr marL="742950" lvl="1" indent="-285750" algn="just">
              <a:buFont typeface="Arial" panose="020B0604020202020204" pitchFamily="34" charset="0"/>
              <a:buChar char="•"/>
            </a:pPr>
            <a:r>
              <a:rPr lang="en-US" sz="2000" b="1" dirty="0" smtClean="0">
                <a:solidFill>
                  <a:srgbClr val="002060"/>
                </a:solidFill>
              </a:rPr>
              <a:t>can </a:t>
            </a:r>
            <a:r>
              <a:rPr lang="en-US" sz="2000" b="1" dirty="0">
                <a:solidFill>
                  <a:srgbClr val="002060"/>
                </a:solidFill>
              </a:rPr>
              <a:t>have additional constant values (generally used value is 1) connecting to neurons called </a:t>
            </a:r>
            <a:r>
              <a:rPr lang="en-US" sz="2000" b="1" dirty="0" smtClean="0">
                <a:solidFill>
                  <a:srgbClr val="002060"/>
                </a:solidFill>
              </a:rPr>
              <a:t>biases.</a:t>
            </a:r>
          </a:p>
          <a:p>
            <a:pPr marL="285750" indent="-285750" algn="just">
              <a:buFont typeface="Arial" panose="020B0604020202020204" pitchFamily="34" charset="0"/>
              <a:buChar char="•"/>
            </a:pPr>
            <a:r>
              <a:rPr lang="en-US" sz="2000" b="1" dirty="0" smtClean="0">
                <a:solidFill>
                  <a:srgbClr val="002060"/>
                </a:solidFill>
              </a:rPr>
              <a:t>The </a:t>
            </a:r>
            <a:r>
              <a:rPr lang="en-US" sz="2000" b="1" dirty="0">
                <a:solidFill>
                  <a:srgbClr val="002060"/>
                </a:solidFill>
              </a:rPr>
              <a:t>topology plays a large role in functionality and performance of neural </a:t>
            </a:r>
            <a:r>
              <a:rPr lang="en-US" sz="2000" b="1" dirty="0" smtClean="0">
                <a:solidFill>
                  <a:srgbClr val="002060"/>
                </a:solidFill>
              </a:rPr>
              <a:t>networks.</a:t>
            </a:r>
          </a:p>
        </p:txBody>
      </p:sp>
    </p:spTree>
    <p:extLst>
      <p:ext uri="{BB962C8B-B14F-4D97-AF65-F5344CB8AC3E}">
        <p14:creationId xmlns:p14="http://schemas.microsoft.com/office/powerpoint/2010/main" val="668996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cintosh HD:Users:marlyna:Dropbox:NUST:NUST ADMIN &amp; FACULTY:NUST FACULTY:Faculty Computing &amp; Informatics:FCI_Dean:NUST Faculty Letterheads-FCI_ .pdf"/>
          <p:cNvPicPr/>
          <p:nvPr/>
        </p:nvPicPr>
        <p:blipFill rotWithShape="1">
          <a:blip r:embed="rId3" cstate="print">
            <a:extLst>
              <a:ext uri="{28A0092B-C50C-407E-A947-70E740481C1C}">
                <a14:useLocalDpi xmlns:a14="http://schemas.microsoft.com/office/drawing/2010/main" val="0"/>
              </a:ext>
            </a:extLst>
          </a:blip>
          <a:srcRect l="7838" t="4824" r="53730" b="86962"/>
          <a:stretch/>
        </p:blipFill>
        <p:spPr bwMode="auto">
          <a:xfrm>
            <a:off x="0" y="24030"/>
            <a:ext cx="2483768" cy="668666"/>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2843808" y="21725"/>
            <a:ext cx="4990020" cy="523220"/>
          </a:xfrm>
          <a:prstGeom prst="rect">
            <a:avLst/>
          </a:prstGeom>
        </p:spPr>
        <p:txBody>
          <a:bodyPr wrap="none">
            <a:spAutoFit/>
          </a:bodyPr>
          <a:lstStyle/>
          <a:p>
            <a:r>
              <a:rPr lang="en-US" sz="2800" b="1" dirty="0">
                <a:solidFill>
                  <a:srgbClr val="C00000"/>
                </a:solidFill>
              </a:rPr>
              <a:t>Input, hidden, and output </a:t>
            </a:r>
            <a:r>
              <a:rPr lang="en-US" sz="2800" b="1" dirty="0" smtClean="0">
                <a:solidFill>
                  <a:srgbClr val="C00000"/>
                </a:solidFill>
              </a:rPr>
              <a:t>layers</a:t>
            </a:r>
            <a:endParaRPr lang="en-US" sz="2800" b="1" dirty="0">
              <a:solidFill>
                <a:srgbClr val="C00000"/>
              </a:solidFill>
            </a:endParaRPr>
          </a:p>
        </p:txBody>
      </p:sp>
      <p:sp>
        <p:nvSpPr>
          <p:cNvPr id="3" name="Footer Placeholder 2"/>
          <p:cNvSpPr>
            <a:spLocks noGrp="1"/>
          </p:cNvSpPr>
          <p:nvPr>
            <p:ph type="ftr" sz="quarter" idx="11"/>
          </p:nvPr>
        </p:nvSpPr>
        <p:spPr>
          <a:xfrm>
            <a:off x="3124200" y="6480492"/>
            <a:ext cx="2895600" cy="365125"/>
          </a:xfrm>
        </p:spPr>
        <p:txBody>
          <a:bodyPr/>
          <a:lstStyle/>
          <a:p>
            <a:r>
              <a:rPr lang="en-IN" dirty="0" smtClean="0"/>
              <a:t>dsingh@nust.na</a:t>
            </a:r>
            <a:endParaRPr lang="en-IN" dirty="0"/>
          </a:p>
        </p:txBody>
      </p:sp>
      <p:sp>
        <p:nvSpPr>
          <p:cNvPr id="8" name="Rectangle 7"/>
          <p:cNvSpPr/>
          <p:nvPr/>
        </p:nvSpPr>
        <p:spPr>
          <a:xfrm>
            <a:off x="215516" y="797384"/>
            <a:ext cx="8712968" cy="2246769"/>
          </a:xfrm>
          <a:prstGeom prst="rect">
            <a:avLst/>
          </a:prstGeom>
        </p:spPr>
        <p:txBody>
          <a:bodyPr wrap="square">
            <a:spAutoFit/>
          </a:bodyPr>
          <a:lstStyle/>
          <a:p>
            <a:pPr marL="342900" indent="-342900" algn="just">
              <a:buFont typeface="Arial" panose="020B0604020202020204" pitchFamily="34" charset="0"/>
              <a:buChar char="•"/>
            </a:pPr>
            <a:r>
              <a:rPr lang="en-US" sz="2000" b="1" dirty="0" smtClean="0">
                <a:solidFill>
                  <a:srgbClr val="002060"/>
                </a:solidFill>
              </a:rPr>
              <a:t>Instead </a:t>
            </a:r>
            <a:r>
              <a:rPr lang="en-US" sz="2000" b="1" dirty="0">
                <a:solidFill>
                  <a:srgbClr val="002060"/>
                </a:solidFill>
              </a:rPr>
              <a:t>of traditional statistical methods, neural networks are being used for prediction and classification in different types of applications. </a:t>
            </a:r>
            <a:endParaRPr lang="en-US" sz="2000" b="1" dirty="0" smtClean="0">
              <a:solidFill>
                <a:srgbClr val="002060"/>
              </a:solidFill>
            </a:endParaRPr>
          </a:p>
          <a:p>
            <a:pPr marL="342900" indent="-342900" algn="just">
              <a:buFont typeface="Arial" panose="020B0604020202020204" pitchFamily="34" charset="0"/>
              <a:buChar char="•"/>
            </a:pPr>
            <a:endParaRPr lang="en-US" sz="2000" b="1" dirty="0" smtClean="0">
              <a:solidFill>
                <a:srgbClr val="002060"/>
              </a:solidFill>
            </a:endParaRPr>
          </a:p>
          <a:p>
            <a:pPr marL="342900" indent="-342900" algn="just">
              <a:buFont typeface="Arial" panose="020B0604020202020204" pitchFamily="34" charset="0"/>
              <a:buChar char="•"/>
            </a:pPr>
            <a:r>
              <a:rPr lang="en-US" sz="2000" b="1" dirty="0">
                <a:solidFill>
                  <a:srgbClr val="002060"/>
                </a:solidFill>
              </a:rPr>
              <a:t>An artificial neural network is a set of non-linear data modeling techniques and tools consisting of a various input and output layers plus one or more hidden layers. </a:t>
            </a:r>
            <a:endParaRPr lang="en-US" sz="2000" b="1" dirty="0" smtClean="0">
              <a:solidFill>
                <a:srgbClr val="002060"/>
              </a:solidFill>
            </a:endParaRPr>
          </a:p>
          <a:p>
            <a:pPr marL="342900" indent="-342900" algn="just">
              <a:buFont typeface="Arial" panose="020B0604020202020204" pitchFamily="34" charset="0"/>
              <a:buChar char="•"/>
            </a:pPr>
            <a:endParaRPr lang="en-US" sz="2000" b="1" dirty="0">
              <a:solidFill>
                <a:srgbClr val="002060"/>
              </a:solidFill>
            </a:endParaRPr>
          </a:p>
        </p:txBody>
      </p:sp>
      <p:sp>
        <p:nvSpPr>
          <p:cNvPr id="2" name="Rectangle 1"/>
          <p:cNvSpPr/>
          <p:nvPr/>
        </p:nvSpPr>
        <p:spPr>
          <a:xfrm>
            <a:off x="215516" y="6195461"/>
            <a:ext cx="8712968" cy="276999"/>
          </a:xfrm>
          <a:prstGeom prst="rect">
            <a:avLst/>
          </a:prstGeom>
        </p:spPr>
        <p:txBody>
          <a:bodyPr wrap="square">
            <a:spAutoFit/>
          </a:bodyPr>
          <a:lstStyle/>
          <a:p>
            <a:r>
              <a:rPr lang="en-US" sz="1200" b="1" dirty="0"/>
              <a:t>https://sites.google.com/site/mrstevensonstechclassroom/hl-topics-only/4a-robotics-ai/neural-networks-computational-intelligence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7904" y="2773612"/>
            <a:ext cx="3823475" cy="3413817"/>
          </a:xfrm>
          <a:prstGeom prst="rect">
            <a:avLst/>
          </a:prstGeom>
        </p:spPr>
      </p:pic>
    </p:spTree>
    <p:extLst>
      <p:ext uri="{BB962C8B-B14F-4D97-AF65-F5344CB8AC3E}">
        <p14:creationId xmlns:p14="http://schemas.microsoft.com/office/powerpoint/2010/main" val="248855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3572</TotalTime>
  <Words>1653</Words>
  <Application>Microsoft Office PowerPoint</Application>
  <PresentationFormat>On-screen Show (4:3)</PresentationFormat>
  <Paragraphs>231</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Courier New</vt:lpstr>
      <vt:lpstr>RopaSoftPro-Regular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dc:creator>
  <cp:lastModifiedBy>Chirag Singh</cp:lastModifiedBy>
  <cp:revision>421</cp:revision>
  <cp:lastPrinted>2016-07-28T18:01:43Z</cp:lastPrinted>
  <dcterms:created xsi:type="dcterms:W3CDTF">2014-07-13T07:57:07Z</dcterms:created>
  <dcterms:modified xsi:type="dcterms:W3CDTF">2018-03-27T08:03:22Z</dcterms:modified>
</cp:coreProperties>
</file>