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9" r:id="rId3"/>
    <p:sldId id="312" r:id="rId4"/>
    <p:sldId id="302" r:id="rId5"/>
    <p:sldId id="310" r:id="rId6"/>
    <p:sldId id="311" r:id="rId7"/>
    <p:sldId id="313" r:id="rId8"/>
    <p:sldId id="332" r:id="rId9"/>
    <p:sldId id="333" r:id="rId10"/>
    <p:sldId id="308" r:id="rId11"/>
    <p:sldId id="314" r:id="rId12"/>
    <p:sldId id="301" r:id="rId13"/>
    <p:sldId id="305" r:id="rId14"/>
    <p:sldId id="309" r:id="rId15"/>
    <p:sldId id="316" r:id="rId16"/>
    <p:sldId id="315" r:id="rId17"/>
    <p:sldId id="317" r:id="rId18"/>
    <p:sldId id="319" r:id="rId19"/>
    <p:sldId id="318" r:id="rId20"/>
    <p:sldId id="320" r:id="rId21"/>
    <p:sldId id="322" r:id="rId22"/>
    <p:sldId id="321" r:id="rId23"/>
    <p:sldId id="323" r:id="rId24"/>
    <p:sldId id="324" r:id="rId25"/>
    <p:sldId id="325" r:id="rId26"/>
    <p:sldId id="326" r:id="rId27"/>
    <p:sldId id="327" r:id="rId28"/>
    <p:sldId id="328"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D68"/>
    <a:srgbClr val="9274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93008" autoAdjust="0"/>
  </p:normalViewPr>
  <p:slideViewPr>
    <p:cSldViewPr>
      <p:cViewPr varScale="1">
        <p:scale>
          <a:sx n="78" d="100"/>
          <a:sy n="78" d="100"/>
        </p:scale>
        <p:origin x="-318" y="-102"/>
      </p:cViewPr>
      <p:guideLst>
        <p:guide orient="horz" pos="2160"/>
        <p:guide pos="2880"/>
      </p:guideLst>
    </p:cSldViewPr>
  </p:slideViewPr>
  <p:outlineViewPr>
    <p:cViewPr>
      <p:scale>
        <a:sx n="33" d="100"/>
        <a:sy n="33" d="100"/>
      </p:scale>
      <p:origin x="0" y="153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583D4-F1BD-4EBC-B4AC-2EE9584D24D9}" type="datetimeFigureOut">
              <a:rPr lang="en-US" smtClean="0"/>
              <a:t>3/26/2018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362D2-0955-4BFB-9CAB-F811F1A1CE69}" type="slidenum">
              <a:rPr lang="en-US" smtClean="0"/>
              <a:t>‹#›</a:t>
            </a:fld>
            <a:endParaRPr lang="en-US"/>
          </a:p>
        </p:txBody>
      </p:sp>
    </p:spTree>
    <p:extLst>
      <p:ext uri="{BB962C8B-B14F-4D97-AF65-F5344CB8AC3E}">
        <p14:creationId xmlns:p14="http://schemas.microsoft.com/office/powerpoint/2010/main" val="257826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488E1E-CDFD-4030-9683-0C8508A001CD}"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270795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88E1E-CDFD-4030-9683-0C8508A001CD}"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425378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88E1E-CDFD-4030-9683-0C8508A001CD}"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31138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88E1E-CDFD-4030-9683-0C8508A001CD}"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7314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88E1E-CDFD-4030-9683-0C8508A001CD}"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82979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488E1E-CDFD-4030-9683-0C8508A001CD}"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5119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488E1E-CDFD-4030-9683-0C8508A001CD}"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18978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488E1E-CDFD-4030-9683-0C8508A001CD}"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235387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88E1E-CDFD-4030-9683-0C8508A001CD}"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9396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88E1E-CDFD-4030-9683-0C8508A001CD}"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39332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88E1E-CDFD-4030-9683-0C8508A001CD}"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83460-949C-48CF-B4E8-E0BE8651A31C}" type="slidenum">
              <a:rPr lang="en-US" smtClean="0"/>
              <a:t>‹#›</a:t>
            </a:fld>
            <a:endParaRPr lang="en-US"/>
          </a:p>
        </p:txBody>
      </p:sp>
    </p:spTree>
    <p:extLst>
      <p:ext uri="{BB962C8B-B14F-4D97-AF65-F5344CB8AC3E}">
        <p14:creationId xmlns:p14="http://schemas.microsoft.com/office/powerpoint/2010/main" val="175225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88E1E-CDFD-4030-9683-0C8508A001CD}" type="datetimeFigureOut">
              <a:rPr lang="en-US" smtClean="0"/>
              <a:t>3/26/2018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83460-949C-48CF-B4E8-E0BE8651A31C}" type="slidenum">
              <a:rPr lang="en-US" smtClean="0"/>
              <a:t>‹#›</a:t>
            </a:fld>
            <a:endParaRPr lang="en-US"/>
          </a:p>
        </p:txBody>
      </p:sp>
    </p:spTree>
    <p:extLst>
      <p:ext uri="{BB962C8B-B14F-4D97-AF65-F5344CB8AC3E}">
        <p14:creationId xmlns:p14="http://schemas.microsoft.com/office/powerpoint/2010/main" val="355523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Hea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 y="0"/>
            <a:ext cx="9142376" cy="6853482"/>
          </a:xfrm>
          <a:prstGeom prst="rect">
            <a:avLst/>
          </a:prstGeom>
        </p:spPr>
      </p:pic>
      <p:pic>
        <p:nvPicPr>
          <p:cNvPr id="3" name="Picture 2" descr="NSA-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 y="4953000"/>
            <a:ext cx="1532467" cy="1724025"/>
          </a:xfrm>
          <a:prstGeom prst="rect">
            <a:avLst/>
          </a:prstGeom>
        </p:spPr>
      </p:pic>
      <p:sp>
        <p:nvSpPr>
          <p:cNvPr id="12" name="Title 1"/>
          <p:cNvSpPr txBox="1">
            <a:spLocks/>
          </p:cNvSpPr>
          <p:nvPr/>
        </p:nvSpPr>
        <p:spPr>
          <a:xfrm>
            <a:off x="1624" y="1676401"/>
            <a:ext cx="9128087" cy="1524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dirty="0" smtClean="0">
                <a:solidFill>
                  <a:srgbClr val="92742E"/>
                </a:solidFill>
                <a:latin typeface="Tw Cen MT" panose="020B0602020104020603" pitchFamily="34" charset="0"/>
              </a:rPr>
              <a:t>INTRODUCTION TO THE BAYESIAN MODEL</a:t>
            </a:r>
            <a:endParaRPr lang="en-US" dirty="0">
              <a:solidFill>
                <a:srgbClr val="92742E"/>
              </a:solidFill>
              <a:latin typeface="Tw Cen MT" panose="020B0602020104020603" pitchFamily="34" charset="0"/>
            </a:endParaRPr>
          </a:p>
        </p:txBody>
      </p:sp>
      <p:sp>
        <p:nvSpPr>
          <p:cNvPr id="13" name="Subtitle 2"/>
          <p:cNvSpPr>
            <a:spLocks noGrp="1"/>
          </p:cNvSpPr>
          <p:nvPr>
            <p:ph type="subTitle" idx="1"/>
          </p:nvPr>
        </p:nvSpPr>
        <p:spPr>
          <a:xfrm>
            <a:off x="228600" y="3695896"/>
            <a:ext cx="8610600" cy="1080646"/>
          </a:xfrm>
        </p:spPr>
        <p:txBody>
          <a:bodyPr>
            <a:noAutofit/>
          </a:bodyPr>
          <a:lstStyle/>
          <a:p>
            <a:r>
              <a:rPr lang="en-ZA" sz="2800" dirty="0" smtClean="0">
                <a:solidFill>
                  <a:srgbClr val="1A2D68"/>
                </a:solidFill>
                <a:latin typeface="Tw Cen MT" panose="020B0602020104020603" pitchFamily="34" charset="0"/>
              </a:rPr>
              <a:t>PRESENTED BY: </a:t>
            </a:r>
            <a:r>
              <a:rPr lang="en-ZA" sz="2800" dirty="0" err="1" smtClean="0">
                <a:solidFill>
                  <a:srgbClr val="1A2D68"/>
                </a:solidFill>
                <a:latin typeface="Tw Cen MT" panose="020B0602020104020603" pitchFamily="34" charset="0"/>
              </a:rPr>
              <a:t>Isak</a:t>
            </a:r>
            <a:r>
              <a:rPr lang="en-ZA" sz="2800" dirty="0" smtClean="0">
                <a:solidFill>
                  <a:srgbClr val="1A2D68"/>
                </a:solidFill>
                <a:latin typeface="Tw Cen MT" panose="020B0602020104020603" pitchFamily="34" charset="0"/>
              </a:rPr>
              <a:t> Neema</a:t>
            </a:r>
          </a:p>
          <a:p>
            <a:r>
              <a:rPr lang="en-ZA" sz="2000" dirty="0" smtClean="0">
                <a:solidFill>
                  <a:srgbClr val="1A2D68"/>
                </a:solidFill>
                <a:latin typeface="Tw Cen MT" panose="020B0602020104020603" pitchFamily="34" charset="0"/>
              </a:rPr>
              <a:t>Executive Data Quality Assurance and NSS Coordination</a:t>
            </a:r>
          </a:p>
        </p:txBody>
      </p:sp>
      <p:sp>
        <p:nvSpPr>
          <p:cNvPr id="2" name="Rectangle 1"/>
          <p:cNvSpPr/>
          <p:nvPr/>
        </p:nvSpPr>
        <p:spPr>
          <a:xfrm>
            <a:off x="4572812" y="5335573"/>
            <a:ext cx="4468569" cy="882678"/>
          </a:xfrm>
          <a:prstGeom prst="rect">
            <a:avLst/>
          </a:prstGeom>
        </p:spPr>
        <p:txBody>
          <a:bodyPr wrap="square">
            <a:spAutoFit/>
          </a:bodyPr>
          <a:lstStyle/>
          <a:p>
            <a:pPr algn="ctr">
              <a:lnSpc>
                <a:spcPct val="107000"/>
              </a:lnSpc>
              <a:spcAft>
                <a:spcPts val="800"/>
              </a:spcAft>
            </a:pPr>
            <a:r>
              <a:rPr lang="en-US" sz="2400" dirty="0" smtClean="0">
                <a:solidFill>
                  <a:srgbClr val="92742E"/>
                </a:solidFill>
                <a:latin typeface="Tw Cen MT" panose="020B0602020104020603" pitchFamily="34" charset="0"/>
                <a:ea typeface="Calibri" panose="020F0502020204030204" pitchFamily="34" charset="0"/>
                <a:cs typeface="Times New Roman" panose="02020603050405020304" pitchFamily="18" charset="0"/>
              </a:rPr>
              <a:t>Machine Learning Training Indaba, NUST 27 March 2018</a:t>
            </a:r>
            <a:endParaRPr lang="en-US" sz="2400" dirty="0">
              <a:solidFill>
                <a:srgbClr val="92742E"/>
              </a:solidFill>
              <a:effectLst/>
              <a:latin typeface="Tw Cen MT" panose="020B06020201040206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9795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Example….more </a:t>
            </a:r>
            <a:r>
              <a:rPr lang="en-US" dirty="0">
                <a:solidFill>
                  <a:srgbClr val="92742E"/>
                </a:solidFill>
                <a:latin typeface="Tw Cen MT" panose="020B0602020104020603" pitchFamily="34" charset="0"/>
              </a:rPr>
              <a:t>c</a:t>
            </a:r>
            <a:r>
              <a:rPr lang="en-US" dirty="0" smtClean="0">
                <a:solidFill>
                  <a:srgbClr val="92742E"/>
                </a:solidFill>
                <a:latin typeface="Tw Cen MT" panose="020B0602020104020603" pitchFamily="34" charset="0"/>
              </a:rPr>
              <a:t>omplex situations </a:t>
            </a:r>
            <a:endParaRPr lang="en-US" dirty="0">
              <a:solidFill>
                <a:srgbClr val="92742E"/>
              </a:solidFill>
              <a:latin typeface="Tw Cen MT" panose="020B0602020104020603" pitchFamily="34" charset="0"/>
            </a:endParaRPr>
          </a:p>
        </p:txBody>
      </p:sp>
      <p:pic>
        <p:nvPicPr>
          <p:cNvPr id="6" name="Picture 5"/>
          <p:cNvPicPr>
            <a:picLocks noChangeAspect="1"/>
          </p:cNvPicPr>
          <p:nvPr/>
        </p:nvPicPr>
        <p:blipFill>
          <a:blip r:embed="rId3"/>
          <a:stretch>
            <a:fillRect/>
          </a:stretch>
        </p:blipFill>
        <p:spPr>
          <a:xfrm>
            <a:off x="304800" y="2400300"/>
            <a:ext cx="4360470" cy="3429000"/>
          </a:xfrm>
          <a:prstGeom prst="rect">
            <a:avLst/>
          </a:prstGeom>
        </p:spPr>
      </p:pic>
      <p:pic>
        <p:nvPicPr>
          <p:cNvPr id="7" name="Picture 6"/>
          <p:cNvPicPr>
            <a:picLocks noChangeAspect="1"/>
          </p:cNvPicPr>
          <p:nvPr/>
        </p:nvPicPr>
        <p:blipFill>
          <a:blip r:embed="rId4"/>
          <a:stretch>
            <a:fillRect/>
          </a:stretch>
        </p:blipFill>
        <p:spPr>
          <a:xfrm>
            <a:off x="4983133" y="2400300"/>
            <a:ext cx="4032152" cy="3429000"/>
          </a:xfrm>
          <a:prstGeom prst="rect">
            <a:avLst/>
          </a:prstGeom>
        </p:spPr>
      </p:pic>
    </p:spTree>
    <p:extLst>
      <p:ext uri="{BB962C8B-B14F-4D97-AF65-F5344CB8AC3E}">
        <p14:creationId xmlns:p14="http://schemas.microsoft.com/office/powerpoint/2010/main" val="13884911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 y="348367"/>
            <a:ext cx="9144000" cy="6509633"/>
          </a:xfrm>
          <a:prstGeom prst="rect">
            <a:avLst/>
          </a:prstGeom>
        </p:spPr>
      </p:pic>
      <p:sp>
        <p:nvSpPr>
          <p:cNvPr id="7" name="Content Placeholder 2"/>
          <p:cNvSpPr>
            <a:spLocks noGrp="1"/>
          </p:cNvSpPr>
          <p:nvPr>
            <p:ph idx="1"/>
          </p:nvPr>
        </p:nvSpPr>
        <p:spPr>
          <a:xfrm>
            <a:off x="304800" y="3200400"/>
            <a:ext cx="7848600" cy="1752600"/>
          </a:xfrm>
        </p:spPr>
        <p:txBody>
          <a:bodyPr>
            <a:normAutofit/>
          </a:bodyPr>
          <a:lstStyle/>
          <a:p>
            <a:pPr marL="0" indent="0" algn="ctr">
              <a:buNone/>
            </a:pPr>
            <a:r>
              <a:rPr lang="en-ZA" sz="4400" dirty="0" smtClean="0">
                <a:latin typeface="Tw Cen MT" panose="020B0602020104020603" pitchFamily="34" charset="0"/>
              </a:rPr>
              <a:t>Bayesian Models</a:t>
            </a:r>
          </a:p>
        </p:txBody>
      </p:sp>
    </p:spTree>
    <p:extLst>
      <p:ext uri="{BB962C8B-B14F-4D97-AF65-F5344CB8AC3E}">
        <p14:creationId xmlns:p14="http://schemas.microsoft.com/office/powerpoint/2010/main" val="4011410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67"/>
            <a:ext cx="9144000" cy="6509633"/>
          </a:xfrm>
          <a:prstGeom prst="rect">
            <a:avLst/>
          </a:prstGeom>
        </p:spPr>
      </p:pic>
      <p:sp>
        <p:nvSpPr>
          <p:cNvPr id="5" name="Content Placeholder 2"/>
          <p:cNvSpPr>
            <a:spLocks noGrp="1"/>
          </p:cNvSpPr>
          <p:nvPr>
            <p:ph idx="1"/>
          </p:nvPr>
        </p:nvSpPr>
        <p:spPr>
          <a:xfrm>
            <a:off x="152400" y="1828800"/>
            <a:ext cx="8839200" cy="4495800"/>
          </a:xfrm>
        </p:spPr>
        <p:txBody>
          <a:bodyPr>
            <a:noAutofit/>
          </a:bodyPr>
          <a:lstStyle/>
          <a:p>
            <a:pPr>
              <a:buFont typeface="Wingdings" panose="05000000000000000000" pitchFamily="2" charset="2"/>
              <a:buChar char="ü"/>
            </a:pPr>
            <a:endParaRPr lang="en-US" sz="2800" dirty="0" smtClean="0">
              <a:latin typeface="Arial Narrow" panose="020B0606020202030204" pitchFamily="34" charset="0"/>
            </a:endParaRPr>
          </a:p>
          <a:p>
            <a:pPr marL="0" indent="0">
              <a:lnSpc>
                <a:spcPct val="120000"/>
              </a:lnSpc>
              <a:spcBef>
                <a:spcPts val="0"/>
              </a:spcBef>
              <a:spcAft>
                <a:spcPts val="600"/>
              </a:spcAft>
              <a:buNone/>
            </a:pPr>
            <a:endParaRPr lang="en-ZA" sz="2800" dirty="0">
              <a:solidFill>
                <a:srgbClr val="FF0000"/>
              </a:solidFill>
              <a:latin typeface="Arial Narrow" panose="020B0606020202030204" pitchFamily="34" charset="0"/>
            </a:endParaRPr>
          </a:p>
        </p:txBody>
      </p:sp>
      <p:sp>
        <p:nvSpPr>
          <p:cNvPr id="2" name="Rectangle 1"/>
          <p:cNvSpPr/>
          <p:nvPr/>
        </p:nvSpPr>
        <p:spPr>
          <a:xfrm>
            <a:off x="-10732" y="2537253"/>
            <a:ext cx="8763000" cy="2677656"/>
          </a:xfrm>
          <a:prstGeom prst="rect">
            <a:avLst/>
          </a:prstGeom>
        </p:spPr>
        <p:txBody>
          <a:bodyPr wrap="square">
            <a:spAutoFit/>
          </a:bodyPr>
          <a:lstStyle/>
          <a:p>
            <a:pPr marL="342900" indent="-342900" algn="just">
              <a:buFont typeface="Wingdings" panose="05000000000000000000" pitchFamily="2" charset="2"/>
              <a:buChar char="ü"/>
            </a:pPr>
            <a:r>
              <a:rPr lang="en-GB" sz="2800" dirty="0" smtClean="0">
                <a:latin typeface="Tw Cen MT" panose="020B0602020104020603" pitchFamily="34" charset="0"/>
              </a:rPr>
              <a:t>Bayesian models are statistical models for fitting complex situations</a:t>
            </a:r>
          </a:p>
          <a:p>
            <a:pPr marL="342900" indent="-342900" algn="just">
              <a:buFont typeface="Wingdings" panose="05000000000000000000" pitchFamily="2" charset="2"/>
              <a:buChar char="ü"/>
            </a:pPr>
            <a:r>
              <a:rPr lang="en-GB" sz="2800" dirty="0" smtClean="0">
                <a:latin typeface="Tw Cen MT" panose="020B0602020104020603" pitchFamily="34" charset="0"/>
              </a:rPr>
              <a:t>They are probabilistic in nature</a:t>
            </a:r>
          </a:p>
          <a:p>
            <a:pPr marL="342900" indent="-342900" algn="just">
              <a:buFont typeface="Wingdings" panose="05000000000000000000" pitchFamily="2" charset="2"/>
              <a:buChar char="ü"/>
            </a:pPr>
            <a:r>
              <a:rPr lang="en-GB" sz="2800" dirty="0" smtClean="0">
                <a:latin typeface="Tw Cen MT" panose="020B0602020104020603" pitchFamily="34" charset="0"/>
              </a:rPr>
              <a:t>Takes into account conditional dependences</a:t>
            </a:r>
          </a:p>
          <a:p>
            <a:pPr marL="342900" indent="-342900" algn="just">
              <a:buFont typeface="Wingdings" panose="05000000000000000000" pitchFamily="2" charset="2"/>
              <a:buChar char="ü"/>
            </a:pPr>
            <a:r>
              <a:rPr lang="en-GB" sz="2800" dirty="0" smtClean="0">
                <a:latin typeface="Tw Cen MT" panose="020B0602020104020603" pitchFamily="34" charset="0"/>
              </a:rPr>
              <a:t>Can fit both fixed effects and random effects </a:t>
            </a:r>
          </a:p>
          <a:p>
            <a:pPr algn="just"/>
            <a:endParaRPr lang="en-GB" sz="2800" dirty="0" smtClean="0">
              <a:latin typeface="Tw Cen MT" panose="020B0602020104020603" pitchFamily="34" charset="0"/>
            </a:endParaRPr>
          </a:p>
        </p:txBody>
      </p:sp>
      <p:sp>
        <p:nvSpPr>
          <p:cNvPr id="3" name="Rectangle 2"/>
          <p:cNvSpPr/>
          <p:nvPr/>
        </p:nvSpPr>
        <p:spPr>
          <a:xfrm>
            <a:off x="228600" y="535782"/>
            <a:ext cx="8686800" cy="769441"/>
          </a:xfrm>
          <a:prstGeom prst="rect">
            <a:avLst/>
          </a:prstGeom>
        </p:spPr>
        <p:txBody>
          <a:bodyPr wrap="square">
            <a:spAutoFit/>
          </a:bodyPr>
          <a:lstStyle/>
          <a:p>
            <a:pPr marL="45720"/>
            <a:r>
              <a:rPr lang="en-US" sz="4400" dirty="0" smtClean="0">
                <a:solidFill>
                  <a:srgbClr val="92742E"/>
                </a:solidFill>
                <a:latin typeface="Tw Cen MT" panose="020B0602020104020603" pitchFamily="34" charset="0"/>
              </a:rPr>
              <a:t>What are Bayesian models?</a:t>
            </a:r>
            <a:endParaRPr lang="en-US" sz="4400" dirty="0">
              <a:solidFill>
                <a:srgbClr val="92742E"/>
              </a:solidFill>
              <a:latin typeface="Tw Cen MT" panose="020B0602020104020603" pitchFamily="34" charset="0"/>
            </a:endParaRPr>
          </a:p>
        </p:txBody>
      </p:sp>
    </p:spTree>
    <p:extLst>
      <p:ext uri="{BB962C8B-B14F-4D97-AF65-F5344CB8AC3E}">
        <p14:creationId xmlns:p14="http://schemas.microsoft.com/office/powerpoint/2010/main" val="1586916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 y="-533399"/>
            <a:ext cx="9144000" cy="7391400"/>
          </a:xfrm>
          <a:prstGeom prst="rect">
            <a:avLst/>
          </a:prstGeom>
        </p:spPr>
      </p:pic>
      <p:sp>
        <p:nvSpPr>
          <p:cNvPr id="5" name="Content Placeholder 2"/>
          <p:cNvSpPr>
            <a:spLocks noGrp="1"/>
          </p:cNvSpPr>
          <p:nvPr>
            <p:ph idx="1"/>
          </p:nvPr>
        </p:nvSpPr>
        <p:spPr>
          <a:xfrm>
            <a:off x="152400" y="1828800"/>
            <a:ext cx="8839200" cy="4495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6" name="Rectangle 5"/>
          <p:cNvSpPr/>
          <p:nvPr/>
        </p:nvSpPr>
        <p:spPr>
          <a:xfrm>
            <a:off x="293659" y="1395411"/>
            <a:ext cx="8545541" cy="4832092"/>
          </a:xfrm>
          <a:prstGeom prst="rect">
            <a:avLst/>
          </a:prstGeom>
        </p:spPr>
        <p:txBody>
          <a:bodyPr wrap="square">
            <a:spAutoFit/>
          </a:bodyPr>
          <a:lstStyle/>
          <a:p>
            <a:r>
              <a:rPr lang="en-US" sz="2800" dirty="0" smtClean="0">
                <a:latin typeface="Tw Cen MT" panose="020B0602020104020603" pitchFamily="34" charset="0"/>
              </a:rPr>
              <a:t>Area of use</a:t>
            </a:r>
          </a:p>
          <a:p>
            <a:pPr marL="457200" indent="-457200">
              <a:buFont typeface="Wingdings" panose="05000000000000000000" pitchFamily="2" charset="2"/>
              <a:buChar char="ü"/>
            </a:pPr>
            <a:r>
              <a:rPr lang="en-US" sz="2800" dirty="0" smtClean="0">
                <a:latin typeface="Tw Cen MT" panose="020B0602020104020603" pitchFamily="34" charset="0"/>
              </a:rPr>
              <a:t>Medicine/epidemiology</a:t>
            </a:r>
          </a:p>
          <a:p>
            <a:pPr marL="457200" indent="-457200">
              <a:buFont typeface="Wingdings" panose="05000000000000000000" pitchFamily="2" charset="2"/>
              <a:buChar char="ü"/>
            </a:pPr>
            <a:r>
              <a:rPr lang="en-US" sz="2800" dirty="0" smtClean="0">
                <a:latin typeface="Tw Cen MT" panose="020B0602020104020603" pitchFamily="34" charset="0"/>
              </a:rPr>
              <a:t>Genetics</a:t>
            </a:r>
          </a:p>
          <a:p>
            <a:pPr marL="457200" indent="-457200">
              <a:buFont typeface="Wingdings" panose="05000000000000000000" pitchFamily="2" charset="2"/>
              <a:buChar char="ü"/>
            </a:pPr>
            <a:r>
              <a:rPr lang="en-US" sz="2800" dirty="0" smtClean="0">
                <a:latin typeface="Tw Cen MT" panose="020B0602020104020603" pitchFamily="34" charset="0"/>
              </a:rPr>
              <a:t>Ecology</a:t>
            </a:r>
          </a:p>
          <a:p>
            <a:pPr marL="457200" indent="-457200">
              <a:buFont typeface="Wingdings" panose="05000000000000000000" pitchFamily="2" charset="2"/>
              <a:buChar char="ü"/>
            </a:pPr>
            <a:r>
              <a:rPr lang="en-US" sz="2800" dirty="0" smtClean="0">
                <a:latin typeface="Tw Cen MT" panose="020B0602020104020603" pitchFamily="34" charset="0"/>
              </a:rPr>
              <a:t>Environmental sciences</a:t>
            </a:r>
          </a:p>
          <a:p>
            <a:pPr marL="457200" indent="-457200">
              <a:buFont typeface="Wingdings" panose="05000000000000000000" pitchFamily="2" charset="2"/>
              <a:buChar char="ü"/>
            </a:pPr>
            <a:r>
              <a:rPr lang="en-US" sz="2800" dirty="0" smtClean="0">
                <a:latin typeface="Tw Cen MT" panose="020B0602020104020603" pitchFamily="34" charset="0"/>
              </a:rPr>
              <a:t>Social and political sciences</a:t>
            </a:r>
          </a:p>
          <a:p>
            <a:pPr marL="457200" indent="-457200">
              <a:buFont typeface="Wingdings" panose="05000000000000000000" pitchFamily="2" charset="2"/>
              <a:buChar char="ü"/>
            </a:pPr>
            <a:r>
              <a:rPr lang="en-US" sz="2800" dirty="0" smtClean="0">
                <a:latin typeface="Tw Cen MT" panose="020B0602020104020603" pitchFamily="34" charset="0"/>
              </a:rPr>
              <a:t>Information technology</a:t>
            </a:r>
          </a:p>
          <a:p>
            <a:pPr marL="457200" indent="-457200">
              <a:buFont typeface="Wingdings" panose="05000000000000000000" pitchFamily="2" charset="2"/>
              <a:buChar char="ü"/>
            </a:pPr>
            <a:r>
              <a:rPr lang="en-US" sz="2800" dirty="0" smtClean="0">
                <a:latin typeface="Tw Cen MT" panose="020B0602020104020603" pitchFamily="34" charset="0"/>
              </a:rPr>
              <a:t>Finance</a:t>
            </a:r>
          </a:p>
          <a:p>
            <a:pPr marL="457200" indent="-457200">
              <a:buFont typeface="Wingdings" panose="05000000000000000000" pitchFamily="2" charset="2"/>
              <a:buChar char="ü"/>
            </a:pPr>
            <a:r>
              <a:rPr lang="en-US" sz="2800" dirty="0" smtClean="0">
                <a:latin typeface="Tw Cen MT" panose="020B0602020104020603" pitchFamily="34" charset="0"/>
              </a:rPr>
              <a:t>Archeology</a:t>
            </a:r>
          </a:p>
          <a:p>
            <a:pPr marL="457200" indent="-457200">
              <a:buFont typeface="Wingdings" panose="05000000000000000000" pitchFamily="2" charset="2"/>
              <a:buChar char="ü"/>
            </a:pPr>
            <a:r>
              <a:rPr lang="en-US" sz="2800" dirty="0" smtClean="0">
                <a:latin typeface="Tw Cen MT" panose="020B0602020104020603" pitchFamily="34" charset="0"/>
              </a:rPr>
              <a:t>Engineering </a:t>
            </a:r>
          </a:p>
          <a:p>
            <a:pPr marL="457200" indent="-457200">
              <a:buFont typeface="Wingdings" panose="05000000000000000000" pitchFamily="2" charset="2"/>
              <a:buChar char="ü"/>
            </a:pPr>
            <a:r>
              <a:rPr lang="en-US" sz="2800" dirty="0" smtClean="0">
                <a:latin typeface="Tw Cen MT" panose="020B0602020104020603" pitchFamily="34" charset="0"/>
              </a:rPr>
              <a:t>……..</a:t>
            </a:r>
          </a:p>
        </p:txBody>
      </p:sp>
    </p:spTree>
    <p:extLst>
      <p:ext uri="{BB962C8B-B14F-4D97-AF65-F5344CB8AC3E}">
        <p14:creationId xmlns:p14="http://schemas.microsoft.com/office/powerpoint/2010/main" val="9674108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828800"/>
            <a:ext cx="8839200" cy="4495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0" y="-75158"/>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Genesis of Bayesian Models</a:t>
            </a:r>
            <a:endParaRPr lang="en-US" sz="4400" dirty="0">
              <a:solidFill>
                <a:srgbClr val="92742E"/>
              </a:solidFill>
              <a:latin typeface="Tw Cen MT" panose="020B0602020104020603" pitchFamily="34" charset="0"/>
            </a:endParaRPr>
          </a:p>
        </p:txBody>
      </p:sp>
      <p:sp>
        <p:nvSpPr>
          <p:cNvPr id="8" name="Rectangle 3"/>
          <p:cNvSpPr txBox="1">
            <a:spLocks noChangeArrowheads="1"/>
          </p:cNvSpPr>
          <p:nvPr/>
        </p:nvSpPr>
        <p:spPr>
          <a:xfrm>
            <a:off x="228600" y="1524000"/>
            <a:ext cx="8686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smtClean="0">
                <a:latin typeface="Tw Cen MT" panose="020B0602020104020603" pitchFamily="34" charset="0"/>
              </a:rPr>
              <a:t>Derived on a theorem invented by an english reverend Thomas Bayes (1701-1761) and published posthumously (1763).</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36825"/>
            <a:ext cx="342423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8331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828800"/>
            <a:ext cx="8839200" cy="4495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Genesis ….</a:t>
            </a:r>
            <a:endParaRPr lang="en-US" sz="4400" dirty="0">
              <a:solidFill>
                <a:srgbClr val="92742E"/>
              </a:solidFill>
              <a:latin typeface="Tw Cen MT" panose="020B0602020104020603" pitchFamily="34" charset="0"/>
            </a:endParaRPr>
          </a:p>
        </p:txBody>
      </p:sp>
      <p:sp>
        <p:nvSpPr>
          <p:cNvPr id="10" name="Rectangle 3"/>
          <p:cNvSpPr txBox="1">
            <a:spLocks noChangeArrowheads="1"/>
          </p:cNvSpPr>
          <p:nvPr/>
        </p:nvSpPr>
        <p:spPr>
          <a:xfrm>
            <a:off x="228600" y="1524000"/>
            <a:ext cx="8686800" cy="186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smtClean="0">
                <a:latin typeface="Tw Cen MT" panose="020B0602020104020603" pitchFamily="34" charset="0"/>
              </a:rPr>
              <a:t>The essence of Bayesian inference is in the rule, known as </a:t>
            </a:r>
            <a:r>
              <a:rPr lang="fi-FI" altLang="en-US" sz="2800" b="1" dirty="0" smtClean="0">
                <a:latin typeface="Tw Cen MT" panose="020B0602020104020603" pitchFamily="34" charset="0"/>
              </a:rPr>
              <a:t>Bayes' theorem</a:t>
            </a:r>
            <a:r>
              <a:rPr lang="fi-FI" altLang="en-US" sz="2800" dirty="0" smtClean="0">
                <a:latin typeface="Tw Cen MT" panose="020B0602020104020603" pitchFamily="34" charset="0"/>
              </a:rPr>
              <a:t>, that tells us how to update our initial probabilities </a:t>
            </a:r>
            <a:r>
              <a:rPr lang="fi-FI" altLang="en-US" sz="2800" i="1" dirty="0" smtClean="0">
                <a:latin typeface="Tw Cen MT" panose="020B0602020104020603" pitchFamily="34" charset="0"/>
              </a:rPr>
              <a:t>P</a:t>
            </a:r>
            <a:r>
              <a:rPr lang="fi-FI" altLang="en-US" sz="2800" dirty="0" smtClean="0">
                <a:latin typeface="Tw Cen MT" panose="020B0602020104020603" pitchFamily="34" charset="0"/>
              </a:rPr>
              <a:t>(H) of event H, if we see evidence E, in order to find out </a:t>
            </a:r>
            <a:r>
              <a:rPr lang="fi-FI" altLang="en-US" sz="2800" i="1" dirty="0" smtClean="0">
                <a:latin typeface="Tw Cen MT" panose="020B0602020104020603" pitchFamily="34" charset="0"/>
              </a:rPr>
              <a:t>P</a:t>
            </a:r>
            <a:r>
              <a:rPr lang="fi-FI" altLang="en-US" sz="2800" dirty="0" smtClean="0">
                <a:latin typeface="Tw Cen MT" panose="020B0602020104020603" pitchFamily="34" charset="0"/>
              </a:rPr>
              <a:t>(H|E).</a:t>
            </a:r>
          </a:p>
        </p:txBody>
      </p:sp>
      <mc:AlternateContent xmlns:mc="http://schemas.openxmlformats.org/markup-compatibility/2006" xmlns:a14="http://schemas.microsoft.com/office/drawing/2010/main">
        <mc:Choice Requires="a14">
          <p:sp>
            <p:nvSpPr>
              <p:cNvPr id="11" name="Rectangle 4"/>
              <p:cNvSpPr>
                <a:spLocks noChangeArrowheads="1"/>
              </p:cNvSpPr>
              <p:nvPr/>
            </p:nvSpPr>
            <p:spPr bwMode="auto">
              <a:xfrm>
                <a:off x="148485" y="3390900"/>
                <a:ext cx="8229600" cy="2133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buFontTx/>
                  <a:buNone/>
                </a:pPr>
                <a:r>
                  <a:rPr lang="en-US" altLang="en-US" dirty="0">
                    <a:latin typeface="Tw Cen MT" panose="020B0602020104020603" pitchFamily="34" charset="0"/>
                  </a:rPr>
                  <a:t>	</a:t>
                </a:r>
                <a:endParaRPr lang="en-US" altLang="en-US" dirty="0" smtClean="0">
                  <a:latin typeface="Tw Cen MT" panose="020B0602020104020603" pitchFamily="34" charset="0"/>
                </a:endParaRPr>
              </a:p>
              <a:p>
                <a:pPr>
                  <a:lnSpc>
                    <a:spcPct val="90000"/>
                  </a:lnSpc>
                  <a:buNone/>
                </a:pPr>
                <a14:m>
                  <m:oMath xmlns:m="http://schemas.openxmlformats.org/officeDocument/2006/math">
                    <m:r>
                      <a:rPr lang="en-US" i="1" smtClean="0">
                        <a:solidFill>
                          <a:srgbClr val="0070C0"/>
                        </a:solidFill>
                        <a:latin typeface="Cambria Math" panose="02040503050406030204" pitchFamily="18" charset="0"/>
                      </a:rPr>
                      <m:t>𝑃</m:t>
                    </m:r>
                    <m:d>
                      <m:dPr>
                        <m:ctrlPr>
                          <a:rPr lang="en-US" i="1">
                            <a:solidFill>
                              <a:srgbClr val="0070C0"/>
                            </a:solidFill>
                            <a:latin typeface="Cambria Math"/>
                          </a:rPr>
                        </m:ctrlPr>
                      </m:dPr>
                      <m:e>
                        <m:r>
                          <a:rPr lang="en-US" i="1">
                            <a:solidFill>
                              <a:srgbClr val="0070C0"/>
                            </a:solidFill>
                            <a:latin typeface="Cambria Math" panose="02040503050406030204" pitchFamily="18" charset="0"/>
                          </a:rPr>
                          <m:t>𝐻</m:t>
                        </m:r>
                      </m:e>
                      <m:e>
                        <m:r>
                          <a:rPr lang="en-US" i="1">
                            <a:solidFill>
                              <a:srgbClr val="0070C0"/>
                            </a:solidFill>
                            <a:latin typeface="Cambria Math" panose="02040503050406030204" pitchFamily="18" charset="0"/>
                          </a:rPr>
                          <m:t>𝐸</m:t>
                        </m:r>
                      </m:e>
                    </m:d>
                    <m:r>
                      <a:rPr lang="en-US" i="1">
                        <a:solidFill>
                          <a:srgbClr val="0070C0"/>
                        </a:solidFill>
                        <a:latin typeface="Cambria Math" panose="02040503050406030204" pitchFamily="18" charset="0"/>
                      </a:rPr>
                      <m:t>=</m:t>
                    </m:r>
                    <m:f>
                      <m:fPr>
                        <m:ctrlPr>
                          <a:rPr lang="en-US" i="1">
                            <a:latin typeface="Cambria Math"/>
                          </a:rPr>
                        </m:ctrlPr>
                      </m:fPr>
                      <m:num>
                        <m:r>
                          <a:rPr lang="en-US" i="1" smtClean="0">
                            <a:solidFill>
                              <a:srgbClr val="C00000"/>
                            </a:solidFill>
                            <a:latin typeface="Cambria Math" panose="02040503050406030204" pitchFamily="18" charset="0"/>
                          </a:rPr>
                          <m:t>𝑃</m:t>
                        </m:r>
                        <m:d>
                          <m:dPr>
                            <m:ctrlPr>
                              <a:rPr lang="en-US" i="1">
                                <a:solidFill>
                                  <a:srgbClr val="C00000"/>
                                </a:solidFill>
                                <a:latin typeface="Cambria Math"/>
                              </a:rPr>
                            </m:ctrlPr>
                          </m:dPr>
                          <m:e>
                            <m:r>
                              <a:rPr lang="en-US" i="1">
                                <a:solidFill>
                                  <a:srgbClr val="C00000"/>
                                </a:solidFill>
                                <a:latin typeface="Cambria Math" panose="02040503050406030204" pitchFamily="18" charset="0"/>
                              </a:rPr>
                              <m:t>𝐸</m:t>
                            </m:r>
                          </m:e>
                          <m:e>
                            <m:r>
                              <a:rPr lang="en-US" i="1">
                                <a:solidFill>
                                  <a:srgbClr val="C00000"/>
                                </a:solidFill>
                                <a:latin typeface="Cambria Math" panose="02040503050406030204" pitchFamily="18" charset="0"/>
                              </a:rPr>
                              <m:t>𝐻</m:t>
                            </m:r>
                          </m:e>
                        </m:d>
                        <m:r>
                          <a:rPr lang="en-US" i="1" smtClean="0">
                            <a:solidFill>
                              <a:srgbClr val="00B050"/>
                            </a:solidFill>
                            <a:latin typeface="Cambria Math" panose="02040503050406030204" pitchFamily="18" charset="0"/>
                          </a:rPr>
                          <m:t>𝑃</m:t>
                        </m:r>
                        <m:d>
                          <m:dPr>
                            <m:ctrlPr>
                              <a:rPr lang="en-US" i="1">
                                <a:solidFill>
                                  <a:srgbClr val="00B050"/>
                                </a:solidFill>
                                <a:latin typeface="Cambria Math"/>
                              </a:rPr>
                            </m:ctrlPr>
                          </m:dPr>
                          <m:e>
                            <m:r>
                              <a:rPr lang="en-US" i="1">
                                <a:solidFill>
                                  <a:srgbClr val="00B050"/>
                                </a:solidFill>
                                <a:latin typeface="Cambria Math" panose="02040503050406030204" pitchFamily="18" charset="0"/>
                              </a:rPr>
                              <m:t>𝐻</m:t>
                            </m:r>
                          </m:e>
                        </m:d>
                      </m:num>
                      <m:den>
                        <m:r>
                          <a:rPr lang="en-US" i="1" smtClean="0">
                            <a:solidFill>
                              <a:srgbClr val="C00000"/>
                            </a:solidFill>
                            <a:latin typeface="Cambria Math" panose="02040503050406030204" pitchFamily="18" charset="0"/>
                          </a:rPr>
                          <m:t>𝑃</m:t>
                        </m:r>
                        <m:d>
                          <m:dPr>
                            <m:ctrlPr>
                              <a:rPr lang="en-US" i="1">
                                <a:solidFill>
                                  <a:srgbClr val="C00000"/>
                                </a:solidFill>
                                <a:latin typeface="Cambria Math"/>
                              </a:rPr>
                            </m:ctrlPr>
                          </m:dPr>
                          <m:e>
                            <m:r>
                              <a:rPr lang="en-US" i="1">
                                <a:solidFill>
                                  <a:srgbClr val="C00000"/>
                                </a:solidFill>
                                <a:latin typeface="Cambria Math" panose="02040503050406030204" pitchFamily="18" charset="0"/>
                              </a:rPr>
                              <m:t>𝐸</m:t>
                            </m:r>
                          </m:e>
                          <m:e>
                            <m:r>
                              <a:rPr lang="en-US" i="1">
                                <a:solidFill>
                                  <a:srgbClr val="C00000"/>
                                </a:solidFill>
                                <a:latin typeface="Cambria Math" panose="02040503050406030204" pitchFamily="18" charset="0"/>
                              </a:rPr>
                              <m:t>𝐻</m:t>
                            </m:r>
                          </m:e>
                        </m:d>
                        <m:r>
                          <a:rPr lang="en-US" i="1" smtClean="0">
                            <a:solidFill>
                              <a:srgbClr val="00B050"/>
                            </a:solidFill>
                            <a:latin typeface="Cambria Math" panose="02040503050406030204" pitchFamily="18" charset="0"/>
                          </a:rPr>
                          <m:t>𝑃</m:t>
                        </m:r>
                        <m:d>
                          <m:dPr>
                            <m:ctrlPr>
                              <a:rPr lang="en-US" i="1">
                                <a:solidFill>
                                  <a:srgbClr val="00B050"/>
                                </a:solidFill>
                                <a:latin typeface="Cambria Math"/>
                              </a:rPr>
                            </m:ctrlPr>
                          </m:dPr>
                          <m:e>
                            <m:r>
                              <a:rPr lang="en-US" i="1">
                                <a:solidFill>
                                  <a:srgbClr val="00B050"/>
                                </a:solidFill>
                                <a:latin typeface="Cambria Math" panose="02040503050406030204" pitchFamily="18" charset="0"/>
                              </a:rPr>
                              <m:t>𝐻</m:t>
                            </m:r>
                          </m:e>
                        </m:d>
                        <m:r>
                          <a:rPr lang="en-US" i="1">
                            <a:latin typeface="Cambria Math" panose="02040503050406030204" pitchFamily="18" charset="0"/>
                          </a:rPr>
                          <m:t>+</m:t>
                        </m:r>
                        <m:r>
                          <a:rPr lang="en-US" i="1" smtClean="0">
                            <a:solidFill>
                              <a:srgbClr val="C00000"/>
                            </a:solidFill>
                            <a:latin typeface="Cambria Math" panose="02040503050406030204" pitchFamily="18" charset="0"/>
                          </a:rPr>
                          <m:t>𝑃</m:t>
                        </m:r>
                        <m:d>
                          <m:dPr>
                            <m:ctrlPr>
                              <a:rPr lang="en-US" i="1">
                                <a:solidFill>
                                  <a:srgbClr val="C00000"/>
                                </a:solidFill>
                                <a:latin typeface="Cambria Math"/>
                              </a:rPr>
                            </m:ctrlPr>
                          </m:dPr>
                          <m:e>
                            <m:r>
                              <a:rPr lang="en-US" i="1">
                                <a:solidFill>
                                  <a:srgbClr val="C00000"/>
                                </a:solidFill>
                                <a:latin typeface="Cambria Math" panose="02040503050406030204" pitchFamily="18" charset="0"/>
                              </a:rPr>
                              <m:t>𝐸</m:t>
                            </m:r>
                          </m:e>
                          <m:e>
                            <m:sSup>
                              <m:sSupPr>
                                <m:ctrlPr>
                                  <a:rPr lang="en-US" i="1">
                                    <a:solidFill>
                                      <a:srgbClr val="C00000"/>
                                    </a:solidFill>
                                    <a:latin typeface="Cambria Math"/>
                                  </a:rPr>
                                </m:ctrlPr>
                              </m:sSupPr>
                              <m:e>
                                <m:r>
                                  <a:rPr lang="en-US" i="1">
                                    <a:solidFill>
                                      <a:srgbClr val="C00000"/>
                                    </a:solidFill>
                                    <a:latin typeface="Cambria Math" panose="02040503050406030204" pitchFamily="18" charset="0"/>
                                  </a:rPr>
                                  <m:t>𝐻</m:t>
                                </m:r>
                              </m:e>
                              <m:sup>
                                <m:r>
                                  <a:rPr lang="en-US" i="1">
                                    <a:solidFill>
                                      <a:srgbClr val="C00000"/>
                                    </a:solidFill>
                                    <a:latin typeface="Cambria Math" panose="02040503050406030204" pitchFamily="18" charset="0"/>
                                  </a:rPr>
                                  <m:t>𝑐</m:t>
                                </m:r>
                              </m:sup>
                            </m:sSup>
                          </m:e>
                        </m:d>
                        <m:r>
                          <a:rPr lang="en-US" i="1" smtClean="0">
                            <a:solidFill>
                              <a:srgbClr val="00B050"/>
                            </a:solidFill>
                            <a:latin typeface="Cambria Math" panose="02040503050406030204" pitchFamily="18" charset="0"/>
                          </a:rPr>
                          <m:t>𝑃</m:t>
                        </m:r>
                        <m:d>
                          <m:dPr>
                            <m:ctrlPr>
                              <a:rPr lang="en-US" i="1">
                                <a:solidFill>
                                  <a:srgbClr val="00B050"/>
                                </a:solidFill>
                                <a:latin typeface="Cambria Math"/>
                              </a:rPr>
                            </m:ctrlPr>
                          </m:dPr>
                          <m:e>
                            <m:sSup>
                              <m:sSupPr>
                                <m:ctrlPr>
                                  <a:rPr lang="en-US" i="1">
                                    <a:solidFill>
                                      <a:srgbClr val="00B050"/>
                                    </a:solidFill>
                                    <a:latin typeface="Cambria Math"/>
                                  </a:rPr>
                                </m:ctrlPr>
                              </m:sSupPr>
                              <m:e>
                                <m:r>
                                  <a:rPr lang="en-US" i="1">
                                    <a:solidFill>
                                      <a:srgbClr val="00B050"/>
                                    </a:solidFill>
                                    <a:latin typeface="Cambria Math" panose="02040503050406030204" pitchFamily="18" charset="0"/>
                                  </a:rPr>
                                  <m:t>𝐻</m:t>
                                </m:r>
                              </m:e>
                              <m:sup>
                                <m:r>
                                  <a:rPr lang="en-US" i="1">
                                    <a:solidFill>
                                      <a:srgbClr val="00B050"/>
                                    </a:solidFill>
                                    <a:latin typeface="Cambria Math" panose="02040503050406030204" pitchFamily="18" charset="0"/>
                                  </a:rPr>
                                  <m:t>𝑐</m:t>
                                </m:r>
                              </m:sup>
                            </m:sSup>
                          </m:e>
                        </m:d>
                      </m:den>
                    </m:f>
                  </m:oMath>
                </a14:m>
                <a:r>
                  <a:rPr lang="en-US" altLang="en-US" dirty="0">
                    <a:latin typeface="Tw Cen MT" panose="020B0602020104020603" pitchFamily="34" charset="0"/>
                  </a:rPr>
                  <a:t>			</a:t>
                </a:r>
              </a:p>
            </p:txBody>
          </p:sp>
        </mc:Choice>
        <mc:Fallback xmlns="">
          <p:sp>
            <p:nvSpPr>
              <p:cNvPr id="11" name="Rectangle 4"/>
              <p:cNvSpPr>
                <a:spLocks noRot="1" noChangeAspect="1" noMove="1" noResize="1" noEditPoints="1" noAdjustHandles="1" noChangeArrowheads="1" noChangeShapeType="1" noTextEdit="1"/>
              </p:cNvSpPr>
              <p:nvPr/>
            </p:nvSpPr>
            <p:spPr bwMode="auto">
              <a:xfrm>
                <a:off x="148485" y="3390900"/>
                <a:ext cx="8229600" cy="2133600"/>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2" name="Text Box 6"/>
          <p:cNvSpPr txBox="1">
            <a:spLocks noChangeArrowheads="1"/>
          </p:cNvSpPr>
          <p:nvPr/>
        </p:nvSpPr>
        <p:spPr bwMode="auto">
          <a:xfrm>
            <a:off x="6211993" y="3035290"/>
            <a:ext cx="2779607" cy="11387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r>
              <a:rPr lang="en-US" altLang="en-US" sz="2000" dirty="0">
                <a:solidFill>
                  <a:srgbClr val="00B050"/>
                </a:solidFill>
                <a:latin typeface="Tw Cen MT" panose="020B0602020104020603" pitchFamily="34" charset="0"/>
              </a:rPr>
              <a:t> A priori probability</a:t>
            </a:r>
          </a:p>
          <a:p>
            <a:r>
              <a:rPr lang="en-US" altLang="en-US" sz="2000" dirty="0">
                <a:solidFill>
                  <a:schemeClr val="accent2"/>
                </a:solidFill>
                <a:latin typeface="Tw Cen MT" panose="020B0602020104020603" pitchFamily="34" charset="0"/>
              </a:rPr>
              <a:t> Conditional probability</a:t>
            </a:r>
            <a:r>
              <a:rPr lang="en-US" altLang="en-US" sz="2000" i="1" dirty="0">
                <a:latin typeface="Tw Cen MT" panose="020B0602020104020603" pitchFamily="34" charset="0"/>
              </a:rPr>
              <a:t> </a:t>
            </a:r>
          </a:p>
          <a:p>
            <a:r>
              <a:rPr lang="en-US" altLang="en-US" sz="2000" i="1" dirty="0">
                <a:latin typeface="Tw Cen MT" panose="020B0602020104020603" pitchFamily="34" charset="0"/>
              </a:rPr>
              <a:t> </a:t>
            </a:r>
            <a:r>
              <a:rPr lang="en-US" altLang="en-US" sz="2000" dirty="0">
                <a:solidFill>
                  <a:srgbClr val="0000FF"/>
                </a:solidFill>
                <a:latin typeface="Tw Cen MT" panose="020B0602020104020603" pitchFamily="34" charset="0"/>
              </a:rPr>
              <a:t>Posteriori probability</a:t>
            </a:r>
            <a:endParaRPr lang="fi-FI" altLang="en-US" sz="2000" dirty="0">
              <a:solidFill>
                <a:srgbClr val="0000FF"/>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a:xfrm>
                <a:off x="228600" y="5296813"/>
                <a:ext cx="8686800" cy="1027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smtClean="0">
                    <a:latin typeface="Tw Cen MT" panose="020B0602020104020603" pitchFamily="34" charset="0"/>
                  </a:rPr>
                  <a:t>H is a set of mutually exclusive and exhaustive events i.e. </a:t>
                </a:r>
                <a14:m>
                  <m:oMath xmlns:m="http://schemas.openxmlformats.org/officeDocument/2006/math">
                    <m:r>
                      <a:rPr lang="en-US" sz="2800" i="1">
                        <a:latin typeface="Cambria Math" panose="02040503050406030204" pitchFamily="18" charset="0"/>
                      </a:rPr>
                      <m:t>𝑃</m:t>
                    </m:r>
                    <m:d>
                      <m:dPr>
                        <m:ctrlPr>
                          <a:rPr lang="en-US" sz="2800" i="1">
                            <a:latin typeface="Cambria Math"/>
                          </a:rPr>
                        </m:ctrlPr>
                      </m:dPr>
                      <m:e>
                        <m:sSub>
                          <m:sSubPr>
                            <m:ctrlPr>
                              <a:rPr lang="en-US" sz="2800" i="1">
                                <a:latin typeface="Cambria Math"/>
                              </a:rPr>
                            </m:ctrlPr>
                          </m:sSubPr>
                          <m:e>
                            <m:r>
                              <a:rPr lang="en-US" sz="2800" i="1">
                                <a:latin typeface="Cambria Math" panose="02040503050406030204" pitchFamily="18" charset="0"/>
                              </a:rPr>
                              <m:t>∪</m:t>
                            </m:r>
                          </m:e>
                          <m:sub>
                            <m:r>
                              <a:rPr lang="en-US" sz="2800" i="1">
                                <a:latin typeface="Cambria Math" panose="02040503050406030204" pitchFamily="18" charset="0"/>
                              </a:rPr>
                              <m:t>𝑖</m:t>
                            </m:r>
                          </m:sub>
                        </m:sSub>
                        <m:sSub>
                          <m:sSubPr>
                            <m:ctrlPr>
                              <a:rPr lang="en-US" sz="2800" i="1">
                                <a:latin typeface="Cambria Math"/>
                              </a:rPr>
                            </m:ctrlPr>
                          </m:sSubPr>
                          <m:e>
                            <m:r>
                              <a:rPr lang="en-US" sz="2800" i="1">
                                <a:latin typeface="Cambria Math" panose="02040503050406030204" pitchFamily="18" charset="0"/>
                              </a:rPr>
                              <m:t>𝐻</m:t>
                            </m:r>
                          </m:e>
                          <m:sub>
                            <m:r>
                              <a:rPr lang="en-US" sz="2800" i="1">
                                <a:latin typeface="Cambria Math" panose="02040503050406030204" pitchFamily="18" charset="0"/>
                              </a:rPr>
                              <m:t>𝑖</m:t>
                            </m:r>
                          </m:sub>
                        </m:sSub>
                      </m:e>
                    </m:d>
                    <m:r>
                      <a:rPr lang="en-US" sz="2800" i="1">
                        <a:latin typeface="Cambria Math" panose="02040503050406030204" pitchFamily="18" charset="0"/>
                      </a:rPr>
                      <m:t>=</m:t>
                    </m:r>
                    <m:nary>
                      <m:naryPr>
                        <m:chr m:val="∑"/>
                        <m:limLoc m:val="undOvr"/>
                        <m:supHide m:val="on"/>
                        <m:ctrlPr>
                          <a:rPr lang="en-US" sz="2800" i="1">
                            <a:latin typeface="Cambria Math"/>
                          </a:rPr>
                        </m:ctrlPr>
                      </m:naryPr>
                      <m:sub>
                        <m:r>
                          <a:rPr lang="en-US" sz="2800" i="1">
                            <a:latin typeface="Cambria Math" panose="02040503050406030204" pitchFamily="18" charset="0"/>
                          </a:rPr>
                          <m:t>𝑖</m:t>
                        </m:r>
                      </m:sub>
                      <m:sup/>
                      <m:e>
                        <m:r>
                          <a:rPr lang="en-US" sz="2800" i="1">
                            <a:latin typeface="Cambria Math" panose="02040503050406030204" pitchFamily="18" charset="0"/>
                          </a:rPr>
                          <m:t>𝑝</m:t>
                        </m:r>
                        <m:d>
                          <m:dPr>
                            <m:ctrlPr>
                              <a:rPr lang="en-US" sz="2800" i="1">
                                <a:latin typeface="Cambria Math"/>
                              </a:rPr>
                            </m:ctrlPr>
                          </m:dPr>
                          <m:e>
                            <m:sSub>
                              <m:sSubPr>
                                <m:ctrlPr>
                                  <a:rPr lang="en-US" sz="2800" i="1">
                                    <a:latin typeface="Cambria Math"/>
                                  </a:rPr>
                                </m:ctrlPr>
                              </m:sSubPr>
                              <m:e>
                                <m:r>
                                  <a:rPr lang="en-US" sz="2800" i="1">
                                    <a:latin typeface="Cambria Math" panose="02040503050406030204" pitchFamily="18" charset="0"/>
                                  </a:rPr>
                                  <m:t>𝐻</m:t>
                                </m:r>
                              </m:e>
                              <m:sub>
                                <m:r>
                                  <a:rPr lang="en-US" sz="2800" i="1">
                                    <a:latin typeface="Cambria Math" panose="02040503050406030204" pitchFamily="18" charset="0"/>
                                  </a:rPr>
                                  <m:t>𝑖</m:t>
                                </m:r>
                              </m:sub>
                            </m:sSub>
                          </m:e>
                        </m:d>
                        <m:r>
                          <a:rPr lang="en-US" sz="2800" i="1">
                            <a:latin typeface="Cambria Math" panose="02040503050406030204" pitchFamily="18" charset="0"/>
                          </a:rPr>
                          <m:t>=1</m:t>
                        </m:r>
                      </m:e>
                    </m:nary>
                  </m:oMath>
                </a14:m>
                <a:endParaRPr lang="fi-FI" altLang="en-US" sz="2800" dirty="0" smtClean="0">
                  <a:latin typeface="Tw Cen MT" panose="020B0602020104020603" pitchFamily="34" charset="0"/>
                </a:endParaRPr>
              </a:p>
            </p:txBody>
          </p:sp>
        </mc:Choice>
        <mc:Fallback xmlns="">
          <p:sp>
            <p:nvSpPr>
              <p:cNvPr id="9" name="Rectangle 3"/>
              <p:cNvSpPr txBox="1">
                <a:spLocks noRot="1" noChangeAspect="1" noMove="1" noResize="1" noEditPoints="1" noAdjustHandles="1" noChangeArrowheads="1" noChangeShapeType="1" noTextEdit="1"/>
              </p:cNvSpPr>
              <p:nvPr/>
            </p:nvSpPr>
            <p:spPr>
              <a:xfrm>
                <a:off x="228600" y="5296813"/>
                <a:ext cx="8686800" cy="1027787"/>
              </a:xfrm>
              <a:prstGeom prst="rect">
                <a:avLst/>
              </a:prstGeom>
              <a:blipFill rotWithShape="0">
                <a:blip r:embed="rId4"/>
                <a:stretch>
                  <a:fillRect l="-1474" t="-6509"/>
                </a:stretch>
              </a:blipFill>
            </p:spPr>
            <p:txBody>
              <a:bodyPr/>
              <a:lstStyle/>
              <a:p>
                <a:r>
                  <a:rPr lang="en-US">
                    <a:noFill/>
                  </a:rPr>
                  <a:t> </a:t>
                </a:r>
              </a:p>
            </p:txBody>
          </p:sp>
        </mc:Fallback>
      </mc:AlternateContent>
    </p:spTree>
    <p:extLst>
      <p:ext uri="{BB962C8B-B14F-4D97-AF65-F5344CB8AC3E}">
        <p14:creationId xmlns:p14="http://schemas.microsoft.com/office/powerpoint/2010/main" val="35812567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828800"/>
            <a:ext cx="8839200" cy="4495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p:sp>
        <p:nvSpPr>
          <p:cNvPr id="10" name="Rectangle 3"/>
          <p:cNvSpPr txBox="1">
            <a:spLocks noChangeArrowheads="1"/>
          </p:cNvSpPr>
          <p:nvPr/>
        </p:nvSpPr>
        <p:spPr>
          <a:xfrm>
            <a:off x="228600" y="1524000"/>
            <a:ext cx="8686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b="1" dirty="0" smtClean="0">
                <a:latin typeface="Tw Cen MT" panose="020B0602020104020603" pitchFamily="34" charset="0"/>
              </a:rPr>
              <a:t>Problem: </a:t>
            </a:r>
            <a:r>
              <a:rPr lang="fi-FI" altLang="en-US" sz="2800" dirty="0" smtClean="0">
                <a:latin typeface="Tw Cen MT" panose="020B0602020104020603" pitchFamily="34" charset="0"/>
              </a:rPr>
              <a:t>Namibia is faced with a problem of crime, which has been on the rise for a quite a number of years now. In particular, incidences of burglary is worrisome. In understanding these incidences a number of factors playing a role: </a:t>
            </a:r>
            <a:r>
              <a:rPr lang="fi-FI" altLang="en-US" sz="2800" b="1" dirty="0" smtClean="0">
                <a:latin typeface="Tw Cen MT" panose="020B0602020104020603" pitchFamily="34" charset="0"/>
              </a:rPr>
              <a:t>region, constituency, area, town, suburb, time, season, month, area-specific population density, ....</a:t>
            </a:r>
          </a:p>
          <a:p>
            <a:pPr marL="0" indent="0">
              <a:buNone/>
            </a:pPr>
            <a:endParaRPr lang="fi-FI" altLang="en-US" sz="2800" b="1" dirty="0">
              <a:latin typeface="Tw Cen MT" panose="020B0602020104020603" pitchFamily="34" charset="0"/>
            </a:endParaRPr>
          </a:p>
          <a:p>
            <a:pPr marL="0" indent="0">
              <a:buNone/>
            </a:pPr>
            <a:r>
              <a:rPr lang="fi-FI" altLang="en-US" sz="2800" b="1" dirty="0" smtClean="0">
                <a:latin typeface="Tw Cen MT" panose="020B0602020104020603" pitchFamily="34" charset="0"/>
              </a:rPr>
              <a:t>What is the best way to predict these incidences and deliver better interventions and or planning?</a:t>
            </a:r>
          </a:p>
        </p:txBody>
      </p:sp>
    </p:spTree>
    <p:extLst>
      <p:ext uri="{BB962C8B-B14F-4D97-AF65-F5344CB8AC3E}">
        <p14:creationId xmlns:p14="http://schemas.microsoft.com/office/powerpoint/2010/main" val="3905928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8006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8600" y="1371600"/>
                <a:ext cx="8686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fi-FI" altLang="en-US" sz="2800" dirty="0" smtClean="0">
                    <a:latin typeface="Tw Cen MT" panose="020B0602020104020603" pitchFamily="34" charset="0"/>
                  </a:rPr>
                  <a:t>Using a normal regression model we fit</a:t>
                </a:r>
              </a:p>
              <a:p>
                <a:pPr marL="0" indent="0">
                  <a:buNone/>
                </a:pPr>
                <a:r>
                  <a:rPr lang="en-US" sz="2800" dirty="0" smtClean="0">
                    <a:latin typeface="Tw Cen MT" panose="020B0602020104020603" pitchFamily="34" charset="0"/>
                  </a:rPr>
                  <a:t>	</a:t>
                </a:r>
                <a14:m>
                  <m:oMath xmlns:m="http://schemas.openxmlformats.org/officeDocument/2006/math">
                    <m:r>
                      <a:rPr lang="en-US" sz="2800" i="1">
                        <a:latin typeface="Cambria Math" panose="02040503050406030204" pitchFamily="18" charset="0"/>
                      </a:rPr>
                      <m:t>𝑌</m:t>
                    </m:r>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1</m:t>
                        </m:r>
                      </m:sub>
                    </m:sSub>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𝑛</m:t>
                        </m:r>
                      </m:sub>
                    </m:sSub>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r>
                      <a:rPr lang="en-US" sz="2800" i="1">
                        <a:latin typeface="Cambria Math" panose="02040503050406030204" pitchFamily="18" charset="0"/>
                      </a:rPr>
                      <m:t>+</m:t>
                    </m:r>
                    <m:r>
                      <a:rPr lang="en-US" sz="2800" i="1">
                        <a:latin typeface="Cambria Math" panose="02040503050406030204" pitchFamily="18" charset="0"/>
                      </a:rPr>
                      <m:t>𝐸</m:t>
                    </m:r>
                  </m:oMath>
                </a14:m>
                <a:r>
                  <a:rPr lang="en-US" sz="2800" dirty="0" smtClean="0">
                    <a:latin typeface="Tw Cen MT" panose="020B0602020104020603" pitchFamily="34" charset="0"/>
                  </a:rPr>
                  <a:t> ……(Equ.1)</a:t>
                </a:r>
              </a:p>
              <a:p>
                <a:pPr>
                  <a:buFont typeface="Wingdings" panose="05000000000000000000" pitchFamily="2" charset="2"/>
                  <a:buChar char="ü"/>
                </a:pPr>
                <a14:m>
                  <m:oMath xmlns:m="http://schemas.openxmlformats.org/officeDocument/2006/math">
                    <m:r>
                      <a:rPr lang="en-US" sz="2800" i="1">
                        <a:latin typeface="Cambria Math" panose="02040503050406030204" pitchFamily="18" charset="0"/>
                      </a:rPr>
                      <m:t>𝑌</m:t>
                    </m:r>
                  </m:oMath>
                </a14:m>
                <a:r>
                  <a:rPr lang="en-US" sz="2800" dirty="0" smtClean="0">
                    <a:latin typeface="Tw Cen MT" panose="020B0602020104020603" pitchFamily="34" charset="0"/>
                  </a:rPr>
                  <a:t>- Burglary cases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𝑖</m:t>
                        </m:r>
                      </m:sub>
                    </m:sSub>
                  </m:oMath>
                </a14:m>
                <a:r>
                  <a:rPr lang="en-US" sz="2800" dirty="0" smtClean="0">
                    <a:latin typeface="Tw Cen MT" panose="020B0602020104020603" pitchFamily="34" charset="0"/>
                  </a:rPr>
                  <a:t>- parameter estimates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a14:m>
                <a:r>
                  <a:rPr lang="en-US" sz="2800" dirty="0" smtClean="0">
                    <a:latin typeface="Tw Cen MT" panose="020B0602020104020603" pitchFamily="34" charset="0"/>
                  </a:rPr>
                  <a:t> - covariates (predictors)</a:t>
                </a:r>
              </a:p>
              <a:p>
                <a:pPr>
                  <a:buFont typeface="Wingdings" panose="05000000000000000000" pitchFamily="2" charset="2"/>
                  <a:buChar char="ü"/>
                </a:pPr>
                <a14:m>
                  <m:oMath xmlns:m="http://schemas.openxmlformats.org/officeDocument/2006/math">
                    <m:r>
                      <a:rPr lang="en-US" sz="2800" i="1">
                        <a:latin typeface="Cambria Math" panose="02040503050406030204" pitchFamily="18" charset="0"/>
                      </a:rPr>
                      <m:t>𝐸</m:t>
                    </m:r>
                  </m:oMath>
                </a14:m>
                <a:r>
                  <a:rPr lang="en-US" sz="2800" dirty="0" smtClean="0">
                    <a:latin typeface="Tw Cen MT" panose="020B0602020104020603" pitchFamily="34" charset="0"/>
                  </a:rPr>
                  <a:t> – error term</a:t>
                </a:r>
              </a:p>
              <a:p>
                <a:pPr>
                  <a:buFont typeface="Wingdings" panose="05000000000000000000" pitchFamily="2" charset="2"/>
                  <a:buChar char="ü"/>
                </a:pPr>
                <a:endParaRPr lang="en-US" sz="2800" dirty="0">
                  <a:latin typeface="Tw Cen MT" panose="020B0602020104020603" pitchFamily="34" charset="0"/>
                </a:endParaRPr>
              </a:p>
              <a:p>
                <a:pPr>
                  <a:buFont typeface="Wingdings" panose="05000000000000000000" pitchFamily="2" charset="2"/>
                  <a:buChar char="ü"/>
                </a:pPr>
                <a:r>
                  <a:rPr lang="en-US" sz="2800" dirty="0" smtClean="0">
                    <a:latin typeface="Tw Cen MT" panose="020B0602020104020603" pitchFamily="34" charset="0"/>
                  </a:rPr>
                  <a:t>But, is this the correct way to do it?</a:t>
                </a:r>
                <a:endParaRPr lang="en-US" sz="2800" dirty="0">
                  <a:latin typeface="Tw Cen MT" panose="020B0602020104020603" pitchFamily="34" charset="0"/>
                </a:endParaRPr>
              </a:p>
              <a:p>
                <a:pPr marL="0" indent="0">
                  <a:buNone/>
                </a:pPr>
                <a:endParaRPr lang="fi-FI" altLang="en-US" sz="2800" dirty="0" smtClean="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228600" y="1371600"/>
                <a:ext cx="8686800" cy="4572000"/>
              </a:xfrm>
              <a:prstGeom prst="rect">
                <a:avLst/>
              </a:prstGeom>
              <a:blipFill rotWithShape="0">
                <a:blip r:embed="rId3"/>
                <a:stretch>
                  <a:fillRect l="-1263" t="-1333"/>
                </a:stretch>
              </a:blipFill>
            </p:spPr>
            <p:txBody>
              <a:bodyPr/>
              <a:lstStyle/>
              <a:p>
                <a:r>
                  <a:rPr lang="en-US">
                    <a:noFill/>
                  </a:rPr>
                  <a:t> </a:t>
                </a:r>
              </a:p>
            </p:txBody>
          </p:sp>
        </mc:Fallback>
      </mc:AlternateContent>
    </p:spTree>
    <p:extLst>
      <p:ext uri="{BB962C8B-B14F-4D97-AF65-F5344CB8AC3E}">
        <p14:creationId xmlns:p14="http://schemas.microsoft.com/office/powerpoint/2010/main" val="12513710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136571"/>
            <a:ext cx="8839200" cy="5188029"/>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8600" y="1519237"/>
                <a:ext cx="8686800" cy="4800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a:latin typeface="Tw Cen MT" panose="020B0602020104020603" pitchFamily="34" charset="0"/>
                  </a:rPr>
                  <a:t>This is a classical Bayesian problem, level of complexity is evident </a:t>
                </a:r>
              </a:p>
              <a:p>
                <a:pPr marL="0" indent="0">
                  <a:buNone/>
                </a:pPr>
                <a:endParaRPr lang="fi-FI" altLang="en-US" sz="2800" dirty="0" smtClean="0">
                  <a:latin typeface="Tw Cen MT" panose="020B0602020104020603" pitchFamily="34" charset="0"/>
                </a:endParaRPr>
              </a:p>
              <a:p>
                <a:pPr>
                  <a:buFont typeface="Wingdings" panose="05000000000000000000" pitchFamily="2" charset="2"/>
                  <a:buChar char="ü"/>
                </a:pPr>
                <a:r>
                  <a:rPr lang="fi-FI" altLang="en-US" sz="2800" dirty="0" smtClean="0">
                    <a:latin typeface="Tw Cen MT" panose="020B0602020104020603" pitchFamily="34" charset="0"/>
                  </a:rPr>
                  <a:t>Burgraly incidences are counts (0,1,2,3...20...)</a:t>
                </a:r>
              </a:p>
              <a:p>
                <a:pPr>
                  <a:buFont typeface="Wingdings" panose="05000000000000000000" pitchFamily="2" charset="2"/>
                  <a:buChar char="ü"/>
                </a:pPr>
                <a:r>
                  <a:rPr lang="fi-FI" altLang="en-US" sz="2800" dirty="0" smtClean="0">
                    <a:latin typeface="Tw Cen MT" panose="020B0602020104020603" pitchFamily="34" charset="0"/>
                  </a:rPr>
                  <a:t>Count model will be appropriate</a:t>
                </a:r>
              </a:p>
              <a:p>
                <a:pPr>
                  <a:buFont typeface="Wingdings" panose="05000000000000000000" pitchFamily="2" charset="2"/>
                  <a:buChar char="ü"/>
                </a:pPr>
                <a:r>
                  <a:rPr lang="fi-FI" altLang="en-US" sz="2800" dirty="0" smtClean="0">
                    <a:latin typeface="Tw Cen MT" panose="020B0602020104020603" pitchFamily="34" charset="0"/>
                  </a:rPr>
                  <a:t>Poisson (finite number)</a:t>
                </a:r>
              </a:p>
              <a:p>
                <a:pPr>
                  <a:buFont typeface="Wingdings" panose="05000000000000000000" pitchFamily="2" charset="2"/>
                  <a:buChar char="ü"/>
                </a:pPr>
                <a:r>
                  <a:rPr lang="fi-FI" altLang="en-US" sz="2800" dirty="0" smtClean="0">
                    <a:latin typeface="Tw Cen MT" panose="020B0602020104020603" pitchFamily="34" charset="0"/>
                  </a:rPr>
                  <a:t>Negative Binomial (excess zeros) </a:t>
                </a:r>
              </a:p>
              <a:p>
                <a:pPr>
                  <a:buFont typeface="Wingdings" panose="05000000000000000000" pitchFamily="2" charset="2"/>
                  <a:buChar char="ü"/>
                </a:pPr>
                <a:endParaRPr lang="fi-FI" altLang="en-US" sz="2800" dirty="0">
                  <a:latin typeface="Tw Cen MT" panose="020B0602020104020603" pitchFamily="34" charset="0"/>
                </a:endParaRPr>
              </a:p>
              <a:p>
                <a:pPr>
                  <a:buFont typeface="Wingdings" panose="05000000000000000000" pitchFamily="2" charset="2"/>
                  <a:buChar char="ü"/>
                </a:pPr>
                <a:r>
                  <a:rPr lang="fi-FI" altLang="en-US" sz="2800" dirty="0" smtClean="0">
                    <a:latin typeface="Tw Cen MT" panose="020B0602020104020603" pitchFamily="34" charset="0"/>
                  </a:rPr>
                  <a:t>Assuming a finite number: </a:t>
                </a:r>
              </a:p>
              <a:p>
                <a:pPr marL="0" indent="0">
                  <a:buNone/>
                </a:pPr>
                <a:r>
                  <a:rPr lang="fi-FI" altLang="en-US" sz="2800" dirty="0">
                    <a:latin typeface="Tw Cen MT" panose="020B0602020104020603" pitchFamily="34" charset="0"/>
                  </a:rPr>
                  <a:t>	</a:t>
                </a:r>
                <a14:m>
                  <m:oMath xmlns:m="http://schemas.openxmlformats.org/officeDocument/2006/math">
                    <m:r>
                      <a:rPr lang="en-US" sz="2800" i="1">
                        <a:latin typeface="Cambria Math" panose="02040503050406030204" pitchFamily="18" charset="0"/>
                      </a:rPr>
                      <m:t>𝑂</m:t>
                    </m:r>
                    <m:r>
                      <a:rPr lang="en-US" sz="2800" i="1">
                        <a:latin typeface="Cambria Math" panose="02040503050406030204" pitchFamily="18" charset="0"/>
                      </a:rPr>
                      <m:t>~</m:t>
                    </m:r>
                    <m:r>
                      <a:rPr lang="en-US" sz="2800" i="1">
                        <a:latin typeface="Cambria Math" panose="02040503050406030204" pitchFamily="18" charset="0"/>
                      </a:rPr>
                      <m:t>𝑑𝑝𝑜𝑖𝑠𝑠𝑜𝑛</m:t>
                    </m:r>
                    <m:d>
                      <m:dPr>
                        <m:ctrlPr>
                          <a:rPr lang="en-US" sz="2800" i="1">
                            <a:latin typeface="Cambria Math"/>
                          </a:rPr>
                        </m:ctrlPr>
                      </m:dPr>
                      <m:e>
                        <m:r>
                          <a:rPr lang="en-US" sz="2800" i="1">
                            <a:latin typeface="Cambria Math" panose="02040503050406030204" pitchFamily="18" charset="0"/>
                          </a:rPr>
                          <m:t>𝜆</m:t>
                        </m:r>
                      </m:e>
                    </m:d>
                  </m:oMath>
                </a14:m>
                <a:endParaRPr lang="fi-FI" altLang="en-US" sz="2800" dirty="0" smtClean="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228600" y="1519237"/>
                <a:ext cx="8686800" cy="4800600"/>
              </a:xfrm>
              <a:prstGeom prst="rect">
                <a:avLst/>
              </a:prstGeom>
              <a:blipFill rotWithShape="1">
                <a:blip r:embed="rId3"/>
                <a:stretch>
                  <a:fillRect l="-1474" t="-2157"/>
                </a:stretch>
              </a:blipFill>
            </p:spPr>
            <p:txBody>
              <a:bodyPr/>
              <a:lstStyle/>
              <a:p>
                <a:r>
                  <a:rPr lang="en-GB">
                    <a:noFill/>
                  </a:rPr>
                  <a:t> </a:t>
                </a:r>
              </a:p>
            </p:txBody>
          </p:sp>
        </mc:Fallback>
      </mc:AlternateContent>
    </p:spTree>
    <p:extLst>
      <p:ext uri="{BB962C8B-B14F-4D97-AF65-F5344CB8AC3E}">
        <p14:creationId xmlns:p14="http://schemas.microsoft.com/office/powerpoint/2010/main" val="40988209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52400" y="1524000"/>
                <a:ext cx="8839200" cy="5029200"/>
              </a:xfrm>
            </p:spPr>
            <p:txBody>
              <a:bodyPr>
                <a:noAutofit/>
              </a:bodyPr>
              <a:lstStyle/>
              <a:p>
                <a:pPr marL="0" indent="0">
                  <a:lnSpc>
                    <a:spcPct val="120000"/>
                  </a:lnSpc>
                  <a:spcBef>
                    <a:spcPts val="0"/>
                  </a:spcBef>
                  <a:spcAft>
                    <a:spcPts val="600"/>
                  </a:spcAft>
                  <a:buNone/>
                </a:pPr>
                <a:endParaRPr lang="en-ZA" sz="2800" dirty="0" smtClean="0">
                  <a:solidFill>
                    <a:srgbClr val="FF0000"/>
                  </a:solidFill>
                  <a:latin typeface="Arial Narrow" panose="020B0606020202030204" pitchFamily="34" charset="0"/>
                </a:endParaRPr>
              </a:p>
              <a:p>
                <a:pPr>
                  <a:lnSpc>
                    <a:spcPct val="120000"/>
                  </a:lnSpc>
                  <a:spcBef>
                    <a:spcPts val="0"/>
                  </a:spcBef>
                  <a:spcAft>
                    <a:spcPts val="600"/>
                  </a:spcAft>
                  <a:buFont typeface="Wingdings" panose="05000000000000000000" pitchFamily="2" charset="2"/>
                  <a:buChar char="ü"/>
                </a:pPr>
                <a14:m>
                  <m:oMath xmlns:m="http://schemas.openxmlformats.org/officeDocument/2006/math">
                    <m:r>
                      <a:rPr lang="en-US" sz="2800" i="1">
                        <a:latin typeface="Cambria Math" panose="02040503050406030204" pitchFamily="18" charset="0"/>
                      </a:rPr>
                      <m:t> </m:t>
                    </m:r>
                    <m:r>
                      <a:rPr lang="en-US" sz="2800" i="1">
                        <a:latin typeface="Cambria Math" panose="02040503050406030204" pitchFamily="18" charset="0"/>
                      </a:rPr>
                      <m:t>𝑒</m:t>
                    </m:r>
                  </m:oMath>
                </a14:m>
                <a:r>
                  <a:rPr lang="en-ZA" sz="2800" dirty="0" smtClean="0">
                    <a:latin typeface="Tw Cen MT" panose="020B0602020104020603" pitchFamily="34" charset="0"/>
                  </a:rPr>
                  <a:t>- expected cases of Burglary</a:t>
                </a:r>
              </a:p>
              <a:p>
                <a:pPr>
                  <a:lnSpc>
                    <a:spcPct val="120000"/>
                  </a:lnSpc>
                  <a:spcBef>
                    <a:spcPts val="0"/>
                  </a:spcBef>
                  <a:spcAft>
                    <a:spcPts val="600"/>
                  </a:spcAft>
                  <a:buFont typeface="Wingdings" panose="05000000000000000000" pitchFamily="2" charset="2"/>
                  <a:buChar char="ü"/>
                </a:pPr>
                <a14:m>
                  <m:oMath xmlns:m="http://schemas.openxmlformats.org/officeDocument/2006/math">
                    <m:r>
                      <a:rPr lang="en-US" sz="2800" i="1">
                        <a:latin typeface="Cambria Math" panose="02040503050406030204" pitchFamily="18" charset="0"/>
                      </a:rPr>
                      <m:t>𝑋</m:t>
                    </m:r>
                    <m:r>
                      <a:rPr lang="en-US" sz="2800" i="1">
                        <a:latin typeface="Cambria Math" panose="02040503050406030204" pitchFamily="18" charset="0"/>
                      </a:rPr>
                      <m:t>=</m:t>
                    </m:r>
                    <m:d>
                      <m:dPr>
                        <m:ctrlPr>
                          <a:rPr lang="en-US" sz="2800" i="1">
                            <a:latin typeface="Cambria Math"/>
                          </a:rPr>
                        </m:ctrlPr>
                      </m:dPr>
                      <m:e>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e>
                    </m:d>
                  </m:oMath>
                </a14:m>
                <a:r>
                  <a:rPr lang="en-US" sz="2800" dirty="0" smtClean="0">
                    <a:latin typeface="Arial Narrow" panose="020B0606020202030204" pitchFamily="34" charset="0"/>
                  </a:rPr>
                  <a:t> </a:t>
                </a:r>
                <a:r>
                  <a:rPr lang="en-US" sz="2800" dirty="0" smtClean="0">
                    <a:latin typeface="Tw Cen MT" panose="020B0602020104020603" pitchFamily="34" charset="0"/>
                  </a:rPr>
                  <a:t>- vector of covariates </a:t>
                </a:r>
              </a:p>
              <a:p>
                <a:pPr>
                  <a:lnSpc>
                    <a:spcPct val="120000"/>
                  </a:lnSpc>
                  <a:spcBef>
                    <a:spcPts val="0"/>
                  </a:spcBef>
                  <a:spcAft>
                    <a:spcPts val="600"/>
                  </a:spcAft>
                  <a:buFont typeface="Wingdings" panose="05000000000000000000" pitchFamily="2" charset="2"/>
                  <a:buChar char="ü"/>
                </a:pPr>
                <a14:m>
                  <m:oMath xmlns:m="http://schemas.openxmlformats.org/officeDocument/2006/math">
                    <m:r>
                      <a:rPr lang="en-US" sz="2800" i="1" smtClean="0">
                        <a:solidFill>
                          <a:schemeClr val="tx1"/>
                        </a:solidFill>
                        <a:latin typeface="Cambria Math" panose="02040503050406030204" pitchFamily="18" charset="0"/>
                      </a:rPr>
                      <m:t>𝜆</m:t>
                    </m:r>
                  </m:oMath>
                </a14:m>
                <a:r>
                  <a:rPr lang="en-ZA" sz="2800" dirty="0" smtClean="0">
                    <a:solidFill>
                      <a:schemeClr val="tx1"/>
                    </a:solidFill>
                    <a:latin typeface="Tw Cen MT" panose="020B0602020104020603" pitchFamily="34" charset="0"/>
                  </a:rPr>
                  <a:t> - Rate of incidences</a:t>
                </a:r>
              </a:p>
              <a:p>
                <a:pPr marL="0" indent="0">
                  <a:lnSpc>
                    <a:spcPct val="120000"/>
                  </a:lnSpc>
                  <a:spcBef>
                    <a:spcPts val="0"/>
                  </a:spcBef>
                  <a:spcAft>
                    <a:spcPts val="600"/>
                  </a:spcAft>
                  <a:buNone/>
                </a:pPr>
                <a:endParaRPr lang="en-ZA" sz="2800" dirty="0" smtClean="0">
                  <a:solidFill>
                    <a:srgbClr val="FF0000"/>
                  </a:solidFill>
                  <a:latin typeface="Arial Narrow" panose="020B0606020202030204" pitchFamily="34" charset="0"/>
                </a:endParaRPr>
              </a:p>
              <a:p>
                <a:pPr marL="0" indent="0">
                  <a:lnSpc>
                    <a:spcPct val="120000"/>
                  </a:lnSpc>
                  <a:spcBef>
                    <a:spcPts val="0"/>
                  </a:spcBef>
                  <a:spcAft>
                    <a:spcPts val="600"/>
                  </a:spcAft>
                  <a:buNone/>
                </a:pPr>
                <a:r>
                  <a:rPr lang="en-ZA" sz="2800" dirty="0" smtClean="0">
                    <a:latin typeface="Tw Cen MT" panose="020B0602020104020603" pitchFamily="34" charset="0"/>
                  </a:rPr>
                  <a:t>Then the mixed Poisson regression is:</a:t>
                </a:r>
              </a:p>
              <a:p>
                <a:pPr marL="0" indent="0">
                  <a:lnSpc>
                    <a:spcPct val="120000"/>
                  </a:lnSpc>
                  <a:spcBef>
                    <a:spcPts val="0"/>
                  </a:spcBef>
                  <a:spcAft>
                    <a:spcPts val="600"/>
                  </a:spcAft>
                  <a:buNone/>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𝑙𝑜𝑔</m:t>
                      </m:r>
                      <m:d>
                        <m:dPr>
                          <m:ctrlPr>
                            <a:rPr lang="en-US" sz="2800" i="1">
                              <a:latin typeface="Cambria Math"/>
                            </a:rPr>
                          </m:ctrlPr>
                        </m:dPr>
                        <m:e>
                          <m:r>
                            <a:rPr lang="en-US" sz="2800" i="1">
                              <a:latin typeface="Cambria Math" panose="02040503050406030204" pitchFamily="18" charset="0"/>
                            </a:rPr>
                            <m:t>𝜆</m:t>
                          </m:r>
                        </m:e>
                      </m:d>
                      <m:r>
                        <a:rPr lang="en-US" sz="2800" i="1">
                          <a:latin typeface="Cambria Math" panose="02040503050406030204" pitchFamily="18" charset="0"/>
                        </a:rPr>
                        <m:t>=</m:t>
                      </m:r>
                      <m:r>
                        <a:rPr lang="en-US" sz="2800" i="1">
                          <a:latin typeface="Cambria Math" panose="02040503050406030204" pitchFamily="18" charset="0"/>
                        </a:rPr>
                        <m:t>𝜂</m:t>
                      </m:r>
                    </m:oMath>
                  </m:oMathPara>
                </a14:m>
                <a:endParaRPr lang="en-ZA" sz="2800" dirty="0" smtClean="0">
                  <a:solidFill>
                    <a:srgbClr val="FF0000"/>
                  </a:solidFill>
                  <a:latin typeface="Arial Narrow" panose="020B0606020202030204" pitchFamily="34" charset="0"/>
                </a:endParaRPr>
              </a:p>
              <a:p>
                <a:pPr marL="0" indent="0">
                  <a:lnSpc>
                    <a:spcPct val="120000"/>
                  </a:lnSpc>
                  <a:spcBef>
                    <a:spcPts val="0"/>
                  </a:spcBef>
                  <a:spcAft>
                    <a:spcPts val="600"/>
                  </a:spcAft>
                  <a:buNone/>
                </a:pPr>
                <a14:m>
                  <m:oMath xmlns:m="http://schemas.openxmlformats.org/officeDocument/2006/math">
                    <m:r>
                      <a:rPr lang="en-US" sz="2800" i="1">
                        <a:latin typeface="Cambria Math" panose="02040503050406030204" pitchFamily="18" charset="0"/>
                      </a:rPr>
                      <m:t>𝜂</m:t>
                    </m:r>
                    <m:r>
                      <a:rPr lang="en-US" sz="2800" i="1">
                        <a:latin typeface="Cambria Math" panose="02040503050406030204" pitchFamily="18" charset="0"/>
                      </a:rPr>
                      <m:t>=</m:t>
                    </m:r>
                    <m:r>
                      <a:rPr lang="en-US" sz="2800" i="1">
                        <a:latin typeface="Cambria Math" panose="02040503050406030204" pitchFamily="18" charset="0"/>
                      </a:rPr>
                      <m:t>𝑙𝑜𝑔</m:t>
                    </m:r>
                    <m:d>
                      <m:dPr>
                        <m:ctrlPr>
                          <a:rPr lang="en-US" sz="2800" i="1">
                            <a:latin typeface="Cambria Math"/>
                          </a:rPr>
                        </m:ctrlPr>
                      </m:dPr>
                      <m:e>
                        <m:r>
                          <a:rPr lang="en-US" sz="2800" i="1">
                            <a:latin typeface="Cambria Math" panose="02040503050406030204" pitchFamily="18" charset="0"/>
                          </a:rPr>
                          <m:t>𝑒</m:t>
                        </m:r>
                      </m:e>
                    </m:d>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1</m:t>
                        </m:r>
                      </m:sub>
                    </m:sSub>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𝑘</m:t>
                        </m:r>
                      </m:sub>
                    </m:sSub>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𝑘</m:t>
                        </m:r>
                      </m:sub>
                    </m:sSub>
                  </m:oMath>
                </a14:m>
                <a:r>
                  <a:rPr lang="en-US" sz="2800" dirty="0" smtClean="0"/>
                  <a:t>    ……..(&lt;Equ.2)</a:t>
                </a:r>
                <a:endParaRPr lang="en-US" sz="2800" dirty="0"/>
              </a:p>
              <a:p>
                <a:pPr marL="0" indent="0">
                  <a:lnSpc>
                    <a:spcPct val="120000"/>
                  </a:lnSpc>
                  <a:spcBef>
                    <a:spcPts val="0"/>
                  </a:spcBef>
                  <a:spcAft>
                    <a:spcPts val="600"/>
                  </a:spcAft>
                  <a:buNone/>
                </a:pPr>
                <a:endParaRPr lang="en-ZA" sz="2800" dirty="0">
                  <a:solidFill>
                    <a:srgbClr val="FF0000"/>
                  </a:solidFill>
                  <a:latin typeface="Arial Narrow" panose="020B0606020202030204"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52400" y="1524000"/>
                <a:ext cx="8839200" cy="5029200"/>
              </a:xfrm>
              <a:blipFill rotWithShape="1">
                <a:blip r:embed="rId3"/>
                <a:stretch>
                  <a:fillRect l="-1379"/>
                </a:stretch>
              </a:blipFill>
            </p:spPr>
            <p:txBody>
              <a:bodyPr/>
              <a:lstStyle/>
              <a:p>
                <a:r>
                  <a:rPr lang="en-GB">
                    <a:noFill/>
                  </a:rPr>
                  <a:t> </a:t>
                </a:r>
              </a:p>
            </p:txBody>
          </p:sp>
        </mc:Fallback>
      </mc:AlternateContent>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8600" y="1524000"/>
                <a:ext cx="8686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𝑂</m:t>
                      </m:r>
                      <m:d>
                        <m:dPr>
                          <m:begChr m:val="|"/>
                          <m:endChr m:val=""/>
                          <m:ctrlPr>
                            <a:rPr lang="en-US" sz="2800" i="1">
                              <a:latin typeface="Cambria Math"/>
                            </a:rPr>
                          </m:ctrlPr>
                        </m:dPr>
                        <m:e>
                          <m:r>
                            <a:rPr lang="en-US" sz="2800" i="1">
                              <a:latin typeface="Cambria Math" panose="02040503050406030204" pitchFamily="18" charset="0"/>
                            </a:rPr>
                            <m:t>𝜆</m:t>
                          </m:r>
                        </m:e>
                      </m:d>
                      <m:r>
                        <a:rPr lang="en-US" sz="2800" i="1">
                          <a:latin typeface="Cambria Math" panose="02040503050406030204" pitchFamily="18" charset="0"/>
                        </a:rPr>
                        <m:t>, </m:t>
                      </m:r>
                      <m:r>
                        <a:rPr lang="en-US" sz="2800" i="1">
                          <a:latin typeface="Cambria Math" panose="02040503050406030204" pitchFamily="18" charset="0"/>
                        </a:rPr>
                        <m:t>𝑒</m:t>
                      </m:r>
                      <m:r>
                        <a:rPr lang="en-US" sz="2800" i="1">
                          <a:latin typeface="Cambria Math" panose="02040503050406030204" pitchFamily="18" charset="0"/>
                        </a:rPr>
                        <m:t>, </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𝑃𝑜</m:t>
                      </m:r>
                      <m:d>
                        <m:dPr>
                          <m:ctrlPr>
                            <a:rPr lang="en-US" sz="2800" i="1">
                              <a:latin typeface="Cambria Math"/>
                            </a:rPr>
                          </m:ctrlPr>
                        </m:dPr>
                        <m:e>
                          <m:r>
                            <a:rPr lang="en-US" sz="2800" i="1">
                              <a:latin typeface="Cambria Math" panose="02040503050406030204" pitchFamily="18" charset="0"/>
                            </a:rPr>
                            <m:t>𝜆</m:t>
                          </m:r>
                          <m:r>
                            <a:rPr lang="en-US" sz="2800" i="1">
                              <a:latin typeface="Cambria Math" panose="02040503050406030204" pitchFamily="18" charset="0"/>
                            </a:rPr>
                            <m:t>𝑒</m:t>
                          </m:r>
                        </m:e>
                      </m:d>
                    </m:oMath>
                  </m:oMathPara>
                </a14:m>
                <a:endParaRPr lang="fi-FI" altLang="en-US" sz="2800" dirty="0" smtClean="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228600" y="1524000"/>
                <a:ext cx="8686800" cy="457200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78965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 y="348367"/>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Layout</a:t>
            </a:r>
            <a:endParaRPr lang="en-US" dirty="0">
              <a:solidFill>
                <a:srgbClr val="92742E"/>
              </a:solidFill>
              <a:latin typeface="Tw Cen MT" panose="020B0602020104020603" pitchFamily="34" charset="0"/>
            </a:endParaRPr>
          </a:p>
        </p:txBody>
      </p:sp>
      <p:sp>
        <p:nvSpPr>
          <p:cNvPr id="7" name="Content Placeholder 2"/>
          <p:cNvSpPr>
            <a:spLocks noGrp="1"/>
          </p:cNvSpPr>
          <p:nvPr>
            <p:ph idx="1"/>
          </p:nvPr>
        </p:nvSpPr>
        <p:spPr>
          <a:xfrm>
            <a:off x="304800" y="2133600"/>
            <a:ext cx="7848600" cy="3886200"/>
          </a:xfrm>
        </p:spPr>
        <p:txBody>
          <a:bodyPr>
            <a:normAutofit/>
          </a:bodyPr>
          <a:lstStyle/>
          <a:p>
            <a:r>
              <a:rPr lang="en-ZA" sz="2800" dirty="0" smtClean="0">
                <a:latin typeface="Tw Cen MT" panose="020B0602020104020603" pitchFamily="34" charset="0"/>
              </a:rPr>
              <a:t>Basic Concepts</a:t>
            </a:r>
          </a:p>
          <a:p>
            <a:r>
              <a:rPr lang="en-ZA" sz="2800" dirty="0" smtClean="0">
                <a:latin typeface="Tw Cen MT" panose="020B0602020104020603" pitchFamily="34" charset="0"/>
              </a:rPr>
              <a:t>Bayesian Models</a:t>
            </a:r>
          </a:p>
          <a:p>
            <a:pPr lvl="1"/>
            <a:r>
              <a:rPr lang="en-ZA" dirty="0" smtClean="0">
                <a:latin typeface="Tw Cen MT" panose="020B0602020104020603" pitchFamily="34" charset="0"/>
              </a:rPr>
              <a:t>Genesis of Bayes approach</a:t>
            </a:r>
          </a:p>
          <a:p>
            <a:pPr lvl="1"/>
            <a:r>
              <a:rPr lang="en-ZA" dirty="0" smtClean="0">
                <a:latin typeface="Tw Cen MT" panose="020B0602020104020603" pitchFamily="34" charset="0"/>
              </a:rPr>
              <a:t>Bayesian Set-up</a:t>
            </a:r>
          </a:p>
          <a:p>
            <a:pPr lvl="1"/>
            <a:r>
              <a:rPr lang="en-ZA" dirty="0" smtClean="0">
                <a:latin typeface="Tw Cen MT" panose="020B0602020104020603" pitchFamily="34" charset="0"/>
              </a:rPr>
              <a:t>Inferences </a:t>
            </a:r>
          </a:p>
          <a:p>
            <a:r>
              <a:rPr lang="en-ZA" sz="2800" dirty="0" smtClean="0">
                <a:latin typeface="Tw Cen MT" panose="020B0602020104020603" pitchFamily="34" charset="0"/>
              </a:rPr>
              <a:t>Conclusion</a:t>
            </a:r>
          </a:p>
          <a:p>
            <a:r>
              <a:rPr lang="en-ZA" sz="2800" dirty="0" smtClean="0">
                <a:latin typeface="Tw Cen MT" panose="020B0602020104020603" pitchFamily="34" charset="0"/>
              </a:rPr>
              <a:t>Key References</a:t>
            </a:r>
          </a:p>
          <a:p>
            <a:pPr marL="0" indent="0">
              <a:buNone/>
            </a:pPr>
            <a:endParaRPr lang="en-ZA" sz="2800" dirty="0" smtClean="0">
              <a:latin typeface="Tw Cen MT" panose="020B0602020104020603" pitchFamily="34" charset="0"/>
            </a:endParaRPr>
          </a:p>
        </p:txBody>
      </p:sp>
    </p:spTree>
    <p:extLst>
      <p:ext uri="{BB962C8B-B14F-4D97-AF65-F5344CB8AC3E}">
        <p14:creationId xmlns:p14="http://schemas.microsoft.com/office/powerpoint/2010/main" val="5578172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114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8600" y="1524000"/>
                <a:ext cx="8686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smtClean="0">
                    <a:latin typeface="Tw Cen MT" panose="020B0602020104020603" pitchFamily="34" charset="0"/>
                  </a:rPr>
                  <a:t>Other issues to consider</a:t>
                </a:r>
              </a:p>
              <a:p>
                <a:pPr>
                  <a:buFont typeface="Wingdings" panose="05000000000000000000" pitchFamily="2" charset="2"/>
                  <a:buChar char="ü"/>
                </a:pPr>
                <a:r>
                  <a:rPr lang="fi-FI" altLang="en-US" sz="2800" dirty="0" smtClean="0">
                    <a:latin typeface="Tw Cen MT" panose="020B0602020104020603" pitchFamily="34" charset="0"/>
                  </a:rPr>
                  <a:t>Other unexplained effects to consider</a:t>
                </a:r>
              </a:p>
              <a:p>
                <a:pPr>
                  <a:buFont typeface="Wingdings" panose="05000000000000000000" pitchFamily="2" charset="2"/>
                  <a:buChar char="ü"/>
                </a:pPr>
                <a:r>
                  <a:rPr lang="fi-FI" altLang="en-US" sz="2800" dirty="0" smtClean="0">
                    <a:latin typeface="Tw Cen MT" panose="020B0602020104020603" pitchFamily="34" charset="0"/>
                  </a:rPr>
                  <a:t>E.g. Space, time effects, intercorrelation or interdependency effects e.t.c.</a:t>
                </a:r>
              </a:p>
              <a:p>
                <a:pPr>
                  <a:buFont typeface="Wingdings" panose="05000000000000000000" pitchFamily="2" charset="2"/>
                  <a:buChar char="ü"/>
                </a:pPr>
                <a:r>
                  <a:rPr lang="fi-FI" altLang="en-US" sz="2800" dirty="0" smtClean="0">
                    <a:latin typeface="Tw Cen MT" panose="020B0602020104020603" pitchFamily="34" charset="0"/>
                  </a:rPr>
                  <a:t>Effects that are structured and others are random</a:t>
                </a:r>
              </a:p>
              <a:p>
                <a:pPr>
                  <a:buFont typeface="Wingdings" panose="05000000000000000000" pitchFamily="2" charset="2"/>
                  <a:buChar char="ü"/>
                </a:pPr>
                <a:endParaRPr lang="fi-FI" altLang="en-US" sz="2800" dirty="0">
                  <a:latin typeface="Tw Cen MT" panose="020B0602020104020603" pitchFamily="34" charset="0"/>
                </a:endParaRPr>
              </a:p>
              <a:p>
                <a:pPr>
                  <a:buFont typeface="Wingdings" panose="05000000000000000000" pitchFamily="2" charset="2"/>
                  <a:buChar char="ü"/>
                </a:pPr>
                <a:r>
                  <a:rPr lang="fi-FI" altLang="en-US" sz="2800" dirty="0" smtClean="0">
                    <a:latin typeface="Tw Cen MT" panose="020B0602020104020603" pitchFamily="34" charset="0"/>
                  </a:rPr>
                  <a:t>E.g. From the problem, suppose: region-</a:t>
                </a:r>
                <a14:m>
                  <m:oMath xmlns:m="http://schemas.openxmlformats.org/officeDocument/2006/math">
                    <m:r>
                      <a:rPr lang="en-US" sz="2800" i="1">
                        <a:latin typeface="Cambria Math"/>
                      </a:rPr>
                      <m:t>𝑟</m:t>
                    </m:r>
                  </m:oMath>
                </a14:m>
                <a:r>
                  <a:rPr lang="en-US" sz="2800" dirty="0" smtClean="0"/>
                  <a:t> and </a:t>
                </a:r>
                <a:r>
                  <a:rPr lang="fi-FI" altLang="en-US" sz="2800" dirty="0" smtClean="0">
                    <a:latin typeface="Tw Cen MT" panose="020B0602020104020603" pitchFamily="34" charset="0"/>
                  </a:rPr>
                  <a:t>time- </a:t>
                </a:r>
                <a14:m>
                  <m:oMath xmlns:m="http://schemas.openxmlformats.org/officeDocument/2006/math">
                    <m:r>
                      <a:rPr lang="en-US" sz="2800" i="1">
                        <a:latin typeface="Cambria Math"/>
                      </a:rPr>
                      <m:t>𝑡</m:t>
                    </m:r>
                    <m:r>
                      <a:rPr lang="en-US" sz="2800" b="0" i="0" smtClean="0">
                        <a:latin typeface="Cambria Math" panose="02040503050406030204" pitchFamily="18" charset="0"/>
                      </a:rPr>
                      <m:t> </m:t>
                    </m:r>
                  </m:oMath>
                </a14:m>
                <a:r>
                  <a:rPr lang="fi-FI" altLang="en-US" sz="2800" dirty="0" smtClean="0">
                    <a:latin typeface="Tw Cen MT" panose="020B0602020104020603" pitchFamily="34" charset="0"/>
                  </a:rPr>
                  <a:t>are the variables to model:</a:t>
                </a:r>
              </a:p>
            </p:txBody>
          </p:sp>
        </mc:Choice>
        <mc:Fallback xmlns="">
          <p:sp>
            <p:nvSpPr>
              <p:cNvPr id="10" name="Rectangle 3"/>
              <p:cNvSpPr txBox="1">
                <a:spLocks noRot="1" noChangeAspect="1" noMove="1" noResize="1" noEditPoints="1" noAdjustHandles="1" noChangeArrowheads="1" noChangeShapeType="1" noTextEdit="1"/>
              </p:cNvSpPr>
              <p:nvPr/>
            </p:nvSpPr>
            <p:spPr>
              <a:xfrm>
                <a:off x="228600" y="1524000"/>
                <a:ext cx="8686800" cy="4572000"/>
              </a:xfrm>
              <a:prstGeom prst="rect">
                <a:avLst/>
              </a:prstGeom>
              <a:blipFill rotWithShape="1">
                <a:blip r:embed="rId3"/>
                <a:stretch>
                  <a:fillRect l="-1474" t="-1333" r="-772"/>
                </a:stretch>
              </a:blipFill>
            </p:spPr>
            <p:txBody>
              <a:bodyPr/>
              <a:lstStyle/>
              <a:p>
                <a:r>
                  <a:rPr lang="en-GB">
                    <a:noFill/>
                  </a:rPr>
                  <a:t> </a:t>
                </a:r>
              </a:p>
            </p:txBody>
          </p:sp>
        </mc:Fallback>
      </mc:AlternateContent>
    </p:spTree>
    <p:extLst>
      <p:ext uri="{BB962C8B-B14F-4D97-AF65-F5344CB8AC3E}">
        <p14:creationId xmlns:p14="http://schemas.microsoft.com/office/powerpoint/2010/main" val="30478870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114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152400" y="1371600"/>
                <a:ext cx="8839200" cy="51642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i-FI" altLang="en-US" sz="2800" dirty="0" smtClean="0">
                    <a:latin typeface="Tw Cen MT" panose="020B0602020104020603" pitchFamily="34" charset="0"/>
                  </a:rPr>
                  <a:t>Other issues to consider</a:t>
                </a:r>
              </a:p>
              <a:p>
                <a:pPr>
                  <a:buFont typeface="Wingdings" panose="05000000000000000000" pitchFamily="2" charset="2"/>
                  <a:buChar char="ü"/>
                </a:pPr>
                <a:r>
                  <a:rPr lang="fi-FI" altLang="en-US" sz="2800" dirty="0" smtClean="0">
                    <a:latin typeface="Tw Cen MT" panose="020B0602020104020603" pitchFamily="34" charset="0"/>
                  </a:rPr>
                  <a:t>Other unexplained effects to consider</a:t>
                </a:r>
              </a:p>
              <a:p>
                <a:pPr>
                  <a:buFont typeface="Wingdings" panose="05000000000000000000" pitchFamily="2" charset="2"/>
                  <a:buChar char="ü"/>
                </a:pPr>
                <a:r>
                  <a:rPr lang="fi-FI" altLang="en-US" sz="2800" dirty="0" smtClean="0">
                    <a:latin typeface="Tw Cen MT" panose="020B0602020104020603" pitchFamily="34" charset="0"/>
                  </a:rPr>
                  <a:t>E.g. Space, time effects, intercorrelation or interdependency effects e.t.c.</a:t>
                </a:r>
              </a:p>
              <a:p>
                <a:pPr>
                  <a:buFont typeface="Wingdings" panose="05000000000000000000" pitchFamily="2" charset="2"/>
                  <a:buChar char="ü"/>
                </a:pPr>
                <a:r>
                  <a:rPr lang="fi-FI" altLang="en-US" sz="2800" dirty="0" smtClean="0">
                    <a:latin typeface="Tw Cen MT" panose="020B0602020104020603" pitchFamily="34" charset="0"/>
                  </a:rPr>
                  <a:t> Effects that are structured and others are random</a:t>
                </a:r>
              </a:p>
              <a:p>
                <a:pPr>
                  <a:buFont typeface="Wingdings" panose="05000000000000000000" pitchFamily="2" charset="2"/>
                  <a:buChar char="ü"/>
                </a:pPr>
                <a:r>
                  <a:rPr lang="fi-FI" altLang="en-US" sz="2800" dirty="0" smtClean="0">
                    <a:latin typeface="Tw Cen MT" panose="020B0602020104020603" pitchFamily="34" charset="0"/>
                  </a:rPr>
                  <a:t>E.g. From the problem, supposed variables of interest are: </a:t>
                </a:r>
              </a:p>
              <a:p>
                <a:pPr lvl="1">
                  <a:buFont typeface="Wingdings" panose="05000000000000000000" pitchFamily="2" charset="2"/>
                  <a:buChar char="ü"/>
                </a:pPr>
                <a:r>
                  <a:rPr lang="fi-FI" altLang="en-US" dirty="0" smtClean="0">
                    <a:latin typeface="Tw Cen MT" panose="020B0602020104020603" pitchFamily="34" charset="0"/>
                  </a:rPr>
                  <a:t>Buglary cases -</a:t>
                </a:r>
                <a14:m>
                  <m:oMath xmlns:m="http://schemas.openxmlformats.org/officeDocument/2006/math">
                    <m:r>
                      <a:rPr lang="en-US" i="1">
                        <a:latin typeface="Cambria Math"/>
                      </a:rPr>
                      <m:t>𝑂</m:t>
                    </m:r>
                  </m:oMath>
                </a14:m>
                <a:r>
                  <a:rPr lang="fi-FI" altLang="en-US" dirty="0" smtClean="0">
                    <a:latin typeface="Tw Cen MT" panose="020B0602020104020603" pitchFamily="34" charset="0"/>
                  </a:rPr>
                  <a:t> </a:t>
                </a:r>
              </a:p>
              <a:p>
                <a:pPr lvl="1">
                  <a:buFont typeface="Wingdings" panose="05000000000000000000" pitchFamily="2" charset="2"/>
                  <a:buChar char="ü"/>
                </a:pPr>
                <a:r>
                  <a:rPr lang="fi-FI" altLang="en-US" dirty="0" smtClean="0">
                    <a:latin typeface="Tw Cen MT" panose="020B0602020104020603" pitchFamily="34" charset="0"/>
                  </a:rPr>
                  <a:t>region-</a:t>
                </a:r>
                <a14:m>
                  <m:oMath xmlns:m="http://schemas.openxmlformats.org/officeDocument/2006/math">
                    <m:r>
                      <a:rPr lang="en-US" i="1">
                        <a:latin typeface="Cambria Math"/>
                      </a:rPr>
                      <m:t>𝑟</m:t>
                    </m:r>
                  </m:oMath>
                </a14:m>
                <a:r>
                  <a:rPr lang="en-US" dirty="0" smtClean="0">
                    <a:latin typeface="Tw Cen MT" panose="020B0602020104020603" pitchFamily="34" charset="0"/>
                  </a:rPr>
                  <a:t> , </a:t>
                </a:r>
                <a:r>
                  <a:rPr lang="fi-FI" altLang="en-US" dirty="0" smtClean="0">
                    <a:latin typeface="Tw Cen MT" panose="020B0602020104020603" pitchFamily="34" charset="0"/>
                  </a:rPr>
                  <a:t>time- </a:t>
                </a:r>
                <a14:m>
                  <m:oMath xmlns:m="http://schemas.openxmlformats.org/officeDocument/2006/math">
                    <m:r>
                      <a:rPr lang="en-US" i="1">
                        <a:latin typeface="Cambria Math"/>
                      </a:rPr>
                      <m:t>𝑡</m:t>
                    </m:r>
                    <m:r>
                      <a:rPr lang="en-US" b="0" i="0" smtClean="0">
                        <a:latin typeface="Cambria Math" panose="02040503050406030204" pitchFamily="18" charset="0"/>
                      </a:rPr>
                      <m:t> </m:t>
                    </m:r>
                  </m:oMath>
                </a14:m>
                <a:r>
                  <a:rPr lang="fi-FI" altLang="en-US" dirty="0" smtClean="0">
                    <a:latin typeface="Tw Cen MT" panose="020B0602020104020603" pitchFamily="34" charset="0"/>
                  </a:rPr>
                  <a:t> &amp; population density-</a:t>
                </a:r>
                <a14:m>
                  <m:oMath xmlns:m="http://schemas.openxmlformats.org/officeDocument/2006/math">
                    <m:r>
                      <a:rPr lang="en-US" i="1">
                        <a:latin typeface="Cambria Math"/>
                      </a:rPr>
                      <m:t>𝑥</m:t>
                    </m:r>
                  </m:oMath>
                </a14:m>
                <a:endParaRPr lang="en-US" dirty="0"/>
              </a:p>
              <a:p>
                <a:pPr lvl="1">
                  <a:buFont typeface="Wingdings" panose="05000000000000000000" pitchFamily="2" charset="2"/>
                  <a:buChar char="ü"/>
                </a:pPr>
                <a:r>
                  <a:rPr lang="fi-FI" altLang="en-US" dirty="0" smtClean="0">
                    <a:latin typeface="Tw Cen MT" panose="020B0602020104020603" pitchFamily="34" charset="0"/>
                  </a:rPr>
                  <a:t>random effects- </a:t>
                </a:r>
                <a14:m>
                  <m:oMath xmlns:m="http://schemas.openxmlformats.org/officeDocument/2006/math">
                    <m:r>
                      <a:rPr lang="en-US" i="1">
                        <a:latin typeface="Cambria Math"/>
                      </a:rPr>
                      <m:t>𝑢</m:t>
                    </m:r>
                  </m:oMath>
                </a14:m>
                <a:r>
                  <a:rPr lang="en-US" dirty="0" smtClean="0">
                    <a:latin typeface="Tw Cen MT" panose="020B0602020104020603" pitchFamily="34" charset="0"/>
                  </a:rPr>
                  <a:t> &amp; structured effects- </a:t>
                </a:r>
                <a14:m>
                  <m:oMath xmlns:m="http://schemas.openxmlformats.org/officeDocument/2006/math">
                    <m:r>
                      <a:rPr lang="en-US" i="1">
                        <a:latin typeface="Cambria Math"/>
                      </a:rPr>
                      <m:t>𝑣</m:t>
                    </m:r>
                  </m:oMath>
                </a14:m>
                <a:endParaRPr lang="en-US" dirty="0">
                  <a:latin typeface="Tw Cen MT" panose="020B0602020104020603" pitchFamily="34" charset="0"/>
                </a:endParaRPr>
              </a:p>
              <a:p>
                <a:pPr lvl="1">
                  <a:buFont typeface="Wingdings" panose="05000000000000000000" pitchFamily="2" charset="2"/>
                  <a:buChar char="ü"/>
                </a:pPr>
                <a:endParaRPr lang="en-US" dirty="0"/>
              </a:p>
              <a:p>
                <a:pPr lvl="1">
                  <a:buFont typeface="Wingdings" panose="05000000000000000000" pitchFamily="2" charset="2"/>
                  <a:buChar char="ü"/>
                </a:pPr>
                <a:endParaRPr lang="fi-FI" altLang="en-US" dirty="0" smtClean="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152400" y="1371600"/>
                <a:ext cx="8839200" cy="5164218"/>
              </a:xfrm>
              <a:prstGeom prst="rect">
                <a:avLst/>
              </a:prstGeom>
              <a:blipFill rotWithShape="0">
                <a:blip r:embed="rId3"/>
                <a:stretch>
                  <a:fillRect l="-1379" t="-1181" r="-1172"/>
                </a:stretch>
              </a:blipFill>
            </p:spPr>
            <p:txBody>
              <a:bodyPr/>
              <a:lstStyle/>
              <a:p>
                <a:r>
                  <a:rPr lang="en-US">
                    <a:noFill/>
                  </a:rPr>
                  <a:t> </a:t>
                </a:r>
              </a:p>
            </p:txBody>
          </p:sp>
        </mc:Fallback>
      </mc:AlternateContent>
    </p:spTree>
    <p:extLst>
      <p:ext uri="{BB962C8B-B14F-4D97-AF65-F5344CB8AC3E}">
        <p14:creationId xmlns:p14="http://schemas.microsoft.com/office/powerpoint/2010/main" val="26876710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114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2" name="Oval 1"/>
              <p:cNvSpPr/>
              <p:nvPr/>
            </p:nvSpPr>
            <p:spPr>
              <a:xfrm>
                <a:off x="5410200" y="5272087"/>
                <a:ext cx="1257300" cy="742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𝑂</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solidFill>
                    <a:schemeClr val="tx1"/>
                  </a:solidFill>
                </a:endParaRPr>
              </a:p>
            </p:txBody>
          </p:sp>
        </mc:Choice>
        <mc:Fallback xmlns="">
          <p:sp>
            <p:nvSpPr>
              <p:cNvPr id="2" name="Oval 1"/>
              <p:cNvSpPr>
                <a:spLocks noRot="1" noChangeAspect="1" noMove="1" noResize="1" noEditPoints="1" noAdjustHandles="1" noChangeArrowheads="1" noChangeShapeType="1" noTextEdit="1"/>
              </p:cNvSpPr>
              <p:nvPr/>
            </p:nvSpPr>
            <p:spPr>
              <a:xfrm>
                <a:off x="5410200" y="5272087"/>
                <a:ext cx="1257300" cy="742950"/>
              </a:xfrm>
              <a:prstGeom prst="ellipse">
                <a:avLst/>
              </a:prstGeom>
              <a:blipFill rotWithShape="0">
                <a:blip r:embed="rId3"/>
                <a:stretch>
                  <a:fillRect/>
                </a:stretch>
              </a:blipFill>
            </p:spPr>
            <p:txBody>
              <a:bodyPr/>
              <a:lstStyle/>
              <a:p>
                <a:r>
                  <a:rPr lang="en-US">
                    <a:noFill/>
                  </a:rPr>
                  <a:t> </a:t>
                </a:r>
              </a:p>
            </p:txBody>
          </p:sp>
        </mc:Fallback>
      </mc:AlternateContent>
      <p:sp>
        <p:nvSpPr>
          <p:cNvPr id="3" name="Rectangle 2"/>
          <p:cNvSpPr/>
          <p:nvPr/>
        </p:nvSpPr>
        <p:spPr>
          <a:xfrm>
            <a:off x="2133600" y="4019547"/>
            <a:ext cx="5410200" cy="2147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a:off x="2971800" y="4567237"/>
                <a:ext cx="1181100" cy="7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𝜃</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p>
            </p:txBody>
          </p:sp>
        </mc:Choice>
        <mc:Fallback xmlns="">
          <p:sp>
            <p:nvSpPr>
              <p:cNvPr id="8" name="Oval 7"/>
              <p:cNvSpPr>
                <a:spLocks noRot="1" noChangeAspect="1" noMove="1" noResize="1" noEditPoints="1" noAdjustHandles="1" noChangeArrowheads="1" noChangeShapeType="1" noTextEdit="1"/>
              </p:cNvSpPr>
              <p:nvPr/>
            </p:nvSpPr>
            <p:spPr>
              <a:xfrm>
                <a:off x="2971800" y="4567237"/>
                <a:ext cx="1181100" cy="704850"/>
              </a:xfrm>
              <a:prstGeom prst="ellipse">
                <a:avLst/>
              </a:prstGeom>
              <a:blipFill rotWithShape="0">
                <a:blip r:embed="rId4"/>
                <a:stretch>
                  <a:fillRect/>
                </a:stretch>
              </a:blipFill>
            </p:spPr>
            <p:txBody>
              <a:bodyPr/>
              <a:lstStyle/>
              <a:p>
                <a:r>
                  <a:rPr lang="en-US">
                    <a:noFill/>
                  </a:rPr>
                  <a:t> </a:t>
                </a:r>
              </a:p>
            </p:txBody>
          </p:sp>
        </mc:Fallback>
      </mc:AlternateContent>
      <p:cxnSp>
        <p:nvCxnSpPr>
          <p:cNvPr id="9" name="Straight Arrow Connector 8"/>
          <p:cNvCxnSpPr/>
          <p:nvPr/>
        </p:nvCxnSpPr>
        <p:spPr>
          <a:xfrm>
            <a:off x="4076700" y="5072062"/>
            <a:ext cx="1257300" cy="4000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172200" y="4205287"/>
                <a:ext cx="1066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𝑒</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solidFill>
                    <a:schemeClr val="tx1"/>
                  </a:solidFill>
                  <a:latin typeface="Tw Cen MT" panose="020B0602020104020603"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6172200" y="4205287"/>
                <a:ext cx="1066800" cy="533400"/>
              </a:xfrm>
              <a:prstGeom prst="rect">
                <a:avLst/>
              </a:prstGeom>
              <a:blipFill rotWithShape="0">
                <a:blip r:embed="rId5"/>
                <a:stretch>
                  <a:fillRect/>
                </a:stretch>
              </a:blipFill>
            </p:spPr>
            <p:txBody>
              <a:bodyPr/>
              <a:lstStyle/>
              <a:p>
                <a:r>
                  <a:rPr lang="en-US">
                    <a:noFill/>
                  </a:rPr>
                  <a:t> </a:t>
                </a:r>
              </a:p>
            </p:txBody>
          </p:sp>
        </mc:Fallback>
      </mc:AlternateContent>
      <p:cxnSp>
        <p:nvCxnSpPr>
          <p:cNvPr id="13" name="Straight Arrow Connector 12"/>
          <p:cNvCxnSpPr/>
          <p:nvPr/>
        </p:nvCxnSpPr>
        <p:spPr>
          <a:xfrm flipH="1">
            <a:off x="6324600" y="4738687"/>
            <a:ext cx="34290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431870" y="4681031"/>
                <a:ext cx="1066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𝑥</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431870" y="4681031"/>
                <a:ext cx="1066800" cy="53340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986462" y="3021805"/>
                <a:ext cx="1181100" cy="7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𝑣</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p>
            </p:txBody>
          </p:sp>
        </mc:Choice>
        <mc:Fallback xmlns="">
          <p:sp>
            <p:nvSpPr>
              <p:cNvPr id="16" name="Oval 15"/>
              <p:cNvSpPr>
                <a:spLocks noRot="1" noChangeAspect="1" noMove="1" noResize="1" noEditPoints="1" noAdjustHandles="1" noChangeArrowheads="1" noChangeShapeType="1" noTextEdit="1"/>
              </p:cNvSpPr>
              <p:nvPr/>
            </p:nvSpPr>
            <p:spPr>
              <a:xfrm>
                <a:off x="5986462" y="3021805"/>
                <a:ext cx="1181100" cy="704850"/>
              </a:xfrm>
              <a:prstGeom prst="ellipse">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4252912" y="2981323"/>
                <a:ext cx="1181100" cy="7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a:rPr>
                        <m:t>𝑢</m:t>
                      </m:r>
                      <m:d>
                        <m:dPr>
                          <m:begChr m:val="["/>
                          <m:endChr m:val="]"/>
                          <m:ctrlPr>
                            <a:rPr lang="en-US" sz="2800" i="1">
                              <a:solidFill>
                                <a:schemeClr val="tx1"/>
                              </a:solidFill>
                              <a:latin typeface="Cambria Math"/>
                            </a:rPr>
                          </m:ctrlPr>
                        </m:dPr>
                        <m:e>
                          <m:r>
                            <a:rPr lang="en-US" sz="2800" i="1">
                              <a:solidFill>
                                <a:schemeClr val="tx1"/>
                              </a:solidFill>
                              <a:latin typeface="Cambria Math"/>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e>
                      </m:d>
                    </m:oMath>
                  </m:oMathPara>
                </a14:m>
                <a:endParaRPr lang="en-US" sz="2800" dirty="0"/>
              </a:p>
            </p:txBody>
          </p:sp>
        </mc:Choice>
        <mc:Fallback xmlns="">
          <p:sp>
            <p:nvSpPr>
              <p:cNvPr id="17" name="Oval 16"/>
              <p:cNvSpPr>
                <a:spLocks noRot="1" noChangeAspect="1" noMove="1" noResize="1" noEditPoints="1" noAdjustHandles="1" noChangeArrowheads="1" noChangeShapeType="1" noTextEdit="1"/>
              </p:cNvSpPr>
              <p:nvPr/>
            </p:nvSpPr>
            <p:spPr>
              <a:xfrm>
                <a:off x="4252912" y="2981323"/>
                <a:ext cx="1181100" cy="704850"/>
              </a:xfrm>
              <a:prstGeom prst="ellipse">
                <a:avLst/>
              </a:prstGeom>
              <a:blipFill rotWithShape="0">
                <a:blip r:embed="rId8"/>
                <a:stretch>
                  <a:fillRect/>
                </a:stretch>
              </a:blipFill>
            </p:spPr>
            <p:txBody>
              <a:bodyPr/>
              <a:lstStyle/>
              <a:p>
                <a:r>
                  <a:rPr lang="en-US">
                    <a:noFill/>
                  </a:rPr>
                  <a:t> </a:t>
                </a:r>
              </a:p>
            </p:txBody>
          </p:sp>
        </mc:Fallback>
      </mc:AlternateContent>
      <p:cxnSp>
        <p:nvCxnSpPr>
          <p:cNvPr id="19" name="Straight Arrow Connector 18"/>
          <p:cNvCxnSpPr>
            <a:stCxn id="17" idx="3"/>
          </p:cNvCxnSpPr>
          <p:nvPr/>
        </p:nvCxnSpPr>
        <p:spPr>
          <a:xfrm flipH="1">
            <a:off x="3886200" y="3582950"/>
            <a:ext cx="539680" cy="9842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p:cNvCxnSpPr>
          <p:nvPr/>
        </p:nvCxnSpPr>
        <p:spPr>
          <a:xfrm flipH="1">
            <a:off x="4100512" y="3623432"/>
            <a:ext cx="2058918" cy="10723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498670" y="4919662"/>
            <a:ext cx="13716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Oval 25"/>
              <p:cNvSpPr/>
              <p:nvPr/>
            </p:nvSpPr>
            <p:spPr>
              <a:xfrm>
                <a:off x="2351157" y="2352675"/>
                <a:ext cx="1181100" cy="7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𝛽</m:t>
                          </m:r>
                        </m:e>
                        <m:sub>
                          <m:r>
                            <a:rPr lang="en-US" sz="2800" i="1">
                              <a:solidFill>
                                <a:schemeClr val="tx1"/>
                              </a:solidFill>
                              <a:latin typeface="Cambria Math"/>
                            </a:rPr>
                            <m:t>𝑑</m:t>
                          </m:r>
                        </m:sub>
                      </m:sSub>
                    </m:oMath>
                  </m:oMathPara>
                </a14:m>
                <a:endParaRPr lang="en-US" sz="2800" dirty="0"/>
              </a:p>
            </p:txBody>
          </p:sp>
        </mc:Choice>
        <mc:Fallback xmlns="">
          <p:sp>
            <p:nvSpPr>
              <p:cNvPr id="26" name="Oval 25"/>
              <p:cNvSpPr>
                <a:spLocks noRot="1" noChangeAspect="1" noMove="1" noResize="1" noEditPoints="1" noAdjustHandles="1" noChangeArrowheads="1" noChangeShapeType="1" noTextEdit="1"/>
              </p:cNvSpPr>
              <p:nvPr/>
            </p:nvSpPr>
            <p:spPr>
              <a:xfrm>
                <a:off x="2351157" y="2352675"/>
                <a:ext cx="1181100" cy="704850"/>
              </a:xfrm>
              <a:prstGeom prst="ellipse">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p:cNvSpPr/>
              <p:nvPr/>
            </p:nvSpPr>
            <p:spPr>
              <a:xfrm>
                <a:off x="1003370" y="2314574"/>
                <a:ext cx="1181100" cy="704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𝛽</m:t>
                          </m:r>
                        </m:e>
                        <m:sub>
                          <m:r>
                            <a:rPr lang="en-US" sz="2800" i="1">
                              <a:solidFill>
                                <a:schemeClr val="tx1"/>
                              </a:solidFill>
                              <a:latin typeface="Cambria Math"/>
                            </a:rPr>
                            <m:t>0</m:t>
                          </m:r>
                        </m:sub>
                      </m:sSub>
                    </m:oMath>
                  </m:oMathPara>
                </a14:m>
                <a:endParaRPr lang="en-US" sz="2800" dirty="0"/>
              </a:p>
            </p:txBody>
          </p:sp>
        </mc:Choice>
        <mc:Fallback xmlns="">
          <p:sp>
            <p:nvSpPr>
              <p:cNvPr id="27" name="Oval 26"/>
              <p:cNvSpPr>
                <a:spLocks noRot="1" noChangeAspect="1" noMove="1" noResize="1" noEditPoints="1" noAdjustHandles="1" noChangeArrowheads="1" noChangeShapeType="1" noTextEdit="1"/>
              </p:cNvSpPr>
              <p:nvPr/>
            </p:nvSpPr>
            <p:spPr>
              <a:xfrm>
                <a:off x="1003370" y="2314574"/>
                <a:ext cx="1181100" cy="704850"/>
              </a:xfrm>
              <a:prstGeom prst="ellipse">
                <a:avLst/>
              </a:prstGeom>
              <a:blipFill rotWithShape="0">
                <a:blip r:embed="rId10"/>
                <a:stretch>
                  <a:fillRect/>
                </a:stretch>
              </a:blipFill>
            </p:spPr>
            <p:txBody>
              <a:bodyPr/>
              <a:lstStyle/>
              <a:p>
                <a:r>
                  <a:rPr lang="en-US">
                    <a:noFill/>
                  </a:rPr>
                  <a:t> </a:t>
                </a:r>
              </a:p>
            </p:txBody>
          </p:sp>
        </mc:Fallback>
      </mc:AlternateContent>
      <p:cxnSp>
        <p:nvCxnSpPr>
          <p:cNvPr id="29" name="Straight Arrow Connector 28"/>
          <p:cNvCxnSpPr>
            <a:stCxn id="27" idx="4"/>
          </p:cNvCxnSpPr>
          <p:nvPr/>
        </p:nvCxnSpPr>
        <p:spPr>
          <a:xfrm>
            <a:off x="1593920" y="3019424"/>
            <a:ext cx="1377880" cy="16616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919517" y="3057525"/>
            <a:ext cx="354807" cy="15097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p:cNvSpPr/>
              <p:nvPr/>
            </p:nvSpPr>
            <p:spPr>
              <a:xfrm>
                <a:off x="6499294" y="1938846"/>
                <a:ext cx="1133475" cy="664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𝜏</m:t>
                          </m:r>
                        </m:e>
                        <m:sub>
                          <m:r>
                            <a:rPr lang="en-US" sz="2800" i="1">
                              <a:solidFill>
                                <a:schemeClr val="tx1"/>
                              </a:solidFill>
                              <a:latin typeface="Cambria Math"/>
                            </a:rPr>
                            <m:t>𝑣</m:t>
                          </m:r>
                        </m:sub>
                      </m:sSub>
                    </m:oMath>
                  </m:oMathPara>
                </a14:m>
                <a:endParaRPr lang="en-US" sz="2800" dirty="0"/>
              </a:p>
            </p:txBody>
          </p:sp>
        </mc:Choice>
        <mc:Fallback xmlns="">
          <p:sp>
            <p:nvSpPr>
              <p:cNvPr id="32" name="Oval 31"/>
              <p:cNvSpPr>
                <a:spLocks noRot="1" noChangeAspect="1" noMove="1" noResize="1" noEditPoints="1" noAdjustHandles="1" noChangeArrowheads="1" noChangeShapeType="1" noTextEdit="1"/>
              </p:cNvSpPr>
              <p:nvPr/>
            </p:nvSpPr>
            <p:spPr>
              <a:xfrm>
                <a:off x="6499294" y="1938846"/>
                <a:ext cx="1133475" cy="664112"/>
              </a:xfrm>
              <a:prstGeom prst="ellipse">
                <a:avLst/>
              </a:prstGeom>
              <a:blipFill rotWithShape="0">
                <a:blip r:embed="rId11"/>
                <a:stretch>
                  <a:fillRect/>
                </a:stretch>
              </a:blipFill>
            </p:spPr>
            <p:txBody>
              <a:bodyPr/>
              <a:lstStyle/>
              <a:p>
                <a:r>
                  <a:rPr lang="en-US">
                    <a:noFill/>
                  </a:rPr>
                  <a:t> </a:t>
                </a:r>
              </a:p>
            </p:txBody>
          </p:sp>
        </mc:Fallback>
      </mc:AlternateContent>
      <p:cxnSp>
        <p:nvCxnSpPr>
          <p:cNvPr id="35" name="Straight Arrow Connector 34"/>
          <p:cNvCxnSpPr/>
          <p:nvPr/>
        </p:nvCxnSpPr>
        <p:spPr>
          <a:xfrm>
            <a:off x="4838700" y="2521743"/>
            <a:ext cx="0" cy="404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4"/>
          </p:cNvCxnSpPr>
          <p:nvPr/>
        </p:nvCxnSpPr>
        <p:spPr>
          <a:xfrm flipH="1">
            <a:off x="6858000" y="2602958"/>
            <a:ext cx="208032" cy="3783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Oval 39"/>
              <p:cNvSpPr/>
              <p:nvPr/>
            </p:nvSpPr>
            <p:spPr>
              <a:xfrm>
                <a:off x="7494657" y="1122903"/>
                <a:ext cx="1133475" cy="664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𝜎</m:t>
                          </m:r>
                        </m:e>
                        <m:sub>
                          <m:r>
                            <a:rPr lang="en-US" sz="2800" i="1">
                              <a:solidFill>
                                <a:schemeClr val="tx1"/>
                              </a:solidFill>
                              <a:latin typeface="Cambria Math"/>
                            </a:rPr>
                            <m:t>𝑣</m:t>
                          </m:r>
                        </m:sub>
                      </m:sSub>
                    </m:oMath>
                  </m:oMathPara>
                </a14:m>
                <a:endParaRPr lang="en-US" sz="2800" dirty="0"/>
              </a:p>
            </p:txBody>
          </p:sp>
        </mc:Choice>
        <mc:Fallback xmlns="">
          <p:sp>
            <p:nvSpPr>
              <p:cNvPr id="40" name="Oval 39"/>
              <p:cNvSpPr>
                <a:spLocks noRot="1" noChangeAspect="1" noMove="1" noResize="1" noEditPoints="1" noAdjustHandles="1" noChangeArrowheads="1" noChangeShapeType="1" noTextEdit="1"/>
              </p:cNvSpPr>
              <p:nvPr/>
            </p:nvSpPr>
            <p:spPr>
              <a:xfrm>
                <a:off x="7494657" y="1122903"/>
                <a:ext cx="1133475" cy="664112"/>
              </a:xfrm>
              <a:prstGeom prst="ellipse">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5318194" y="1056436"/>
                <a:ext cx="1133475" cy="664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𝜎</m:t>
                          </m:r>
                        </m:e>
                        <m:sub>
                          <m:r>
                            <a:rPr lang="en-US" sz="2800" i="1">
                              <a:solidFill>
                                <a:schemeClr val="tx1"/>
                              </a:solidFill>
                              <a:latin typeface="Cambria Math"/>
                            </a:rPr>
                            <m:t>𝑢</m:t>
                          </m:r>
                        </m:sub>
                      </m:sSub>
                    </m:oMath>
                  </m:oMathPara>
                </a14:m>
                <a:endParaRPr lang="en-US" sz="2800" dirty="0"/>
              </a:p>
            </p:txBody>
          </p:sp>
        </mc:Choice>
        <mc:Fallback xmlns="">
          <p:sp>
            <p:nvSpPr>
              <p:cNvPr id="41" name="Oval 40"/>
              <p:cNvSpPr>
                <a:spLocks noRot="1" noChangeAspect="1" noMove="1" noResize="1" noEditPoints="1" noAdjustHandles="1" noChangeArrowheads="1" noChangeShapeType="1" noTextEdit="1"/>
              </p:cNvSpPr>
              <p:nvPr/>
            </p:nvSpPr>
            <p:spPr>
              <a:xfrm>
                <a:off x="5318194" y="1056436"/>
                <a:ext cx="1133475" cy="664112"/>
              </a:xfrm>
              <a:prstGeom prst="ellipse">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4300537" y="1859979"/>
                <a:ext cx="1133475" cy="664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a:rPr>
                          </m:ctrlPr>
                        </m:sSubPr>
                        <m:e>
                          <m:r>
                            <a:rPr lang="en-US" sz="2800" i="1">
                              <a:solidFill>
                                <a:schemeClr val="tx1"/>
                              </a:solidFill>
                              <a:latin typeface="Cambria Math"/>
                            </a:rPr>
                            <m:t>𝜏</m:t>
                          </m:r>
                        </m:e>
                        <m:sub>
                          <m:r>
                            <a:rPr lang="en-US" sz="2800" i="1">
                              <a:solidFill>
                                <a:schemeClr val="tx1"/>
                              </a:solidFill>
                              <a:latin typeface="Cambria Math"/>
                            </a:rPr>
                            <m:t>𝑢</m:t>
                          </m:r>
                        </m:sub>
                      </m:sSub>
                    </m:oMath>
                  </m:oMathPara>
                </a14:m>
                <a:endParaRPr lang="en-US" sz="2800" dirty="0"/>
              </a:p>
            </p:txBody>
          </p:sp>
        </mc:Choice>
        <mc:Fallback xmlns="">
          <p:sp>
            <p:nvSpPr>
              <p:cNvPr id="42" name="Oval 41"/>
              <p:cNvSpPr>
                <a:spLocks noRot="1" noChangeAspect="1" noMove="1" noResize="1" noEditPoints="1" noAdjustHandles="1" noChangeArrowheads="1" noChangeShapeType="1" noTextEdit="1"/>
              </p:cNvSpPr>
              <p:nvPr/>
            </p:nvSpPr>
            <p:spPr>
              <a:xfrm>
                <a:off x="4300537" y="1859979"/>
                <a:ext cx="1133475" cy="664112"/>
              </a:xfrm>
              <a:prstGeom prst="ellipse">
                <a:avLst/>
              </a:prstGeom>
              <a:blipFill rotWithShape="0">
                <a:blip r:embed="rId14"/>
                <a:stretch>
                  <a:fillRect/>
                </a:stretch>
              </a:blipFill>
            </p:spPr>
            <p:txBody>
              <a:bodyPr/>
              <a:lstStyle/>
              <a:p>
                <a:r>
                  <a:rPr lang="en-US">
                    <a:noFill/>
                  </a:rPr>
                  <a:t> </a:t>
                </a:r>
              </a:p>
            </p:txBody>
          </p:sp>
        </mc:Fallback>
      </mc:AlternateContent>
      <p:cxnSp>
        <p:nvCxnSpPr>
          <p:cNvPr id="44" name="Straight Arrow Connector 43"/>
          <p:cNvCxnSpPr>
            <a:stCxn id="41" idx="3"/>
          </p:cNvCxnSpPr>
          <p:nvPr/>
        </p:nvCxnSpPr>
        <p:spPr>
          <a:xfrm flipH="1">
            <a:off x="5318194" y="1623291"/>
            <a:ext cx="165994" cy="2974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p:cNvCxnSpPr>
          <p:nvPr/>
        </p:nvCxnSpPr>
        <p:spPr>
          <a:xfrm flipH="1">
            <a:off x="7494657" y="1689758"/>
            <a:ext cx="165994" cy="2978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8644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114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8600" y="1524000"/>
                <a:ext cx="8686800" cy="4876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800" dirty="0" smtClean="0">
                    <a:latin typeface="Tw Cen MT" panose="020B0602020104020603" pitchFamily="34" charset="0"/>
                  </a:rPr>
                  <a:t>What are we modeling:</a:t>
                </a:r>
              </a:p>
              <a:p>
                <a:pPr marL="0" indent="0">
                  <a:buNone/>
                </a:pPr>
                <a:endParaRPr lang="en-US" sz="28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𝑙</m:t>
                      </m:r>
                      <m:r>
                        <a:rPr lang="en-GB" sz="2800" i="1">
                          <a:latin typeface="Cambria Math"/>
                        </a:rPr>
                        <m:t>𝑜𝑔</m:t>
                      </m:r>
                      <m:d>
                        <m:dPr>
                          <m:ctrlPr>
                            <a:rPr lang="en-GB" sz="2800" i="1">
                              <a:latin typeface="Cambria Math"/>
                            </a:rPr>
                          </m:ctrlPr>
                        </m:dPr>
                        <m:e>
                          <m:sSub>
                            <m:sSubPr>
                              <m:ctrlPr>
                                <a:rPr lang="en-GB" sz="2800" i="1">
                                  <a:latin typeface="Cambria Math"/>
                                </a:rPr>
                              </m:ctrlPr>
                            </m:sSubPr>
                            <m:e>
                              <m:r>
                                <a:rPr lang="en-GB" sz="2800" i="1">
                                  <a:latin typeface="Cambria Math"/>
                                </a:rPr>
                                <m:t>𝜆</m:t>
                              </m:r>
                            </m:e>
                            <m:sub>
                              <m:r>
                                <a:rPr lang="en-GB" sz="2800" i="1">
                                  <a:latin typeface="Cambria Math"/>
                                </a:rPr>
                                <m:t>𝑟𝑡</m:t>
                              </m:r>
                            </m:sub>
                          </m:sSub>
                        </m:e>
                      </m:d>
                      <m:r>
                        <a:rPr lang="en-GB" sz="2800" i="1">
                          <a:latin typeface="Cambria Math"/>
                        </a:rPr>
                        <m:t>=</m:t>
                      </m:r>
                      <m:r>
                        <a:rPr lang="en-US" sz="2800" i="1">
                          <a:latin typeface="Cambria Math"/>
                        </a:rPr>
                        <m:t>𝑙𝑜𝑔</m:t>
                      </m:r>
                      <m:d>
                        <m:dPr>
                          <m:ctrlPr>
                            <a:rPr lang="en-GB" sz="2800" i="1">
                              <a:latin typeface="Cambria Math"/>
                            </a:rPr>
                          </m:ctrlPr>
                        </m:dPr>
                        <m:e>
                          <m:sSub>
                            <m:sSubPr>
                              <m:ctrlPr>
                                <a:rPr lang="en-GB" sz="2800" i="1">
                                  <a:latin typeface="Cambria Math"/>
                                </a:rPr>
                              </m:ctrlPr>
                            </m:sSubPr>
                            <m:e>
                              <m:r>
                                <a:rPr lang="en-US" sz="2800" i="1">
                                  <a:latin typeface="Cambria Math"/>
                                </a:rPr>
                                <m:t>𝑒</m:t>
                              </m:r>
                            </m:e>
                            <m:sub>
                              <m:r>
                                <a:rPr lang="en-US" sz="2800" i="1">
                                  <a:latin typeface="Cambria Math"/>
                                </a:rPr>
                                <m:t>𝑟𝑡</m:t>
                              </m:r>
                            </m:sub>
                          </m:sSub>
                        </m:e>
                      </m:d>
                      <m:r>
                        <a:rPr lang="en-US" sz="2800" i="1">
                          <a:latin typeface="Cambria Math"/>
                        </a:rPr>
                        <m:t>+</m:t>
                      </m:r>
                      <m:sSub>
                        <m:sSubPr>
                          <m:ctrlPr>
                            <a:rPr lang="en-GB" sz="2800" i="1">
                              <a:latin typeface="Cambria Math"/>
                            </a:rPr>
                          </m:ctrlPr>
                        </m:sSubPr>
                        <m:e>
                          <m:r>
                            <a:rPr lang="en-US" sz="2800" i="1">
                              <a:latin typeface="Cambria Math"/>
                            </a:rPr>
                            <m:t>𝛽</m:t>
                          </m:r>
                        </m:e>
                        <m:sub>
                          <m:r>
                            <a:rPr lang="en-US" sz="2800" i="1">
                              <a:latin typeface="Cambria Math"/>
                            </a:rPr>
                            <m:t>0</m:t>
                          </m:r>
                        </m:sub>
                      </m:sSub>
                      <m:r>
                        <a:rPr lang="en-US" sz="2800" i="1">
                          <a:latin typeface="Cambria Math"/>
                        </a:rPr>
                        <m:t>+</m:t>
                      </m:r>
                      <m:sSub>
                        <m:sSubPr>
                          <m:ctrlPr>
                            <a:rPr lang="en-GB" sz="2800" i="1">
                              <a:latin typeface="Cambria Math"/>
                            </a:rPr>
                          </m:ctrlPr>
                        </m:sSubPr>
                        <m:e>
                          <m:r>
                            <a:rPr lang="en-US" sz="2800" i="1">
                              <a:latin typeface="Cambria Math"/>
                            </a:rPr>
                            <m:t>𝛽</m:t>
                          </m:r>
                        </m:e>
                        <m:sub>
                          <m:r>
                            <a:rPr lang="en-US" sz="2800" i="1">
                              <a:latin typeface="Cambria Math"/>
                            </a:rPr>
                            <m:t>𝑑</m:t>
                          </m:r>
                        </m:sub>
                      </m:sSub>
                      <m:sSub>
                        <m:sSubPr>
                          <m:ctrlPr>
                            <a:rPr lang="en-GB" sz="2800" i="1">
                              <a:latin typeface="Cambria Math"/>
                            </a:rPr>
                          </m:ctrlPr>
                        </m:sSubPr>
                        <m:e>
                          <m:r>
                            <a:rPr lang="en-US" sz="2800" i="1">
                              <a:latin typeface="Cambria Math"/>
                            </a:rPr>
                            <m:t>𝑥</m:t>
                          </m:r>
                        </m:e>
                        <m:sub>
                          <m:r>
                            <a:rPr lang="en-US" sz="2800" i="1">
                              <a:latin typeface="Cambria Math"/>
                            </a:rPr>
                            <m:t>𝑟𝑡</m:t>
                          </m:r>
                        </m:sub>
                      </m:sSub>
                      <m:r>
                        <a:rPr lang="en-US" sz="2800" i="1" smtClean="0">
                          <a:latin typeface="Cambria Math"/>
                        </a:rPr>
                        <m:t>+</m:t>
                      </m:r>
                      <m:sSub>
                        <m:sSubPr>
                          <m:ctrlPr>
                            <a:rPr lang="en-GB" sz="2800" i="1">
                              <a:latin typeface="Cambria Math"/>
                            </a:rPr>
                          </m:ctrlPr>
                        </m:sSubPr>
                        <m:e>
                          <m:r>
                            <a:rPr lang="en-US" sz="2800" i="1">
                              <a:latin typeface="Cambria Math"/>
                            </a:rPr>
                            <m:t>𝑢</m:t>
                          </m:r>
                        </m:e>
                        <m:sub>
                          <m:r>
                            <a:rPr lang="en-US" sz="2800" i="1">
                              <a:latin typeface="Cambria Math"/>
                            </a:rPr>
                            <m:t>𝑟𝑡</m:t>
                          </m:r>
                        </m:sub>
                      </m:sSub>
                      <m:r>
                        <a:rPr lang="en-US" sz="2800" i="1">
                          <a:latin typeface="Cambria Math"/>
                        </a:rPr>
                        <m:t>+</m:t>
                      </m:r>
                      <m:sSub>
                        <m:sSubPr>
                          <m:ctrlPr>
                            <a:rPr lang="en-GB" sz="2800" i="1">
                              <a:latin typeface="Cambria Math"/>
                            </a:rPr>
                          </m:ctrlPr>
                        </m:sSubPr>
                        <m:e>
                          <m:r>
                            <a:rPr lang="en-US" sz="2800" i="1">
                              <a:latin typeface="Cambria Math"/>
                            </a:rPr>
                            <m:t>𝑣</m:t>
                          </m:r>
                        </m:e>
                        <m:sub>
                          <m:r>
                            <a:rPr lang="en-US" sz="2800" i="1">
                              <a:latin typeface="Cambria Math"/>
                            </a:rPr>
                            <m:t>𝑟𝑡</m:t>
                          </m:r>
                        </m:sub>
                      </m:sSub>
                      <m:r>
                        <a:rPr lang="en-US" sz="2800" i="1">
                          <a:latin typeface="Cambria Math"/>
                        </a:rPr>
                        <m:t>+</m:t>
                      </m:r>
                      <m:sSub>
                        <m:sSubPr>
                          <m:ctrlPr>
                            <a:rPr lang="en-GB" sz="2800" i="1">
                              <a:latin typeface="Cambria Math"/>
                            </a:rPr>
                          </m:ctrlPr>
                        </m:sSubPr>
                        <m:e>
                          <m:r>
                            <a:rPr lang="en-US" sz="2800" i="1">
                              <a:latin typeface="Cambria Math"/>
                            </a:rPr>
                            <m:t>𝑡𝑡</m:t>
                          </m:r>
                        </m:e>
                        <m:sub>
                          <m:r>
                            <a:rPr lang="en-US" sz="2800" i="1">
                              <a:latin typeface="Cambria Math"/>
                            </a:rPr>
                            <m:t>𝑡</m:t>
                          </m:r>
                        </m:sub>
                      </m:sSub>
                      <m:r>
                        <a:rPr lang="en-US" sz="2800" i="1">
                          <a:latin typeface="Cambria Math"/>
                        </a:rPr>
                        <m:t>+</m:t>
                      </m:r>
                      <m:sSub>
                        <m:sSubPr>
                          <m:ctrlPr>
                            <a:rPr lang="en-GB" sz="2800" i="1">
                              <a:latin typeface="Cambria Math"/>
                            </a:rPr>
                          </m:ctrlPr>
                        </m:sSubPr>
                        <m:e>
                          <m:r>
                            <a:rPr lang="en-US" sz="2800" i="1">
                              <a:latin typeface="Cambria Math"/>
                            </a:rPr>
                            <m:t>𝛾</m:t>
                          </m:r>
                        </m:e>
                        <m:sub>
                          <m:r>
                            <a:rPr lang="en-US" sz="2800" i="1">
                              <a:latin typeface="Cambria Math"/>
                            </a:rPr>
                            <m:t>𝑟𝑡</m:t>
                          </m:r>
                        </m:sub>
                      </m:sSub>
                    </m:oMath>
                  </m:oMathPara>
                </a14:m>
                <a:endParaRPr lang="en-US" altLang="en-US" sz="2800" dirty="0" smtClean="0">
                  <a:latin typeface="Tw Cen MT" panose="020B0602020104020603" pitchFamily="34" charset="0"/>
                </a:endParaRPr>
              </a:p>
              <a:p>
                <a:pPr marL="0" indent="0">
                  <a:buNone/>
                </a:pPr>
                <a:endParaRPr lang="en-US" sz="2800" dirty="0"/>
              </a:p>
              <a:p>
                <a:pPr marL="0" indent="0">
                  <a:buNone/>
                </a:pPr>
                <a:r>
                  <a:rPr lang="en-US" sz="2800" dirty="0" smtClean="0">
                    <a:latin typeface="Tw Cen MT" panose="020B0602020104020603" pitchFamily="34" charset="0"/>
                  </a:rPr>
                  <a:t>Break it down:</a:t>
                </a:r>
                <a:endParaRPr lang="en-US" sz="2800" dirty="0">
                  <a:latin typeface="Tw Cen MT" panose="020B0602020104020603" pitchFamily="34" charset="0"/>
                </a:endParaRPr>
              </a:p>
              <a:p>
                <a:pPr>
                  <a:buFont typeface="Wingdings" panose="05000000000000000000" pitchFamily="2" charset="2"/>
                  <a:buChar char="ü"/>
                </a:pPr>
                <a14:m>
                  <m:oMath xmlns:m="http://schemas.openxmlformats.org/officeDocument/2006/math">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𝑢</m:t>
                        </m:r>
                      </m:e>
                      <m:sub>
                        <m:r>
                          <a:rPr lang="en-US" sz="2800" i="1">
                            <a:latin typeface="Cambria Math" panose="02040503050406030204" pitchFamily="18" charset="0"/>
                          </a:rPr>
                          <m:t>𝑟𝑡</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𝑣</m:t>
                        </m:r>
                      </m:e>
                      <m:sub>
                        <m:r>
                          <a:rPr lang="en-US" sz="2800" i="1">
                            <a:latin typeface="Cambria Math" panose="02040503050406030204" pitchFamily="18" charset="0"/>
                          </a:rPr>
                          <m:t>𝑟𝑡</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𝑡𝑡</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𝛾</m:t>
                        </m:r>
                      </m:e>
                      <m:sub>
                        <m:r>
                          <a:rPr lang="en-US" sz="2800" i="1">
                            <a:latin typeface="Cambria Math" panose="02040503050406030204" pitchFamily="18" charset="0"/>
                          </a:rPr>
                          <m:t>𝑟𝑡</m:t>
                        </m:r>
                      </m:sub>
                    </m:sSub>
                  </m:oMath>
                </a14:m>
                <a:r>
                  <a:rPr lang="fi-FI" altLang="en-US" sz="2800" dirty="0" smtClean="0">
                    <a:latin typeface="Tw Cen MT" panose="020B0602020104020603" pitchFamily="34" charset="0"/>
                  </a:rPr>
                  <a:t> - random effects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𝑑</m:t>
                        </m:r>
                      </m:sub>
                    </m:sSub>
                    <m:sSub>
                      <m:sSubPr>
                        <m:ctrlPr>
                          <a:rPr lang="en-US" sz="2800" i="1">
                            <a:latin typeface="Cambria Math"/>
                          </a:rPr>
                        </m:ctrlPr>
                      </m:sSubPr>
                      <m:e>
                        <m:r>
                          <a:rPr lang="en-US" sz="2800" i="1">
                            <a:latin typeface="Cambria Math" panose="02040503050406030204" pitchFamily="18" charset="0"/>
                          </a:rPr>
                          <m:t>𝑥</m:t>
                        </m:r>
                      </m:e>
                      <m:sub>
                        <m:r>
                          <a:rPr lang="en-US" sz="2800" i="1">
                            <a:latin typeface="Cambria Math" panose="02040503050406030204" pitchFamily="18" charset="0"/>
                          </a:rPr>
                          <m:t>𝑟𝑡</m:t>
                        </m:r>
                      </m:sub>
                    </m:sSub>
                  </m:oMath>
                </a14:m>
                <a:r>
                  <a:rPr lang="fi-FI" altLang="en-US" sz="2800" dirty="0" smtClean="0">
                    <a:latin typeface="Tw Cen MT" panose="020B0602020104020603" pitchFamily="34" charset="0"/>
                  </a:rPr>
                  <a:t> - fixed effects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𝛽</m:t>
                        </m:r>
                      </m:e>
                      <m:sub>
                        <m:r>
                          <a:rPr lang="en-US" sz="2800" i="1">
                            <a:latin typeface="Cambria Math" panose="02040503050406030204" pitchFamily="18" charset="0"/>
                          </a:rPr>
                          <m:t>0</m:t>
                        </m:r>
                      </m:sub>
                    </m:sSub>
                  </m:oMath>
                </a14:m>
                <a:r>
                  <a:rPr lang="fi-FI" altLang="en-US" sz="2800" dirty="0" smtClean="0">
                    <a:latin typeface="Tw Cen MT" panose="020B0602020104020603" pitchFamily="34" charset="0"/>
                  </a:rPr>
                  <a:t>      - intercept term</a:t>
                </a:r>
              </a:p>
              <a:p>
                <a:pPr>
                  <a:buFont typeface="Wingdings" panose="05000000000000000000" pitchFamily="2" charset="2"/>
                  <a:buChar char="ü"/>
                </a:pPr>
                <a14:m>
                  <m:oMath xmlns:m="http://schemas.openxmlformats.org/officeDocument/2006/math">
                    <m:r>
                      <a:rPr lang="en-US" sz="2800" i="1">
                        <a:latin typeface="Cambria Math" panose="02040503050406030204" pitchFamily="18" charset="0"/>
                      </a:rPr>
                      <m:t>𝑙𝑜𝑔</m:t>
                    </m:r>
                    <m:d>
                      <m:dPr>
                        <m:ctrlPr>
                          <a:rPr lang="en-US" sz="2800" i="1">
                            <a:latin typeface="Cambria Math"/>
                          </a:rPr>
                        </m:ctrlPr>
                      </m:dPr>
                      <m:e>
                        <m:sSub>
                          <m:sSubPr>
                            <m:ctrlPr>
                              <a:rPr lang="en-US" sz="2800" i="1">
                                <a:latin typeface="Cambria Math"/>
                              </a:rPr>
                            </m:ctrlPr>
                          </m:sSubPr>
                          <m:e>
                            <m:r>
                              <a:rPr lang="en-US" sz="2800" i="1">
                                <a:latin typeface="Cambria Math" panose="02040503050406030204" pitchFamily="18" charset="0"/>
                              </a:rPr>
                              <m:t>𝑒</m:t>
                            </m:r>
                          </m:e>
                          <m:sub>
                            <m:r>
                              <a:rPr lang="en-US" sz="2800" i="1">
                                <a:latin typeface="Cambria Math" panose="02040503050406030204" pitchFamily="18" charset="0"/>
                              </a:rPr>
                              <m:t>𝑟𝑡</m:t>
                            </m:r>
                          </m:sub>
                        </m:sSub>
                      </m:e>
                    </m:d>
                  </m:oMath>
                </a14:m>
                <a:r>
                  <a:rPr lang="fi-FI" altLang="en-US" sz="2800" dirty="0" smtClean="0">
                    <a:latin typeface="Tw Cen MT" panose="020B0602020104020603" pitchFamily="34" charset="0"/>
                  </a:rPr>
                  <a:t> - model offset</a:t>
                </a:r>
              </a:p>
            </p:txBody>
          </p:sp>
        </mc:Choice>
        <mc:Fallback xmlns="">
          <p:sp>
            <p:nvSpPr>
              <p:cNvPr id="10" name="Rectangle 3"/>
              <p:cNvSpPr txBox="1">
                <a:spLocks noRot="1" noChangeAspect="1" noMove="1" noResize="1" noEditPoints="1" noAdjustHandles="1" noChangeArrowheads="1" noChangeShapeType="1" noTextEdit="1"/>
              </p:cNvSpPr>
              <p:nvPr/>
            </p:nvSpPr>
            <p:spPr>
              <a:xfrm>
                <a:off x="228600" y="1524000"/>
                <a:ext cx="8686800" cy="4876800"/>
              </a:xfrm>
              <a:prstGeom prst="rect">
                <a:avLst/>
              </a:prstGeom>
              <a:blipFill rotWithShape="1">
                <a:blip r:embed="rId3"/>
                <a:stretch>
                  <a:fillRect l="-1474" t="-1250"/>
                </a:stretch>
              </a:blipFill>
            </p:spPr>
            <p:txBody>
              <a:bodyPr/>
              <a:lstStyle/>
              <a:p>
                <a:r>
                  <a:rPr lang="en-GB">
                    <a:noFill/>
                  </a:rPr>
                  <a:t> </a:t>
                </a:r>
              </a:p>
            </p:txBody>
          </p:sp>
        </mc:Fallback>
      </mc:AlternateContent>
    </p:spTree>
    <p:extLst>
      <p:ext uri="{BB962C8B-B14F-4D97-AF65-F5344CB8AC3E}">
        <p14:creationId xmlns:p14="http://schemas.microsoft.com/office/powerpoint/2010/main" val="23764334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524000"/>
            <a:ext cx="8839200" cy="41148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endParaRPr lang="en-ZA" sz="2800" dirty="0">
              <a:solidFill>
                <a:srgbClr val="FF0000"/>
              </a:solidFill>
              <a:latin typeface="Arial Narrow" panose="020B0606020202030204"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4307" y="1219200"/>
                <a:ext cx="86868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latin typeface="Tw Cen MT" panose="020B0602020104020603" pitchFamily="34" charset="0"/>
                  </a:rPr>
                  <a:t>Model specifications via priors and hyper-priors i.e.</a:t>
                </a:r>
                <a:endParaRPr lang="en-US" sz="2800" dirty="0" smtClean="0"/>
              </a:p>
              <a:p>
                <a:pPr marL="0" indent="0">
                  <a:buNone/>
                </a:pPr>
                <a:r>
                  <a:rPr lang="en-US" sz="2800" b="1" dirty="0" smtClean="0">
                    <a:latin typeface="Tw Cen MT" panose="020B0602020104020603" pitchFamily="34" charset="0"/>
                  </a:rPr>
                  <a:t>Priors: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a:rPr>
                          <m:t>𝛽</m:t>
                        </m:r>
                      </m:e>
                      <m:sub>
                        <m:r>
                          <a:rPr lang="en-US" sz="2800" i="1">
                            <a:latin typeface="Cambria Math"/>
                          </a:rPr>
                          <m:t>0</m:t>
                        </m:r>
                      </m:sub>
                    </m:sSub>
                    <m:r>
                      <a:rPr lang="en-US" sz="2800" i="1">
                        <a:latin typeface="Cambria Math"/>
                      </a:rPr>
                      <m:t>~</m:t>
                    </m:r>
                  </m:oMath>
                </a14:m>
                <a:r>
                  <a:rPr lang="en-US" sz="2800" dirty="0" smtClean="0">
                    <a:latin typeface="Tw Cen MT" panose="020B0602020104020603" pitchFamily="34" charset="0"/>
                  </a:rPr>
                  <a:t> flat prior</a:t>
                </a:r>
              </a:p>
              <a:p>
                <a:pPr>
                  <a:buFont typeface="Wingdings" panose="05000000000000000000" pitchFamily="2" charset="2"/>
                  <a:buChar char="ü"/>
                </a:pP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𝛽</m:t>
                            </m:r>
                          </m:e>
                          <m:sub>
                            <m:r>
                              <a:rPr lang="en-US" sz="2800" i="1">
                                <a:latin typeface="Cambria Math"/>
                              </a:rPr>
                              <m:t>𝑑</m:t>
                            </m:r>
                          </m:sub>
                        </m:sSub>
                      </m:e>
                    </m:d>
                    <m:sSubSup>
                      <m:sSubSupPr>
                        <m:ctrlPr>
                          <a:rPr lang="en-US" sz="2800" i="1">
                            <a:latin typeface="Cambria Math"/>
                          </a:rPr>
                        </m:ctrlPr>
                      </m:sSubSupPr>
                      <m:e>
                        <m:r>
                          <a:rPr lang="en-US" sz="2800" i="1">
                            <a:latin typeface="Cambria Math"/>
                          </a:rPr>
                          <m:t>𝜏</m:t>
                        </m:r>
                      </m:e>
                      <m:sub>
                        <m:sSub>
                          <m:sSubPr>
                            <m:ctrlPr>
                              <a:rPr lang="en-US" sz="2800" i="1">
                                <a:latin typeface="Cambria Math"/>
                              </a:rPr>
                            </m:ctrlPr>
                          </m:sSubPr>
                          <m:e>
                            <m:r>
                              <a:rPr lang="en-US" sz="2800" i="1">
                                <a:latin typeface="Cambria Math"/>
                              </a:rPr>
                              <m:t>𝛽</m:t>
                            </m:r>
                          </m:e>
                          <m:sub>
                            <m:r>
                              <a:rPr lang="en-US" sz="2800" i="1">
                                <a:latin typeface="Cambria Math"/>
                              </a:rPr>
                              <m:t>𝑑</m:t>
                            </m:r>
                          </m:sub>
                        </m:sSub>
                      </m:sub>
                      <m:sup>
                        <m:r>
                          <a:rPr lang="en-US" sz="2800" i="1">
                            <a:latin typeface="Cambria Math"/>
                          </a:rPr>
                          <m:t>−1</m:t>
                        </m:r>
                      </m:sup>
                    </m:sSubSup>
                    <m:r>
                      <a:rPr lang="en-US" sz="2800" i="1">
                        <a:latin typeface="Cambria Math"/>
                      </a:rPr>
                      <m:t>~</m:t>
                    </m:r>
                    <m:r>
                      <a:rPr lang="en-US" sz="2800" i="1">
                        <a:latin typeface="Cambria Math"/>
                      </a:rPr>
                      <m:t>𝑁</m:t>
                    </m:r>
                    <m:d>
                      <m:dPr>
                        <m:ctrlPr>
                          <a:rPr lang="en-US" sz="2800" i="1">
                            <a:latin typeface="Cambria Math"/>
                          </a:rPr>
                        </m:ctrlPr>
                      </m:dPr>
                      <m:e>
                        <m:r>
                          <a:rPr lang="en-US" sz="2800" i="1">
                            <a:latin typeface="Cambria Math"/>
                          </a:rPr>
                          <m:t>0,</m:t>
                        </m:r>
                        <m:sSubSup>
                          <m:sSubSupPr>
                            <m:ctrlPr>
                              <a:rPr lang="en-US" sz="2800" i="1">
                                <a:latin typeface="Cambria Math"/>
                              </a:rPr>
                            </m:ctrlPr>
                          </m:sSubSupPr>
                          <m:e>
                            <m:r>
                              <a:rPr lang="en-US" sz="2800" i="1">
                                <a:latin typeface="Cambria Math"/>
                              </a:rPr>
                              <m:t>𝜏</m:t>
                            </m:r>
                          </m:e>
                          <m:sub>
                            <m:sSub>
                              <m:sSubPr>
                                <m:ctrlPr>
                                  <a:rPr lang="en-US" sz="2800" i="1">
                                    <a:latin typeface="Cambria Math"/>
                                  </a:rPr>
                                </m:ctrlPr>
                              </m:sSubPr>
                              <m:e>
                                <m:r>
                                  <a:rPr lang="en-US" sz="2800" i="1">
                                    <a:latin typeface="Cambria Math"/>
                                  </a:rPr>
                                  <m:t>𝛽</m:t>
                                </m:r>
                              </m:e>
                              <m:sub>
                                <m:r>
                                  <a:rPr lang="en-US" sz="2800" i="1">
                                    <a:latin typeface="Cambria Math"/>
                                  </a:rPr>
                                  <m:t>𝑑</m:t>
                                </m:r>
                              </m:sub>
                            </m:sSub>
                          </m:sub>
                          <m:sup>
                            <m:r>
                              <a:rPr lang="en-US" sz="2800" i="1">
                                <a:latin typeface="Cambria Math"/>
                              </a:rPr>
                              <m:t>−1</m:t>
                            </m:r>
                          </m:sup>
                        </m:sSubSup>
                      </m:e>
                    </m:d>
                  </m:oMath>
                </a14:m>
                <a:endParaRPr lang="en-US" sz="2800" dirty="0" smtClean="0">
                  <a:latin typeface="Tw Cen MT" panose="020B0602020104020603" pitchFamily="34" charset="0"/>
                </a:endParaRPr>
              </a:p>
              <a:p>
                <a:pPr>
                  <a:buFont typeface="Wingdings" panose="05000000000000000000" pitchFamily="2" charset="2"/>
                  <a:buChar char="ü"/>
                </a:pP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𝑢</m:t>
                            </m:r>
                          </m:e>
                          <m:sub>
                            <m:r>
                              <a:rPr lang="en-US" sz="2800" i="1">
                                <a:latin typeface="Cambria Math"/>
                              </a:rPr>
                              <m:t>𝑟𝑡</m:t>
                            </m:r>
                          </m:sub>
                        </m:sSub>
                      </m:e>
                    </m:d>
                    <m:sSub>
                      <m:sSubPr>
                        <m:ctrlPr>
                          <a:rPr lang="en-US" sz="2800" i="1">
                            <a:latin typeface="Cambria Math"/>
                          </a:rPr>
                        </m:ctrlPr>
                      </m:sSubPr>
                      <m:e>
                        <m:bar>
                          <m:barPr>
                            <m:pos m:val="top"/>
                            <m:ctrlPr>
                              <a:rPr lang="en-US" sz="2800" i="1">
                                <a:latin typeface="Cambria Math"/>
                              </a:rPr>
                            </m:ctrlPr>
                          </m:barPr>
                          <m:e>
                            <m:r>
                              <a:rPr lang="en-US" sz="2800" i="1">
                                <a:latin typeface="Cambria Math"/>
                              </a:rPr>
                              <m:t>𝑢</m:t>
                            </m:r>
                          </m:e>
                        </m:bar>
                      </m:e>
                      <m:sub>
                        <m:r>
                          <a:rPr lang="en-US" sz="2800" i="1">
                            <a:latin typeface="Cambria Math"/>
                          </a:rPr>
                          <m:t>𝑟𝑡</m:t>
                        </m:r>
                      </m:sub>
                    </m:sSub>
                    <m:r>
                      <a:rPr lang="en-US" sz="2800" i="1">
                        <a:latin typeface="Cambria Math"/>
                      </a:rPr>
                      <m:t>,</m:t>
                    </m:r>
                    <m:sSubSup>
                      <m:sSubSupPr>
                        <m:ctrlPr>
                          <a:rPr lang="en-US" sz="2800" i="1">
                            <a:latin typeface="Cambria Math"/>
                          </a:rPr>
                        </m:ctrlPr>
                      </m:sSubSupPr>
                      <m:e>
                        <m:r>
                          <a:rPr lang="en-US" sz="2800" i="1">
                            <a:latin typeface="Cambria Math"/>
                          </a:rPr>
                          <m:t>𝜏</m:t>
                        </m:r>
                      </m:e>
                      <m:sub>
                        <m:r>
                          <a:rPr lang="en-US" sz="2800" i="1">
                            <a:latin typeface="Cambria Math"/>
                          </a:rPr>
                          <m:t>𝑢</m:t>
                        </m:r>
                      </m:sub>
                      <m:sup>
                        <m:r>
                          <a:rPr lang="en-US" sz="2800" i="1">
                            <a:latin typeface="Cambria Math"/>
                          </a:rPr>
                          <m:t>−1</m:t>
                        </m:r>
                      </m:sup>
                    </m:sSubSup>
                    <m:r>
                      <a:rPr lang="en-US" sz="2800" i="1">
                        <a:latin typeface="Cambria Math"/>
                      </a:rPr>
                      <m:t>~</m:t>
                    </m:r>
                    <m:r>
                      <a:rPr lang="en-US" sz="2800" i="1">
                        <a:latin typeface="Cambria Math"/>
                      </a:rPr>
                      <m:t>𝑁</m:t>
                    </m:r>
                    <m:d>
                      <m:dPr>
                        <m:ctrlPr>
                          <a:rPr lang="en-US" sz="2800" i="1">
                            <a:latin typeface="Cambria Math"/>
                          </a:rPr>
                        </m:ctrlPr>
                      </m:dPr>
                      <m:e>
                        <m:sSub>
                          <m:sSubPr>
                            <m:ctrlPr>
                              <a:rPr lang="en-US" sz="2800" i="1">
                                <a:latin typeface="Cambria Math"/>
                              </a:rPr>
                            </m:ctrlPr>
                          </m:sSubPr>
                          <m:e>
                            <m:bar>
                              <m:barPr>
                                <m:pos m:val="top"/>
                                <m:ctrlPr>
                                  <a:rPr lang="en-US" sz="2800" i="1">
                                    <a:latin typeface="Cambria Math"/>
                                  </a:rPr>
                                </m:ctrlPr>
                              </m:barPr>
                              <m:e>
                                <m:r>
                                  <a:rPr lang="en-US" sz="2800" i="1">
                                    <a:latin typeface="Cambria Math"/>
                                  </a:rPr>
                                  <m:t>𝑢</m:t>
                                </m:r>
                              </m:e>
                            </m:bar>
                          </m:e>
                          <m:sub>
                            <m:r>
                              <a:rPr lang="en-US" sz="2800" i="1">
                                <a:latin typeface="Cambria Math"/>
                              </a:rPr>
                              <m:t>𝑟𝑡</m:t>
                            </m:r>
                          </m:sub>
                        </m:sSub>
                        <m:r>
                          <a:rPr lang="en-US" sz="2800" i="1">
                            <a:latin typeface="Cambria Math"/>
                          </a:rPr>
                          <m:t>,</m:t>
                        </m:r>
                        <m:sSubSup>
                          <m:sSubSupPr>
                            <m:ctrlPr>
                              <a:rPr lang="en-US" sz="2800" i="1">
                                <a:latin typeface="Cambria Math"/>
                              </a:rPr>
                            </m:ctrlPr>
                          </m:sSubSupPr>
                          <m:e>
                            <m:r>
                              <a:rPr lang="en-US" sz="2800" i="1">
                                <a:latin typeface="Cambria Math"/>
                              </a:rPr>
                              <m:t>𝜏</m:t>
                            </m:r>
                          </m:e>
                          <m:sub>
                            <m:r>
                              <a:rPr lang="en-US" sz="2800" i="1">
                                <a:latin typeface="Cambria Math"/>
                              </a:rPr>
                              <m:t>𝑢</m:t>
                            </m:r>
                          </m:sub>
                          <m:sup>
                            <m:r>
                              <a:rPr lang="en-US" sz="2800" i="1">
                                <a:latin typeface="Cambria Math"/>
                              </a:rPr>
                              <m:t>−1</m:t>
                            </m:r>
                          </m:sup>
                        </m:sSubSup>
                      </m:e>
                    </m:d>
                  </m:oMath>
                </a14:m>
                <a:endParaRPr lang="en-US" sz="2800" dirty="0" smtClean="0">
                  <a:latin typeface="Tw Cen MT" panose="020B0602020104020603" pitchFamily="34" charset="0"/>
                </a:endParaRPr>
              </a:p>
              <a:p>
                <a:pPr>
                  <a:buFont typeface="Wingdings" panose="05000000000000000000" pitchFamily="2" charset="2"/>
                  <a:buChar char="ü"/>
                </a:pP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𝑣</m:t>
                            </m:r>
                          </m:e>
                          <m:sub>
                            <m:r>
                              <a:rPr lang="en-US" sz="2800" i="1">
                                <a:latin typeface="Cambria Math"/>
                              </a:rPr>
                              <m:t>𝑟𝑡</m:t>
                            </m:r>
                          </m:sub>
                        </m:sSub>
                      </m:e>
                    </m:d>
                    <m:sSubSup>
                      <m:sSubSupPr>
                        <m:ctrlPr>
                          <a:rPr lang="en-US" sz="2800" i="1">
                            <a:latin typeface="Cambria Math"/>
                          </a:rPr>
                        </m:ctrlPr>
                      </m:sSubSupPr>
                      <m:e>
                        <m:r>
                          <a:rPr lang="en-US" sz="2800" i="1">
                            <a:latin typeface="Cambria Math"/>
                          </a:rPr>
                          <m:t>𝜏</m:t>
                        </m:r>
                      </m:e>
                      <m:sub>
                        <m:r>
                          <a:rPr lang="en-US" sz="2800" i="1">
                            <a:latin typeface="Cambria Math"/>
                          </a:rPr>
                          <m:t>𝑣</m:t>
                        </m:r>
                      </m:sub>
                      <m:sup>
                        <m:r>
                          <a:rPr lang="en-US" sz="2800" i="1">
                            <a:latin typeface="Cambria Math"/>
                          </a:rPr>
                          <m:t>−1</m:t>
                        </m:r>
                      </m:sup>
                    </m:sSubSup>
                    <m:r>
                      <a:rPr lang="en-US" sz="2800" i="1">
                        <a:latin typeface="Cambria Math"/>
                      </a:rPr>
                      <m:t>~</m:t>
                    </m:r>
                    <m:r>
                      <a:rPr lang="en-US" sz="2800" i="1">
                        <a:latin typeface="Cambria Math"/>
                      </a:rPr>
                      <m:t>𝑖𝑛𝑑𝑒𝑝</m:t>
                    </m:r>
                    <m:r>
                      <a:rPr lang="en-US" sz="2800" i="1">
                        <a:latin typeface="Cambria Math"/>
                      </a:rPr>
                      <m:t>.</m:t>
                    </m:r>
                    <m:r>
                      <a:rPr lang="en-US" sz="2800" i="1">
                        <a:latin typeface="Cambria Math"/>
                      </a:rPr>
                      <m:t>𝑁</m:t>
                    </m:r>
                    <m:d>
                      <m:dPr>
                        <m:ctrlPr>
                          <a:rPr lang="en-US" sz="2800" i="1">
                            <a:latin typeface="Cambria Math"/>
                          </a:rPr>
                        </m:ctrlPr>
                      </m:dPr>
                      <m:e>
                        <m:r>
                          <a:rPr lang="en-US" sz="2800" i="1">
                            <a:latin typeface="Cambria Math"/>
                          </a:rPr>
                          <m:t>0,</m:t>
                        </m:r>
                        <m:sSubSup>
                          <m:sSubSupPr>
                            <m:ctrlPr>
                              <a:rPr lang="en-US" sz="2800" i="1">
                                <a:latin typeface="Cambria Math"/>
                              </a:rPr>
                            </m:ctrlPr>
                          </m:sSubSupPr>
                          <m:e>
                            <m:r>
                              <a:rPr lang="en-US" sz="2800" i="1">
                                <a:latin typeface="Cambria Math"/>
                              </a:rPr>
                              <m:t>𝜏</m:t>
                            </m:r>
                          </m:e>
                          <m:sub>
                            <m:r>
                              <a:rPr lang="en-US" sz="2800" i="1">
                                <a:latin typeface="Cambria Math"/>
                              </a:rPr>
                              <m:t>𝑣</m:t>
                            </m:r>
                          </m:sub>
                          <m:sup>
                            <m:r>
                              <a:rPr lang="en-US" sz="2800" i="1">
                                <a:latin typeface="Cambria Math"/>
                              </a:rPr>
                              <m:t>−1</m:t>
                            </m:r>
                          </m:sup>
                        </m:sSubSup>
                      </m:e>
                    </m:d>
                  </m:oMath>
                </a14:m>
                <a:endParaRPr lang="en-US" sz="2800" dirty="0" smtClean="0">
                  <a:latin typeface="Tw Cen MT" panose="020B0602020104020603" pitchFamily="34" charset="0"/>
                </a:endParaRPr>
              </a:p>
              <a:p>
                <a:pPr>
                  <a:buFont typeface="Wingdings" panose="05000000000000000000" pitchFamily="2" charset="2"/>
                  <a:buChar char="ü"/>
                </a:pP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𝑡𝑡</m:t>
                            </m:r>
                          </m:e>
                          <m:sub>
                            <m:r>
                              <a:rPr lang="en-US" sz="2800" i="1">
                                <a:latin typeface="Cambria Math"/>
                              </a:rPr>
                              <m:t>𝑡</m:t>
                            </m:r>
                          </m:sub>
                        </m:sSub>
                      </m:e>
                    </m:d>
                    <m:sSubSup>
                      <m:sSubSupPr>
                        <m:ctrlPr>
                          <a:rPr lang="en-US" sz="2800" i="1">
                            <a:latin typeface="Cambria Math"/>
                          </a:rPr>
                        </m:ctrlPr>
                      </m:sSubSupPr>
                      <m:e>
                        <m:r>
                          <a:rPr lang="en-US" sz="2800" i="1">
                            <a:latin typeface="Cambria Math"/>
                          </a:rPr>
                          <m:t>𝜏</m:t>
                        </m:r>
                      </m:e>
                      <m:sub>
                        <m:r>
                          <a:rPr lang="en-US" sz="2800" i="1">
                            <a:latin typeface="Cambria Math"/>
                          </a:rPr>
                          <m:t>𝑡𝑡</m:t>
                        </m:r>
                      </m:sub>
                      <m:sup>
                        <m:r>
                          <a:rPr lang="en-US" sz="2800" i="1">
                            <a:latin typeface="Cambria Math"/>
                          </a:rPr>
                          <m:t>−1</m:t>
                        </m:r>
                      </m:sup>
                    </m:sSubSup>
                    <m:r>
                      <a:rPr lang="en-US" sz="2800" i="1">
                        <a:latin typeface="Cambria Math"/>
                      </a:rPr>
                      <m:t>~</m:t>
                    </m:r>
                    <m:r>
                      <a:rPr lang="en-US" sz="2800" i="1">
                        <a:latin typeface="Cambria Math"/>
                      </a:rPr>
                      <m:t>𝑁</m:t>
                    </m:r>
                    <m:d>
                      <m:dPr>
                        <m:ctrlPr>
                          <a:rPr lang="en-US" sz="2800" i="1">
                            <a:latin typeface="Cambria Math"/>
                          </a:rPr>
                        </m:ctrlPr>
                      </m:dPr>
                      <m:e>
                        <m:r>
                          <a:rPr lang="en-US" sz="2800" i="1">
                            <a:latin typeface="Cambria Math"/>
                          </a:rPr>
                          <m:t>0,</m:t>
                        </m:r>
                        <m:sSubSup>
                          <m:sSubSupPr>
                            <m:ctrlPr>
                              <a:rPr lang="en-US" sz="2800" i="1">
                                <a:latin typeface="Cambria Math"/>
                              </a:rPr>
                            </m:ctrlPr>
                          </m:sSubSupPr>
                          <m:e>
                            <m:r>
                              <a:rPr lang="en-US" sz="2800" i="1">
                                <a:latin typeface="Cambria Math"/>
                              </a:rPr>
                              <m:t>𝜏</m:t>
                            </m:r>
                          </m:e>
                          <m:sub>
                            <m:r>
                              <a:rPr lang="en-US" sz="2800" i="1">
                                <a:latin typeface="Cambria Math"/>
                              </a:rPr>
                              <m:t>𝑡𝑡</m:t>
                            </m:r>
                          </m:sub>
                          <m:sup>
                            <m:r>
                              <a:rPr lang="en-US" sz="2800" i="1">
                                <a:latin typeface="Cambria Math"/>
                              </a:rPr>
                              <m:t>−1</m:t>
                            </m:r>
                          </m:sup>
                        </m:sSubSup>
                      </m:e>
                    </m:d>
                  </m:oMath>
                </a14:m>
                <a:r>
                  <a:rPr lang="en-US" sz="2800" dirty="0" smtClean="0">
                    <a:latin typeface="Tw Cen MT" panose="020B0602020104020603" pitchFamily="34" charset="0"/>
                  </a:rPr>
                  <a:t>  , </a:t>
                </a:r>
                <a14:m>
                  <m:oMath xmlns:m="http://schemas.openxmlformats.org/officeDocument/2006/math">
                    <m:r>
                      <a:rPr lang="en-US" sz="2800" i="1">
                        <a:latin typeface="Cambria Math"/>
                      </a:rPr>
                      <m:t>𝑡</m:t>
                    </m:r>
                    <m:r>
                      <a:rPr lang="en-US" sz="2800" i="1">
                        <a:latin typeface="Cambria Math"/>
                      </a:rPr>
                      <m:t>=1</m:t>
                    </m:r>
                  </m:oMath>
                </a14:m>
                <a:r>
                  <a:rPr lang="en-US" sz="2800" dirty="0" smtClean="0">
                    <a:latin typeface="Tw Cen MT" panose="020B0602020104020603" pitchFamily="34" charset="0"/>
                  </a:rPr>
                  <a:t>  and     </a:t>
                </a: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𝑡𝑡</m:t>
                            </m:r>
                          </m:e>
                          <m:sub>
                            <m:r>
                              <a:rPr lang="en-US" sz="2800" i="1">
                                <a:latin typeface="Cambria Math"/>
                              </a:rPr>
                              <m:t>𝑡</m:t>
                            </m:r>
                          </m:sub>
                        </m:sSub>
                      </m:e>
                    </m:d>
                    <m:sSub>
                      <m:sSubPr>
                        <m:ctrlPr>
                          <a:rPr lang="en-US" sz="2800" i="1">
                            <a:latin typeface="Cambria Math"/>
                          </a:rPr>
                        </m:ctrlPr>
                      </m:sSubPr>
                      <m:e>
                        <m:r>
                          <a:rPr lang="en-US" sz="2800" i="1">
                            <a:latin typeface="Cambria Math"/>
                          </a:rPr>
                          <m:t>𝑡𝑡</m:t>
                        </m:r>
                      </m:e>
                      <m:sub>
                        <m:r>
                          <a:rPr lang="en-US" sz="2800" i="1">
                            <a:latin typeface="Cambria Math"/>
                          </a:rPr>
                          <m:t>𝑡</m:t>
                        </m:r>
                        <m:r>
                          <a:rPr lang="en-US" sz="2800" i="1">
                            <a:latin typeface="Cambria Math"/>
                          </a:rPr>
                          <m:t>−1</m:t>
                        </m:r>
                      </m:sub>
                    </m:sSub>
                    <m:r>
                      <a:rPr lang="en-US" sz="2800" i="1">
                        <a:latin typeface="Cambria Math"/>
                      </a:rPr>
                      <m:t>,</m:t>
                    </m:r>
                    <m:sSubSup>
                      <m:sSubSupPr>
                        <m:ctrlPr>
                          <a:rPr lang="en-US" sz="2800" i="1">
                            <a:latin typeface="Cambria Math"/>
                          </a:rPr>
                        </m:ctrlPr>
                      </m:sSubSupPr>
                      <m:e>
                        <m:r>
                          <a:rPr lang="en-US" sz="2800" i="1">
                            <a:latin typeface="Cambria Math"/>
                          </a:rPr>
                          <m:t>𝜏</m:t>
                        </m:r>
                      </m:e>
                      <m:sub>
                        <m:r>
                          <a:rPr lang="en-US" sz="2800" i="1">
                            <a:latin typeface="Cambria Math"/>
                          </a:rPr>
                          <m:t>𝑡𝑡</m:t>
                        </m:r>
                      </m:sub>
                      <m:sup>
                        <m:r>
                          <a:rPr lang="en-US" sz="2800" i="1">
                            <a:latin typeface="Cambria Math"/>
                          </a:rPr>
                          <m:t>−1</m:t>
                        </m:r>
                      </m:sup>
                    </m:sSubSup>
                    <m:r>
                      <a:rPr lang="en-US" sz="2800" i="1">
                        <a:latin typeface="Cambria Math"/>
                      </a:rPr>
                      <m:t>~</m:t>
                    </m:r>
                    <m:r>
                      <a:rPr lang="en-US" sz="2800" i="1">
                        <a:latin typeface="Cambria Math"/>
                      </a:rPr>
                      <m:t>𝑁</m:t>
                    </m:r>
                    <m:d>
                      <m:dPr>
                        <m:ctrlPr>
                          <a:rPr lang="en-US" sz="2800" i="1">
                            <a:latin typeface="Cambria Math"/>
                          </a:rPr>
                        </m:ctrlPr>
                      </m:dPr>
                      <m:e>
                        <m:sSub>
                          <m:sSubPr>
                            <m:ctrlPr>
                              <a:rPr lang="en-US" sz="2800" i="1">
                                <a:latin typeface="Cambria Math"/>
                              </a:rPr>
                            </m:ctrlPr>
                          </m:sSubPr>
                          <m:e>
                            <m:r>
                              <a:rPr lang="en-US" sz="2800" i="1">
                                <a:latin typeface="Cambria Math"/>
                              </a:rPr>
                              <m:t>𝑡𝑡</m:t>
                            </m:r>
                          </m:e>
                          <m:sub>
                            <m:r>
                              <a:rPr lang="en-US" sz="2800" i="1">
                                <a:latin typeface="Cambria Math"/>
                              </a:rPr>
                              <m:t>𝑡</m:t>
                            </m:r>
                            <m:r>
                              <a:rPr lang="en-US" sz="2800" i="1">
                                <a:latin typeface="Cambria Math"/>
                              </a:rPr>
                              <m:t>−1</m:t>
                            </m:r>
                          </m:sub>
                        </m:sSub>
                        <m:r>
                          <a:rPr lang="en-US" sz="2800" i="1">
                            <a:latin typeface="Cambria Math"/>
                          </a:rPr>
                          <m:t>,</m:t>
                        </m:r>
                        <m:sSubSup>
                          <m:sSubSupPr>
                            <m:ctrlPr>
                              <a:rPr lang="en-US" sz="2800" i="1">
                                <a:latin typeface="Cambria Math"/>
                              </a:rPr>
                            </m:ctrlPr>
                          </m:sSubSupPr>
                          <m:e>
                            <m:r>
                              <a:rPr lang="en-US" sz="2800" i="1">
                                <a:latin typeface="Cambria Math"/>
                              </a:rPr>
                              <m:t>𝜏</m:t>
                            </m:r>
                          </m:e>
                          <m:sub>
                            <m:r>
                              <a:rPr lang="en-US" sz="2800" i="1">
                                <a:latin typeface="Cambria Math"/>
                              </a:rPr>
                              <m:t>𝑡𝑡</m:t>
                            </m:r>
                          </m:sub>
                          <m:sup>
                            <m:r>
                              <a:rPr lang="en-US" sz="2800" i="1">
                                <a:latin typeface="Cambria Math"/>
                              </a:rPr>
                              <m:t>−1</m:t>
                            </m:r>
                          </m:sup>
                        </m:sSubSup>
                      </m:e>
                    </m:d>
                  </m:oMath>
                </a14:m>
                <a:r>
                  <a:rPr lang="en-US" sz="2800" dirty="0" smtClean="0">
                    <a:latin typeface="Tw Cen MT" panose="020B0602020104020603" pitchFamily="34" charset="0"/>
                  </a:rPr>
                  <a:t>, </a:t>
                </a:r>
                <a14:m>
                  <m:oMath xmlns:m="http://schemas.openxmlformats.org/officeDocument/2006/math">
                    <m:r>
                      <a:rPr lang="en-US" sz="2800" i="1">
                        <a:latin typeface="Cambria Math"/>
                      </a:rPr>
                      <m:t>𝑡</m:t>
                    </m:r>
                    <m:r>
                      <a:rPr lang="en-US" sz="2800" i="1">
                        <a:latin typeface="Cambria Math"/>
                      </a:rPr>
                      <m:t>=2,3,..,</m:t>
                    </m:r>
                    <m:r>
                      <a:rPr lang="en-US" sz="2800" i="1">
                        <a:latin typeface="Cambria Math"/>
                      </a:rPr>
                      <m:t>𝑇</m:t>
                    </m:r>
                  </m:oMath>
                </a14:m>
                <a:endParaRPr lang="en-US" sz="2800" dirty="0" smtClean="0">
                  <a:latin typeface="Tw Cen MT" panose="020B0602020104020603" pitchFamily="34" charset="0"/>
                </a:endParaRPr>
              </a:p>
              <a:p>
                <a:pPr>
                  <a:buFont typeface="Wingdings" panose="05000000000000000000" pitchFamily="2" charset="2"/>
                  <a:buChar char="ü"/>
                </a:pPr>
                <a14:m>
                  <m:oMath xmlns:m="http://schemas.openxmlformats.org/officeDocument/2006/math">
                    <m:d>
                      <m:dPr>
                        <m:begChr m:val=""/>
                        <m:endChr m:val="|"/>
                        <m:ctrlPr>
                          <a:rPr lang="en-US" sz="2800" i="1">
                            <a:latin typeface="Cambria Math"/>
                          </a:rPr>
                        </m:ctrlPr>
                      </m:dPr>
                      <m:e>
                        <m:sSub>
                          <m:sSubPr>
                            <m:ctrlPr>
                              <a:rPr lang="en-US" sz="2800" i="1">
                                <a:latin typeface="Cambria Math"/>
                              </a:rPr>
                            </m:ctrlPr>
                          </m:sSubPr>
                          <m:e>
                            <m:r>
                              <a:rPr lang="en-US" sz="2800" i="1">
                                <a:latin typeface="Cambria Math"/>
                              </a:rPr>
                              <m:t>𝛾</m:t>
                            </m:r>
                          </m:e>
                          <m:sub>
                            <m:r>
                              <a:rPr lang="en-US" sz="2800" i="1">
                                <a:latin typeface="Cambria Math"/>
                              </a:rPr>
                              <m:t>𝑟𝑡</m:t>
                            </m:r>
                          </m:sub>
                        </m:sSub>
                      </m:e>
                    </m:d>
                    <m:sSubSup>
                      <m:sSubSupPr>
                        <m:ctrlPr>
                          <a:rPr lang="en-US" sz="2800" i="1">
                            <a:latin typeface="Cambria Math"/>
                          </a:rPr>
                        </m:ctrlPr>
                      </m:sSubSupPr>
                      <m:e>
                        <m:r>
                          <a:rPr lang="en-US" sz="2800" i="1">
                            <a:latin typeface="Cambria Math"/>
                          </a:rPr>
                          <m:t>𝜏</m:t>
                        </m:r>
                      </m:e>
                      <m:sub>
                        <m:r>
                          <a:rPr lang="en-US" sz="2800" i="1">
                            <a:latin typeface="Cambria Math"/>
                          </a:rPr>
                          <m:t>𝛾</m:t>
                        </m:r>
                      </m:sub>
                      <m:sup>
                        <m:r>
                          <a:rPr lang="en-US" sz="2800" i="1">
                            <a:latin typeface="Cambria Math"/>
                          </a:rPr>
                          <m:t>−1</m:t>
                        </m:r>
                      </m:sup>
                    </m:sSubSup>
                    <m:r>
                      <a:rPr lang="en-US" sz="2800" i="1">
                        <a:latin typeface="Cambria Math"/>
                      </a:rPr>
                      <m:t>~</m:t>
                    </m:r>
                    <m:r>
                      <a:rPr lang="en-US" sz="2800" i="1">
                        <a:latin typeface="Cambria Math"/>
                      </a:rPr>
                      <m:t>𝑁</m:t>
                    </m:r>
                    <m:d>
                      <m:dPr>
                        <m:ctrlPr>
                          <a:rPr lang="en-US" sz="2800" i="1">
                            <a:latin typeface="Cambria Math"/>
                          </a:rPr>
                        </m:ctrlPr>
                      </m:dPr>
                      <m:e>
                        <m:r>
                          <a:rPr lang="en-US" sz="2800" i="1">
                            <a:latin typeface="Cambria Math"/>
                          </a:rPr>
                          <m:t>0,</m:t>
                        </m:r>
                        <m:sSubSup>
                          <m:sSubSupPr>
                            <m:ctrlPr>
                              <a:rPr lang="en-US" sz="2800" i="1">
                                <a:latin typeface="Cambria Math"/>
                              </a:rPr>
                            </m:ctrlPr>
                          </m:sSubSupPr>
                          <m:e>
                            <m:r>
                              <a:rPr lang="en-US" sz="2800" i="1">
                                <a:latin typeface="Cambria Math"/>
                              </a:rPr>
                              <m:t>𝜏</m:t>
                            </m:r>
                          </m:e>
                          <m:sub>
                            <m:r>
                              <a:rPr lang="en-US" sz="2800" i="1">
                                <a:latin typeface="Cambria Math"/>
                              </a:rPr>
                              <m:t>𝛾</m:t>
                            </m:r>
                          </m:sub>
                          <m:sup>
                            <m:r>
                              <a:rPr lang="en-US" sz="2800" i="1">
                                <a:latin typeface="Cambria Math"/>
                              </a:rPr>
                              <m:t>−1</m:t>
                            </m:r>
                          </m:sup>
                        </m:sSubSup>
                      </m:e>
                    </m:d>
                  </m:oMath>
                </a14:m>
                <a:endParaRPr lang="en-US" sz="2800" dirty="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224307" y="1219200"/>
                <a:ext cx="8686800" cy="5334000"/>
              </a:xfrm>
              <a:prstGeom prst="rect">
                <a:avLst/>
              </a:prstGeom>
              <a:blipFill rotWithShape="0">
                <a:blip r:embed="rId3"/>
                <a:stretch>
                  <a:fillRect l="-1474" t="-1143"/>
                </a:stretch>
              </a:blipFill>
            </p:spPr>
            <p:txBody>
              <a:bodyPr/>
              <a:lstStyle/>
              <a:p>
                <a:r>
                  <a:rPr lang="en-US">
                    <a:noFill/>
                  </a:rPr>
                  <a:t> </a:t>
                </a:r>
              </a:p>
            </p:txBody>
          </p:sp>
        </mc:Fallback>
      </mc:AlternateContent>
    </p:spTree>
    <p:extLst>
      <p:ext uri="{BB962C8B-B14F-4D97-AF65-F5344CB8AC3E}">
        <p14:creationId xmlns:p14="http://schemas.microsoft.com/office/powerpoint/2010/main" val="990649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52400" y="1219200"/>
                <a:ext cx="8839200" cy="4419600"/>
              </a:xfrm>
            </p:spPr>
            <p:txBody>
              <a:bodyPr>
                <a:noAutofit/>
              </a:bodyPr>
              <a:lstStyle/>
              <a:p>
                <a:endParaRPr lang="en-US" sz="2800" dirty="0" smtClean="0">
                  <a:latin typeface="Arial Narrow" panose="020B0606020202030204" pitchFamily="34" charset="0"/>
                </a:endParaRPr>
              </a:p>
              <a:p>
                <a:pPr marL="0" indent="0">
                  <a:lnSpc>
                    <a:spcPct val="120000"/>
                  </a:lnSpc>
                  <a:spcBef>
                    <a:spcPts val="0"/>
                  </a:spcBef>
                  <a:spcAft>
                    <a:spcPts val="600"/>
                  </a:spcAft>
                  <a:buNone/>
                </a:pPr>
                <a:r>
                  <a:rPr lang="en-ZA" sz="2800" dirty="0" smtClean="0">
                    <a:solidFill>
                      <a:srgbClr val="FF0000"/>
                    </a:solidFill>
                    <a:latin typeface="Arial Narrow" panose="020B0606020202030204" pitchFamily="34" charset="0"/>
                  </a:rPr>
                  <a:t>		</a:t>
                </a:r>
              </a:p>
              <a:p>
                <a:pPr>
                  <a:lnSpc>
                    <a:spcPct val="120000"/>
                  </a:lnSpc>
                  <a:spcBef>
                    <a:spcPts val="0"/>
                  </a:spcBef>
                  <a:spcAft>
                    <a:spcPts val="600"/>
                  </a:spcAft>
                  <a:buFont typeface="Wingdings" panose="05000000000000000000" pitchFamily="2" charset="2"/>
                  <a:buChar char="ü"/>
                </a:pPr>
                <a:r>
                  <a:rPr lang="en-ZA" sz="2800" dirty="0" smtClean="0">
                    <a:latin typeface="Tw Cen MT" panose="020B0602020104020603" pitchFamily="34" charset="0"/>
                  </a:rPr>
                  <a:t>Taking into account that </a:t>
                </a:r>
                <a14:m>
                  <m:oMath xmlns:m="http://schemas.openxmlformats.org/officeDocument/2006/math">
                    <m:sSubSup>
                      <m:sSubSupPr>
                        <m:ctrlPr>
                          <a:rPr lang="en-US" sz="2800" i="1">
                            <a:latin typeface="Cambria Math"/>
                          </a:rPr>
                        </m:ctrlPr>
                      </m:sSubSupPr>
                      <m:e>
                        <m:r>
                          <a:rPr lang="en-US" sz="2800" i="1">
                            <a:latin typeface="Cambria Math"/>
                          </a:rPr>
                          <m:t>𝜎</m:t>
                        </m:r>
                      </m:e>
                      <m:sub>
                        <m:r>
                          <a:rPr lang="en-US" sz="2800" i="1">
                            <a:latin typeface="Cambria Math"/>
                          </a:rPr>
                          <m:t>𝑖</m:t>
                        </m:r>
                      </m:sub>
                      <m:sup>
                        <m:r>
                          <a:rPr lang="en-US" sz="2800" i="1">
                            <a:latin typeface="Cambria Math"/>
                          </a:rPr>
                          <m:t>2</m:t>
                        </m:r>
                      </m:sup>
                    </m:sSubSup>
                    <m:r>
                      <a:rPr lang="en-US" sz="2800" i="1">
                        <a:latin typeface="Cambria Math"/>
                      </a:rPr>
                      <m:t>=</m:t>
                    </m:r>
                    <m:f>
                      <m:fPr>
                        <m:ctrlPr>
                          <a:rPr lang="en-US" sz="2800" i="1">
                            <a:latin typeface="Cambria Math"/>
                          </a:rPr>
                        </m:ctrlPr>
                      </m:fPr>
                      <m:num>
                        <m:r>
                          <a:rPr lang="en-US" sz="2800" i="1">
                            <a:latin typeface="Cambria Math"/>
                          </a:rPr>
                          <m:t>1</m:t>
                        </m:r>
                      </m:num>
                      <m:den>
                        <m:sSub>
                          <m:sSubPr>
                            <m:ctrlPr>
                              <a:rPr lang="en-US" sz="2800" i="1">
                                <a:latin typeface="Cambria Math"/>
                              </a:rPr>
                            </m:ctrlPr>
                          </m:sSubPr>
                          <m:e>
                            <m:r>
                              <a:rPr lang="en-US" sz="2800" i="1">
                                <a:latin typeface="Cambria Math"/>
                              </a:rPr>
                              <m:t>𝜏</m:t>
                            </m:r>
                          </m:e>
                          <m:sub>
                            <m:r>
                              <a:rPr lang="en-US" sz="2800" i="1">
                                <a:latin typeface="Cambria Math"/>
                              </a:rPr>
                              <m:t>𝑖</m:t>
                            </m:r>
                          </m:sub>
                        </m:sSub>
                      </m:den>
                    </m:f>
                  </m:oMath>
                </a14:m>
                <a:endParaRPr lang="en-ZA" sz="2800" dirty="0" smtClean="0">
                  <a:latin typeface="Tw Cen MT" panose="020B0602020104020603" pitchFamily="34" charset="0"/>
                </a:endParaRPr>
              </a:p>
              <a:p>
                <a:pPr>
                  <a:lnSpc>
                    <a:spcPct val="120000"/>
                  </a:lnSpc>
                  <a:spcBef>
                    <a:spcPts val="0"/>
                  </a:spcBef>
                  <a:spcAft>
                    <a:spcPts val="600"/>
                  </a:spcAft>
                  <a:buFont typeface="Wingdings" panose="05000000000000000000" pitchFamily="2" charset="2"/>
                  <a:buChar char="ü"/>
                </a:pPr>
                <a:r>
                  <a:rPr lang="en-ZA" sz="2800" dirty="0" smtClean="0">
                    <a:latin typeface="Tw Cen MT" panose="020B0602020104020603" pitchFamily="34" charset="0"/>
                  </a:rPr>
                  <a:t>For ease of interpretation </a:t>
                </a:r>
                <a14:m>
                  <m:oMath xmlns:m="http://schemas.openxmlformats.org/officeDocument/2006/math">
                    <m:r>
                      <a:rPr lang="en-US" sz="2800" i="1">
                        <a:latin typeface="Cambria Math"/>
                      </a:rPr>
                      <m:t>𝜎</m:t>
                    </m:r>
                  </m:oMath>
                </a14:m>
                <a:r>
                  <a:rPr lang="en-ZA" sz="2800" dirty="0" smtClean="0">
                    <a:latin typeface="Tw Cen MT" panose="020B0602020104020603" pitchFamily="34" charset="0"/>
                  </a:rPr>
                  <a:t> is calculated</a:t>
                </a:r>
                <a:endParaRPr lang="en-ZA" sz="2800" dirty="0">
                  <a:latin typeface="Tw Cen MT" panose="020B0602020104020603"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52400" y="1219200"/>
                <a:ext cx="8839200" cy="4419600"/>
              </a:xfrm>
              <a:blipFill rotWithShape="0">
                <a:blip r:embed="rId3"/>
                <a:stretch>
                  <a:fillRect l="-1172"/>
                </a:stretch>
              </a:blipFill>
            </p:spPr>
            <p:txBody>
              <a:bodyPr/>
              <a:lstStyle/>
              <a:p>
                <a:r>
                  <a:rPr lang="en-US">
                    <a:noFill/>
                  </a:rPr>
                  <a:t> </a:t>
                </a:r>
              </a:p>
            </p:txBody>
          </p:sp>
        </mc:Fallback>
      </mc:AlternateContent>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Bayesian Set-up…</a:t>
            </a:r>
            <a:endParaRPr lang="en-US" sz="4400" dirty="0">
              <a:solidFill>
                <a:srgbClr val="92742E"/>
              </a:solidFill>
              <a:latin typeface="Tw Cen MT" panose="020B0602020104020603"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a:xfrm>
                <a:off x="224307" y="1219200"/>
                <a:ext cx="86868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latin typeface="Tw Cen MT" panose="020B0602020104020603" pitchFamily="34" charset="0"/>
                  </a:rPr>
                  <a:t>Hyper-priors:</a:t>
                </a:r>
              </a:p>
              <a:p>
                <a:pPr>
                  <a:buFont typeface="Wingdings" panose="05000000000000000000" pitchFamily="2" charset="2"/>
                  <a:buChar char="ü"/>
                </a:pPr>
                <a14:m>
                  <m:oMath xmlns:m="http://schemas.openxmlformats.org/officeDocument/2006/math">
                    <m:sSub>
                      <m:sSubPr>
                        <m:ctrlPr>
                          <a:rPr lang="en-US" sz="2800" i="1">
                            <a:latin typeface="Cambria Math"/>
                          </a:rPr>
                        </m:ctrlPr>
                      </m:sSubPr>
                      <m:e>
                        <m:r>
                          <a:rPr lang="en-US" sz="2800" i="1">
                            <a:latin typeface="Cambria Math"/>
                          </a:rPr>
                          <m:t>𝜏</m:t>
                        </m:r>
                      </m:e>
                      <m:sub>
                        <m:r>
                          <a:rPr lang="en-US" sz="2800" i="1">
                            <a:latin typeface="Cambria Math"/>
                          </a:rPr>
                          <m:t>𝑖</m:t>
                        </m:r>
                      </m:sub>
                    </m:sSub>
                    <m:r>
                      <a:rPr lang="en-US" sz="2800" i="1">
                        <a:latin typeface="Cambria Math"/>
                      </a:rPr>
                      <m:t>~</m:t>
                    </m:r>
                    <m:r>
                      <a:rPr lang="en-US" sz="2800" i="1">
                        <a:latin typeface="Cambria Math"/>
                      </a:rPr>
                      <m:t>𝛤</m:t>
                    </m:r>
                    <m:d>
                      <m:dPr>
                        <m:ctrlPr>
                          <a:rPr lang="en-US" sz="2800" i="1">
                            <a:latin typeface="Cambria Math"/>
                          </a:rPr>
                        </m:ctrlPr>
                      </m:dPr>
                      <m:e>
                        <m:sSub>
                          <m:sSubPr>
                            <m:ctrlPr>
                              <a:rPr lang="en-US" sz="2800" i="1">
                                <a:latin typeface="Cambria Math"/>
                              </a:rPr>
                            </m:ctrlPr>
                          </m:sSubPr>
                          <m:e>
                            <m:r>
                              <a:rPr lang="en-US" sz="2800" i="1">
                                <a:latin typeface="Cambria Math"/>
                              </a:rPr>
                              <m:t>𝑎</m:t>
                            </m:r>
                          </m:e>
                          <m:sub>
                            <m:r>
                              <a:rPr lang="en-US" sz="2800" i="1">
                                <a:latin typeface="Cambria Math"/>
                              </a:rPr>
                              <m:t>𝑖</m:t>
                            </m:r>
                          </m:sub>
                        </m:sSub>
                        <m:r>
                          <a:rPr lang="en-US" sz="2800" i="1">
                            <a:latin typeface="Cambria Math"/>
                          </a:rPr>
                          <m:t>,</m:t>
                        </m:r>
                        <m:sSub>
                          <m:sSubPr>
                            <m:ctrlPr>
                              <a:rPr lang="en-US" sz="2800" i="1">
                                <a:latin typeface="Cambria Math"/>
                              </a:rPr>
                            </m:ctrlPr>
                          </m:sSubPr>
                          <m:e>
                            <m:r>
                              <a:rPr lang="en-US" sz="2800" i="1">
                                <a:latin typeface="Cambria Math"/>
                              </a:rPr>
                              <m:t>𝑏</m:t>
                            </m:r>
                          </m:e>
                          <m:sub>
                            <m:r>
                              <a:rPr lang="en-US" sz="2800" i="1">
                                <a:latin typeface="Cambria Math"/>
                              </a:rPr>
                              <m:t>𝑖</m:t>
                            </m:r>
                          </m:sub>
                        </m:sSub>
                      </m:e>
                    </m:d>
                    <m:r>
                      <a:rPr lang="en-US" sz="2800" b="0" i="0" smtClean="0">
                        <a:latin typeface="Cambria Math" panose="02040503050406030204" pitchFamily="18" charset="0"/>
                      </a:rPr>
                      <m:t>,</m:t>
                    </m:r>
                  </m:oMath>
                </a14:m>
                <a:r>
                  <a:rPr lang="en-US" sz="2800" dirty="0" smtClean="0">
                    <a:latin typeface="Tw Cen MT" panose="020B0602020104020603" pitchFamily="34" charset="0"/>
                  </a:rPr>
                  <a:t>       </a:t>
                </a:r>
                <a14:m>
                  <m:oMath xmlns:m="http://schemas.openxmlformats.org/officeDocument/2006/math">
                    <m:r>
                      <a:rPr lang="en-US" sz="2800" i="1">
                        <a:latin typeface="Cambria Math"/>
                      </a:rPr>
                      <m:t>𝑖</m:t>
                    </m:r>
                    <m:r>
                      <a:rPr lang="en-US" sz="2800" i="1">
                        <a:latin typeface="Cambria Math"/>
                      </a:rPr>
                      <m:t>=</m:t>
                    </m:r>
                    <m:sSub>
                      <m:sSubPr>
                        <m:ctrlPr>
                          <a:rPr lang="en-US" sz="2800" i="1">
                            <a:latin typeface="Cambria Math"/>
                          </a:rPr>
                        </m:ctrlPr>
                      </m:sSubPr>
                      <m:e>
                        <m:r>
                          <a:rPr lang="en-US" sz="2800" i="1">
                            <a:latin typeface="Cambria Math"/>
                          </a:rPr>
                          <m:t>𝛽</m:t>
                        </m:r>
                      </m:e>
                      <m:sub>
                        <m:r>
                          <a:rPr lang="en-US" sz="2800" i="1">
                            <a:latin typeface="Cambria Math"/>
                          </a:rPr>
                          <m:t>𝑑</m:t>
                        </m:r>
                      </m:sub>
                    </m:sSub>
                    <m:r>
                      <a:rPr lang="en-US" sz="2800" i="1">
                        <a:latin typeface="Cambria Math"/>
                      </a:rPr>
                      <m:t>,</m:t>
                    </m:r>
                    <m:r>
                      <a:rPr lang="en-US" sz="2800" i="1">
                        <a:latin typeface="Cambria Math"/>
                      </a:rPr>
                      <m:t>𝑢</m:t>
                    </m:r>
                    <m:r>
                      <a:rPr lang="en-US" sz="2800" i="1">
                        <a:latin typeface="Cambria Math"/>
                      </a:rPr>
                      <m:t>,</m:t>
                    </m:r>
                    <m:r>
                      <a:rPr lang="en-US" sz="2800" i="1">
                        <a:latin typeface="Cambria Math"/>
                      </a:rPr>
                      <m:t>𝑣</m:t>
                    </m:r>
                    <m:r>
                      <a:rPr lang="en-US" sz="2800" i="1">
                        <a:latin typeface="Cambria Math"/>
                      </a:rPr>
                      <m:t>,</m:t>
                    </m:r>
                    <m:r>
                      <a:rPr lang="en-US" sz="2800" i="1">
                        <a:latin typeface="Cambria Math"/>
                      </a:rPr>
                      <m:t>𝑡𝑡</m:t>
                    </m:r>
                    <m:r>
                      <a:rPr lang="en-US" sz="2800" i="1">
                        <a:latin typeface="Cambria Math"/>
                      </a:rPr>
                      <m:t>, </m:t>
                    </m:r>
                    <m:r>
                      <a:rPr lang="en-US" sz="2800" i="1">
                        <a:latin typeface="Cambria Math"/>
                      </a:rPr>
                      <m:t>𝛾</m:t>
                    </m:r>
                  </m:oMath>
                </a14:m>
                <a:endParaRPr lang="en-US" sz="2800" dirty="0" smtClean="0">
                  <a:latin typeface="Tw Cen MT" panose="020B0602020104020603" pitchFamily="34"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a:xfrm>
                <a:off x="224307" y="1219200"/>
                <a:ext cx="8686800" cy="5334000"/>
              </a:xfrm>
              <a:prstGeom prst="rect">
                <a:avLst/>
              </a:prstGeom>
              <a:blipFill rotWithShape="0">
                <a:blip r:embed="rId4"/>
                <a:stretch>
                  <a:fillRect l="-1474" t="-1143"/>
                </a:stretch>
              </a:blipFill>
            </p:spPr>
            <p:txBody>
              <a:bodyPr/>
              <a:lstStyle/>
              <a:p>
                <a:r>
                  <a:rPr lang="en-US">
                    <a:noFill/>
                  </a:rPr>
                  <a:t> </a:t>
                </a:r>
              </a:p>
            </p:txBody>
          </p:sp>
        </mc:Fallback>
      </mc:AlternateContent>
    </p:spTree>
    <p:extLst>
      <p:ext uri="{BB962C8B-B14F-4D97-AF65-F5344CB8AC3E}">
        <p14:creationId xmlns:p14="http://schemas.microsoft.com/office/powerpoint/2010/main" val="26684649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219200"/>
            <a:ext cx="8839200" cy="4419600"/>
          </a:xfrm>
        </p:spPr>
        <p:txBody>
          <a:bodyPr>
            <a:noAutofit/>
          </a:bodyPr>
          <a:lstStyle/>
          <a:p>
            <a:pPr>
              <a:buFont typeface="Wingdings" panose="05000000000000000000" pitchFamily="2" charset="2"/>
              <a:buChar char="ü"/>
            </a:pPr>
            <a:r>
              <a:rPr lang="en-US" sz="2800" dirty="0" smtClean="0">
                <a:latin typeface="Tw Cen MT" panose="020B0602020104020603" pitchFamily="34" charset="0"/>
              </a:rPr>
              <a:t>Markov Chain Monte Carlo (MCMC) is used</a:t>
            </a:r>
          </a:p>
          <a:p>
            <a:pPr>
              <a:buFont typeface="Wingdings" panose="05000000000000000000" pitchFamily="2" charset="2"/>
              <a:buChar char="ü"/>
            </a:pPr>
            <a:r>
              <a:rPr lang="en-US" sz="2800" dirty="0" smtClean="0">
                <a:latin typeface="Tw Cen MT" panose="020B0602020104020603" pitchFamily="34" charset="0"/>
              </a:rPr>
              <a:t>MCMC implement Likelihood approach</a:t>
            </a:r>
          </a:p>
          <a:p>
            <a:pPr>
              <a:buFont typeface="Wingdings" panose="05000000000000000000" pitchFamily="2" charset="2"/>
              <a:buChar char="ü"/>
            </a:pPr>
            <a:r>
              <a:rPr lang="en-US" sz="2800" dirty="0" smtClean="0">
                <a:latin typeface="Tw Cen MT" panose="020B0602020104020603" pitchFamily="34" charset="0"/>
              </a:rPr>
              <a:t>Two sampling approach for the posterior can be used:</a:t>
            </a:r>
          </a:p>
          <a:p>
            <a:pPr lvl="1">
              <a:buFont typeface="Wingdings" panose="05000000000000000000" pitchFamily="2" charset="2"/>
              <a:buChar char="ü"/>
            </a:pPr>
            <a:r>
              <a:rPr lang="en-US" sz="2400" dirty="0" smtClean="0">
                <a:latin typeface="Tw Cen MT" panose="020B0602020104020603" pitchFamily="34" charset="0"/>
              </a:rPr>
              <a:t>Metropolis and Metropolis – Hastings algorithm</a:t>
            </a:r>
          </a:p>
          <a:p>
            <a:pPr lvl="1">
              <a:buFont typeface="Wingdings" panose="05000000000000000000" pitchFamily="2" charset="2"/>
              <a:buChar char="ü"/>
            </a:pPr>
            <a:r>
              <a:rPr lang="en-US" sz="2400" dirty="0" smtClean="0">
                <a:latin typeface="Tw Cen MT" panose="020B0602020104020603" pitchFamily="34" charset="0"/>
              </a:rPr>
              <a:t>Gibbs sampling </a:t>
            </a:r>
          </a:p>
          <a:p>
            <a:pPr>
              <a:buFont typeface="Wingdings" panose="05000000000000000000" pitchFamily="2" charset="2"/>
              <a:buChar char="ü"/>
            </a:pPr>
            <a:r>
              <a:rPr lang="en-US" sz="2800" dirty="0" smtClean="0">
                <a:latin typeface="Tw Cen MT" panose="020B0602020104020603" pitchFamily="34" charset="0"/>
              </a:rPr>
              <a:t>Convergence of parameter a Gelman Rubin approach can be used</a:t>
            </a: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Inferences</a:t>
            </a:r>
            <a:endParaRPr lang="en-US" sz="4400" dirty="0">
              <a:solidFill>
                <a:srgbClr val="92742E"/>
              </a:solidFill>
              <a:latin typeface="Tw Cen MT" panose="020B0602020104020603" pitchFamily="34" charset="0"/>
            </a:endParaRPr>
          </a:p>
        </p:txBody>
      </p:sp>
    </p:spTree>
    <p:extLst>
      <p:ext uri="{BB962C8B-B14F-4D97-AF65-F5344CB8AC3E}">
        <p14:creationId xmlns:p14="http://schemas.microsoft.com/office/powerpoint/2010/main" val="26745352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600200"/>
            <a:ext cx="8839200" cy="3733800"/>
          </a:xfrm>
        </p:spPr>
        <p:txBody>
          <a:bodyPr>
            <a:noAutofit/>
          </a:bodyPr>
          <a:lstStyle/>
          <a:p>
            <a:pPr marL="0" indent="0" algn="just">
              <a:buNone/>
            </a:pPr>
            <a:r>
              <a:rPr lang="en-GB" sz="2800" dirty="0">
                <a:latin typeface="Tw Cen MT" panose="020B0602020104020603" pitchFamily="34" charset="0"/>
              </a:rPr>
              <a:t>Compare to traditional </a:t>
            </a:r>
            <a:r>
              <a:rPr lang="en-GB" sz="2800" dirty="0" smtClean="0">
                <a:latin typeface="Tw Cen MT" panose="020B0602020104020603" pitchFamily="34" charset="0"/>
              </a:rPr>
              <a:t>models, Bayesian models are:</a:t>
            </a:r>
            <a:endParaRPr lang="en-GB" sz="2800" dirty="0">
              <a:latin typeface="Tw Cen MT" panose="020B0602020104020603" pitchFamily="34" charset="0"/>
            </a:endParaRPr>
          </a:p>
          <a:p>
            <a:pPr algn="just">
              <a:buFont typeface="Wingdings" panose="05000000000000000000" pitchFamily="2" charset="2"/>
              <a:buChar char="ü"/>
            </a:pPr>
            <a:r>
              <a:rPr lang="en-GB" sz="2800" dirty="0">
                <a:latin typeface="Tw Cen MT" panose="020B0602020104020603" pitchFamily="34" charset="0"/>
              </a:rPr>
              <a:t>More flexible and very adaptable to unique situations</a:t>
            </a:r>
          </a:p>
          <a:p>
            <a:pPr algn="just">
              <a:buFont typeface="Wingdings" panose="05000000000000000000" pitchFamily="2" charset="2"/>
              <a:buChar char="ü"/>
            </a:pPr>
            <a:r>
              <a:rPr lang="en-GB" sz="2800" dirty="0">
                <a:latin typeface="Tw Cen MT" panose="020B0602020104020603" pitchFamily="34" charset="0"/>
              </a:rPr>
              <a:t>More efficient in using all available evidences</a:t>
            </a:r>
          </a:p>
          <a:p>
            <a:pPr algn="just">
              <a:buFont typeface="Wingdings" panose="05000000000000000000" pitchFamily="2" charset="2"/>
              <a:buChar char="ü"/>
            </a:pPr>
            <a:r>
              <a:rPr lang="en-GB" sz="2800" dirty="0">
                <a:latin typeface="Tw Cen MT" panose="020B0602020104020603" pitchFamily="34" charset="0"/>
              </a:rPr>
              <a:t>More useful in providing relevant quantitative </a:t>
            </a:r>
            <a:r>
              <a:rPr lang="en-GB" sz="2800" dirty="0" smtClean="0">
                <a:latin typeface="Tw Cen MT" panose="020B0602020104020603" pitchFamily="34" charset="0"/>
              </a:rPr>
              <a:t>summaries</a:t>
            </a:r>
          </a:p>
          <a:p>
            <a:pPr algn="just">
              <a:buFont typeface="Wingdings" panose="05000000000000000000" pitchFamily="2" charset="2"/>
              <a:buChar char="ü"/>
            </a:pPr>
            <a:r>
              <a:rPr lang="en-GB" sz="2800" dirty="0" smtClean="0">
                <a:latin typeface="Tw Cen MT" panose="020B0602020104020603" pitchFamily="34" charset="0"/>
              </a:rPr>
              <a:t>Provide accurate predictions of events </a:t>
            </a:r>
            <a:endParaRPr lang="en-GB" sz="2800" dirty="0">
              <a:latin typeface="Tw Cen MT" panose="020B0602020104020603" pitchFamily="34" charset="0"/>
            </a:endParaRPr>
          </a:p>
          <a:p>
            <a:pPr marL="0" indent="0">
              <a:buNone/>
            </a:pPr>
            <a:endParaRPr lang="en-US" sz="2800" dirty="0" smtClean="0">
              <a:latin typeface="Tw Cen MT" panose="020B0602020104020603"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Conclusion</a:t>
            </a:r>
            <a:endParaRPr lang="en-US" sz="4400" dirty="0">
              <a:solidFill>
                <a:srgbClr val="92742E"/>
              </a:solidFill>
              <a:latin typeface="Tw Cen MT" panose="020B0602020104020603" pitchFamily="34" charset="0"/>
            </a:endParaRPr>
          </a:p>
        </p:txBody>
      </p:sp>
    </p:spTree>
    <p:extLst>
      <p:ext uri="{BB962C8B-B14F-4D97-AF65-F5344CB8AC3E}">
        <p14:creationId xmlns:p14="http://schemas.microsoft.com/office/powerpoint/2010/main" val="23804475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7391400"/>
          </a:xfrm>
          <a:prstGeom prst="rect">
            <a:avLst/>
          </a:prstGeom>
        </p:spPr>
      </p:pic>
      <p:sp>
        <p:nvSpPr>
          <p:cNvPr id="5" name="Content Placeholder 2"/>
          <p:cNvSpPr>
            <a:spLocks noGrp="1"/>
          </p:cNvSpPr>
          <p:nvPr>
            <p:ph idx="1"/>
          </p:nvPr>
        </p:nvSpPr>
        <p:spPr>
          <a:xfrm>
            <a:off x="152400" y="1371600"/>
            <a:ext cx="8839200" cy="4191000"/>
          </a:xfrm>
        </p:spPr>
        <p:txBody>
          <a:bodyPr>
            <a:noAutofit/>
          </a:bodyPr>
          <a:lstStyle/>
          <a:p>
            <a:pPr marL="0" indent="0" algn="just">
              <a:buNone/>
            </a:pPr>
            <a:r>
              <a:rPr lang="en-GB" sz="2600" dirty="0" smtClean="0">
                <a:latin typeface="Tw Cen MT" panose="020B0602020104020603" pitchFamily="34" charset="0"/>
              </a:rPr>
              <a:t>[1] Congdon, P. (2003). Applied Bayesian modelling. Wiley Series in Probability and Statistics. Chichester, England: John Wiley and Sons.</a:t>
            </a:r>
          </a:p>
          <a:p>
            <a:pPr marL="0" indent="0" algn="just">
              <a:buNone/>
            </a:pPr>
            <a:r>
              <a:rPr lang="en-GB" sz="2600" dirty="0" smtClean="0">
                <a:latin typeface="Tw Cen MT" panose="020B0602020104020603" pitchFamily="34" charset="0"/>
              </a:rPr>
              <a:t>[2] </a:t>
            </a:r>
            <a:r>
              <a:rPr lang="en-GB" sz="2600" dirty="0" err="1" smtClean="0">
                <a:latin typeface="Tw Cen MT" panose="020B0602020104020603" pitchFamily="34" charset="0"/>
              </a:rPr>
              <a:t>Ntzoufras</a:t>
            </a:r>
            <a:r>
              <a:rPr lang="en-GB" sz="2600" dirty="0" smtClean="0">
                <a:latin typeface="Tw Cen MT" panose="020B0602020104020603" pitchFamily="34" charset="0"/>
              </a:rPr>
              <a:t>, I. (2009). Bayesian modelling using </a:t>
            </a:r>
            <a:r>
              <a:rPr lang="en-GB" sz="2600" dirty="0" err="1" smtClean="0">
                <a:latin typeface="Tw Cen MT" panose="020B0602020104020603" pitchFamily="34" charset="0"/>
              </a:rPr>
              <a:t>WinBUGS</a:t>
            </a:r>
            <a:r>
              <a:rPr lang="en-GB" sz="2600" dirty="0" smtClean="0">
                <a:latin typeface="Tw Cen MT" panose="020B0602020104020603" pitchFamily="34" charset="0"/>
              </a:rPr>
              <a:t>. Hoboken, New Jersey: John Wiley and Sons.</a:t>
            </a:r>
          </a:p>
          <a:p>
            <a:pPr marL="0" indent="0" algn="just">
              <a:buNone/>
            </a:pPr>
            <a:r>
              <a:rPr lang="en-GB" sz="2600" dirty="0" smtClean="0">
                <a:latin typeface="Tw Cen MT" panose="020B0602020104020603" pitchFamily="34" charset="0"/>
              </a:rPr>
              <a:t>[3] Lawson, A.B et al (1999). Disease mapping and risk assessment for public health. New York: John Wiley and Sons.</a:t>
            </a:r>
          </a:p>
          <a:p>
            <a:pPr marL="0" indent="0" algn="just">
              <a:buNone/>
            </a:pPr>
            <a:r>
              <a:rPr lang="en-GB" sz="2600" dirty="0" smtClean="0">
                <a:latin typeface="Tw Cen MT" panose="020B0602020104020603" pitchFamily="34" charset="0"/>
              </a:rPr>
              <a:t>[4] </a:t>
            </a:r>
            <a:r>
              <a:rPr lang="en-GB" sz="2600" dirty="0">
                <a:latin typeface="Tw Cen MT" panose="020B0602020104020603" pitchFamily="34" charset="0"/>
              </a:rPr>
              <a:t>Lawson, A.B et al </a:t>
            </a:r>
            <a:r>
              <a:rPr lang="en-GB" sz="2600" dirty="0" smtClean="0">
                <a:latin typeface="Tw Cen MT" panose="020B0602020104020603" pitchFamily="34" charset="0"/>
              </a:rPr>
              <a:t>(2003). </a:t>
            </a:r>
            <a:r>
              <a:rPr lang="en-GB" sz="2600" dirty="0">
                <a:latin typeface="Tw Cen MT" panose="020B0602020104020603" pitchFamily="34" charset="0"/>
              </a:rPr>
              <a:t>Disease mapping </a:t>
            </a:r>
            <a:r>
              <a:rPr lang="en-GB" sz="2600" dirty="0" smtClean="0">
                <a:latin typeface="Tw Cen MT" panose="020B0602020104020603" pitchFamily="34" charset="0"/>
              </a:rPr>
              <a:t>with </a:t>
            </a:r>
            <a:r>
              <a:rPr lang="en-GB" sz="2600" dirty="0" err="1" smtClean="0">
                <a:latin typeface="Tw Cen MT" panose="020B0602020104020603" pitchFamily="34" charset="0"/>
              </a:rPr>
              <a:t>WinBUGS</a:t>
            </a:r>
            <a:r>
              <a:rPr lang="en-GB" sz="2600" dirty="0" smtClean="0">
                <a:latin typeface="Tw Cen MT" panose="020B0602020104020603" pitchFamily="34" charset="0"/>
              </a:rPr>
              <a:t> and </a:t>
            </a:r>
            <a:r>
              <a:rPr lang="en-GB" sz="2600" dirty="0" err="1" smtClean="0">
                <a:latin typeface="Tw Cen MT" panose="020B0602020104020603" pitchFamily="34" charset="0"/>
              </a:rPr>
              <a:t>MLwiN</a:t>
            </a:r>
            <a:r>
              <a:rPr lang="en-GB" sz="2600" dirty="0" smtClean="0">
                <a:latin typeface="Tw Cen MT" panose="020B0602020104020603" pitchFamily="34" charset="0"/>
              </a:rPr>
              <a:t>. Chichester, England: John </a:t>
            </a:r>
            <a:r>
              <a:rPr lang="en-GB" sz="2600" dirty="0">
                <a:latin typeface="Tw Cen MT" panose="020B0602020104020603" pitchFamily="34" charset="0"/>
              </a:rPr>
              <a:t>Wiley and </a:t>
            </a:r>
            <a:r>
              <a:rPr lang="en-GB" sz="2600" dirty="0" smtClean="0">
                <a:latin typeface="Tw Cen MT" panose="020B0602020104020603" pitchFamily="34" charset="0"/>
              </a:rPr>
              <a:t>Sons.</a:t>
            </a:r>
            <a:endParaRPr lang="en-US" sz="2600" dirty="0" smtClean="0">
              <a:latin typeface="Tw Cen MT" panose="020B0602020104020603" pitchFamily="34" charset="0"/>
            </a:endParaRPr>
          </a:p>
        </p:txBody>
      </p:sp>
      <p:sp>
        <p:nvSpPr>
          <p:cNvPr id="7" name="Rectangle 6"/>
          <p:cNvSpPr/>
          <p:nvPr/>
        </p:nvSpPr>
        <p:spPr>
          <a:xfrm>
            <a:off x="228600" y="-83135"/>
            <a:ext cx="7696200" cy="769441"/>
          </a:xfrm>
          <a:prstGeom prst="rect">
            <a:avLst/>
          </a:prstGeom>
        </p:spPr>
        <p:txBody>
          <a:bodyPr wrap="square">
            <a:spAutoFit/>
          </a:bodyPr>
          <a:lstStyle/>
          <a:p>
            <a:r>
              <a:rPr lang="en-US" sz="4400" dirty="0" smtClean="0">
                <a:solidFill>
                  <a:srgbClr val="92742E"/>
                </a:solidFill>
                <a:latin typeface="Tw Cen MT" panose="020B0602020104020603" pitchFamily="34" charset="0"/>
              </a:rPr>
              <a:t>Key References</a:t>
            </a:r>
            <a:endParaRPr lang="en-US" sz="4400" dirty="0">
              <a:solidFill>
                <a:srgbClr val="92742E"/>
              </a:solidFill>
              <a:latin typeface="Tw Cen MT" panose="020B0602020104020603" pitchFamily="34" charset="0"/>
            </a:endParaRPr>
          </a:p>
        </p:txBody>
      </p:sp>
    </p:spTree>
    <p:extLst>
      <p:ext uri="{BB962C8B-B14F-4D97-AF65-F5344CB8AC3E}">
        <p14:creationId xmlns:p14="http://schemas.microsoft.com/office/powerpoint/2010/main" val="40734686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 y="348367"/>
            <a:ext cx="9144000" cy="6509633"/>
          </a:xfrm>
          <a:prstGeom prst="rect">
            <a:avLst/>
          </a:prstGeom>
        </p:spPr>
      </p:pic>
      <p:pic>
        <p:nvPicPr>
          <p:cNvPr id="6" name="thankyou_Arizona.png"/>
          <p:cNvPicPr/>
          <p:nvPr/>
        </p:nvPicPr>
        <p:blipFill>
          <a:blip r:embed="rId3">
            <a:extLst/>
          </a:blip>
          <a:stretch>
            <a:fillRect/>
          </a:stretch>
        </p:blipFill>
        <p:spPr>
          <a:xfrm>
            <a:off x="1292419" y="2514600"/>
            <a:ext cx="6538311" cy="2971800"/>
          </a:xfrm>
          <a:prstGeom prst="rect">
            <a:avLst/>
          </a:prstGeom>
          <a:ln w="12700">
            <a:miter lim="400000"/>
          </a:ln>
        </p:spPr>
      </p:pic>
      <p:sp>
        <p:nvSpPr>
          <p:cNvPr id="9" name="Shape 164"/>
          <p:cNvSpPr txBox="1">
            <a:spLocks/>
          </p:cNvSpPr>
          <p:nvPr/>
        </p:nvSpPr>
        <p:spPr>
          <a:xfrm flipV="1">
            <a:off x="533400" y="6476999"/>
            <a:ext cx="5257800" cy="45719"/>
          </a:xfrm>
          <a:prstGeom prst="rect">
            <a:avLst/>
          </a:prstGeom>
        </p:spPr>
        <p:txBody>
          <a:bodyPr vert="horz" lIns="0" tIns="0" rIns="0" bIns="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05255">
              <a:spcBef>
                <a:spcPts val="700"/>
              </a:spcBef>
              <a:buNone/>
              <a:defRPr sz="1800" b="0"/>
            </a:pPr>
            <a:endParaRPr lang="en-US" sz="2800" dirty="0">
              <a:latin typeface="Arial Narrow" panose="020B0606020202030204" pitchFamily="34" charset="0"/>
            </a:endParaRPr>
          </a:p>
        </p:txBody>
      </p:sp>
    </p:spTree>
    <p:extLst>
      <p:ext uri="{BB962C8B-B14F-4D97-AF65-F5344CB8AC3E}">
        <p14:creationId xmlns:p14="http://schemas.microsoft.com/office/powerpoint/2010/main" val="3349373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1" y="348367"/>
            <a:ext cx="9144000" cy="6509633"/>
          </a:xfrm>
          <a:prstGeom prst="rect">
            <a:avLst/>
          </a:prstGeom>
        </p:spPr>
      </p:pic>
      <p:sp>
        <p:nvSpPr>
          <p:cNvPr id="7" name="Content Placeholder 2"/>
          <p:cNvSpPr>
            <a:spLocks noGrp="1"/>
          </p:cNvSpPr>
          <p:nvPr>
            <p:ph idx="1"/>
          </p:nvPr>
        </p:nvSpPr>
        <p:spPr>
          <a:xfrm>
            <a:off x="304800" y="3200400"/>
            <a:ext cx="7848600" cy="1752600"/>
          </a:xfrm>
        </p:spPr>
        <p:txBody>
          <a:bodyPr>
            <a:normAutofit/>
          </a:bodyPr>
          <a:lstStyle/>
          <a:p>
            <a:pPr marL="0" indent="0" algn="ctr">
              <a:buNone/>
            </a:pPr>
            <a:r>
              <a:rPr lang="en-ZA" sz="4400" dirty="0" smtClean="0">
                <a:latin typeface="Tw Cen MT" panose="020B0602020104020603" pitchFamily="34" charset="0"/>
              </a:rPr>
              <a:t>Basic Concepts</a:t>
            </a:r>
          </a:p>
        </p:txBody>
      </p:sp>
    </p:spTree>
    <p:extLst>
      <p:ext uri="{BB962C8B-B14F-4D97-AF65-F5344CB8AC3E}">
        <p14:creationId xmlns:p14="http://schemas.microsoft.com/office/powerpoint/2010/main" val="21428067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What is Machine Learning?</a:t>
            </a:r>
            <a:endParaRPr lang="en-US" dirty="0">
              <a:solidFill>
                <a:srgbClr val="92742E"/>
              </a:solidFill>
              <a:latin typeface="Tw Cen MT" panose="020B0602020104020603" pitchFamily="34" charset="0"/>
            </a:endParaRPr>
          </a:p>
        </p:txBody>
      </p:sp>
      <p:sp>
        <p:nvSpPr>
          <p:cNvPr id="6" name="Rectangle 5"/>
          <p:cNvSpPr/>
          <p:nvPr/>
        </p:nvSpPr>
        <p:spPr>
          <a:xfrm>
            <a:off x="114300" y="2514600"/>
            <a:ext cx="8763000" cy="1384995"/>
          </a:xfrm>
          <a:prstGeom prst="rect">
            <a:avLst/>
          </a:prstGeom>
        </p:spPr>
        <p:txBody>
          <a:bodyPr wrap="square">
            <a:spAutoFit/>
          </a:bodyPr>
          <a:lstStyle/>
          <a:p>
            <a:r>
              <a:rPr lang="en-US" sz="2800" dirty="0">
                <a:latin typeface="Tw Cen MT" panose="020B0602020104020603" pitchFamily="34" charset="0"/>
              </a:rPr>
              <a:t>Machine learning, a branch of artificial intelligence, concerns the construction and study of systems that can learn from data.</a:t>
            </a:r>
          </a:p>
        </p:txBody>
      </p:sp>
      <p:pic>
        <p:nvPicPr>
          <p:cNvPr id="7" name="Picture 6"/>
          <p:cNvPicPr>
            <a:picLocks noChangeAspect="1"/>
          </p:cNvPicPr>
          <p:nvPr/>
        </p:nvPicPr>
        <p:blipFill>
          <a:blip r:embed="rId3"/>
          <a:stretch>
            <a:fillRect/>
          </a:stretch>
        </p:blipFill>
        <p:spPr>
          <a:xfrm>
            <a:off x="6705600" y="3352800"/>
            <a:ext cx="1981200" cy="1967537"/>
          </a:xfrm>
          <a:prstGeom prst="rect">
            <a:avLst/>
          </a:prstGeom>
        </p:spPr>
      </p:pic>
    </p:spTree>
    <p:extLst>
      <p:ext uri="{BB962C8B-B14F-4D97-AF65-F5344CB8AC3E}">
        <p14:creationId xmlns:p14="http://schemas.microsoft.com/office/powerpoint/2010/main" val="24070318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What is Machine Learning….</a:t>
            </a:r>
            <a:endParaRPr lang="en-US" dirty="0">
              <a:solidFill>
                <a:srgbClr val="92742E"/>
              </a:solidFill>
              <a:latin typeface="Tw Cen MT" panose="020B0602020104020603" pitchFamily="34" charset="0"/>
            </a:endParaRPr>
          </a:p>
        </p:txBody>
      </p:sp>
      <p:sp>
        <p:nvSpPr>
          <p:cNvPr id="8" name="Content Placeholder 2"/>
          <p:cNvSpPr>
            <a:spLocks noGrp="1"/>
          </p:cNvSpPr>
          <p:nvPr>
            <p:ph sz="quarter" idx="1"/>
          </p:nvPr>
        </p:nvSpPr>
        <p:spPr>
          <a:xfrm>
            <a:off x="152400" y="2221883"/>
            <a:ext cx="8839200" cy="3921654"/>
          </a:xfrm>
        </p:spPr>
        <p:txBody>
          <a:bodyPr>
            <a:noAutofit/>
          </a:bodyPr>
          <a:lstStyle/>
          <a:p>
            <a:pPr marL="0" indent="0">
              <a:buNone/>
            </a:pPr>
            <a:r>
              <a:rPr lang="tr-TR" sz="2800" dirty="0" smtClean="0">
                <a:latin typeface="Tw Cen MT" panose="020B0602020104020603" pitchFamily="34" charset="0"/>
              </a:rPr>
              <a:t>Machine learning is programming </a:t>
            </a:r>
            <a:r>
              <a:rPr lang="tr-TR" sz="2800" dirty="0">
                <a:latin typeface="Tw Cen MT" panose="020B0602020104020603" pitchFamily="34" charset="0"/>
              </a:rPr>
              <a:t>computers to optimize a performance criterion using example data or past experience</a:t>
            </a:r>
            <a:r>
              <a:rPr lang="tr-TR" sz="2800" dirty="0" smtClean="0">
                <a:latin typeface="Tw Cen MT" panose="020B0602020104020603" pitchFamily="34" charset="0"/>
              </a:rPr>
              <a:t>.</a:t>
            </a:r>
            <a:r>
              <a:rPr lang="tr-TR" sz="2800" dirty="0" smtClean="0">
                <a:solidFill>
                  <a:schemeClr val="tx2"/>
                </a:solidFill>
                <a:latin typeface="Tw Cen MT" panose="020B0602020104020603" pitchFamily="34" charset="0"/>
              </a:rPr>
              <a:t>					-- Ethem </a:t>
            </a:r>
            <a:r>
              <a:rPr lang="tr-TR" sz="2800" dirty="0" err="1" smtClean="0">
                <a:solidFill>
                  <a:schemeClr val="tx2"/>
                </a:solidFill>
                <a:latin typeface="Tw Cen MT" panose="020B0602020104020603" pitchFamily="34" charset="0"/>
              </a:rPr>
              <a:t>Alpaydin</a:t>
            </a:r>
            <a:endParaRPr lang="tr-TR" sz="2800" dirty="0" smtClean="0">
              <a:solidFill>
                <a:schemeClr val="tx2"/>
              </a:solidFill>
              <a:latin typeface="Tw Cen MT" panose="020B0602020104020603" pitchFamily="34" charset="0"/>
            </a:endParaRPr>
          </a:p>
          <a:p>
            <a:pPr marL="0" indent="0">
              <a:buNone/>
            </a:pPr>
            <a:endParaRPr lang="tr-TR" sz="2800" dirty="0">
              <a:solidFill>
                <a:schemeClr val="tx2"/>
              </a:solidFill>
              <a:latin typeface="Tw Cen MT" panose="020B0602020104020603" pitchFamily="34" charset="0"/>
            </a:endParaRPr>
          </a:p>
          <a:p>
            <a:pPr marL="0" indent="0">
              <a:buNone/>
            </a:pPr>
            <a:r>
              <a:rPr lang="en-US" sz="2800" dirty="0" smtClean="0">
                <a:latin typeface="Tw Cen MT" panose="020B0602020104020603" pitchFamily="34" charset="0"/>
              </a:rPr>
              <a:t>The goal of machine learning is to develop methods that can automatically detect patterns in data, and then to use the uncovered patterns to predict future data or other outcomes of interest.</a:t>
            </a:r>
            <a:r>
              <a:rPr lang="tr-TR" sz="2800" dirty="0">
                <a:solidFill>
                  <a:schemeClr val="tx2"/>
                </a:solidFill>
                <a:latin typeface="Tw Cen MT" panose="020B0602020104020603" pitchFamily="34" charset="0"/>
              </a:rPr>
              <a:t>					-- Kevin </a:t>
            </a:r>
            <a:r>
              <a:rPr lang="tr-TR" sz="2800" dirty="0" smtClean="0">
                <a:solidFill>
                  <a:schemeClr val="tx2"/>
                </a:solidFill>
                <a:latin typeface="Tw Cen MT" panose="020B0602020104020603" pitchFamily="34" charset="0"/>
              </a:rPr>
              <a:t>P. Murphy</a:t>
            </a:r>
            <a:endParaRPr lang="tr-TR" sz="2800" dirty="0">
              <a:solidFill>
                <a:schemeClr val="tx2"/>
              </a:solidFill>
              <a:latin typeface="Tw Cen MT" panose="020B0602020104020603" pitchFamily="34" charset="0"/>
            </a:endParaRPr>
          </a:p>
          <a:p>
            <a:pPr marL="0" indent="0">
              <a:buNone/>
            </a:pPr>
            <a:endParaRPr lang="tr-TR" sz="2800" dirty="0" smtClean="0">
              <a:solidFill>
                <a:schemeClr val="tx2"/>
              </a:solidFill>
              <a:latin typeface="Tw Cen MT" panose="020B0602020104020603" pitchFamily="34" charset="0"/>
            </a:endParaRPr>
          </a:p>
          <a:p>
            <a:pPr marL="0" indent="0">
              <a:buNone/>
            </a:pPr>
            <a:endParaRPr lang="en-US" sz="2800" dirty="0">
              <a:solidFill>
                <a:schemeClr val="tx2"/>
              </a:solidFill>
              <a:latin typeface="Tw Cen MT" panose="020B0602020104020603" pitchFamily="34" charset="0"/>
            </a:endParaRPr>
          </a:p>
          <a:p>
            <a:pPr marL="0" indent="0">
              <a:buNone/>
            </a:pPr>
            <a:endParaRPr lang="tr-TR" sz="2800" dirty="0">
              <a:solidFill>
                <a:schemeClr val="tx2"/>
              </a:solidFill>
              <a:latin typeface="Tw Cen MT" panose="020B0602020104020603" pitchFamily="34" charset="0"/>
            </a:endParaRPr>
          </a:p>
        </p:txBody>
      </p:sp>
    </p:spTree>
    <p:extLst>
      <p:ext uri="{BB962C8B-B14F-4D97-AF65-F5344CB8AC3E}">
        <p14:creationId xmlns:p14="http://schemas.microsoft.com/office/powerpoint/2010/main" val="35431978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What is Machine Learning….</a:t>
            </a:r>
            <a:endParaRPr lang="en-US" dirty="0">
              <a:solidFill>
                <a:srgbClr val="92742E"/>
              </a:solidFill>
              <a:latin typeface="Tw Cen MT" panose="020B0602020104020603" pitchFamily="34" charset="0"/>
            </a:endParaRPr>
          </a:p>
        </p:txBody>
      </p:sp>
      <p:sp>
        <p:nvSpPr>
          <p:cNvPr id="8" name="Content Placeholder 2"/>
          <p:cNvSpPr>
            <a:spLocks noGrp="1"/>
          </p:cNvSpPr>
          <p:nvPr>
            <p:ph sz="quarter" idx="1"/>
          </p:nvPr>
        </p:nvSpPr>
        <p:spPr>
          <a:xfrm>
            <a:off x="152400" y="2098146"/>
            <a:ext cx="8839200" cy="3845453"/>
          </a:xfrm>
        </p:spPr>
        <p:txBody>
          <a:bodyPr>
            <a:noAutofit/>
          </a:bodyPr>
          <a:lstStyle/>
          <a:p>
            <a:pPr marL="0" indent="0">
              <a:buNone/>
            </a:pPr>
            <a:r>
              <a:rPr lang="en-US" sz="2800" dirty="0" smtClean="0">
                <a:latin typeface="Tw Cen MT" panose="020B0602020104020603" pitchFamily="34" charset="0"/>
              </a:rPr>
              <a:t>The field of pattern recognition is concerned with the automatic discovery of regularities in data through the use of computer algorithms and with the use of these regularities to take actions.</a:t>
            </a:r>
            <a:r>
              <a:rPr lang="tr-TR" sz="2800" dirty="0">
                <a:solidFill>
                  <a:schemeClr val="tx2"/>
                </a:solidFill>
                <a:latin typeface="Tw Cen MT" panose="020B0602020104020603" pitchFamily="34" charset="0"/>
              </a:rPr>
              <a:t>				-- </a:t>
            </a:r>
            <a:r>
              <a:rPr lang="tr-TR" sz="2800" dirty="0" smtClean="0">
                <a:solidFill>
                  <a:schemeClr val="tx2"/>
                </a:solidFill>
                <a:latin typeface="Tw Cen MT" panose="020B0602020104020603" pitchFamily="34" charset="0"/>
              </a:rPr>
              <a:t>Christopher M. Bishop</a:t>
            </a:r>
          </a:p>
          <a:p>
            <a:pPr marL="0" indent="0">
              <a:buNone/>
            </a:pPr>
            <a:endParaRPr lang="en-US" sz="2800" dirty="0" smtClean="0">
              <a:latin typeface="Tw Cen MT" panose="020B0602020104020603" pitchFamily="34" charset="0"/>
            </a:endParaRPr>
          </a:p>
          <a:p>
            <a:pPr marL="0" indent="0">
              <a:buNone/>
            </a:pPr>
            <a:r>
              <a:rPr lang="en-US" sz="2800" dirty="0" smtClean="0">
                <a:latin typeface="Tw Cen MT" panose="020B0602020104020603" pitchFamily="34" charset="0"/>
              </a:rPr>
              <a:t>Machine learning is about predicting the future based on the past.</a:t>
            </a:r>
            <a:r>
              <a:rPr lang="tr-TR" sz="2800" dirty="0">
                <a:solidFill>
                  <a:schemeClr val="tx2"/>
                </a:solidFill>
                <a:latin typeface="Tw Cen MT" panose="020B0602020104020603" pitchFamily="34" charset="0"/>
              </a:rPr>
              <a:t>				</a:t>
            </a:r>
            <a:r>
              <a:rPr lang="en-US" sz="2800" dirty="0" smtClean="0">
                <a:solidFill>
                  <a:schemeClr val="tx2"/>
                </a:solidFill>
                <a:latin typeface="Tw Cen MT" panose="020B0602020104020603" pitchFamily="34" charset="0"/>
              </a:rPr>
              <a:t>	</a:t>
            </a:r>
            <a:r>
              <a:rPr lang="tr-TR" sz="2800" dirty="0" smtClean="0">
                <a:solidFill>
                  <a:schemeClr val="tx2"/>
                </a:solidFill>
                <a:latin typeface="Tw Cen MT" panose="020B0602020104020603" pitchFamily="34" charset="0"/>
              </a:rPr>
              <a:t>-- </a:t>
            </a:r>
            <a:r>
              <a:rPr lang="tr-TR" sz="2800" dirty="0">
                <a:solidFill>
                  <a:schemeClr val="tx2"/>
                </a:solidFill>
                <a:latin typeface="Tw Cen MT" panose="020B0602020104020603" pitchFamily="34" charset="0"/>
              </a:rPr>
              <a:t>Hal Daume </a:t>
            </a:r>
            <a:r>
              <a:rPr lang="tr-TR" sz="2800" dirty="0" smtClean="0">
                <a:solidFill>
                  <a:schemeClr val="tx2"/>
                </a:solidFill>
                <a:latin typeface="Tw Cen MT" panose="020B0602020104020603" pitchFamily="34" charset="0"/>
              </a:rPr>
              <a:t>III</a:t>
            </a:r>
          </a:p>
          <a:p>
            <a:pPr marL="0" indent="0">
              <a:buNone/>
            </a:pPr>
            <a:endParaRPr lang="en-US" sz="2800" dirty="0">
              <a:solidFill>
                <a:schemeClr val="tx2"/>
              </a:solidFill>
              <a:latin typeface="Tw Cen MT" panose="020B0602020104020603" pitchFamily="34" charset="0"/>
            </a:endParaRPr>
          </a:p>
          <a:p>
            <a:pPr marL="0" indent="0">
              <a:buNone/>
            </a:pPr>
            <a:endParaRPr lang="tr-TR" sz="2800" dirty="0">
              <a:solidFill>
                <a:schemeClr val="tx2"/>
              </a:solidFill>
              <a:latin typeface="Tw Cen MT" panose="020B0602020104020603" pitchFamily="34" charset="0"/>
            </a:endParaRPr>
          </a:p>
        </p:txBody>
      </p:sp>
    </p:spTree>
    <p:extLst>
      <p:ext uri="{BB962C8B-B14F-4D97-AF65-F5344CB8AC3E}">
        <p14:creationId xmlns:p14="http://schemas.microsoft.com/office/powerpoint/2010/main" val="15868545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What is Machine Learning….</a:t>
            </a:r>
            <a:endParaRPr lang="en-US" dirty="0">
              <a:solidFill>
                <a:srgbClr val="92742E"/>
              </a:solidFill>
              <a:latin typeface="Tw Cen MT" panose="020B0602020104020603" pitchFamily="34" charset="0"/>
            </a:endParaRPr>
          </a:p>
        </p:txBody>
      </p:sp>
      <p:sp>
        <p:nvSpPr>
          <p:cNvPr id="23" name="Rectangle 22"/>
          <p:cNvSpPr/>
          <p:nvPr/>
        </p:nvSpPr>
        <p:spPr>
          <a:xfrm>
            <a:off x="352598" y="320040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41891" y="3693069"/>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25" name="TextBox 24"/>
          <p:cNvSpPr txBox="1"/>
          <p:nvPr/>
        </p:nvSpPr>
        <p:spPr>
          <a:xfrm rot="19287826">
            <a:off x="1676512" y="3149371"/>
            <a:ext cx="925078" cy="523220"/>
          </a:xfrm>
          <a:prstGeom prst="rect">
            <a:avLst/>
          </a:prstGeom>
          <a:noFill/>
        </p:spPr>
        <p:txBody>
          <a:bodyPr wrap="none" rtlCol="0">
            <a:spAutoFit/>
          </a:bodyPr>
          <a:lstStyle/>
          <a:p>
            <a:r>
              <a:rPr lang="en-US" sz="2800" dirty="0" smtClean="0"/>
              <a:t>learn</a:t>
            </a:r>
            <a:endParaRPr lang="en-US" sz="2800" dirty="0"/>
          </a:p>
        </p:txBody>
      </p:sp>
      <p:sp>
        <p:nvSpPr>
          <p:cNvPr id="26" name="Oval 25"/>
          <p:cNvSpPr/>
          <p:nvPr/>
        </p:nvSpPr>
        <p:spPr>
          <a:xfrm>
            <a:off x="2539830" y="3510846"/>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2751496" y="3744402"/>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8" name="TextBox 27"/>
          <p:cNvSpPr txBox="1"/>
          <p:nvPr/>
        </p:nvSpPr>
        <p:spPr>
          <a:xfrm>
            <a:off x="567306" y="2579512"/>
            <a:ext cx="710200" cy="461665"/>
          </a:xfrm>
          <a:prstGeom prst="rect">
            <a:avLst/>
          </a:prstGeom>
          <a:noFill/>
        </p:spPr>
        <p:txBody>
          <a:bodyPr wrap="none" rtlCol="0">
            <a:spAutoFit/>
          </a:bodyPr>
          <a:lstStyle/>
          <a:p>
            <a:r>
              <a:rPr lang="en-US" sz="2400" dirty="0" smtClean="0"/>
              <a:t>past</a:t>
            </a:r>
          </a:p>
        </p:txBody>
      </p:sp>
      <p:sp>
        <p:nvSpPr>
          <p:cNvPr id="29" name="Right Arrow 28"/>
          <p:cNvSpPr/>
          <p:nvPr/>
        </p:nvSpPr>
        <p:spPr>
          <a:xfrm>
            <a:off x="1806047" y="3889672"/>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0" name="Straight Connector 29"/>
          <p:cNvCxnSpPr/>
          <p:nvPr/>
        </p:nvCxnSpPr>
        <p:spPr>
          <a:xfrm>
            <a:off x="4204928" y="2579512"/>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9287826">
            <a:off x="7959710" y="3011880"/>
            <a:ext cx="1194207" cy="523220"/>
          </a:xfrm>
          <a:prstGeom prst="rect">
            <a:avLst/>
          </a:prstGeom>
          <a:noFill/>
        </p:spPr>
        <p:txBody>
          <a:bodyPr wrap="none" rtlCol="0">
            <a:spAutoFit/>
          </a:bodyPr>
          <a:lstStyle/>
          <a:p>
            <a:r>
              <a:rPr lang="en-US" sz="2800" dirty="0" smtClean="0"/>
              <a:t>predict</a:t>
            </a:r>
            <a:endParaRPr lang="en-US" sz="2800" dirty="0"/>
          </a:p>
        </p:txBody>
      </p:sp>
      <p:sp>
        <p:nvSpPr>
          <p:cNvPr id="32" name="Oval 31"/>
          <p:cNvSpPr/>
          <p:nvPr/>
        </p:nvSpPr>
        <p:spPr>
          <a:xfrm>
            <a:off x="6513989" y="3518625"/>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TextBox 32"/>
          <p:cNvSpPr txBox="1"/>
          <p:nvPr/>
        </p:nvSpPr>
        <p:spPr>
          <a:xfrm>
            <a:off x="6725655" y="3752181"/>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34" name="TextBox 33"/>
          <p:cNvSpPr txBox="1"/>
          <p:nvPr/>
        </p:nvSpPr>
        <p:spPr>
          <a:xfrm>
            <a:off x="4615031" y="2579512"/>
            <a:ext cx="902811" cy="461665"/>
          </a:xfrm>
          <a:prstGeom prst="rect">
            <a:avLst/>
          </a:prstGeom>
          <a:noFill/>
        </p:spPr>
        <p:txBody>
          <a:bodyPr wrap="none" rtlCol="0">
            <a:spAutoFit/>
          </a:bodyPr>
          <a:lstStyle/>
          <a:p>
            <a:r>
              <a:rPr lang="en-US" sz="2400" dirty="0" smtClean="0"/>
              <a:t>future</a:t>
            </a:r>
          </a:p>
        </p:txBody>
      </p:sp>
      <p:sp>
        <p:nvSpPr>
          <p:cNvPr id="35" name="Rectangle 34"/>
          <p:cNvSpPr/>
          <p:nvPr/>
        </p:nvSpPr>
        <p:spPr>
          <a:xfrm>
            <a:off x="4422971" y="3200400"/>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4494580" y="3693069"/>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7" name="Right Arrow 36"/>
          <p:cNvSpPr/>
          <p:nvPr/>
        </p:nvSpPr>
        <p:spPr>
          <a:xfrm>
            <a:off x="5805288" y="3904581"/>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ight Arrow 37"/>
          <p:cNvSpPr/>
          <p:nvPr/>
        </p:nvSpPr>
        <p:spPr>
          <a:xfrm>
            <a:off x="8187307" y="3889672"/>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500461" y="5910590"/>
            <a:ext cx="2443298" cy="523220"/>
          </a:xfrm>
          <a:prstGeom prst="rect">
            <a:avLst/>
          </a:prstGeom>
        </p:spPr>
        <p:txBody>
          <a:bodyPr wrap="none">
            <a:spAutoFit/>
          </a:bodyPr>
          <a:lstStyle/>
          <a:p>
            <a:r>
              <a:rPr lang="tr-TR" sz="2800" dirty="0">
                <a:solidFill>
                  <a:schemeClr val="tx2"/>
                </a:solidFill>
                <a:latin typeface="Tw Cen MT" panose="020B0602020104020603" pitchFamily="34" charset="0"/>
              </a:rPr>
              <a:t>-- Hal Daume III</a:t>
            </a:r>
          </a:p>
        </p:txBody>
      </p:sp>
    </p:spTree>
    <p:extLst>
      <p:ext uri="{BB962C8B-B14F-4D97-AF65-F5344CB8AC3E}">
        <p14:creationId xmlns:p14="http://schemas.microsoft.com/office/powerpoint/2010/main" val="13217429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312"/>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Example</a:t>
            </a:r>
            <a:endParaRPr lang="en-US" dirty="0">
              <a:solidFill>
                <a:srgbClr val="92742E"/>
              </a:solidFill>
              <a:latin typeface="Tw Cen MT" panose="020B0602020104020603" pitchFamily="34" charset="0"/>
            </a:endParaRPr>
          </a:p>
        </p:txBody>
      </p:sp>
      <p:sp>
        <p:nvSpPr>
          <p:cNvPr id="24" name="Oval 23"/>
          <p:cNvSpPr/>
          <p:nvPr/>
        </p:nvSpPr>
        <p:spPr>
          <a:xfrm>
            <a:off x="4360634" y="223079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5770334" y="367859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4360634" y="367859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065234" y="3686508"/>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a:stCxn id="24" idx="4"/>
          </p:cNvCxnSpPr>
          <p:nvPr/>
        </p:nvCxnSpPr>
        <p:spPr>
          <a:xfrm>
            <a:off x="4627334" y="2840391"/>
            <a:ext cx="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6"/>
            <a:endCxn id="25" idx="1"/>
          </p:cNvCxnSpPr>
          <p:nvPr/>
        </p:nvCxnSpPr>
        <p:spPr>
          <a:xfrm>
            <a:off x="4894034" y="2535591"/>
            <a:ext cx="954415" cy="1232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28" idx="7"/>
          </p:cNvCxnSpPr>
          <p:nvPr/>
        </p:nvCxnSpPr>
        <p:spPr>
          <a:xfrm flipH="1">
            <a:off x="3520519" y="2535591"/>
            <a:ext cx="840115" cy="12401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3179534" y="1827029"/>
            <a:ext cx="838200" cy="457200"/>
          </a:xfrm>
          <a:prstGeom prst="wedgeRoundRectCallout">
            <a:avLst>
              <a:gd name="adj1" fmla="val 84445"/>
              <a:gd name="adj2" fmla="val 969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w Cen MT" panose="020B0602020104020603" pitchFamily="34" charset="0"/>
              </a:rPr>
              <a:t>Root</a:t>
            </a:r>
            <a:endParaRPr lang="en-GB" sz="2000" dirty="0">
              <a:latin typeface="Tw Cen MT" panose="020B0602020104020603" pitchFamily="34" charset="0"/>
            </a:endParaRPr>
          </a:p>
        </p:txBody>
      </p:sp>
      <p:sp>
        <p:nvSpPr>
          <p:cNvPr id="33" name="Rounded Rectangular Callout 32"/>
          <p:cNvSpPr/>
          <p:nvPr/>
        </p:nvSpPr>
        <p:spPr>
          <a:xfrm>
            <a:off x="1295400" y="3259491"/>
            <a:ext cx="1295400" cy="457200"/>
          </a:xfrm>
          <a:prstGeom prst="wedgeRoundRectCallout">
            <a:avLst>
              <a:gd name="adj1" fmla="val 84445"/>
              <a:gd name="adj2" fmla="val 969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w Cen MT" panose="020B0602020104020603" pitchFamily="34" charset="0"/>
              </a:rPr>
              <a:t>Leaf node</a:t>
            </a:r>
            <a:endParaRPr lang="en-GB" sz="2000" dirty="0">
              <a:latin typeface="Tw Cen MT" panose="020B0602020104020603" pitchFamily="34" charset="0"/>
            </a:endParaRPr>
          </a:p>
        </p:txBody>
      </p:sp>
      <p:sp>
        <p:nvSpPr>
          <p:cNvPr id="34" name="Oval 33"/>
          <p:cNvSpPr/>
          <p:nvPr/>
        </p:nvSpPr>
        <p:spPr>
          <a:xfrm>
            <a:off x="7161746" y="582931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5522392" y="582931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3655588" y="582931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1942046" y="5829311"/>
            <a:ext cx="533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p:cNvCxnSpPr>
            <a:endCxn id="37" idx="0"/>
          </p:cNvCxnSpPr>
          <p:nvPr/>
        </p:nvCxnSpPr>
        <p:spPr>
          <a:xfrm flipH="1">
            <a:off x="2208746" y="4223954"/>
            <a:ext cx="916315" cy="16053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6" idx="1"/>
          </p:cNvCxnSpPr>
          <p:nvPr/>
        </p:nvCxnSpPr>
        <p:spPr>
          <a:xfrm>
            <a:off x="3313646" y="4313228"/>
            <a:ext cx="420057" cy="16053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5" idx="0"/>
          </p:cNvCxnSpPr>
          <p:nvPr/>
        </p:nvCxnSpPr>
        <p:spPr>
          <a:xfrm flipH="1">
            <a:off x="5789092" y="4305311"/>
            <a:ext cx="229654"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a:off x="6207331" y="4216037"/>
            <a:ext cx="1032530" cy="1702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ular Callout 41"/>
          <p:cNvSpPr/>
          <p:nvPr/>
        </p:nvSpPr>
        <p:spPr>
          <a:xfrm>
            <a:off x="1277028" y="3246428"/>
            <a:ext cx="1330036" cy="457200"/>
          </a:xfrm>
          <a:prstGeom prst="wedgeRoundRectCallout">
            <a:avLst>
              <a:gd name="adj1" fmla="val 84445"/>
              <a:gd name="adj2" fmla="val 969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w Cen MT" panose="020B0602020104020603" pitchFamily="34" charset="0"/>
              </a:rPr>
              <a:t>Sprit node</a:t>
            </a:r>
            <a:endParaRPr lang="en-GB" sz="2000" dirty="0">
              <a:latin typeface="Tw Cen MT" panose="020B0602020104020603" pitchFamily="34" charset="0"/>
            </a:endParaRPr>
          </a:p>
        </p:txBody>
      </p:sp>
      <p:sp>
        <p:nvSpPr>
          <p:cNvPr id="43" name="Rounded Rectangular Callout 42"/>
          <p:cNvSpPr/>
          <p:nvPr/>
        </p:nvSpPr>
        <p:spPr>
          <a:xfrm>
            <a:off x="170149" y="5376069"/>
            <a:ext cx="1295400" cy="457200"/>
          </a:xfrm>
          <a:prstGeom prst="wedgeRoundRectCallout">
            <a:avLst>
              <a:gd name="adj1" fmla="val 84445"/>
              <a:gd name="adj2" fmla="val 969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w Cen MT" panose="020B0602020104020603" pitchFamily="34" charset="0"/>
              </a:rPr>
              <a:t>Leaf node</a:t>
            </a:r>
            <a:endParaRPr lang="en-GB" sz="2000" dirty="0">
              <a:latin typeface="Tw Cen MT" panose="020B0602020104020603" pitchFamily="34" charset="0"/>
            </a:endParaRPr>
          </a:p>
        </p:txBody>
      </p:sp>
      <p:sp>
        <p:nvSpPr>
          <p:cNvPr id="44" name="Rectangle 43"/>
          <p:cNvSpPr/>
          <p:nvPr/>
        </p:nvSpPr>
        <p:spPr>
          <a:xfrm>
            <a:off x="4600600" y="1840294"/>
            <a:ext cx="243734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Weather outlook</a:t>
            </a:r>
            <a:endParaRPr lang="en-GB" sz="2400" dirty="0">
              <a:solidFill>
                <a:schemeClr val="tx1"/>
              </a:solidFill>
              <a:latin typeface="Tw Cen MT" panose="020B0602020104020603" pitchFamily="34" charset="0"/>
            </a:endParaRPr>
          </a:p>
        </p:txBody>
      </p:sp>
      <p:sp>
        <p:nvSpPr>
          <p:cNvPr id="45" name="Rectangle 44"/>
          <p:cNvSpPr/>
          <p:nvPr/>
        </p:nvSpPr>
        <p:spPr>
          <a:xfrm>
            <a:off x="3027230" y="2840391"/>
            <a:ext cx="91334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sunny</a:t>
            </a:r>
            <a:endParaRPr lang="en-GB" sz="2400" dirty="0">
              <a:solidFill>
                <a:schemeClr val="tx1"/>
              </a:solidFill>
              <a:latin typeface="Tw Cen MT" panose="020B0602020104020603" pitchFamily="34" charset="0"/>
            </a:endParaRPr>
          </a:p>
        </p:txBody>
      </p:sp>
      <p:sp>
        <p:nvSpPr>
          <p:cNvPr id="46" name="Rectangle 45"/>
          <p:cNvSpPr/>
          <p:nvPr/>
        </p:nvSpPr>
        <p:spPr>
          <a:xfrm>
            <a:off x="4544605" y="3068991"/>
            <a:ext cx="91334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rainy</a:t>
            </a:r>
            <a:endParaRPr lang="en-GB" sz="2400" dirty="0">
              <a:solidFill>
                <a:schemeClr val="tx1"/>
              </a:solidFill>
              <a:latin typeface="Tw Cen MT" panose="020B0602020104020603" pitchFamily="34" charset="0"/>
            </a:endParaRPr>
          </a:p>
        </p:txBody>
      </p:sp>
      <p:sp>
        <p:nvSpPr>
          <p:cNvPr id="47" name="Rectangle 46"/>
          <p:cNvSpPr/>
          <p:nvPr/>
        </p:nvSpPr>
        <p:spPr>
          <a:xfrm>
            <a:off x="5306976" y="2719554"/>
            <a:ext cx="123046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overcast</a:t>
            </a:r>
            <a:endParaRPr lang="en-GB" sz="2400" dirty="0">
              <a:solidFill>
                <a:schemeClr val="tx1"/>
              </a:solidFill>
              <a:latin typeface="Tw Cen MT" panose="020B0602020104020603" pitchFamily="34" charset="0"/>
            </a:endParaRPr>
          </a:p>
        </p:txBody>
      </p:sp>
      <p:sp>
        <p:nvSpPr>
          <p:cNvPr id="48" name="Oval 47"/>
          <p:cNvSpPr/>
          <p:nvPr/>
        </p:nvSpPr>
        <p:spPr>
          <a:xfrm>
            <a:off x="4360634" y="3674237"/>
            <a:ext cx="5334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Y</a:t>
            </a:r>
            <a:endParaRPr lang="en-GB" sz="2400" dirty="0">
              <a:solidFill>
                <a:schemeClr val="tx1"/>
              </a:solidFill>
              <a:latin typeface="Tw Cen MT" panose="020B0602020104020603" pitchFamily="34" charset="0"/>
            </a:endParaRPr>
          </a:p>
        </p:txBody>
      </p:sp>
      <p:sp>
        <p:nvSpPr>
          <p:cNvPr id="49" name="Rectangle 48"/>
          <p:cNvSpPr/>
          <p:nvPr/>
        </p:nvSpPr>
        <p:spPr>
          <a:xfrm>
            <a:off x="6320097" y="3787471"/>
            <a:ext cx="909296" cy="423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windy</a:t>
            </a:r>
            <a:endParaRPr lang="en-GB" sz="2400" dirty="0">
              <a:solidFill>
                <a:schemeClr val="tx1"/>
              </a:solidFill>
              <a:latin typeface="Tw Cen MT" panose="020B0602020104020603" pitchFamily="34" charset="0"/>
            </a:endParaRPr>
          </a:p>
        </p:txBody>
      </p:sp>
      <p:sp>
        <p:nvSpPr>
          <p:cNvPr id="50" name="Rectangle 49"/>
          <p:cNvSpPr/>
          <p:nvPr/>
        </p:nvSpPr>
        <p:spPr>
          <a:xfrm>
            <a:off x="1770792" y="3900705"/>
            <a:ext cx="1294442" cy="423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humidity</a:t>
            </a:r>
            <a:endParaRPr lang="en-GB" sz="2400" dirty="0">
              <a:solidFill>
                <a:schemeClr val="tx1"/>
              </a:solidFill>
              <a:latin typeface="Tw Cen MT" panose="020B0602020104020603" pitchFamily="34" charset="0"/>
            </a:endParaRPr>
          </a:p>
        </p:txBody>
      </p:sp>
      <p:sp>
        <p:nvSpPr>
          <p:cNvPr id="51" name="Rectangle 50"/>
          <p:cNvSpPr/>
          <p:nvPr/>
        </p:nvSpPr>
        <p:spPr>
          <a:xfrm>
            <a:off x="1791754" y="4937229"/>
            <a:ext cx="781760" cy="34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high</a:t>
            </a:r>
            <a:endParaRPr lang="en-GB" sz="2400" dirty="0">
              <a:solidFill>
                <a:schemeClr val="tx1"/>
              </a:solidFill>
              <a:latin typeface="Tw Cen MT" panose="020B0602020104020603" pitchFamily="34" charset="0"/>
            </a:endParaRPr>
          </a:p>
        </p:txBody>
      </p:sp>
      <p:sp>
        <p:nvSpPr>
          <p:cNvPr id="52" name="Oval 51"/>
          <p:cNvSpPr/>
          <p:nvPr/>
        </p:nvSpPr>
        <p:spPr>
          <a:xfrm>
            <a:off x="1943100" y="5829311"/>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w Cen MT" panose="020B0602020104020603" pitchFamily="34" charset="0"/>
              </a:rPr>
              <a:t>N</a:t>
            </a:r>
            <a:endParaRPr lang="en-GB" sz="2400" dirty="0">
              <a:latin typeface="Tw Cen MT" panose="020B0602020104020603" pitchFamily="34" charset="0"/>
            </a:endParaRPr>
          </a:p>
        </p:txBody>
      </p:sp>
      <p:sp>
        <p:nvSpPr>
          <p:cNvPr id="53" name="Rectangle 52"/>
          <p:cNvSpPr/>
          <p:nvPr/>
        </p:nvSpPr>
        <p:spPr>
          <a:xfrm>
            <a:off x="3523674" y="5013569"/>
            <a:ext cx="1106912" cy="34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normal</a:t>
            </a:r>
            <a:endParaRPr lang="en-GB" sz="2400" dirty="0">
              <a:solidFill>
                <a:schemeClr val="tx1"/>
              </a:solidFill>
              <a:latin typeface="Tw Cen MT" panose="020B0602020104020603" pitchFamily="34" charset="0"/>
            </a:endParaRPr>
          </a:p>
        </p:txBody>
      </p:sp>
      <p:sp>
        <p:nvSpPr>
          <p:cNvPr id="54" name="Oval 53"/>
          <p:cNvSpPr/>
          <p:nvPr/>
        </p:nvSpPr>
        <p:spPr>
          <a:xfrm>
            <a:off x="3655588" y="5820206"/>
            <a:ext cx="5334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w Cen MT" panose="020B0602020104020603" pitchFamily="34" charset="0"/>
              </a:rPr>
              <a:t>Y</a:t>
            </a:r>
            <a:endParaRPr lang="en-GB" sz="2400" dirty="0">
              <a:latin typeface="Tw Cen MT" panose="020B0602020104020603" pitchFamily="34" charset="0"/>
            </a:endParaRPr>
          </a:p>
        </p:txBody>
      </p:sp>
      <p:sp>
        <p:nvSpPr>
          <p:cNvPr id="55" name="Rectangle 54"/>
          <p:cNvSpPr/>
          <p:nvPr/>
        </p:nvSpPr>
        <p:spPr>
          <a:xfrm>
            <a:off x="5068110" y="5045143"/>
            <a:ext cx="799046" cy="34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false</a:t>
            </a:r>
            <a:endParaRPr lang="en-GB" sz="2400" dirty="0">
              <a:solidFill>
                <a:schemeClr val="tx1"/>
              </a:solidFill>
              <a:latin typeface="Tw Cen MT" panose="020B0602020104020603" pitchFamily="34" charset="0"/>
            </a:endParaRPr>
          </a:p>
        </p:txBody>
      </p:sp>
      <p:sp>
        <p:nvSpPr>
          <p:cNvPr id="56" name="Oval 55"/>
          <p:cNvSpPr/>
          <p:nvPr/>
        </p:nvSpPr>
        <p:spPr>
          <a:xfrm>
            <a:off x="5522392" y="5828914"/>
            <a:ext cx="5334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w Cen MT" panose="020B0602020104020603" pitchFamily="34" charset="0"/>
              </a:rPr>
              <a:t>Y</a:t>
            </a:r>
            <a:endParaRPr lang="en-GB" sz="2400" dirty="0">
              <a:latin typeface="Tw Cen MT" panose="020B0602020104020603" pitchFamily="34" charset="0"/>
            </a:endParaRPr>
          </a:p>
        </p:txBody>
      </p:sp>
      <p:sp>
        <p:nvSpPr>
          <p:cNvPr id="57" name="Rectangle 56"/>
          <p:cNvSpPr/>
          <p:nvPr/>
        </p:nvSpPr>
        <p:spPr>
          <a:xfrm>
            <a:off x="6785213" y="5017527"/>
            <a:ext cx="799046" cy="34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true</a:t>
            </a:r>
            <a:endParaRPr lang="en-GB" sz="2400" dirty="0">
              <a:solidFill>
                <a:schemeClr val="tx1"/>
              </a:solidFill>
              <a:latin typeface="Tw Cen MT" panose="020B0602020104020603" pitchFamily="34" charset="0"/>
            </a:endParaRPr>
          </a:p>
        </p:txBody>
      </p:sp>
      <p:sp>
        <p:nvSpPr>
          <p:cNvPr id="58" name="Oval 57"/>
          <p:cNvSpPr/>
          <p:nvPr/>
        </p:nvSpPr>
        <p:spPr>
          <a:xfrm>
            <a:off x="7163115" y="5814268"/>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w Cen MT" panose="020B0602020104020603" pitchFamily="34" charset="0"/>
              </a:rPr>
              <a:t>N</a:t>
            </a:r>
            <a:endParaRPr lang="en-GB" sz="2400" dirty="0">
              <a:latin typeface="Tw Cen MT" panose="020B0602020104020603" pitchFamily="34" charset="0"/>
            </a:endParaRPr>
          </a:p>
        </p:txBody>
      </p:sp>
    </p:spTree>
    <p:extLst>
      <p:ext uri="{BB962C8B-B14F-4D97-AF65-F5344CB8AC3E}">
        <p14:creationId xmlns:p14="http://schemas.microsoft.com/office/powerpoint/2010/main" val="3342316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53" presetClass="entr" presetSubtype="16"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Effect transition="in" filter="fade">
                                      <p:cBhvr>
                                        <p:cTn id="49" dur="500"/>
                                        <p:tgtEl>
                                          <p:spTgt spid="4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ppt_w</p:attrName>
                                        </p:attrNameLst>
                                      </p:cBhvr>
                                      <p:tavLst>
                                        <p:tav tm="0">
                                          <p:val>
                                            <p:fltVal val="0"/>
                                          </p:val>
                                        </p:tav>
                                        <p:tav tm="100000">
                                          <p:val>
                                            <p:strVal val="#ppt_w"/>
                                          </p:val>
                                        </p:tav>
                                      </p:tavLst>
                                    </p:anim>
                                    <p:anim calcmode="lin" valueType="num">
                                      <p:cBhvr>
                                        <p:cTn id="65" dur="500" fill="hold"/>
                                        <p:tgtEl>
                                          <p:spTgt spid="46"/>
                                        </p:tgtEl>
                                        <p:attrNameLst>
                                          <p:attrName>ppt_h</p:attrName>
                                        </p:attrNameLst>
                                      </p:cBhvr>
                                      <p:tavLst>
                                        <p:tav tm="0">
                                          <p:val>
                                            <p:fltVal val="0"/>
                                          </p:val>
                                        </p:tav>
                                        <p:tav tm="100000">
                                          <p:val>
                                            <p:strVal val="#ppt_h"/>
                                          </p:val>
                                        </p:tav>
                                      </p:tavLst>
                                    </p:anim>
                                    <p:animEffect transition="in" filter="fade">
                                      <p:cBhvr>
                                        <p:cTn id="66" dur="500"/>
                                        <p:tgtEl>
                                          <p:spTgt spid="4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fltVal val="0"/>
                                          </p:val>
                                        </p:tav>
                                        <p:tav tm="100000">
                                          <p:val>
                                            <p:strVal val="#ppt_h"/>
                                          </p:val>
                                        </p:tav>
                                      </p:tavLst>
                                    </p:anim>
                                    <p:animEffect transition="in" filter="fade">
                                      <p:cBhvr>
                                        <p:cTn id="71" dur="500"/>
                                        <p:tgtEl>
                                          <p:spTgt spid="4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p:cTn id="74" dur="500" fill="hold"/>
                                        <p:tgtEl>
                                          <p:spTgt spid="44"/>
                                        </p:tgtEl>
                                        <p:attrNameLst>
                                          <p:attrName>ppt_w</p:attrName>
                                        </p:attrNameLst>
                                      </p:cBhvr>
                                      <p:tavLst>
                                        <p:tav tm="0">
                                          <p:val>
                                            <p:fltVal val="0"/>
                                          </p:val>
                                        </p:tav>
                                        <p:tav tm="100000">
                                          <p:val>
                                            <p:strVal val="#ppt_w"/>
                                          </p:val>
                                        </p:tav>
                                      </p:tavLst>
                                    </p:anim>
                                    <p:anim calcmode="lin" valueType="num">
                                      <p:cBhvr>
                                        <p:cTn id="75" dur="500" fill="hold"/>
                                        <p:tgtEl>
                                          <p:spTgt spid="44"/>
                                        </p:tgtEl>
                                        <p:attrNameLst>
                                          <p:attrName>ppt_h</p:attrName>
                                        </p:attrNameLst>
                                      </p:cBhvr>
                                      <p:tavLst>
                                        <p:tav tm="0">
                                          <p:val>
                                            <p:fltVal val="0"/>
                                          </p:val>
                                        </p:tav>
                                        <p:tav tm="100000">
                                          <p:val>
                                            <p:strVal val="#ppt_h"/>
                                          </p:val>
                                        </p:tav>
                                      </p:tavLst>
                                    </p:anim>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p:cTn id="81" dur="500" fill="hold"/>
                                        <p:tgtEl>
                                          <p:spTgt spid="48"/>
                                        </p:tgtEl>
                                        <p:attrNameLst>
                                          <p:attrName>ppt_w</p:attrName>
                                        </p:attrNameLst>
                                      </p:cBhvr>
                                      <p:tavLst>
                                        <p:tav tm="0">
                                          <p:val>
                                            <p:fltVal val="0"/>
                                          </p:val>
                                        </p:tav>
                                        <p:tav tm="100000">
                                          <p:val>
                                            <p:strVal val="#ppt_w"/>
                                          </p:val>
                                        </p:tav>
                                      </p:tavLst>
                                    </p:anim>
                                    <p:anim calcmode="lin" valueType="num">
                                      <p:cBhvr>
                                        <p:cTn id="82" dur="500" fill="hold"/>
                                        <p:tgtEl>
                                          <p:spTgt spid="48"/>
                                        </p:tgtEl>
                                        <p:attrNameLst>
                                          <p:attrName>ppt_h</p:attrName>
                                        </p:attrNameLst>
                                      </p:cBhvr>
                                      <p:tavLst>
                                        <p:tav tm="0">
                                          <p:val>
                                            <p:fltVal val="0"/>
                                          </p:val>
                                        </p:tav>
                                        <p:tav tm="100000">
                                          <p:val>
                                            <p:strVal val="#ppt_h"/>
                                          </p:val>
                                        </p:tav>
                                      </p:tavLst>
                                    </p:anim>
                                    <p:animEffect transition="in" filter="fade">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p:cTn id="88" dur="500" fill="hold"/>
                                        <p:tgtEl>
                                          <p:spTgt spid="50"/>
                                        </p:tgtEl>
                                        <p:attrNameLst>
                                          <p:attrName>ppt_w</p:attrName>
                                        </p:attrNameLst>
                                      </p:cBhvr>
                                      <p:tavLst>
                                        <p:tav tm="0">
                                          <p:val>
                                            <p:fltVal val="0"/>
                                          </p:val>
                                        </p:tav>
                                        <p:tav tm="100000">
                                          <p:val>
                                            <p:strVal val="#ppt_w"/>
                                          </p:val>
                                        </p:tav>
                                      </p:tavLst>
                                    </p:anim>
                                    <p:anim calcmode="lin" valueType="num">
                                      <p:cBhvr>
                                        <p:cTn id="89" dur="500" fill="hold"/>
                                        <p:tgtEl>
                                          <p:spTgt spid="50"/>
                                        </p:tgtEl>
                                        <p:attrNameLst>
                                          <p:attrName>ppt_h</p:attrName>
                                        </p:attrNameLst>
                                      </p:cBhvr>
                                      <p:tavLst>
                                        <p:tav tm="0">
                                          <p:val>
                                            <p:fltVal val="0"/>
                                          </p:val>
                                        </p:tav>
                                        <p:tav tm="100000">
                                          <p:val>
                                            <p:strVal val="#ppt_h"/>
                                          </p:val>
                                        </p:tav>
                                      </p:tavLst>
                                    </p:anim>
                                    <p:animEffect transition="in" filter="fade">
                                      <p:cBhvr>
                                        <p:cTn id="90" dur="500"/>
                                        <p:tgtEl>
                                          <p:spTgt spid="5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Effect transition="in" filter="fad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500" fill="hold"/>
                                        <p:tgtEl>
                                          <p:spTgt spid="52"/>
                                        </p:tgtEl>
                                        <p:attrNameLst>
                                          <p:attrName>ppt_w</p:attrName>
                                        </p:attrNameLst>
                                      </p:cBhvr>
                                      <p:tavLst>
                                        <p:tav tm="0">
                                          <p:val>
                                            <p:fltVal val="0"/>
                                          </p:val>
                                        </p:tav>
                                        <p:tav tm="100000">
                                          <p:val>
                                            <p:strVal val="#ppt_w"/>
                                          </p:val>
                                        </p:tav>
                                      </p:tavLst>
                                    </p:anim>
                                    <p:anim calcmode="lin" valueType="num">
                                      <p:cBhvr>
                                        <p:cTn id="101" dur="500" fill="hold"/>
                                        <p:tgtEl>
                                          <p:spTgt spid="52"/>
                                        </p:tgtEl>
                                        <p:attrNameLst>
                                          <p:attrName>ppt_h</p:attrName>
                                        </p:attrNameLst>
                                      </p:cBhvr>
                                      <p:tavLst>
                                        <p:tav tm="0">
                                          <p:val>
                                            <p:fltVal val="0"/>
                                          </p:val>
                                        </p:tav>
                                        <p:tav tm="100000">
                                          <p:val>
                                            <p:strVal val="#ppt_h"/>
                                          </p:val>
                                        </p:tav>
                                      </p:tavLst>
                                    </p:anim>
                                    <p:animEffect transition="in" filter="fade">
                                      <p:cBhvr>
                                        <p:cTn id="102" dur="500"/>
                                        <p:tgtEl>
                                          <p:spTgt spid="52"/>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 calcmode="lin" valueType="num">
                                      <p:cBhvr>
                                        <p:cTn id="105" dur="500" fill="hold"/>
                                        <p:tgtEl>
                                          <p:spTgt spid="51"/>
                                        </p:tgtEl>
                                        <p:attrNameLst>
                                          <p:attrName>ppt_w</p:attrName>
                                        </p:attrNameLst>
                                      </p:cBhvr>
                                      <p:tavLst>
                                        <p:tav tm="0">
                                          <p:val>
                                            <p:fltVal val="0"/>
                                          </p:val>
                                        </p:tav>
                                        <p:tav tm="100000">
                                          <p:val>
                                            <p:strVal val="#ppt_w"/>
                                          </p:val>
                                        </p:tav>
                                      </p:tavLst>
                                    </p:anim>
                                    <p:anim calcmode="lin" valueType="num">
                                      <p:cBhvr>
                                        <p:cTn id="106" dur="500" fill="hold"/>
                                        <p:tgtEl>
                                          <p:spTgt spid="51"/>
                                        </p:tgtEl>
                                        <p:attrNameLst>
                                          <p:attrName>ppt_h</p:attrName>
                                        </p:attrNameLst>
                                      </p:cBhvr>
                                      <p:tavLst>
                                        <p:tav tm="0">
                                          <p:val>
                                            <p:fltVal val="0"/>
                                          </p:val>
                                        </p:tav>
                                        <p:tav tm="100000">
                                          <p:val>
                                            <p:strVal val="#ppt_h"/>
                                          </p:val>
                                        </p:tav>
                                      </p:tavLst>
                                    </p:anim>
                                    <p:animEffect transition="in" filter="fad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54"/>
                                        </p:tgtEl>
                                        <p:attrNameLst>
                                          <p:attrName>style.visibility</p:attrName>
                                        </p:attrNameLst>
                                      </p:cBhvr>
                                      <p:to>
                                        <p:strVal val="visible"/>
                                      </p:to>
                                    </p:set>
                                    <p:anim calcmode="lin" valueType="num">
                                      <p:cBhvr>
                                        <p:cTn id="112" dur="500" fill="hold"/>
                                        <p:tgtEl>
                                          <p:spTgt spid="54"/>
                                        </p:tgtEl>
                                        <p:attrNameLst>
                                          <p:attrName>ppt_w</p:attrName>
                                        </p:attrNameLst>
                                      </p:cBhvr>
                                      <p:tavLst>
                                        <p:tav tm="0">
                                          <p:val>
                                            <p:fltVal val="0"/>
                                          </p:val>
                                        </p:tav>
                                        <p:tav tm="100000">
                                          <p:val>
                                            <p:strVal val="#ppt_w"/>
                                          </p:val>
                                        </p:tav>
                                      </p:tavLst>
                                    </p:anim>
                                    <p:anim calcmode="lin" valueType="num">
                                      <p:cBhvr>
                                        <p:cTn id="113" dur="500" fill="hold"/>
                                        <p:tgtEl>
                                          <p:spTgt spid="54"/>
                                        </p:tgtEl>
                                        <p:attrNameLst>
                                          <p:attrName>ppt_h</p:attrName>
                                        </p:attrNameLst>
                                      </p:cBhvr>
                                      <p:tavLst>
                                        <p:tav tm="0">
                                          <p:val>
                                            <p:fltVal val="0"/>
                                          </p:val>
                                        </p:tav>
                                        <p:tav tm="100000">
                                          <p:val>
                                            <p:strVal val="#ppt_h"/>
                                          </p:val>
                                        </p:tav>
                                      </p:tavLst>
                                    </p:anim>
                                    <p:animEffect transition="in" filter="fade">
                                      <p:cBhvr>
                                        <p:cTn id="114" dur="500"/>
                                        <p:tgtEl>
                                          <p:spTgt spid="5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3"/>
                                        </p:tgtEl>
                                        <p:attrNameLst>
                                          <p:attrName>style.visibility</p:attrName>
                                        </p:attrNameLst>
                                      </p:cBhvr>
                                      <p:to>
                                        <p:strVal val="visible"/>
                                      </p:to>
                                    </p:set>
                                    <p:anim calcmode="lin" valueType="num">
                                      <p:cBhvr>
                                        <p:cTn id="117" dur="500" fill="hold"/>
                                        <p:tgtEl>
                                          <p:spTgt spid="53"/>
                                        </p:tgtEl>
                                        <p:attrNameLst>
                                          <p:attrName>ppt_w</p:attrName>
                                        </p:attrNameLst>
                                      </p:cBhvr>
                                      <p:tavLst>
                                        <p:tav tm="0">
                                          <p:val>
                                            <p:fltVal val="0"/>
                                          </p:val>
                                        </p:tav>
                                        <p:tav tm="100000">
                                          <p:val>
                                            <p:strVal val="#ppt_w"/>
                                          </p:val>
                                        </p:tav>
                                      </p:tavLst>
                                    </p:anim>
                                    <p:anim calcmode="lin" valueType="num">
                                      <p:cBhvr>
                                        <p:cTn id="118" dur="500" fill="hold"/>
                                        <p:tgtEl>
                                          <p:spTgt spid="53"/>
                                        </p:tgtEl>
                                        <p:attrNameLst>
                                          <p:attrName>ppt_h</p:attrName>
                                        </p:attrNameLst>
                                      </p:cBhvr>
                                      <p:tavLst>
                                        <p:tav tm="0">
                                          <p:val>
                                            <p:fltVal val="0"/>
                                          </p:val>
                                        </p:tav>
                                        <p:tav tm="100000">
                                          <p:val>
                                            <p:strVal val="#ppt_h"/>
                                          </p:val>
                                        </p:tav>
                                      </p:tavLst>
                                    </p:anim>
                                    <p:animEffect transition="in" filter="fade">
                                      <p:cBhvr>
                                        <p:cTn id="119" dur="500"/>
                                        <p:tgtEl>
                                          <p:spTgt spid="53"/>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56"/>
                                        </p:tgtEl>
                                        <p:attrNameLst>
                                          <p:attrName>style.visibility</p:attrName>
                                        </p:attrNameLst>
                                      </p:cBhvr>
                                      <p:to>
                                        <p:strVal val="visible"/>
                                      </p:to>
                                    </p:set>
                                    <p:anim calcmode="lin" valueType="num">
                                      <p:cBhvr>
                                        <p:cTn id="124" dur="500" fill="hold"/>
                                        <p:tgtEl>
                                          <p:spTgt spid="56"/>
                                        </p:tgtEl>
                                        <p:attrNameLst>
                                          <p:attrName>ppt_w</p:attrName>
                                        </p:attrNameLst>
                                      </p:cBhvr>
                                      <p:tavLst>
                                        <p:tav tm="0">
                                          <p:val>
                                            <p:fltVal val="0"/>
                                          </p:val>
                                        </p:tav>
                                        <p:tav tm="100000">
                                          <p:val>
                                            <p:strVal val="#ppt_w"/>
                                          </p:val>
                                        </p:tav>
                                      </p:tavLst>
                                    </p:anim>
                                    <p:anim calcmode="lin" valueType="num">
                                      <p:cBhvr>
                                        <p:cTn id="125" dur="500" fill="hold"/>
                                        <p:tgtEl>
                                          <p:spTgt spid="56"/>
                                        </p:tgtEl>
                                        <p:attrNameLst>
                                          <p:attrName>ppt_h</p:attrName>
                                        </p:attrNameLst>
                                      </p:cBhvr>
                                      <p:tavLst>
                                        <p:tav tm="0">
                                          <p:val>
                                            <p:fltVal val="0"/>
                                          </p:val>
                                        </p:tav>
                                        <p:tav tm="100000">
                                          <p:val>
                                            <p:strVal val="#ppt_h"/>
                                          </p:val>
                                        </p:tav>
                                      </p:tavLst>
                                    </p:anim>
                                    <p:animEffect transition="in" filter="fade">
                                      <p:cBhvr>
                                        <p:cTn id="126" dur="500"/>
                                        <p:tgtEl>
                                          <p:spTgt spid="56"/>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anim calcmode="lin" valueType="num">
                                      <p:cBhvr>
                                        <p:cTn id="129" dur="500" fill="hold"/>
                                        <p:tgtEl>
                                          <p:spTgt spid="55"/>
                                        </p:tgtEl>
                                        <p:attrNameLst>
                                          <p:attrName>ppt_w</p:attrName>
                                        </p:attrNameLst>
                                      </p:cBhvr>
                                      <p:tavLst>
                                        <p:tav tm="0">
                                          <p:val>
                                            <p:fltVal val="0"/>
                                          </p:val>
                                        </p:tav>
                                        <p:tav tm="100000">
                                          <p:val>
                                            <p:strVal val="#ppt_w"/>
                                          </p:val>
                                        </p:tav>
                                      </p:tavLst>
                                    </p:anim>
                                    <p:anim calcmode="lin" valueType="num">
                                      <p:cBhvr>
                                        <p:cTn id="130" dur="500" fill="hold"/>
                                        <p:tgtEl>
                                          <p:spTgt spid="55"/>
                                        </p:tgtEl>
                                        <p:attrNameLst>
                                          <p:attrName>ppt_h</p:attrName>
                                        </p:attrNameLst>
                                      </p:cBhvr>
                                      <p:tavLst>
                                        <p:tav tm="0">
                                          <p:val>
                                            <p:fltVal val="0"/>
                                          </p:val>
                                        </p:tav>
                                        <p:tav tm="100000">
                                          <p:val>
                                            <p:strVal val="#ppt_h"/>
                                          </p:val>
                                        </p:tav>
                                      </p:tavLst>
                                    </p:anim>
                                    <p:animEffect transition="in" filter="fade">
                                      <p:cBhvr>
                                        <p:cTn id="131" dur="500"/>
                                        <p:tgtEl>
                                          <p:spTgt spid="55"/>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58"/>
                                        </p:tgtEl>
                                        <p:attrNameLst>
                                          <p:attrName>style.visibility</p:attrName>
                                        </p:attrNameLst>
                                      </p:cBhvr>
                                      <p:to>
                                        <p:strVal val="visible"/>
                                      </p:to>
                                    </p:set>
                                    <p:anim calcmode="lin" valueType="num">
                                      <p:cBhvr>
                                        <p:cTn id="136" dur="500" fill="hold"/>
                                        <p:tgtEl>
                                          <p:spTgt spid="58"/>
                                        </p:tgtEl>
                                        <p:attrNameLst>
                                          <p:attrName>ppt_w</p:attrName>
                                        </p:attrNameLst>
                                      </p:cBhvr>
                                      <p:tavLst>
                                        <p:tav tm="0">
                                          <p:val>
                                            <p:fltVal val="0"/>
                                          </p:val>
                                        </p:tav>
                                        <p:tav tm="100000">
                                          <p:val>
                                            <p:strVal val="#ppt_w"/>
                                          </p:val>
                                        </p:tav>
                                      </p:tavLst>
                                    </p:anim>
                                    <p:anim calcmode="lin" valueType="num">
                                      <p:cBhvr>
                                        <p:cTn id="137" dur="500" fill="hold"/>
                                        <p:tgtEl>
                                          <p:spTgt spid="58"/>
                                        </p:tgtEl>
                                        <p:attrNameLst>
                                          <p:attrName>ppt_h</p:attrName>
                                        </p:attrNameLst>
                                      </p:cBhvr>
                                      <p:tavLst>
                                        <p:tav tm="0">
                                          <p:val>
                                            <p:fltVal val="0"/>
                                          </p:val>
                                        </p:tav>
                                        <p:tav tm="100000">
                                          <p:val>
                                            <p:strVal val="#ppt_h"/>
                                          </p:val>
                                        </p:tav>
                                      </p:tavLst>
                                    </p:anim>
                                    <p:animEffect transition="in" filter="fade">
                                      <p:cBhvr>
                                        <p:cTn id="138" dur="500"/>
                                        <p:tgtEl>
                                          <p:spTgt spid="58"/>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500" fill="hold"/>
                                        <p:tgtEl>
                                          <p:spTgt spid="57"/>
                                        </p:tgtEl>
                                        <p:attrNameLst>
                                          <p:attrName>ppt_w</p:attrName>
                                        </p:attrNameLst>
                                      </p:cBhvr>
                                      <p:tavLst>
                                        <p:tav tm="0">
                                          <p:val>
                                            <p:fltVal val="0"/>
                                          </p:val>
                                        </p:tav>
                                        <p:tav tm="100000">
                                          <p:val>
                                            <p:strVal val="#ppt_w"/>
                                          </p:val>
                                        </p:tav>
                                      </p:tavLst>
                                    </p:anim>
                                    <p:anim calcmode="lin" valueType="num">
                                      <p:cBhvr>
                                        <p:cTn id="142" dur="500" fill="hold"/>
                                        <p:tgtEl>
                                          <p:spTgt spid="57"/>
                                        </p:tgtEl>
                                        <p:attrNameLst>
                                          <p:attrName>ppt_h</p:attrName>
                                        </p:attrNameLst>
                                      </p:cBhvr>
                                      <p:tavLst>
                                        <p:tav tm="0">
                                          <p:val>
                                            <p:fltVal val="0"/>
                                          </p:val>
                                        </p:tav>
                                        <p:tav tm="100000">
                                          <p:val>
                                            <p:strVal val="#ppt_h"/>
                                          </p:val>
                                        </p:tav>
                                      </p:tavLst>
                                    </p:anim>
                                    <p:animEffect transition="in" filter="fade">
                                      <p:cBhvr>
                                        <p:cTn id="1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2" grpId="0" animBg="1"/>
      <p:bldP spid="43" grpId="0" animBg="1"/>
      <p:bldP spid="44" grpId="0"/>
      <p:bldP spid="45" grpId="0"/>
      <p:bldP spid="46" grpId="0"/>
      <p:bldP spid="47" grpId="0"/>
      <p:bldP spid="48" grpId="0" animBg="1"/>
      <p:bldP spid="49" grpId="0"/>
      <p:bldP spid="50" grpId="0"/>
      <p:bldP spid="51" grpId="0"/>
      <p:bldP spid="52" grpId="0" animBg="1"/>
      <p:bldP spid="53" grpId="0"/>
      <p:bldP spid="54" grpId="0" animBg="1"/>
      <p:bldP spid="55" grpId="0"/>
      <p:bldP spid="56" grpId="0" animBg="1"/>
      <p:bldP spid="57" grpId="0"/>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312"/>
            <a:ext cx="9144000" cy="6509633"/>
          </a:xfrm>
          <a:prstGeom prst="rect">
            <a:avLst/>
          </a:prstGeom>
        </p:spPr>
      </p:pic>
      <p:sp>
        <p:nvSpPr>
          <p:cNvPr id="2" name="Title 1"/>
          <p:cNvSpPr>
            <a:spLocks noGrp="1"/>
          </p:cNvSpPr>
          <p:nvPr>
            <p:ph type="title"/>
          </p:nvPr>
        </p:nvSpPr>
        <p:spPr/>
        <p:txBody>
          <a:bodyPr>
            <a:normAutofit/>
          </a:bodyPr>
          <a:lstStyle/>
          <a:p>
            <a:pPr algn="l"/>
            <a:r>
              <a:rPr lang="en-US" dirty="0" smtClean="0">
                <a:solidFill>
                  <a:srgbClr val="92742E"/>
                </a:solidFill>
                <a:latin typeface="Tw Cen MT" panose="020B0602020104020603" pitchFamily="34" charset="0"/>
              </a:rPr>
              <a:t>Example….</a:t>
            </a:r>
            <a:endParaRPr lang="en-US" dirty="0">
              <a:solidFill>
                <a:srgbClr val="92742E"/>
              </a:solidFill>
              <a:latin typeface="Tw Cen MT" panose="020B0602020104020603" pitchFamily="34" charset="0"/>
            </a:endParaRPr>
          </a:p>
        </p:txBody>
      </p:sp>
      <p:sp>
        <p:nvSpPr>
          <p:cNvPr id="5" name="Oval 4"/>
          <p:cNvSpPr/>
          <p:nvPr/>
        </p:nvSpPr>
        <p:spPr>
          <a:xfrm>
            <a:off x="3885132" y="2057400"/>
            <a:ext cx="1179122" cy="9292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w Cen MT" panose="020B0602020104020603" pitchFamily="34" charset="0"/>
              </a:rPr>
              <a:t>Age &lt;30</a:t>
            </a:r>
            <a:endParaRPr lang="en-GB" sz="2000" dirty="0">
              <a:solidFill>
                <a:schemeClr val="tx1"/>
              </a:solidFill>
              <a:latin typeface="Tw Cen MT" panose="020B0602020104020603" pitchFamily="34" charset="0"/>
            </a:endParaRPr>
          </a:p>
        </p:txBody>
      </p:sp>
      <p:sp>
        <p:nvSpPr>
          <p:cNvPr id="6" name="Oval 5"/>
          <p:cNvSpPr/>
          <p:nvPr/>
        </p:nvSpPr>
        <p:spPr>
          <a:xfrm>
            <a:off x="5036211" y="3413502"/>
            <a:ext cx="1562100" cy="1181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w Cen MT" panose="020B0602020104020603" pitchFamily="34" charset="0"/>
              </a:rPr>
              <a:t>Exercise in the morning?</a:t>
            </a:r>
            <a:endParaRPr lang="en-GB" sz="2000" dirty="0">
              <a:solidFill>
                <a:schemeClr val="tx1"/>
              </a:solidFill>
              <a:latin typeface="Tw Cen MT" panose="020B0602020104020603" pitchFamily="34" charset="0"/>
            </a:endParaRPr>
          </a:p>
        </p:txBody>
      </p:sp>
      <p:sp>
        <p:nvSpPr>
          <p:cNvPr id="7" name="Oval 6"/>
          <p:cNvSpPr/>
          <p:nvPr/>
        </p:nvSpPr>
        <p:spPr>
          <a:xfrm>
            <a:off x="2264806" y="3451602"/>
            <a:ext cx="1454234" cy="1104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w Cen MT" panose="020B0602020104020603" pitchFamily="34" charset="0"/>
              </a:rPr>
              <a:t>Eat a lot of pizza?</a:t>
            </a:r>
            <a:endParaRPr lang="en-GB" sz="2000" dirty="0">
              <a:solidFill>
                <a:schemeClr val="tx1"/>
              </a:solidFill>
              <a:latin typeface="Tw Cen MT" panose="020B0602020104020603" pitchFamily="34" charset="0"/>
            </a:endParaRPr>
          </a:p>
        </p:txBody>
      </p:sp>
      <p:sp>
        <p:nvSpPr>
          <p:cNvPr id="8" name="Oval 7"/>
          <p:cNvSpPr/>
          <p:nvPr/>
        </p:nvSpPr>
        <p:spPr>
          <a:xfrm>
            <a:off x="1219200" y="5500096"/>
            <a:ext cx="982603" cy="748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w Cen MT" panose="020B0602020104020603" pitchFamily="34" charset="0"/>
              </a:rPr>
              <a:t>Unfit</a:t>
            </a:r>
            <a:endParaRPr lang="en-GB" sz="2000" dirty="0">
              <a:solidFill>
                <a:schemeClr val="tx1"/>
              </a:solidFill>
              <a:latin typeface="Tw Cen MT" panose="020B0602020104020603" pitchFamily="34" charset="0"/>
            </a:endParaRPr>
          </a:p>
        </p:txBody>
      </p:sp>
      <p:sp>
        <p:nvSpPr>
          <p:cNvPr id="9" name="Oval 8"/>
          <p:cNvSpPr/>
          <p:nvPr/>
        </p:nvSpPr>
        <p:spPr>
          <a:xfrm>
            <a:off x="2991923" y="5656052"/>
            <a:ext cx="865166" cy="744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w Cen MT" panose="020B0602020104020603" pitchFamily="34" charset="0"/>
              </a:rPr>
              <a:t>Fit</a:t>
            </a:r>
            <a:endParaRPr lang="en-GB" sz="2000" dirty="0">
              <a:solidFill>
                <a:schemeClr val="tx1"/>
              </a:solidFill>
              <a:latin typeface="Tw Cen MT" panose="020B0602020104020603" pitchFamily="34" charset="0"/>
            </a:endParaRPr>
          </a:p>
        </p:txBody>
      </p:sp>
      <p:sp>
        <p:nvSpPr>
          <p:cNvPr id="10" name="Oval 9"/>
          <p:cNvSpPr/>
          <p:nvPr/>
        </p:nvSpPr>
        <p:spPr>
          <a:xfrm>
            <a:off x="5264975" y="5518404"/>
            <a:ext cx="843148" cy="7299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w Cen MT" panose="020B0602020104020603" pitchFamily="34" charset="0"/>
              </a:rPr>
              <a:t>F</a:t>
            </a:r>
            <a:r>
              <a:rPr lang="en-US" sz="2000" dirty="0" smtClean="0">
                <a:solidFill>
                  <a:schemeClr val="tx1"/>
                </a:solidFill>
                <a:latin typeface="Tw Cen MT" panose="020B0602020104020603" pitchFamily="34" charset="0"/>
              </a:rPr>
              <a:t>it</a:t>
            </a:r>
            <a:endParaRPr lang="en-GB" sz="2000" dirty="0">
              <a:solidFill>
                <a:schemeClr val="tx1"/>
              </a:solidFill>
              <a:latin typeface="Tw Cen MT" panose="020B0602020104020603" pitchFamily="34" charset="0"/>
            </a:endParaRPr>
          </a:p>
        </p:txBody>
      </p:sp>
      <p:sp>
        <p:nvSpPr>
          <p:cNvPr id="11" name="Oval 10"/>
          <p:cNvSpPr/>
          <p:nvPr/>
        </p:nvSpPr>
        <p:spPr>
          <a:xfrm>
            <a:off x="6712611" y="5461996"/>
            <a:ext cx="983589" cy="786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w Cen MT" panose="020B0602020104020603" pitchFamily="34" charset="0"/>
              </a:rPr>
              <a:t>U</a:t>
            </a:r>
            <a:r>
              <a:rPr lang="en-US" sz="2000" dirty="0" smtClean="0">
                <a:solidFill>
                  <a:schemeClr val="tx1"/>
                </a:solidFill>
                <a:latin typeface="Tw Cen MT" panose="020B0602020104020603" pitchFamily="34" charset="0"/>
              </a:rPr>
              <a:t>nfit</a:t>
            </a:r>
            <a:endParaRPr lang="en-GB" sz="2000" dirty="0">
              <a:solidFill>
                <a:schemeClr val="tx1"/>
              </a:solidFill>
              <a:latin typeface="Tw Cen MT" panose="020B0602020104020603" pitchFamily="34" charset="0"/>
            </a:endParaRPr>
          </a:p>
        </p:txBody>
      </p:sp>
      <p:cxnSp>
        <p:nvCxnSpPr>
          <p:cNvPr id="12" name="Straight Arrow Connector 11"/>
          <p:cNvCxnSpPr>
            <a:endCxn id="7" idx="7"/>
          </p:cNvCxnSpPr>
          <p:nvPr/>
        </p:nvCxnSpPr>
        <p:spPr>
          <a:xfrm flipH="1">
            <a:off x="3506072" y="2884800"/>
            <a:ext cx="523695" cy="7286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4863533" y="2884800"/>
            <a:ext cx="401442" cy="701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8" idx="7"/>
          </p:cNvCxnSpPr>
          <p:nvPr/>
        </p:nvCxnSpPr>
        <p:spPr>
          <a:xfrm flipH="1">
            <a:off x="2057904" y="4394693"/>
            <a:ext cx="419870" cy="1214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0"/>
          </p:cNvCxnSpPr>
          <p:nvPr/>
        </p:nvCxnSpPr>
        <p:spPr>
          <a:xfrm>
            <a:off x="2991923" y="4556502"/>
            <a:ext cx="432583" cy="1099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4"/>
            <a:endCxn id="10" idx="0"/>
          </p:cNvCxnSpPr>
          <p:nvPr/>
        </p:nvCxnSpPr>
        <p:spPr>
          <a:xfrm flipH="1">
            <a:off x="5686549" y="4594602"/>
            <a:ext cx="130712" cy="9238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20937" y="1828800"/>
            <a:ext cx="177437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Is James fit?</a:t>
            </a:r>
            <a:endParaRPr lang="en-GB" sz="2400" dirty="0">
              <a:solidFill>
                <a:schemeClr val="tx1"/>
              </a:solidFill>
              <a:latin typeface="Tw Cen MT" panose="020B0602020104020603" pitchFamily="34" charset="0"/>
            </a:endParaRPr>
          </a:p>
        </p:txBody>
      </p:sp>
      <p:sp>
        <p:nvSpPr>
          <p:cNvPr id="18" name="Rectangle 17"/>
          <p:cNvSpPr/>
          <p:nvPr/>
        </p:nvSpPr>
        <p:spPr>
          <a:xfrm>
            <a:off x="4982038" y="2667811"/>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No?</a:t>
            </a:r>
            <a:endParaRPr lang="en-GB" sz="2400" dirty="0">
              <a:solidFill>
                <a:schemeClr val="tx1"/>
              </a:solidFill>
              <a:latin typeface="Tw Cen MT" panose="020B0602020104020603" pitchFamily="34" charset="0"/>
            </a:endParaRPr>
          </a:p>
        </p:txBody>
      </p:sp>
      <p:sp>
        <p:nvSpPr>
          <p:cNvPr id="19" name="Rectangle 18"/>
          <p:cNvSpPr/>
          <p:nvPr/>
        </p:nvSpPr>
        <p:spPr>
          <a:xfrm>
            <a:off x="3041884" y="2656200"/>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Yes?</a:t>
            </a:r>
            <a:endParaRPr lang="en-GB" sz="2400" dirty="0">
              <a:solidFill>
                <a:schemeClr val="tx1"/>
              </a:solidFill>
              <a:latin typeface="Tw Cen MT" panose="020B0602020104020603" pitchFamily="34" charset="0"/>
            </a:endParaRPr>
          </a:p>
        </p:txBody>
      </p:sp>
      <p:sp>
        <p:nvSpPr>
          <p:cNvPr id="20" name="Rectangle 19"/>
          <p:cNvSpPr/>
          <p:nvPr/>
        </p:nvSpPr>
        <p:spPr>
          <a:xfrm>
            <a:off x="1592394" y="4649077"/>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Yes?</a:t>
            </a:r>
            <a:endParaRPr lang="en-GB" sz="2400" dirty="0">
              <a:solidFill>
                <a:schemeClr val="tx1"/>
              </a:solidFill>
              <a:latin typeface="Tw Cen MT" panose="020B0602020104020603" pitchFamily="34" charset="0"/>
            </a:endParaRPr>
          </a:p>
        </p:txBody>
      </p:sp>
      <p:sp>
        <p:nvSpPr>
          <p:cNvPr id="21" name="Rectangle 20"/>
          <p:cNvSpPr/>
          <p:nvPr/>
        </p:nvSpPr>
        <p:spPr>
          <a:xfrm>
            <a:off x="5029874" y="4791329"/>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Yes?</a:t>
            </a:r>
            <a:endParaRPr lang="en-GB" sz="2400" dirty="0">
              <a:solidFill>
                <a:schemeClr val="tx1"/>
              </a:solidFill>
              <a:latin typeface="Tw Cen MT" panose="020B0602020104020603" pitchFamily="34" charset="0"/>
            </a:endParaRPr>
          </a:p>
        </p:txBody>
      </p:sp>
      <p:sp>
        <p:nvSpPr>
          <p:cNvPr id="22" name="Rectangle 21"/>
          <p:cNvSpPr/>
          <p:nvPr/>
        </p:nvSpPr>
        <p:spPr>
          <a:xfrm>
            <a:off x="3174815" y="4791329"/>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No?</a:t>
            </a:r>
            <a:endParaRPr lang="en-GB" sz="2400" dirty="0">
              <a:solidFill>
                <a:schemeClr val="tx1"/>
              </a:solidFill>
              <a:latin typeface="Tw Cen MT" panose="020B0602020104020603" pitchFamily="34" charset="0"/>
            </a:endParaRPr>
          </a:p>
        </p:txBody>
      </p:sp>
      <p:sp>
        <p:nvSpPr>
          <p:cNvPr id="23" name="Rectangle 22"/>
          <p:cNvSpPr/>
          <p:nvPr/>
        </p:nvSpPr>
        <p:spPr>
          <a:xfrm>
            <a:off x="6784696" y="4659963"/>
            <a:ext cx="70451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anose="020B0602020104020603" pitchFamily="34" charset="0"/>
              </a:rPr>
              <a:t>No?</a:t>
            </a:r>
            <a:endParaRPr lang="en-GB" sz="2400" dirty="0">
              <a:solidFill>
                <a:schemeClr val="tx1"/>
              </a:solidFill>
              <a:latin typeface="Tw Cen MT" panose="020B0602020104020603" pitchFamily="34" charset="0"/>
            </a:endParaRPr>
          </a:p>
        </p:txBody>
      </p:sp>
      <p:cxnSp>
        <p:nvCxnSpPr>
          <p:cNvPr id="27" name="Straight Arrow Connector 26"/>
          <p:cNvCxnSpPr/>
          <p:nvPr/>
        </p:nvCxnSpPr>
        <p:spPr>
          <a:xfrm>
            <a:off x="6468544" y="4327386"/>
            <a:ext cx="488134" cy="11965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792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1320</Words>
  <Application>Microsoft Office PowerPoint</Application>
  <PresentationFormat>On-screen Show (4:3)</PresentationFormat>
  <Paragraphs>229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Layout</vt:lpstr>
      <vt:lpstr>PowerPoint Presentation</vt:lpstr>
      <vt:lpstr>What is Machine Learning?</vt:lpstr>
      <vt:lpstr>What is Machine Learning….</vt:lpstr>
      <vt:lpstr>What is Machine Learning….</vt:lpstr>
      <vt:lpstr>What is Machine Learning….</vt:lpstr>
      <vt:lpstr>Example</vt:lpstr>
      <vt:lpstr>Example….</vt:lpstr>
      <vt:lpstr>Example….more complex situations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FORCE 2014 BASIC REPORT</dc:title>
  <dc:creator>Linda Shitenga</dc:creator>
  <cp:lastModifiedBy>Isak Neema</cp:lastModifiedBy>
  <cp:revision>212</cp:revision>
  <dcterms:created xsi:type="dcterms:W3CDTF">2015-03-24T08:15:07Z</dcterms:created>
  <dcterms:modified xsi:type="dcterms:W3CDTF">2018-03-26T12:23:42Z</dcterms:modified>
</cp:coreProperties>
</file>