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4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7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3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2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0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5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4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7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61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hyperlink" Target="http://data.torontopolice.on.ca/datasets/mci-2014-to-201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close up of a car&#10;&#10;Description automatically generated">
            <a:extLst>
              <a:ext uri="{FF2B5EF4-FFF2-40B4-BE49-F238E27FC236}">
                <a16:creationId xmlns:a16="http://schemas.microsoft.com/office/drawing/2014/main" id="{071613B4-ABA5-4D9B-BB17-D90AA99B5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959" b="12772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923155-FB9C-4427-BC97-697CA53AD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Do surroundings influence the nature of crime in a city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B5908-C762-41D7-AC85-640955B35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Capstone Project </a:t>
            </a:r>
          </a:p>
          <a:p>
            <a:r>
              <a:rPr lang="en-IN" dirty="0">
                <a:solidFill>
                  <a:srgbClr val="FFFFFF"/>
                </a:solidFill>
              </a:rPr>
              <a:t>-Nutan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4118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2CFE95DE-C149-415C-96DD-0450BFAB3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366" y="1988589"/>
            <a:ext cx="39433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51EF2790-2188-41D1-A282-B2C75C503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147580" y="3988839"/>
            <a:ext cx="5072220" cy="241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E1FE59E2-8FAD-43C3-B2D7-16AC25E36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4309" y="2091095"/>
            <a:ext cx="53163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80ED041-AC63-443B-AF86-E7FEBC26762A}"/>
              </a:ext>
            </a:extLst>
          </p:cNvPr>
          <p:cNvSpPr/>
          <p:nvPr/>
        </p:nvSpPr>
        <p:spPr>
          <a:xfrm>
            <a:off x="0" y="1988589"/>
            <a:ext cx="12192000" cy="441324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F8D88-7EA4-4992-8B6B-E4DB88B6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7" y="300829"/>
            <a:ext cx="11586754" cy="1450757"/>
          </a:xfrm>
        </p:spPr>
        <p:txBody>
          <a:bodyPr>
            <a:normAutofit fontScale="90000"/>
          </a:bodyPr>
          <a:lstStyle/>
          <a:p>
            <a:r>
              <a:rPr lang="en-IN" dirty="0"/>
              <a:t>Among other variables, Surrounding venues have a clear impact on the nature of the crimes in Toronto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7F97F6-D9CC-45B7-847A-B038CEF71FAE}"/>
              </a:ext>
            </a:extLst>
          </p:cNvPr>
          <p:cNvGrpSpPr/>
          <p:nvPr/>
        </p:nvGrpSpPr>
        <p:grpSpPr>
          <a:xfrm>
            <a:off x="399850" y="2091095"/>
            <a:ext cx="11598635" cy="4073739"/>
            <a:chOff x="399850" y="2091095"/>
            <a:chExt cx="11598635" cy="40737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C6908D-230B-4ABF-8353-86C49B72F5AA}"/>
                </a:ext>
              </a:extLst>
            </p:cNvPr>
            <p:cNvSpPr/>
            <p:nvPr/>
          </p:nvSpPr>
          <p:spPr>
            <a:xfrm>
              <a:off x="3255956" y="4225842"/>
              <a:ext cx="4963844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000" dirty="0"/>
                <a:t>“~60% of all Assault cases in Toronto , happen near the downtown area and 40% of those happen close to coffee shop. Sundays &amp; Commercial premises add to the factors which impact the likelihood of Assault”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61BE0A-EB93-4AD5-BEED-40FA86C83527}"/>
                </a:ext>
              </a:extLst>
            </p:cNvPr>
            <p:cNvSpPr/>
            <p:nvPr/>
          </p:nvSpPr>
          <p:spPr>
            <a:xfrm>
              <a:off x="399850" y="2306402"/>
              <a:ext cx="370486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000" dirty="0">
                  <a:solidFill>
                    <a:schemeClr val="tx1"/>
                  </a:solidFill>
                </a:rPr>
                <a:t>“Houses in the western and eastern suburbs and near parks are related to more Break and Enter Crimes”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8366B0-6674-4955-A386-37D3983EF6EA}"/>
                </a:ext>
              </a:extLst>
            </p:cNvPr>
            <p:cNvSpPr/>
            <p:nvPr/>
          </p:nvSpPr>
          <p:spPr>
            <a:xfrm>
              <a:off x="6746456" y="2091095"/>
              <a:ext cx="5252029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“Black Creek , West hill neighborhoods  in the North Western &amp; eastern Toronto have a higher proportion of Robbery especially around Fast Food restaurants , Pizza Places &amp; Grocery stores”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453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FA3A-BF9F-4BED-B36E-8E4097F2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&amp;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7FE72-8337-4390-AC41-2FA61164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Problem &amp; Approach </a:t>
            </a:r>
          </a:p>
          <a:p>
            <a:r>
              <a:rPr lang="en-IN" sz="2000" dirty="0"/>
              <a:t>Methodology &amp; Algorithms Used  </a:t>
            </a:r>
          </a:p>
          <a:p>
            <a:r>
              <a:rPr lang="en-IN" sz="2000" dirty="0"/>
              <a:t>Exploratory Data Analysis </a:t>
            </a:r>
          </a:p>
          <a:p>
            <a:r>
              <a:rPr lang="en-IN" sz="2000" dirty="0"/>
              <a:t>Clustering</a:t>
            </a:r>
          </a:p>
          <a:p>
            <a:r>
              <a:rPr lang="en-IN" sz="2000" dirty="0"/>
              <a:t>Next Steps &amp; Further Analysis possibilities</a:t>
            </a:r>
          </a:p>
          <a:p>
            <a:endParaRPr lang="en-IN" sz="2000" dirty="0"/>
          </a:p>
        </p:txBody>
      </p:sp>
      <p:pic>
        <p:nvPicPr>
          <p:cNvPr id="1026" name="Picture 2" descr="Warning sign Free Icon">
            <a:extLst>
              <a:ext uri="{FF2B5EF4-FFF2-40B4-BE49-F238E27FC236}">
                <a16:creationId xmlns:a16="http://schemas.microsoft.com/office/drawing/2014/main" id="{8EF9A812-21CF-41F6-AF66-1D41AB2A5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93" y="2108201"/>
            <a:ext cx="388814" cy="38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gning receipt Free Icon">
            <a:extLst>
              <a:ext uri="{FF2B5EF4-FFF2-40B4-BE49-F238E27FC236}">
                <a16:creationId xmlns:a16="http://schemas.microsoft.com/office/drawing/2014/main" id="{F0417441-FDE5-4EF1-850B-DFCEF018A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00" y="260838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ock data analysis Free Icon">
            <a:extLst>
              <a:ext uri="{FF2B5EF4-FFF2-40B4-BE49-F238E27FC236}">
                <a16:creationId xmlns:a16="http://schemas.microsoft.com/office/drawing/2014/main" id="{D5DD1611-D0C5-49D3-BE77-E16BE78A2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00" y="317695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gment display, ios 7 interface symbol Free Icon">
            <a:extLst>
              <a:ext uri="{FF2B5EF4-FFF2-40B4-BE49-F238E27FC236}">
                <a16:creationId xmlns:a16="http://schemas.microsoft.com/office/drawing/2014/main" id="{A953AC96-4E9F-4A8C-9765-AAE76C7FC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3710223"/>
            <a:ext cx="470681" cy="47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gment path Free Icon">
            <a:extLst>
              <a:ext uri="{FF2B5EF4-FFF2-40B4-BE49-F238E27FC236}">
                <a16:creationId xmlns:a16="http://schemas.microsoft.com/office/drawing/2014/main" id="{EE779627-A4D8-4E26-8CF4-3EB95860A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00" y="429064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0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A217-CF87-44D5-B3B3-AE1D3D20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&amp;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B19E-8442-4B50-B323-05DB66A1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Problem</a:t>
            </a:r>
          </a:p>
          <a:p>
            <a:pPr lvl="1"/>
            <a:r>
              <a:rPr lang="en-IN" dirty="0"/>
              <a:t>Analyse &amp; understand the relationship of how the surrounding venues impact the nature of the crime in a city</a:t>
            </a:r>
          </a:p>
          <a:p>
            <a:r>
              <a:rPr lang="en-IN" dirty="0"/>
              <a:t>Targeted Towards </a:t>
            </a:r>
          </a:p>
          <a:p>
            <a:pPr lvl="1"/>
            <a:r>
              <a:rPr lang="en-IN" dirty="0"/>
              <a:t>Toronto Police -to equip them with quantitative information so crime can be better understood and averted </a:t>
            </a:r>
          </a:p>
          <a:p>
            <a:pPr lvl="1"/>
            <a:r>
              <a:rPr lang="en-IN" dirty="0"/>
              <a:t>New residents &amp; Commercial property owners - to safeguard themselves better </a:t>
            </a:r>
          </a:p>
          <a:p>
            <a:r>
              <a:rPr lang="en-IN" dirty="0"/>
              <a:t>Approach</a:t>
            </a:r>
          </a:p>
          <a:p>
            <a:pPr lvl="1"/>
            <a:r>
              <a:rPr lang="en-IN" dirty="0"/>
              <a:t>Data from Toronto Police on Major crimes combined with venue data from foursquare. </a:t>
            </a:r>
          </a:p>
          <a:p>
            <a:pPr lvl="1"/>
            <a:r>
              <a:rPr lang="en-IN" dirty="0"/>
              <a:t>This combined data with details of the crime and the venues surrounding the crime scene is put through unsupervised clustering algorithm </a:t>
            </a:r>
          </a:p>
          <a:p>
            <a:pPr lvl="1"/>
            <a:r>
              <a:rPr lang="en-IN" dirty="0"/>
              <a:t>Results are analysed to build an understanding of the relationship between venues and nature of crime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8A5184-805A-408C-9F3E-9DA0DA2353A6}"/>
              </a:ext>
            </a:extLst>
          </p:cNvPr>
          <p:cNvGrpSpPr/>
          <p:nvPr/>
        </p:nvGrpSpPr>
        <p:grpSpPr>
          <a:xfrm>
            <a:off x="9904898" y="1367107"/>
            <a:ext cx="1888517" cy="370253"/>
            <a:chOff x="8087821" y="2642578"/>
            <a:chExt cx="2554302" cy="470681"/>
          </a:xfrm>
        </p:grpSpPr>
        <p:pic>
          <p:nvPicPr>
            <p:cNvPr id="11" name="Picture 2" descr="Warning sign Free Icon">
              <a:extLst>
                <a:ext uri="{FF2B5EF4-FFF2-40B4-BE49-F238E27FC236}">
                  <a16:creationId xmlns:a16="http://schemas.microsoft.com/office/drawing/2014/main" id="{DF55808E-7086-42FD-A7B3-1F5721597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7821" y="2683511"/>
              <a:ext cx="388814" cy="388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Signing receipt Free Icon">
              <a:extLst>
                <a:ext uri="{FF2B5EF4-FFF2-40B4-BE49-F238E27FC236}">
                  <a16:creationId xmlns:a16="http://schemas.microsoft.com/office/drawing/2014/main" id="{B1DC50FF-2095-4FFE-A318-4932E5B167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437" y="2649318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Stock data analysis Free Icon">
              <a:extLst>
                <a:ext uri="{FF2B5EF4-FFF2-40B4-BE49-F238E27FC236}">
                  <a16:creationId xmlns:a16="http://schemas.microsoft.com/office/drawing/2014/main" id="{25944362-9DEF-4C72-B7A6-7B9801DD6D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5439" y="2649318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8" descr="Segment display, ios 7 interface symbol Free Icon">
              <a:extLst>
                <a:ext uri="{FF2B5EF4-FFF2-40B4-BE49-F238E27FC236}">
                  <a16:creationId xmlns:a16="http://schemas.microsoft.com/office/drawing/2014/main" id="{7B8547D6-D1A1-4D5F-8E2A-984F109004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3441" y="2642578"/>
              <a:ext cx="470681" cy="470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 descr="Segment path Free Icon">
              <a:extLst>
                <a:ext uri="{FF2B5EF4-FFF2-40B4-BE49-F238E27FC236}">
                  <a16:creationId xmlns:a16="http://schemas.microsoft.com/office/drawing/2014/main" id="{011A09C8-4917-4026-8113-7F88637F12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4923" y="2649318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2689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69C5-E2F4-41AD-93BA-6BA317033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&amp; Algorithms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40E1D-9B62-47A9-9898-F7198AE1E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512526" cy="3760891"/>
          </a:xfrm>
        </p:spPr>
        <p:txBody>
          <a:bodyPr/>
          <a:lstStyle/>
          <a:p>
            <a:r>
              <a:rPr lang="en-IN" dirty="0"/>
              <a:t>MCI or Major Crime Indicator </a:t>
            </a:r>
            <a:r>
              <a:rPr lang="en-IN" dirty="0">
                <a:hlinkClick r:id="rId2"/>
              </a:rPr>
              <a:t>data</a:t>
            </a:r>
            <a:r>
              <a:rPr lang="en-IN" dirty="0"/>
              <a:t> from Toronto Police has the crime scene location, which was used to fetch surrounding venues within a 300m radius</a:t>
            </a:r>
          </a:p>
          <a:p>
            <a:r>
              <a:rPr lang="en-IN" dirty="0"/>
              <a:t>After restricting to 2016 data only , there were 32K crimes listed in the city , with ~16% of those around the down town area and rest spread out across the city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B62BC-FB7B-4381-B0CE-D598475D459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77990" y="2310658"/>
            <a:ext cx="5219700" cy="33559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B58D91E-353D-4D06-89AC-826CECC6BAB9}"/>
              </a:ext>
            </a:extLst>
          </p:cNvPr>
          <p:cNvGrpSpPr/>
          <p:nvPr/>
        </p:nvGrpSpPr>
        <p:grpSpPr>
          <a:xfrm>
            <a:off x="9904898" y="1367107"/>
            <a:ext cx="1888517" cy="370253"/>
            <a:chOff x="8087821" y="2642578"/>
            <a:chExt cx="2554302" cy="470681"/>
          </a:xfrm>
        </p:grpSpPr>
        <p:pic>
          <p:nvPicPr>
            <p:cNvPr id="12" name="Picture 2" descr="Warning sign Free Icon">
              <a:extLst>
                <a:ext uri="{FF2B5EF4-FFF2-40B4-BE49-F238E27FC236}">
                  <a16:creationId xmlns:a16="http://schemas.microsoft.com/office/drawing/2014/main" id="{03FFBA3D-8CE2-4AE5-A4E4-E3BE8BDA7C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7821" y="2683511"/>
              <a:ext cx="388814" cy="388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Signing receipt Free Icon">
              <a:extLst>
                <a:ext uri="{FF2B5EF4-FFF2-40B4-BE49-F238E27FC236}">
                  <a16:creationId xmlns:a16="http://schemas.microsoft.com/office/drawing/2014/main" id="{5AFD7AE9-0E7C-46B8-B17F-7703CFC9CA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437" y="2649318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Stock data analysis Free Icon">
              <a:extLst>
                <a:ext uri="{FF2B5EF4-FFF2-40B4-BE49-F238E27FC236}">
                  <a16:creationId xmlns:a16="http://schemas.microsoft.com/office/drawing/2014/main" id="{951B926A-4958-460A-83D2-FBE0F4FE1D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5439" y="2649318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Segment display, ios 7 interface symbol Free Icon">
              <a:extLst>
                <a:ext uri="{FF2B5EF4-FFF2-40B4-BE49-F238E27FC236}">
                  <a16:creationId xmlns:a16="http://schemas.microsoft.com/office/drawing/2014/main" id="{41BFB59A-4BE6-4BA4-97C9-4BF856FE1A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3441" y="2642578"/>
              <a:ext cx="470681" cy="470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Segment path Free Icon">
              <a:extLst>
                <a:ext uri="{FF2B5EF4-FFF2-40B4-BE49-F238E27FC236}">
                  <a16:creationId xmlns:a16="http://schemas.microsoft.com/office/drawing/2014/main" id="{03A7B225-AF73-4DB0-877E-CBE37BCD65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4923" y="2649318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763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69C5-E2F4-41AD-93BA-6BA31703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611" y="281300"/>
            <a:ext cx="11247121" cy="1450757"/>
          </a:xfrm>
        </p:spPr>
        <p:txBody>
          <a:bodyPr>
            <a:normAutofit fontScale="90000"/>
          </a:bodyPr>
          <a:lstStyle/>
          <a:p>
            <a:r>
              <a:rPr lang="en-IN" dirty="0"/>
              <a:t>EDA tells us - Assault as a crime was the most frequent. Midnight and Weekends were more prone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40E1D-9B62-47A9-9898-F7198AE1E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512526" cy="376089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Basic EDA resulted in the following observations </a:t>
            </a:r>
          </a:p>
          <a:p>
            <a:r>
              <a:rPr lang="en-US" dirty="0"/>
              <a:t>Assault is a very prevalent crime and is almost 3X more frequent than the next frequent crime – Break and Enter. </a:t>
            </a:r>
          </a:p>
          <a:p>
            <a:r>
              <a:rPr lang="en-US" dirty="0"/>
              <a:t>Summer months have a higher crime rate than the winter months, with the exception of October </a:t>
            </a:r>
          </a:p>
          <a:p>
            <a:r>
              <a:rPr lang="en-US" dirty="0"/>
              <a:t>Weekends have a higher crime rate in general except for Break &amp; Enter which peaked on Friday only </a:t>
            </a:r>
          </a:p>
          <a:p>
            <a:r>
              <a:rPr lang="en-US" dirty="0"/>
              <a:t>Assault is highest at midnight, but is also higher in the evenings &amp; nights  </a:t>
            </a:r>
          </a:p>
          <a:p>
            <a:r>
              <a:rPr lang="en-US" dirty="0"/>
              <a:t>Break &amp; Enter has a different pattern, its relatively flat all through out the day but has a high during midnight(possibly as lesser number of people would be around )  </a:t>
            </a:r>
          </a:p>
          <a:p>
            <a:r>
              <a:rPr lang="en-US" dirty="0"/>
              <a:t>Auto Theft, Robbery are more frequent during evenings and nights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CA073-9366-4BE5-9F79-119F2186E6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82605" y="1920240"/>
            <a:ext cx="3312115" cy="2424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374B4B-44EB-4BE1-A92C-3330042894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86853" y="4214268"/>
            <a:ext cx="3903617" cy="207911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C707386-4A5C-4FAF-8C97-9B7218433692}"/>
              </a:ext>
            </a:extLst>
          </p:cNvPr>
          <p:cNvGrpSpPr/>
          <p:nvPr/>
        </p:nvGrpSpPr>
        <p:grpSpPr>
          <a:xfrm>
            <a:off x="9904898" y="1367107"/>
            <a:ext cx="1888517" cy="370253"/>
            <a:chOff x="8087821" y="2642578"/>
            <a:chExt cx="2554302" cy="470681"/>
          </a:xfrm>
        </p:grpSpPr>
        <p:pic>
          <p:nvPicPr>
            <p:cNvPr id="14" name="Picture 2" descr="Warning sign Free Icon">
              <a:extLst>
                <a:ext uri="{FF2B5EF4-FFF2-40B4-BE49-F238E27FC236}">
                  <a16:creationId xmlns:a16="http://schemas.microsoft.com/office/drawing/2014/main" id="{B42D4CC5-9BCE-4EFE-9726-4BE96F92DF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7821" y="2683511"/>
              <a:ext cx="388814" cy="388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Signing receipt Free Icon">
              <a:extLst>
                <a:ext uri="{FF2B5EF4-FFF2-40B4-BE49-F238E27FC236}">
                  <a16:creationId xmlns:a16="http://schemas.microsoft.com/office/drawing/2014/main" id="{D146C90D-CA80-4D9B-BBEA-7F24BEE47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437" y="2649318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Stock data analysis Free Icon">
              <a:extLst>
                <a:ext uri="{FF2B5EF4-FFF2-40B4-BE49-F238E27FC236}">
                  <a16:creationId xmlns:a16="http://schemas.microsoft.com/office/drawing/2014/main" id="{F7B24485-258A-441B-ABF5-9CCB84B01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5439" y="2649318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Segment display, ios 7 interface symbol Free Icon">
              <a:extLst>
                <a:ext uri="{FF2B5EF4-FFF2-40B4-BE49-F238E27FC236}">
                  <a16:creationId xmlns:a16="http://schemas.microsoft.com/office/drawing/2014/main" id="{701F263F-2C97-4951-A7B3-6CD888F27D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3441" y="2642578"/>
              <a:ext cx="470681" cy="470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Segment path Free Icon">
              <a:extLst>
                <a:ext uri="{FF2B5EF4-FFF2-40B4-BE49-F238E27FC236}">
                  <a16:creationId xmlns:a16="http://schemas.microsoft.com/office/drawing/2014/main" id="{4C856D0D-8C18-4E8E-920A-8812150F1A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4923" y="2649318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7778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6257-DEDB-4352-AEB7-67A8E37F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Algorithm resulted in 5 clusters with distinct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01358-1654-4194-9387-857FEB9F3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086" y="2061309"/>
            <a:ext cx="4168203" cy="4148741"/>
          </a:xfrm>
        </p:spPr>
        <p:txBody>
          <a:bodyPr>
            <a:noAutofit/>
          </a:bodyPr>
          <a:lstStyle/>
          <a:p>
            <a:r>
              <a:rPr lang="en-IN" sz="1200" b="1" dirty="0"/>
              <a:t>Cluster 0 </a:t>
            </a:r>
            <a:r>
              <a:rPr lang="en-IN" sz="1200" dirty="0"/>
              <a:t>– Centred around down town, Almost all MCI Crime types are higher in absolute numbers. Crime scenes largely are around Coffee shops and Cafes </a:t>
            </a:r>
          </a:p>
          <a:p>
            <a:r>
              <a:rPr lang="en-IN" sz="1200" b="1" dirty="0"/>
              <a:t>Cluster 1</a:t>
            </a:r>
            <a:r>
              <a:rPr lang="en-IN" sz="1200" dirty="0"/>
              <a:t> – Assault, Break and Enter are relatively higher with the risk majorly around homes near parks </a:t>
            </a:r>
          </a:p>
          <a:p>
            <a:r>
              <a:rPr lang="en-IN" sz="1200" b="1" dirty="0"/>
              <a:t>Cluster 2</a:t>
            </a:r>
            <a:r>
              <a:rPr lang="en-IN" sz="1200" dirty="0"/>
              <a:t> – Comparable to cluster 1 in some ways with difference in the targets of crime. Focusses on Apartments and Commercial spaces with Coffee shops in the neighbourhood. </a:t>
            </a:r>
          </a:p>
          <a:p>
            <a:r>
              <a:rPr lang="en-IN" sz="1200" b="1" dirty="0"/>
              <a:t>Cluster 3</a:t>
            </a:r>
            <a:r>
              <a:rPr lang="en-IN" sz="1200" dirty="0"/>
              <a:t> –Robbery and Auto Theft around Fast Food joints and Pizza places seem to be relatively higher </a:t>
            </a:r>
          </a:p>
          <a:p>
            <a:r>
              <a:rPr lang="en-IN" sz="1200" b="1" dirty="0"/>
              <a:t>Cluster 4</a:t>
            </a:r>
            <a:r>
              <a:rPr lang="en-IN" sz="1200" dirty="0"/>
              <a:t> – Largely Break and enter crimes on homes in the western suburbs of Toronto. Parks seem to be closest to these crime scene</a:t>
            </a:r>
          </a:p>
          <a:p>
            <a:endParaRPr lang="en-IN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C5C33-D412-4F02-AED3-45FC993EE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128" y="1966123"/>
            <a:ext cx="7315099" cy="414874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91223-629F-4342-8F1C-70779271BB75}"/>
              </a:ext>
            </a:extLst>
          </p:cNvPr>
          <p:cNvGrpSpPr/>
          <p:nvPr/>
        </p:nvGrpSpPr>
        <p:grpSpPr>
          <a:xfrm>
            <a:off x="9904898" y="1367107"/>
            <a:ext cx="1888517" cy="370253"/>
            <a:chOff x="8087821" y="2642578"/>
            <a:chExt cx="2554302" cy="470681"/>
          </a:xfrm>
        </p:grpSpPr>
        <p:pic>
          <p:nvPicPr>
            <p:cNvPr id="12" name="Picture 2" descr="Warning sign Free Icon">
              <a:extLst>
                <a:ext uri="{FF2B5EF4-FFF2-40B4-BE49-F238E27FC236}">
                  <a16:creationId xmlns:a16="http://schemas.microsoft.com/office/drawing/2014/main" id="{D0541835-509B-48B3-8C48-4A2BC475CE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7821" y="2683511"/>
              <a:ext cx="388814" cy="388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Signing receipt Free Icon">
              <a:extLst>
                <a:ext uri="{FF2B5EF4-FFF2-40B4-BE49-F238E27FC236}">
                  <a16:creationId xmlns:a16="http://schemas.microsoft.com/office/drawing/2014/main" id="{8CF19FF7-3A0D-42FA-9CE5-BCA5411FE2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437" y="2649318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Stock data analysis Free Icon">
              <a:extLst>
                <a:ext uri="{FF2B5EF4-FFF2-40B4-BE49-F238E27FC236}">
                  <a16:creationId xmlns:a16="http://schemas.microsoft.com/office/drawing/2014/main" id="{17458E63-AE2F-4E49-B3B6-0861BAD76D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5439" y="2649318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Segment display, ios 7 interface symbol Free Icon">
              <a:extLst>
                <a:ext uri="{FF2B5EF4-FFF2-40B4-BE49-F238E27FC236}">
                  <a16:creationId xmlns:a16="http://schemas.microsoft.com/office/drawing/2014/main" id="{21641323-1A8B-41E7-B16C-D68C69AD0A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3441" y="2642578"/>
              <a:ext cx="470681" cy="470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Segment path Free Icon">
              <a:extLst>
                <a:ext uri="{FF2B5EF4-FFF2-40B4-BE49-F238E27FC236}">
                  <a16:creationId xmlns:a16="http://schemas.microsoft.com/office/drawing/2014/main" id="{3FE9D94B-3842-4BB6-9213-CFEF021EE4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4923" y="2649318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623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B51C-3920-48C1-B4C6-72019732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Steps &amp; Further Analysis possibilities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786B-8796-4FE9-907E-3F696D1E1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can be extended with more attributes from the Toronto Open data portal. </a:t>
            </a:r>
          </a:p>
          <a:p>
            <a:r>
              <a:rPr lang="en-IN" dirty="0"/>
              <a:t>Simple addition of demographics data to the existing Neighbourhood data and then clustering will help us understand if senior resident areas have a crime vs areas with working parents. </a:t>
            </a:r>
          </a:p>
          <a:p>
            <a:r>
              <a:rPr lang="en-IN" dirty="0"/>
              <a:t>Economic and Well being indicators can also be added to further analyse and understand the reasons for the crime and how it can be fundamentally addressed. </a:t>
            </a:r>
          </a:p>
          <a:p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2E2027-E3D9-4866-AF9E-5CE0D0615717}"/>
              </a:ext>
            </a:extLst>
          </p:cNvPr>
          <p:cNvGrpSpPr/>
          <p:nvPr/>
        </p:nvGrpSpPr>
        <p:grpSpPr>
          <a:xfrm>
            <a:off x="9904898" y="1367107"/>
            <a:ext cx="1888517" cy="370253"/>
            <a:chOff x="8087821" y="2642578"/>
            <a:chExt cx="2554302" cy="470681"/>
          </a:xfrm>
        </p:grpSpPr>
        <p:pic>
          <p:nvPicPr>
            <p:cNvPr id="11" name="Picture 2" descr="Warning sign Free Icon">
              <a:extLst>
                <a:ext uri="{FF2B5EF4-FFF2-40B4-BE49-F238E27FC236}">
                  <a16:creationId xmlns:a16="http://schemas.microsoft.com/office/drawing/2014/main" id="{15AB89CF-FCAA-4697-ADDB-758C78AE71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7821" y="2683511"/>
              <a:ext cx="388814" cy="388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Signing receipt Free Icon">
              <a:extLst>
                <a:ext uri="{FF2B5EF4-FFF2-40B4-BE49-F238E27FC236}">
                  <a16:creationId xmlns:a16="http://schemas.microsoft.com/office/drawing/2014/main" id="{044F215C-0740-4436-BB5B-2287523D22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437" y="2649318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Stock data analysis Free Icon">
              <a:extLst>
                <a:ext uri="{FF2B5EF4-FFF2-40B4-BE49-F238E27FC236}">
                  <a16:creationId xmlns:a16="http://schemas.microsoft.com/office/drawing/2014/main" id="{4DDE7464-618A-4383-A250-FD012E832E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5439" y="2649318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8" descr="Segment display, ios 7 interface symbol Free Icon">
              <a:extLst>
                <a:ext uri="{FF2B5EF4-FFF2-40B4-BE49-F238E27FC236}">
                  <a16:creationId xmlns:a16="http://schemas.microsoft.com/office/drawing/2014/main" id="{DA87A2FA-7E65-4AE7-822A-39B84C822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3441" y="2642578"/>
              <a:ext cx="470681" cy="470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 descr="Segment path Free Icon">
              <a:extLst>
                <a:ext uri="{FF2B5EF4-FFF2-40B4-BE49-F238E27FC236}">
                  <a16:creationId xmlns:a16="http://schemas.microsoft.com/office/drawing/2014/main" id="{7D0B0D97-3D91-4A40-9E02-A25AFC19E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4923" y="2649318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068932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2E8E6"/>
      </a:lt2>
      <a:accent1>
        <a:srgbClr val="C8487A"/>
      </a:accent1>
      <a:accent2>
        <a:srgbClr val="B6369E"/>
      </a:accent2>
      <a:accent3>
        <a:srgbClr val="AC48C8"/>
      </a:accent3>
      <a:accent4>
        <a:srgbClr val="6B3FBA"/>
      </a:accent4>
      <a:accent5>
        <a:srgbClr val="484FC8"/>
      </a:accent5>
      <a:accent6>
        <a:srgbClr val="3673B6"/>
      </a:accent6>
      <a:hlink>
        <a:srgbClr val="7166CC"/>
      </a:hlink>
      <a:folHlink>
        <a:srgbClr val="7F7F7F"/>
      </a:folHlink>
    </a:clrScheme>
    <a:fontScheme name="Retrospect">
      <a:majorFont>
        <a:latin typeface="Bahnschrif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ews Gothic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666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Bahnschrift</vt:lpstr>
      <vt:lpstr>Calibri</vt:lpstr>
      <vt:lpstr>News Gothic MT</vt:lpstr>
      <vt:lpstr>RetrospectVTI</vt:lpstr>
      <vt:lpstr>Do surroundings influence the nature of crime in a city ?</vt:lpstr>
      <vt:lpstr>Among other variables, Surrounding venues have a clear impact on the nature of the crimes in Toronto</vt:lpstr>
      <vt:lpstr>Structure &amp; Agenda</vt:lpstr>
      <vt:lpstr>Problem &amp; Approach </vt:lpstr>
      <vt:lpstr>Methodology &amp; Algorithms Used </vt:lpstr>
      <vt:lpstr>EDA tells us - Assault as a crime was the most frequent. Midnight and Weekends were more prone</vt:lpstr>
      <vt:lpstr>Clustering Algorithm resulted in 5 clusters with distinct patterns</vt:lpstr>
      <vt:lpstr>Next Steps &amp; Further Analysis possibilities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surroundings influence crime</dc:title>
  <dc:creator>Nutan b</dc:creator>
  <cp:lastModifiedBy>Nutan b</cp:lastModifiedBy>
  <cp:revision>11</cp:revision>
  <dcterms:created xsi:type="dcterms:W3CDTF">2019-12-25T14:28:23Z</dcterms:created>
  <dcterms:modified xsi:type="dcterms:W3CDTF">2019-12-26T07:42:56Z</dcterms:modified>
</cp:coreProperties>
</file>