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2" r:id="rId4"/>
    <p:sldId id="386" r:id="rId5"/>
    <p:sldId id="365" r:id="rId6"/>
    <p:sldId id="258" r:id="rId7"/>
    <p:sldId id="377" r:id="rId8"/>
    <p:sldId id="259" r:id="rId9"/>
    <p:sldId id="376" r:id="rId10"/>
    <p:sldId id="286" r:id="rId11"/>
    <p:sldId id="260" r:id="rId12"/>
    <p:sldId id="262" r:id="rId13"/>
    <p:sldId id="268" r:id="rId14"/>
    <p:sldId id="306" r:id="rId15"/>
    <p:sldId id="267" r:id="rId16"/>
    <p:sldId id="264" r:id="rId17"/>
    <p:sldId id="303" r:id="rId18"/>
    <p:sldId id="284" r:id="rId19"/>
    <p:sldId id="285" r:id="rId20"/>
    <p:sldId id="266" r:id="rId21"/>
    <p:sldId id="265" r:id="rId22"/>
    <p:sldId id="261" r:id="rId23"/>
    <p:sldId id="263" r:id="rId24"/>
    <p:sldId id="280" r:id="rId25"/>
    <p:sldId id="276" r:id="rId26"/>
    <p:sldId id="304" r:id="rId27"/>
    <p:sldId id="277" r:id="rId28"/>
    <p:sldId id="305" r:id="rId29"/>
    <p:sldId id="320" r:id="rId30"/>
    <p:sldId id="270" r:id="rId31"/>
    <p:sldId id="281" r:id="rId32"/>
    <p:sldId id="283" r:id="rId33"/>
    <p:sldId id="278" r:id="rId34"/>
    <p:sldId id="279" r:id="rId35"/>
    <p:sldId id="282" r:id="rId36"/>
    <p:sldId id="273" r:id="rId37"/>
    <p:sldId id="36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6" r:id="rId47"/>
    <p:sldId id="295" r:id="rId48"/>
    <p:sldId id="298" r:id="rId49"/>
    <p:sldId id="299" r:id="rId50"/>
    <p:sldId id="307" r:id="rId51"/>
    <p:sldId id="297" r:id="rId52"/>
    <p:sldId id="363" r:id="rId53"/>
    <p:sldId id="301" r:id="rId54"/>
    <p:sldId id="300" r:id="rId55"/>
    <p:sldId id="364" r:id="rId56"/>
    <p:sldId id="302" r:id="rId57"/>
    <p:sldId id="378" r:id="rId58"/>
    <p:sldId id="274" r:id="rId59"/>
    <p:sldId id="275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7" r:id="rId68"/>
    <p:sldId id="315" r:id="rId69"/>
    <p:sldId id="367" r:id="rId70"/>
    <p:sldId id="368" r:id="rId71"/>
    <p:sldId id="316" r:id="rId72"/>
    <p:sldId id="318" r:id="rId73"/>
    <p:sldId id="319" r:id="rId74"/>
    <p:sldId id="321" r:id="rId75"/>
    <p:sldId id="322" r:id="rId76"/>
    <p:sldId id="323" r:id="rId77"/>
    <p:sldId id="324" r:id="rId78"/>
    <p:sldId id="325" r:id="rId79"/>
    <p:sldId id="326" r:id="rId80"/>
    <p:sldId id="369" r:id="rId81"/>
    <p:sldId id="327" r:id="rId82"/>
    <p:sldId id="329" r:id="rId83"/>
    <p:sldId id="370" r:id="rId84"/>
    <p:sldId id="372" r:id="rId85"/>
    <p:sldId id="371" r:id="rId86"/>
    <p:sldId id="328" r:id="rId87"/>
    <p:sldId id="373" r:id="rId88"/>
    <p:sldId id="374" r:id="rId89"/>
    <p:sldId id="375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79" r:id="rId99"/>
    <p:sldId id="380" r:id="rId100"/>
    <p:sldId id="381" r:id="rId101"/>
    <p:sldId id="338" r:id="rId102"/>
    <p:sldId id="382" r:id="rId103"/>
    <p:sldId id="339" r:id="rId104"/>
    <p:sldId id="340" r:id="rId105"/>
    <p:sldId id="343" r:id="rId106"/>
    <p:sldId id="383" r:id="rId107"/>
    <p:sldId id="384" r:id="rId108"/>
    <p:sldId id="341" r:id="rId109"/>
    <p:sldId id="342" r:id="rId110"/>
    <p:sldId id="344" r:id="rId111"/>
    <p:sldId id="345" r:id="rId112"/>
    <p:sldId id="347" r:id="rId113"/>
    <p:sldId id="349" r:id="rId114"/>
    <p:sldId id="350" r:id="rId115"/>
    <p:sldId id="351" r:id="rId116"/>
    <p:sldId id="352" r:id="rId117"/>
    <p:sldId id="346" r:id="rId118"/>
    <p:sldId id="348" r:id="rId119"/>
    <p:sldId id="353" r:id="rId120"/>
    <p:sldId id="354" r:id="rId121"/>
    <p:sldId id="355" r:id="rId122"/>
    <p:sldId id="356" r:id="rId123"/>
    <p:sldId id="357" r:id="rId124"/>
    <p:sldId id="358" r:id="rId125"/>
    <p:sldId id="359" r:id="rId126"/>
    <p:sldId id="360" r:id="rId127"/>
    <p:sldId id="385" r:id="rId128"/>
    <p:sldId id="361" r:id="rId129"/>
    <p:sldId id="387" r:id="rId130"/>
    <p:sldId id="388" r:id="rId131"/>
    <p:sldId id="389" r:id="rId132"/>
    <p:sldId id="390" r:id="rId133"/>
    <p:sldId id="391" r:id="rId134"/>
    <p:sldId id="393" r:id="rId135"/>
    <p:sldId id="392" r:id="rId136"/>
    <p:sldId id="394" r:id="rId137"/>
    <p:sldId id="410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6" r:id="rId146"/>
    <p:sldId id="407" r:id="rId147"/>
    <p:sldId id="408" r:id="rId148"/>
    <p:sldId id="409" r:id="rId149"/>
    <p:sldId id="402" r:id="rId150"/>
    <p:sldId id="403" r:id="rId151"/>
    <p:sldId id="404" r:id="rId152"/>
    <p:sldId id="405" r:id="rId15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A77C-B335-9B48-8BD1-E0686E56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2F67C-2EB9-0C41-8B2D-C3201B1FD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C106-1242-D240-B255-E4D51D9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1081-8E8D-D449-A298-75508A3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F641-BC60-3F4F-80AB-261367E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757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2E2-C704-5B47-87C1-C5E59070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7367-862E-6041-AD1C-33B43033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A594-7CBE-0A42-96F6-FE28F747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21BD-DCFF-CD4A-ADF1-3E82865A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9C9B-C08A-DE43-8237-3FC38CEB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69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CE8A6-CE1F-A348-AA6B-04A520FB4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01C4-5B84-0D4B-A385-D863B094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43BB-D8B7-A340-A0C2-FE3E6564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56E8-9807-8E49-BEF0-81932F35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67A8-D0B7-504F-AEF6-AAAFE326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8080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857C-2A59-0942-9121-B32B20CB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3263-9708-ED4A-A9B5-197A006E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4372-109E-D544-9868-14567FD4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5188-7CB3-7245-AB6D-132F5510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65AE-3C4A-5D4A-A686-705E843C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7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060-4A88-2A4C-9C82-750B6FAE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5FED6-6F72-B248-85AE-B432A97E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CCB8-F9C9-A340-BCBF-97EDB43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115A-F452-8042-A014-6BA9910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7CE9-2C58-3943-84FF-1B063F72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652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1AF-7D81-4141-AD43-383FDDC0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AB64-CC33-BB4F-BE6E-F22B2ABC2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19AF-BD3A-F64B-93A8-14774CD3C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387C-68CA-A547-9846-EC487981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DFE8-5661-F042-B1FB-F5CDCA11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0294F-C1CE-5C49-BBB3-1A94F5D1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250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61F0-431C-E741-B429-BF1BCDAB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2943-A756-BE48-9BAE-693C7286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03FEE-DB67-0D4A-833E-2E689289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FC4EC-6C20-9749-86C7-BC4311AA9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61E2E-2F39-C147-A222-43DE23C2E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EA963-6FAE-F548-9065-A2C4E448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3400D-1F75-9A4E-BE38-77BDEB7A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B15D4-B521-8847-BBF9-0BCC7317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13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FCC1-F06F-A249-80CE-BFD09376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38992-7FB0-B845-B388-A783E6D4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F04E-297A-2041-814F-A44BCFB6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B55B7-AA04-214A-8DB1-B5A8FC4C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6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B6AE4-812D-FE4B-A1BB-AE110CF9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A2933-C1C7-614B-886C-CF00B85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6E37-345D-5E4F-AC94-41CB68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6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CA95-AF40-4646-B3CD-679A0FFB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E840-8BED-AD4E-A2FC-D43A82EA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2CCE-836B-ED42-8C21-FC878E1F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64CD-C490-8443-A93E-6EDE2AB3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C8FC-77D0-BE47-8691-5DEFA7CF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B24D-3631-C149-84A1-653C8129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10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AB0E-FE05-A94D-AED0-2B8B8B08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C83CF-6E3C-A042-A921-E66F712C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0D770-F87A-0846-8FA5-22E15957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BDAB-F208-B04B-BBE9-55818C2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77621-E52E-914E-AB2D-275B99B4DB4F}" type="datetimeFigureOut">
              <a:rPr lang="en-JP" smtClean="0"/>
              <a:t>2020/07/09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65A5-C5AD-B247-8F3C-C79C8405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89ED-ECA2-CA4F-86E5-E29C1A48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2642-CB21-EE4F-8879-95D02837643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8228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F1B8F-65BC-4249-9E9A-F5CBEDB2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BD99-5F3C-C34B-9442-2EDBB382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2635"/>
            <a:ext cx="10515600" cy="547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068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tanix-japan/lab_automa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utanix.dev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.jp/" TargetMode="External"/><Relationship Id="rId2" Type="http://schemas.openxmlformats.org/officeDocument/2006/relationships/hyperlink" Target="https://www.yahoo.co.jp/auction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Nutanix</a:t>
            </a:r>
            <a:r>
              <a:rPr lang="ja-JP" altLang="en-US"/>
              <a:t>基盤の構築自動化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3FF04-EFFA-484D-8EC1-CA75AE406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v2020.07.09 : Yuichi Ito</a:t>
            </a:r>
          </a:p>
        </p:txBody>
      </p:sp>
    </p:spTree>
    <p:extLst>
      <p:ext uri="{BB962C8B-B14F-4D97-AF65-F5344CB8AC3E}">
        <p14:creationId xmlns:p14="http://schemas.microsoft.com/office/powerpoint/2010/main" val="92566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EA8C-9389-8C45-9B87-503AE747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自動化の大前提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C44D-3B74-BB4E-8A2E-95222320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人間が「簡単」に実現できないことは自動化できない</a:t>
            </a:r>
          </a:p>
          <a:p>
            <a:r>
              <a:rPr lang="en-JP" dirty="0">
                <a:solidFill>
                  <a:srgbClr val="FF0000"/>
                </a:solidFill>
              </a:rPr>
              <a:t>手順書相当のものを定義なりプログラムに落とし込む</a:t>
            </a:r>
          </a:p>
          <a:p>
            <a:r>
              <a:rPr lang="en-JP" dirty="0"/>
              <a:t>実現難易度を低下させる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基盤にクラウド(パブリック/プライベート)を選ぶ。基盤自体がすでに半自動化されているため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構築や運用ルール自体を簡素化する(条件分岐を減らす)</a:t>
            </a:r>
          </a:p>
          <a:p>
            <a:pPr lvl="1"/>
            <a:r>
              <a:rPr lang="en-JP" dirty="0"/>
              <a:t>レガシーな手法ではなく比較的新しい手法を使う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842801D7-DDFB-D44A-9F9C-68447112986B}"/>
              </a:ext>
            </a:extLst>
          </p:cNvPr>
          <p:cNvSpPr/>
          <p:nvPr/>
        </p:nvSpPr>
        <p:spPr>
          <a:xfrm>
            <a:off x="3003332" y="4761986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0D873-948E-EF45-9583-449DFEA067FC}"/>
              </a:ext>
            </a:extLst>
          </p:cNvPr>
          <p:cNvSpPr txBox="1"/>
          <p:nvPr/>
        </p:nvSpPr>
        <p:spPr>
          <a:xfrm>
            <a:off x="2039006" y="565536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エンジニア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臨機応変に対応できる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作業に時間がかかる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901E9-9B44-C34F-A8A7-21867BB08083}"/>
              </a:ext>
            </a:extLst>
          </p:cNvPr>
          <p:cNvSpPr/>
          <p:nvPr/>
        </p:nvSpPr>
        <p:spPr>
          <a:xfrm>
            <a:off x="5654565" y="5098317"/>
            <a:ext cx="1471448" cy="10825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9CB98-4F8C-7240-B8F8-A8C371CEB941}"/>
              </a:ext>
            </a:extLst>
          </p:cNvPr>
          <p:cNvSpPr txBox="1"/>
          <p:nvPr/>
        </p:nvSpPr>
        <p:spPr>
          <a:xfrm>
            <a:off x="5951707" y="5454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手順書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1D23B-F540-E649-B3F3-FCB5D2BC7E6A}"/>
              </a:ext>
            </a:extLst>
          </p:cNvPr>
          <p:cNvSpPr/>
          <p:nvPr/>
        </p:nvSpPr>
        <p:spPr>
          <a:xfrm>
            <a:off x="8819035" y="4605929"/>
            <a:ext cx="2016496" cy="1082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EF51D-1F36-6049-8BB8-EA4ACEFA8D58}"/>
              </a:ext>
            </a:extLst>
          </p:cNvPr>
          <p:cNvSpPr txBox="1"/>
          <p:nvPr/>
        </p:nvSpPr>
        <p:spPr>
          <a:xfrm>
            <a:off x="8927036" y="484536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プログラム</a:t>
            </a:r>
          </a:p>
          <a:p>
            <a:r>
              <a:rPr lang="en-JP" dirty="0">
                <a:solidFill>
                  <a:schemeClr val="bg1"/>
                </a:solidFill>
              </a:rPr>
              <a:t>構成管理の定義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15B52-3AE3-1449-8538-F571399DD318}"/>
              </a:ext>
            </a:extLst>
          </p:cNvPr>
          <p:cNvSpPr txBox="1"/>
          <p:nvPr/>
        </p:nvSpPr>
        <p:spPr>
          <a:xfrm>
            <a:off x="8088679" y="5719218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自動化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臨機応変に対応できない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「定形」作業が高速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13DE27D-B9F9-9544-AEC6-998ED31263D6}"/>
              </a:ext>
            </a:extLst>
          </p:cNvPr>
          <p:cNvSpPr/>
          <p:nvPr/>
        </p:nvSpPr>
        <p:spPr>
          <a:xfrm>
            <a:off x="3973137" y="5108892"/>
            <a:ext cx="1397650" cy="35661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7E398-67C2-EE4B-BA1A-E392DFD72F02}"/>
              </a:ext>
            </a:extLst>
          </p:cNvPr>
          <p:cNvSpPr txBox="1"/>
          <p:nvPr/>
        </p:nvSpPr>
        <p:spPr>
          <a:xfrm>
            <a:off x="4070290" y="46486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作成と参照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1B9AA8-B7CE-A644-844C-609B806A6003}"/>
              </a:ext>
            </a:extLst>
          </p:cNvPr>
          <p:cNvSpPr/>
          <p:nvPr/>
        </p:nvSpPr>
        <p:spPr>
          <a:xfrm>
            <a:off x="7399283" y="5005872"/>
            <a:ext cx="1229710" cy="369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B1C84-85C9-3C42-A63D-E7BBE5E85B6E}"/>
              </a:ext>
            </a:extLst>
          </p:cNvPr>
          <p:cNvSpPr txBox="1"/>
          <p:nvPr/>
        </p:nvSpPr>
        <p:spPr>
          <a:xfrm>
            <a:off x="7655758" y="4660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37133737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A8C2-9ACC-8444-BCF1-F127C248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リンクローカルアドレスの変換プログラム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A3063-E2B4-C743-8AD2-862FA318286F}"/>
              </a:ext>
            </a:extLst>
          </p:cNvPr>
          <p:cNvSpPr txBox="1"/>
          <p:nvPr/>
        </p:nvSpPr>
        <p:spPr>
          <a:xfrm>
            <a:off x="1734209" y="1271752"/>
            <a:ext cx="803617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words = mac_address.split(':')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add 0 on each octets if it is missed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i in range(len(words)):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if len(words[i]) == 0: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words[i] = '0' + words[i]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reverse 7th bit on first octet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w0 = bin(int(words[0], 16))[2:]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w0 = '0' * (8-len(w0)) + w0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w0[6] == '0':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w0 = w0[:6] + '1' + w0[7]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w0 = w0[:6] + '0' + w0[7]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words[0] = hex(int(w0, 2))[2:]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 make ipv6 link local address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linklocal_address = 'fe80::{}{}:{}ff:fe{}:{}{}'.format(*words)</a:t>
            </a:r>
            <a:endParaRPr lang="en-J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8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53DA-43E3-1847-84DD-6D0EAC84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IPMIの重複IPの判定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AC1B-F8AB-2043-BC6A-F8B49AD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APIは存在しない?</a:t>
            </a:r>
          </a:p>
          <a:p>
            <a:r>
              <a:rPr lang="en-JP"/>
              <a:t>IPMIに設定したいIPが他の機材に割り当てられていると、IPMIのIP変更もしくは通信に失敗する。事前チェック(任意)</a:t>
            </a:r>
          </a:p>
          <a:p>
            <a:r>
              <a:rPr lang="en-JP"/>
              <a:t>確認手順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変更したいIPv4 IP宛にpingを打つ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応答なし -&gt; 存在しないのでOK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応答あり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ARPテーブルを確認する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そのIPのMACは変更するIPMIのものか</a:t>
            </a:r>
          </a:p>
          <a:p>
            <a:pPr lvl="2"/>
            <a:r>
              <a:rPr lang="en-JP"/>
              <a:t>YES -&gt; すでに変更されているので問題なし</a:t>
            </a:r>
          </a:p>
          <a:p>
            <a:pPr lvl="2"/>
            <a:r>
              <a:rPr lang="en-JP"/>
              <a:t>NO -&gt; 他のノードがIPを使っているのでエラー</a:t>
            </a:r>
          </a:p>
        </p:txBody>
      </p:sp>
    </p:spTree>
    <p:extLst>
      <p:ext uri="{BB962C8B-B14F-4D97-AF65-F5344CB8AC3E}">
        <p14:creationId xmlns:p14="http://schemas.microsoft.com/office/powerpoint/2010/main" val="2752672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6D7-B6DC-4948-B9B3-898AA529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重複IPチェックのサンプル実装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288B0-7C32-4440-9971-25089416D675}"/>
              </a:ext>
            </a:extLst>
          </p:cNvPr>
          <p:cNvSpPr txBox="1"/>
          <p:nvPr/>
        </p:nvSpPr>
        <p:spPr>
          <a:xfrm>
            <a:off x="1250731" y="993917"/>
            <a:ext cx="6468437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command = 'ping {} -c 2'.format(ip_address)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stdin, stdout, stderr = client.exec_command(command)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exist = False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line in stdout: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'packets transmitted' in line: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if not '0 received' in line: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exist = True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if not exist: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return (True, {'exist': False, 'mac': ''})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stdin, stdout, stderr = client.exec_command('/sbin/arp')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mac = ''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line in stdout: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line = line.lower()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ip_address in line: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words = line.split()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mac = words[2]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exist = mac != ''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return (True, {'exist': exist, 'mac': mac})</a:t>
            </a:r>
            <a:endParaRPr lang="en-JP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1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64B6-6B2D-C541-8832-0AB91FD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Primary NICの選択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2143-FDAD-A440-BF1B-3B7FD1A4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Foundation VMのどのNICでイメージングをおこなうか</a:t>
            </a:r>
          </a:p>
          <a:p>
            <a:r>
              <a:rPr lang="en-JP"/>
              <a:t>デフォルトはeth0しか持たないですが、NIC追加可能なので選択できるようにしているようです。APIも一応呼ぶのが吉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BAA10-5090-E143-B31A-A9C55F35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72" y="2810064"/>
            <a:ext cx="7264456" cy="3871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8586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5FD2-C56F-9046-B8C5-C3736151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IPMIのIP設定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1A5-67D6-D64E-8CC5-A55B5B4E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/foundation/ipmi_config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64B7-B8F8-324D-80D6-CB85304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06" y="1765738"/>
            <a:ext cx="8228751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81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9D3-0500-C943-B071-57ACD8CD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Foundation実施のJSONフォーマット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2AAF-68F9-184A-8ED3-4BD3905D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IPMIのIP設定、PreCheck、Foundationの開始のJSONは同じ</a:t>
            </a:r>
          </a:p>
          <a:p>
            <a:r>
              <a:rPr lang="en-JP"/>
              <a:t>クラスタの設定と各ノードごとの設定で構成される</a:t>
            </a:r>
          </a:p>
          <a:p>
            <a:r>
              <a:rPr lang="en-JP"/>
              <a:t>詳細は実通信を参照すること</a:t>
            </a:r>
          </a:p>
        </p:txBody>
      </p:sp>
    </p:spTree>
    <p:extLst>
      <p:ext uri="{BB962C8B-B14F-4D97-AF65-F5344CB8AC3E}">
        <p14:creationId xmlns:p14="http://schemas.microsoft.com/office/powerpoint/2010/main" val="4066561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222CC-FE2C-B147-8510-FDFB27DC57E4}"/>
              </a:ext>
            </a:extLst>
          </p:cNvPr>
          <p:cNvSpPr txBox="1"/>
          <p:nvPr/>
        </p:nvSpPr>
        <p:spPr>
          <a:xfrm>
            <a:off x="262760" y="905232"/>
            <a:ext cx="5298245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body_dict =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"ui_skip_network_setup":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"cvm_gateway": gateway,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"ui_nic": "eth0",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"blocks": [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"ui_test_name": "Manual-1",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"block_id":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"ui_block_id": "",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"nodes": [] &lt;=========== </a:t>
            </a:r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ここは次ページの</a:t>
            </a:r>
          </a:p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r>
              <a:rPr lang="en-US" altLang="ja-JP" sz="140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ui_is_installing_secondary_hypervisor": False,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"hypervisor_netmask": netmask,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"bond_lacp_rate":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"ipmi_netmask": netmask,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"ui_is_installing_cvm":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"hyperv_sku":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"ui_have_vlan": False,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"bond_mode": "",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"cvm_netmask": netmask,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"nos_package": nos_package,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"hypervisor_gateway": gateway,</a:t>
            </a:r>
            <a:endParaRPr lang="en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17F32-2D47-E546-91FC-58D7AC8757A6}"/>
              </a:ext>
            </a:extLst>
          </p:cNvPr>
          <p:cNvSpPr txBox="1"/>
          <p:nvPr/>
        </p:nvSpPr>
        <p:spPr>
          <a:xfrm>
            <a:off x="5764571" y="905232"/>
            <a:ext cx="6247223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"hypervisor_iso":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"kvm":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"checksum":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"filename": "AHV bundled with AOS (version 4.6+)"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"ipmi_gateway": gateway,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"clusters": [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"cluster_external_ip": external_ip,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"cluster_init_successful":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"redundancy_factor": 2,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"cluster_name": cluster_name,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"cvm_ntp_servers": ntp_server,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"cluster_members": [],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"timezone": "Asia/Tokyo",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"cvm_dns_servers": name_server,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"cluster_init_now": True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"hypervisor": "kvm",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"ui_is_installing_hypervisor": True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685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3934F-F574-0041-A1DA-5B5DB37D144E}"/>
              </a:ext>
            </a:extLst>
          </p:cNvPr>
          <p:cNvSpPr txBox="1"/>
          <p:nvPr/>
        </p:nvSpPr>
        <p:spPr>
          <a:xfrm>
            <a:off x="1534511" y="1012954"/>
            <a:ext cx="4060727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node_info =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"ipv6_address":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"is_bare_metal":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"image_successful":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"image_now":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"ipv6_interface": None,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"nos_version": "99.0",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"ipmi_ip": ipmi_ip,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"hardware_attributes_override": {},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"node_position": position.upper(),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"is_selected":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"hypervisor_hostname": host_name,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"cvm_gb_ram": 32,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"compute_only": False,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"ipmi_password": "ADMIN",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"ipmi_configure_now": True,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"hypervisor_ip": host_ip,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"ipmi_user": "ADMIN",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"ipmi_mac": ipmi_mac,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"hypervisor": "kvm",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"cvm_ip": cvm_ip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2636C-9247-3D42-A795-10EBB270D97F}"/>
              </a:ext>
            </a:extLst>
          </p:cNvPr>
          <p:cNvSpPr txBox="1"/>
          <p:nvPr/>
        </p:nvSpPr>
        <p:spPr>
          <a:xfrm>
            <a:off x="5864773" y="1629104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各ノードの情報</a:t>
            </a:r>
          </a:p>
          <a:p>
            <a:r>
              <a:rPr lang="en-JP"/>
              <a:t>これがノード数ぶんだけ先の空欄に格納されている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8423342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9AE3-4752-6D42-9FBF-0AE7871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Pre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8BBA-78FE-F54C-83D1-B842E36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/foundation/pre_check</a:t>
            </a:r>
          </a:p>
          <a:p>
            <a:r>
              <a:rPr lang="en-JP"/>
              <a:t>設定に不整合がないかチェックする。IPMI設定と同じJSONボディで問題なし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06902-A1DB-6841-B10E-0A516D0C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82" y="2699653"/>
            <a:ext cx="6508036" cy="3982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09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A1B-4BE0-9246-9EC6-9F28D37E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Foundationの開始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FCF4-88CD-7245-9D45-64B217FD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7" y="1202635"/>
            <a:ext cx="11067393" cy="5479080"/>
          </a:xfrm>
        </p:spPr>
        <p:txBody>
          <a:bodyPr/>
          <a:lstStyle/>
          <a:p>
            <a:r>
              <a:rPr lang="en-JP"/>
              <a:t>/foundation/image_nodes</a:t>
            </a:r>
          </a:p>
          <a:p>
            <a:r>
              <a:rPr lang="en-JP"/>
              <a:t>イメージングを開始する。これ以後はProgressを追うことになる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32DB9-3F9A-DD42-86FF-4C3427BC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88" y="2419770"/>
            <a:ext cx="7055823" cy="42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BF35-655E-FA4B-87CE-2D870A1D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OSより「上」のレイヤの自動化の目的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72E8-31CB-0043-80BD-186FCE4D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サービスやアプリの品質向上</a:t>
            </a:r>
          </a:p>
          <a:p>
            <a:pPr lvl="1"/>
            <a:r>
              <a:rPr lang="en-JP" dirty="0"/>
              <a:t>複雑なインストール作業(パッケージのインストールや設定ファイルの編集)を手動で実施しない</a:t>
            </a:r>
          </a:p>
          <a:p>
            <a:pPr lvl="1"/>
            <a:r>
              <a:rPr lang="en-JP" dirty="0"/>
              <a:t>常に綺麗な安定した環境を低コスト(手軽,迅速)に使える</a:t>
            </a:r>
          </a:p>
          <a:p>
            <a:r>
              <a:rPr lang="en-JP" dirty="0"/>
              <a:t>前提として安定的な基盤(オンプレ、パブリッククラウド)があり、そのレイヤは自動化の対象外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BB198-2A45-814F-9AF5-9FC2D448E892}"/>
              </a:ext>
            </a:extLst>
          </p:cNvPr>
          <p:cNvSpPr/>
          <p:nvPr/>
        </p:nvSpPr>
        <p:spPr>
          <a:xfrm>
            <a:off x="3675993" y="4109545"/>
            <a:ext cx="4541093" cy="1798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アプリケーション</a:t>
            </a:r>
          </a:p>
          <a:p>
            <a:pPr algn="ctr"/>
            <a:r>
              <a:rPr lang="en-JP" dirty="0"/>
              <a:t>(DB、ミドルウェア、開発中のサービス)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98F9E-F865-744B-97DB-FA48308580DB}"/>
              </a:ext>
            </a:extLst>
          </p:cNvPr>
          <p:cNvSpPr/>
          <p:nvPr/>
        </p:nvSpPr>
        <p:spPr>
          <a:xfrm>
            <a:off x="3675992" y="6046530"/>
            <a:ext cx="4541094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(仮想マシン、インスタンス)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6A6B67B8-C30F-7140-9948-B447BEC2B0A6}"/>
              </a:ext>
            </a:extLst>
          </p:cNvPr>
          <p:cNvSpPr/>
          <p:nvPr/>
        </p:nvSpPr>
        <p:spPr>
          <a:xfrm>
            <a:off x="1237594" y="4567147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5E368CE-EBD6-7D47-ABCC-CA4EFC93F2EE}"/>
              </a:ext>
            </a:extLst>
          </p:cNvPr>
          <p:cNvSpPr/>
          <p:nvPr/>
        </p:nvSpPr>
        <p:spPr>
          <a:xfrm>
            <a:off x="2215055" y="4709036"/>
            <a:ext cx="11561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64CEB-E06A-3D4E-A389-0D15A0884C19}"/>
              </a:ext>
            </a:extLst>
          </p:cNvPr>
          <p:cNvSpPr txBox="1"/>
          <p:nvPr/>
        </p:nvSpPr>
        <p:spPr>
          <a:xfrm>
            <a:off x="894593" y="61661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chemeClr val="accent2"/>
                </a:solidFill>
              </a:rPr>
              <a:t>レガシー手法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F2EF0-71FA-8B4E-AF20-2723DBE8250D}"/>
              </a:ext>
            </a:extLst>
          </p:cNvPr>
          <p:cNvSpPr txBox="1"/>
          <p:nvPr/>
        </p:nvSpPr>
        <p:spPr>
          <a:xfrm>
            <a:off x="838200" y="53139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手順書で手動で既存</a:t>
            </a:r>
          </a:p>
          <a:p>
            <a:r>
              <a:rPr lang="en-JP" dirty="0"/>
              <a:t>マシンの更新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0109755A-B5F8-6D4D-82D8-9293C9102FF9}"/>
              </a:ext>
            </a:extLst>
          </p:cNvPr>
          <p:cNvSpPr/>
          <p:nvPr/>
        </p:nvSpPr>
        <p:spPr>
          <a:xfrm>
            <a:off x="10188777" y="4562742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611272-7730-3945-8224-719C747AC731}"/>
              </a:ext>
            </a:extLst>
          </p:cNvPr>
          <p:cNvSpPr/>
          <p:nvPr/>
        </p:nvSpPr>
        <p:spPr>
          <a:xfrm rot="10800000">
            <a:off x="8540279" y="4794362"/>
            <a:ext cx="11561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86B2-E8E7-EC45-BC8A-2F594C599448}"/>
              </a:ext>
            </a:extLst>
          </p:cNvPr>
          <p:cNvSpPr txBox="1"/>
          <p:nvPr/>
        </p:nvSpPr>
        <p:spPr>
          <a:xfrm>
            <a:off x="8801227" y="53561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構成定義ファイルを使って、</a:t>
            </a:r>
          </a:p>
          <a:p>
            <a:r>
              <a:rPr lang="en-JP" dirty="0"/>
              <a:t>ツールでマシンを更新など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2452A-E267-F248-9415-4CFA66433B8F}"/>
              </a:ext>
            </a:extLst>
          </p:cNvPr>
          <p:cNvSpPr txBox="1"/>
          <p:nvPr/>
        </p:nvSpPr>
        <p:spPr>
          <a:xfrm>
            <a:off x="9753443" y="61500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solidFill>
                  <a:schemeClr val="accent2"/>
                </a:solidFill>
              </a:rPr>
              <a:t>自動化</a:t>
            </a:r>
          </a:p>
        </p:txBody>
      </p:sp>
    </p:spTree>
    <p:extLst>
      <p:ext uri="{BB962C8B-B14F-4D97-AF65-F5344CB8AC3E}">
        <p14:creationId xmlns:p14="http://schemas.microsoft.com/office/powerpoint/2010/main" val="31584771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19A3-0B25-134D-A978-76208528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Foundationの進捗状況の確認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1C08-26F8-E341-A674-A3BC7B3F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/foundation/progress</a:t>
            </a:r>
          </a:p>
          <a:p>
            <a:r>
              <a:rPr lang="en-JP"/>
              <a:t>クラスタとしての進捗状況とノードごとの進捗状況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AB17A-DF56-4149-ABEE-A52A7DCB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38" y="2354317"/>
            <a:ext cx="5749148" cy="44196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1A95BFE-5FC0-B74C-AC97-44380BFE93CE}"/>
              </a:ext>
            </a:extLst>
          </p:cNvPr>
          <p:cNvSpPr/>
          <p:nvPr/>
        </p:nvSpPr>
        <p:spPr>
          <a:xfrm>
            <a:off x="7115503" y="4382814"/>
            <a:ext cx="315311" cy="21966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3A27-A536-3A44-B4AC-90EBC9BDE698}"/>
              </a:ext>
            </a:extLst>
          </p:cNvPr>
          <p:cNvSpPr txBox="1"/>
          <p:nvPr/>
        </p:nvSpPr>
        <p:spPr>
          <a:xfrm>
            <a:off x="7834857" y="4742481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レスポンスの内容をチェックして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進捗率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完了したか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失敗したか</a:t>
            </a:r>
          </a:p>
          <a:p>
            <a:r>
              <a:rPr lang="en-JP"/>
              <a:t>を調べる</a:t>
            </a:r>
          </a:p>
        </p:txBody>
      </p:sp>
    </p:spTree>
    <p:extLst>
      <p:ext uri="{BB962C8B-B14F-4D97-AF65-F5344CB8AC3E}">
        <p14:creationId xmlns:p14="http://schemas.microsoft.com/office/powerpoint/2010/main" val="26020641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31"/>
            <a:ext cx="9144000" cy="3067269"/>
          </a:xfrm>
        </p:spPr>
        <p:txBody>
          <a:bodyPr/>
          <a:lstStyle/>
          <a:p>
            <a:r>
              <a:rPr lang="en-JP" dirty="0"/>
              <a:t>第4部-2/4</a:t>
            </a:r>
            <a:br>
              <a:rPr lang="en-JP" dirty="0"/>
            </a:br>
            <a:br>
              <a:rPr lang="en-JP" dirty="0"/>
            </a:br>
            <a:r>
              <a:rPr lang="en-JP" dirty="0"/>
              <a:t>Nutanix基盤構築の自動化</a:t>
            </a:r>
            <a:br>
              <a:rPr lang="en-JP" dirty="0"/>
            </a:br>
            <a:r>
              <a:rPr lang="en-JP" dirty="0"/>
              <a:t>EULA編</a:t>
            </a:r>
          </a:p>
        </p:txBody>
      </p:sp>
    </p:spTree>
    <p:extLst>
      <p:ext uri="{BB962C8B-B14F-4D97-AF65-F5344CB8AC3E}">
        <p14:creationId xmlns:p14="http://schemas.microsoft.com/office/powerpoint/2010/main" val="412078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B3F5-A6A0-D043-961D-66D79F08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初ログイン時の設定(EULAなど)の自動化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22D-9B45-7D43-95F3-B088FBE1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202635"/>
            <a:ext cx="11592911" cy="5479080"/>
          </a:xfrm>
        </p:spPr>
        <p:txBody>
          <a:bodyPr/>
          <a:lstStyle/>
          <a:p>
            <a:r>
              <a:rPr lang="en-JP"/>
              <a:t>Prismの利用をするために必要な初ログイン時の設定</a:t>
            </a:r>
          </a:p>
          <a:p>
            <a:r>
              <a:rPr lang="en-JP"/>
              <a:t>詳細な通信はブラウザで調査すべきだが、おおまかに以下の通り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Prismに初期パスワードを設定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Prismにログイン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EULA(End User Licence Agreement)の登録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Pulseの設定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Alertの設定</a:t>
            </a:r>
          </a:p>
          <a:p>
            <a:pPr marL="971550" lvl="1" indent="-514350">
              <a:buFont typeface="+mj-lt"/>
              <a:buAutoNum type="arabicPeriod"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4128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681-D181-D84E-99B4-B3737D9B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初期パスワードの変更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4CF2-7CCF-BC40-9970-9BAD037A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通常のパスワード変更はユーザーの設定を変更</a:t>
            </a:r>
          </a:p>
          <a:p>
            <a:r>
              <a:rPr lang="en-JP"/>
              <a:t>初期パスワードは専用のAPIが用意されている</a:t>
            </a:r>
          </a:p>
          <a:p>
            <a:r>
              <a:rPr lang="en-US"/>
              <a:t>認証: user:admin, password: nutanix/4u</a:t>
            </a:r>
          </a:p>
          <a:p>
            <a:r>
              <a:rPr lang="en-US"/>
              <a:t>Method: Post</a:t>
            </a:r>
          </a:p>
          <a:p>
            <a:r>
              <a:rPr lang="en-US"/>
              <a:t>/api/nutanix/v1/utils/change_default_system_password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FECA9-B7AA-8349-914D-FAC1781F834B}"/>
              </a:ext>
            </a:extLst>
          </p:cNvPr>
          <p:cNvSpPr txBox="1"/>
          <p:nvPr/>
        </p:nvSpPr>
        <p:spPr>
          <a:xfrm>
            <a:off x="1061544" y="4707486"/>
            <a:ext cx="4385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{</a:t>
            </a:r>
          </a:p>
          <a:p>
            <a:r>
              <a:rPr lang="en-US" sz="2400"/>
              <a:t>    "oldPassword": "nutanix/4u",</a:t>
            </a:r>
          </a:p>
          <a:p>
            <a:r>
              <a:rPr lang="en-US" sz="2400"/>
              <a:t>    "newPassword":new_password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97D94-95DC-3445-9FB4-0C626A1B227C}"/>
              </a:ext>
            </a:extLst>
          </p:cNvPr>
          <p:cNvSpPr txBox="1"/>
          <p:nvPr/>
        </p:nvSpPr>
        <p:spPr>
          <a:xfrm>
            <a:off x="1061544" y="4163245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144193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262-9D7E-2D43-8398-E1A5B9D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EULAの設定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60BD-FFC8-654C-8E8C-D6FF0FEF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GUIの「利用に同意しますか」画面も裏でAPIが動く</a:t>
            </a:r>
          </a:p>
          <a:p>
            <a:r>
              <a:rPr lang="en-JP"/>
              <a:t>Method: post</a:t>
            </a:r>
          </a:p>
          <a:p>
            <a:r>
              <a:rPr lang="en-JP"/>
              <a:t>URL: /api/nutanix/v1/eulas/accept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73301-84F9-1A45-A6BE-AA6D1D04A7F9}"/>
              </a:ext>
            </a:extLst>
          </p:cNvPr>
          <p:cNvSpPr txBox="1"/>
          <p:nvPr/>
        </p:nvSpPr>
        <p:spPr>
          <a:xfrm>
            <a:off x="2543502" y="3898179"/>
            <a:ext cx="55210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{</a:t>
            </a:r>
          </a:p>
          <a:p>
            <a:r>
              <a:rPr lang="en-US" sz="2800"/>
              <a:t>    "username":user_name,</a:t>
            </a:r>
          </a:p>
          <a:p>
            <a:r>
              <a:rPr lang="en-US" sz="2800"/>
              <a:t>    "companyName":company_name,</a:t>
            </a:r>
          </a:p>
          <a:p>
            <a:r>
              <a:rPr lang="en-US" sz="2800"/>
              <a:t>    "jobTitle":job_title</a:t>
            </a:r>
          </a:p>
          <a:p>
            <a:r>
              <a:rPr lang="en-US" sz="28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010B0-F4E5-A244-BA7B-7DADABE11EBF}"/>
              </a:ext>
            </a:extLst>
          </p:cNvPr>
          <p:cNvSpPr txBox="1"/>
          <p:nvPr/>
        </p:nvSpPr>
        <p:spPr>
          <a:xfrm>
            <a:off x="2543502" y="3166241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058293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5C1-D442-C54A-B478-F7056854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Pulseの設定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CE12-D27F-8B44-8B6B-DB84637D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初期設定の1つだが、API的には通常のクラスタ操作と同じ</a:t>
            </a:r>
          </a:p>
          <a:p>
            <a:r>
              <a:rPr lang="en-JP"/>
              <a:t>Nutanixでは検証用機材だとOFF(enable=False)にしています</a:t>
            </a:r>
          </a:p>
          <a:p>
            <a:r>
              <a:rPr lang="en-JP"/>
              <a:t>メソッド: put</a:t>
            </a:r>
          </a:p>
          <a:p>
            <a:r>
              <a:rPr lang="en-JP"/>
              <a:t>URL: /api/nutanix/v1/pulse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A1A10-8AEA-9E4E-AC03-E1FE376C869B}"/>
              </a:ext>
            </a:extLst>
          </p:cNvPr>
          <p:cNvSpPr txBox="1"/>
          <p:nvPr/>
        </p:nvSpPr>
        <p:spPr>
          <a:xfrm>
            <a:off x="6968358" y="2690648"/>
            <a:ext cx="46330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{</a:t>
            </a:r>
          </a:p>
          <a:p>
            <a:r>
              <a:rPr lang="en-US" sz="2400"/>
              <a:t>"emailContactList":None,</a:t>
            </a:r>
          </a:p>
          <a:p>
            <a:r>
              <a:rPr lang="en-US" sz="2400"/>
              <a:t>"enable":enable,</a:t>
            </a:r>
          </a:p>
          <a:p>
            <a:r>
              <a:rPr lang="en-US" sz="2400"/>
              <a:t>"verbosityType":None,</a:t>
            </a:r>
          </a:p>
          <a:p>
            <a:r>
              <a:rPr lang="en-US" sz="2400"/>
              <a:t>"enableDefaultNutanixEmail":False,</a:t>
            </a:r>
          </a:p>
          <a:p>
            <a:r>
              <a:rPr lang="en-US" sz="2400"/>
              <a:t>"defaultNutanixEmail":None,</a:t>
            </a:r>
          </a:p>
          <a:p>
            <a:r>
              <a:rPr lang="en-US" sz="2400"/>
              <a:t>"nosVersion":None,</a:t>
            </a:r>
          </a:p>
          <a:p>
            <a:r>
              <a:rPr lang="en-US" sz="2400"/>
              <a:t>"isPulsePromptNeeded":False,</a:t>
            </a:r>
          </a:p>
          <a:p>
            <a:r>
              <a:rPr lang="en-US" sz="2400"/>
              <a:t>"remindLater":None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3160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645-31F6-BE43-9648-F51F4ED8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Alertの設定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717B-44A7-A747-A189-D4C32298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Nutanixに障害報告のメールを投げるかの設定。「PSU異常時に勝手にケース作成」などに使われる</a:t>
            </a:r>
          </a:p>
          <a:p>
            <a:r>
              <a:rPr lang="en-JP"/>
              <a:t>比較的新しいAOSでは設定項目からなくなりました</a:t>
            </a:r>
          </a:p>
          <a:p>
            <a:r>
              <a:rPr lang="en-JP"/>
              <a:t>電源系の検証や停止テストで勝手にケースが作られると困るので、Nutanixでは検証機材ではOFFにしています。</a:t>
            </a:r>
          </a:p>
          <a:p>
            <a:r>
              <a:rPr lang="en-JP"/>
              <a:t>メソッド: put</a:t>
            </a:r>
          </a:p>
          <a:p>
            <a:r>
              <a:rPr lang="en-JP"/>
              <a:t>URL: /api/nutanix/v1/alerts/configuration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D6743-5A41-5C4B-809F-139B3E608C77}"/>
              </a:ext>
            </a:extLst>
          </p:cNvPr>
          <p:cNvSpPr txBox="1"/>
          <p:nvPr/>
        </p:nvSpPr>
        <p:spPr>
          <a:xfrm>
            <a:off x="3857295" y="5055475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body_dict = {</a:t>
            </a:r>
          </a:p>
          <a:p>
            <a:r>
              <a:rPr lang="en-US"/>
              <a:t>"enableDefaultNutanixEmail":enable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3569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31"/>
            <a:ext cx="9144000" cy="3067269"/>
          </a:xfrm>
        </p:spPr>
        <p:txBody>
          <a:bodyPr/>
          <a:lstStyle/>
          <a:p>
            <a:r>
              <a:rPr lang="en-JP" dirty="0"/>
              <a:t>第4部-3/4</a:t>
            </a:r>
            <a:br>
              <a:rPr lang="en-JP" dirty="0"/>
            </a:br>
            <a:br>
              <a:rPr lang="en-JP" dirty="0"/>
            </a:br>
            <a:r>
              <a:rPr lang="en-JP" dirty="0"/>
              <a:t>Nutanix基盤構築の自動化</a:t>
            </a:r>
            <a:br>
              <a:rPr lang="en-JP" dirty="0"/>
            </a:br>
            <a:r>
              <a:rPr lang="en-JP" dirty="0"/>
              <a:t>セットアップ編</a:t>
            </a:r>
          </a:p>
        </p:txBody>
      </p:sp>
    </p:spTree>
    <p:extLst>
      <p:ext uri="{BB962C8B-B14F-4D97-AF65-F5344CB8AC3E}">
        <p14:creationId xmlns:p14="http://schemas.microsoft.com/office/powerpoint/2010/main" val="24059306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B3F5-A6A0-D043-961D-66D79F08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初期設定の自動化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22D-9B45-7D43-95F3-B088FBE1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202635"/>
            <a:ext cx="11592911" cy="5479080"/>
          </a:xfrm>
        </p:spPr>
        <p:txBody>
          <a:bodyPr/>
          <a:lstStyle/>
          <a:p>
            <a:r>
              <a:rPr lang="en-JP"/>
              <a:t>初期化内容は環境により異なる。以下はNutanix Japanの実施例</a:t>
            </a:r>
          </a:p>
          <a:p>
            <a:r>
              <a:rPr lang="en-JP"/>
              <a:t>詳細な通信はブラウザで調査すべきだが、おおまかに以下の通り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Prismへの接続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言語を日本語に変更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コンテナの削除(定義されておらず使われていない)と作成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ネットワークの削除と作成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IPAMネットワークの作成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イメージの作成(アップロード)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終わるまでイメージのアップロード状況の取得</a:t>
            </a:r>
          </a:p>
          <a:p>
            <a:pPr marL="971550" lvl="1" indent="-514350">
              <a:buFont typeface="+mj-lt"/>
              <a:buAutoNum type="arabicPeriod"/>
            </a:pPr>
            <a:endParaRPr lang="en-JP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C3E4665-3D74-0D4D-9BFC-DAC7198906E4}"/>
              </a:ext>
            </a:extLst>
          </p:cNvPr>
          <p:cNvSpPr/>
          <p:nvPr/>
        </p:nvSpPr>
        <p:spPr>
          <a:xfrm>
            <a:off x="11056883" y="3016469"/>
            <a:ext cx="567558" cy="1397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649D3-252B-0B49-93F7-126ECBED824E}"/>
              </a:ext>
            </a:extLst>
          </p:cNvPr>
          <p:cNvSpPr txBox="1"/>
          <p:nvPr/>
        </p:nvSpPr>
        <p:spPr>
          <a:xfrm>
            <a:off x="9783093" y="456924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仮想マシンの例と</a:t>
            </a:r>
          </a:p>
          <a:p>
            <a:r>
              <a:rPr lang="en-JP">
                <a:solidFill>
                  <a:schemeClr val="accent1"/>
                </a:solidFill>
              </a:rPr>
              <a:t>ほぼ同じなので割愛</a:t>
            </a:r>
          </a:p>
        </p:txBody>
      </p:sp>
    </p:spTree>
    <p:extLst>
      <p:ext uri="{BB962C8B-B14F-4D97-AF65-F5344CB8AC3E}">
        <p14:creationId xmlns:p14="http://schemas.microsoft.com/office/powerpoint/2010/main" val="13443902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E522-B416-604F-8658-6B34379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クラスタの言語の変更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16A6-ED6D-8D49-A280-5069B753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選択肢「英語(en-US)」「日本語(ja-JP)」「中国語(zh-CN)」</a:t>
            </a:r>
          </a:p>
          <a:p>
            <a:r>
              <a:rPr lang="en-JP"/>
              <a:t>ユーザー名と言語(上記の小カッコ内のテキスト)を指定</a:t>
            </a:r>
          </a:p>
          <a:p>
            <a:r>
              <a:rPr lang="en-JP"/>
              <a:t>メソッド: put</a:t>
            </a:r>
          </a:p>
          <a:p>
            <a:r>
              <a:rPr lang="en-JP"/>
              <a:t>URL: /api/nutanix/v1/users/&lt;user-name&gt;/profile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49DA-4846-D147-9DE4-0DF7C9B8FFE1}"/>
              </a:ext>
            </a:extLst>
          </p:cNvPr>
          <p:cNvSpPr txBox="1"/>
          <p:nvPr/>
        </p:nvSpPr>
        <p:spPr>
          <a:xfrm>
            <a:off x="2848304" y="3942175"/>
            <a:ext cx="2101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    "username":user,</a:t>
            </a:r>
          </a:p>
          <a:p>
            <a:r>
              <a:rPr lang="en-US"/>
              <a:t>    "locale":language,</a:t>
            </a:r>
          </a:p>
          <a:p>
            <a:r>
              <a:rPr lang="en-US"/>
              <a:t>}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549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6E5E-1A49-744A-A912-E1CD31F8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OSより「下」のレイヤの自動化の目的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811A-AF43-7844-9244-5BF6F8AA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前提: 基盤は上のレイヤほど頻繁な作り直しは発生しない</a:t>
            </a:r>
          </a:p>
          <a:p>
            <a:r>
              <a:rPr lang="en-JP" dirty="0"/>
              <a:t>構築コストの低減</a:t>
            </a:r>
          </a:p>
          <a:p>
            <a:r>
              <a:rPr lang="en-JP" dirty="0"/>
              <a:t>運用コストの低減(主流)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64E93E-7EF4-8049-9145-ACE67A694396}"/>
              </a:ext>
            </a:extLst>
          </p:cNvPr>
          <p:cNvSpPr/>
          <p:nvPr/>
        </p:nvSpPr>
        <p:spPr>
          <a:xfrm>
            <a:off x="3024352" y="3326175"/>
            <a:ext cx="1116723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D3162-8E79-D444-A8B8-97DDC3EC2EAF}"/>
              </a:ext>
            </a:extLst>
          </p:cNvPr>
          <p:cNvSpPr/>
          <p:nvPr/>
        </p:nvSpPr>
        <p:spPr>
          <a:xfrm>
            <a:off x="4532586" y="3326174"/>
            <a:ext cx="1116723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0D88E-0B1E-5642-8DFA-069CE146CC3E}"/>
              </a:ext>
            </a:extLst>
          </p:cNvPr>
          <p:cNvSpPr/>
          <p:nvPr/>
        </p:nvSpPr>
        <p:spPr>
          <a:xfrm>
            <a:off x="6077610" y="3326173"/>
            <a:ext cx="1116723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B5E9A-0CDE-9343-A86D-25347B8F5615}"/>
              </a:ext>
            </a:extLst>
          </p:cNvPr>
          <p:cNvSpPr/>
          <p:nvPr/>
        </p:nvSpPr>
        <p:spPr>
          <a:xfrm>
            <a:off x="7622634" y="3326172"/>
            <a:ext cx="1116723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674F967-D80A-E843-9DD5-D3D4CA1974F0}"/>
              </a:ext>
            </a:extLst>
          </p:cNvPr>
          <p:cNvSpPr/>
          <p:nvPr/>
        </p:nvSpPr>
        <p:spPr>
          <a:xfrm>
            <a:off x="3132083" y="4187851"/>
            <a:ext cx="5607274" cy="134532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88D78-9FF1-0E4A-A436-8450BA73BCC6}"/>
              </a:ext>
            </a:extLst>
          </p:cNvPr>
          <p:cNvSpPr/>
          <p:nvPr/>
        </p:nvSpPr>
        <p:spPr>
          <a:xfrm>
            <a:off x="3024352" y="5898582"/>
            <a:ext cx="5715005" cy="496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Network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C858B213-859A-9445-8474-04DCD04D6079}"/>
              </a:ext>
            </a:extLst>
          </p:cNvPr>
          <p:cNvSpPr/>
          <p:nvPr/>
        </p:nvSpPr>
        <p:spPr>
          <a:xfrm>
            <a:off x="777770" y="3574309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1CE04D1-3EE8-7C40-849E-37FBEA38C678}"/>
              </a:ext>
            </a:extLst>
          </p:cNvPr>
          <p:cNvSpPr/>
          <p:nvPr/>
        </p:nvSpPr>
        <p:spPr>
          <a:xfrm>
            <a:off x="1692171" y="4187851"/>
            <a:ext cx="11561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8042C-7663-5548-A7A7-9C6CDFA0C1AF}"/>
              </a:ext>
            </a:extLst>
          </p:cNvPr>
          <p:cNvSpPr txBox="1"/>
          <p:nvPr/>
        </p:nvSpPr>
        <p:spPr>
          <a:xfrm>
            <a:off x="441444" y="620523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chemeClr val="accent2"/>
                </a:solidFill>
              </a:rPr>
              <a:t>一般的な手法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D310A-D0F9-C247-BD3B-FE6A58C654D4}"/>
              </a:ext>
            </a:extLst>
          </p:cNvPr>
          <p:cNvSpPr txBox="1"/>
          <p:nvPr/>
        </p:nvSpPr>
        <p:spPr>
          <a:xfrm>
            <a:off x="315316" y="4792757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手順書に従って</a:t>
            </a:r>
            <a:endParaRPr lang="en-US" dirty="0"/>
          </a:p>
          <a:p>
            <a:r>
              <a:rPr lang="en-US" dirty="0" err="1"/>
              <a:t>クラウド基盤の構築</a:t>
            </a:r>
            <a:r>
              <a:rPr lang="en-US" dirty="0"/>
              <a:t>。</a:t>
            </a:r>
          </a:p>
          <a:p>
            <a:r>
              <a:rPr lang="en-US" dirty="0" err="1"/>
              <a:t>マシンやネットワークを</a:t>
            </a:r>
            <a:endParaRPr lang="en-US" dirty="0"/>
          </a:p>
          <a:p>
            <a:r>
              <a:rPr lang="en-US" dirty="0" err="1"/>
              <a:t>ブラウザGUIで作成する</a:t>
            </a:r>
            <a:endParaRPr lang="en-JP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FCAD6E6-537F-9542-850E-33B3340C8B6B}"/>
              </a:ext>
            </a:extLst>
          </p:cNvPr>
          <p:cNvSpPr/>
          <p:nvPr/>
        </p:nvSpPr>
        <p:spPr>
          <a:xfrm rot="10800000">
            <a:off x="9077817" y="4187851"/>
            <a:ext cx="11561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6FEE5B9-27BB-2440-975F-BA50ED1B69BA}"/>
              </a:ext>
            </a:extLst>
          </p:cNvPr>
          <p:cNvSpPr/>
          <p:nvPr/>
        </p:nvSpPr>
        <p:spPr>
          <a:xfrm>
            <a:off x="10548446" y="3605844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CDB71-30A9-2745-9AFF-51117CE3D663}"/>
              </a:ext>
            </a:extLst>
          </p:cNvPr>
          <p:cNvSpPr txBox="1"/>
          <p:nvPr/>
        </p:nvSpPr>
        <p:spPr>
          <a:xfrm>
            <a:off x="9105408" y="470589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定義された構成で</a:t>
            </a:r>
            <a:endParaRPr lang="en-US" dirty="0"/>
          </a:p>
          <a:p>
            <a:r>
              <a:rPr lang="en-US" dirty="0" err="1"/>
              <a:t>クラウド基盤を自動構築</a:t>
            </a:r>
            <a:r>
              <a:rPr lang="en-US" dirty="0"/>
              <a:t>。</a:t>
            </a:r>
          </a:p>
          <a:p>
            <a:r>
              <a:rPr lang="en-US" dirty="0" err="1"/>
              <a:t>定義された構成のマシンや</a:t>
            </a:r>
            <a:endParaRPr lang="en-US" dirty="0"/>
          </a:p>
          <a:p>
            <a:r>
              <a:rPr lang="en-US" dirty="0" err="1"/>
              <a:t>ネットワークを自動作成</a:t>
            </a:r>
            <a:r>
              <a:rPr lang="en-US" dirty="0"/>
              <a:t>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C5B65-DDA2-3C48-9111-B4230FAC2850}"/>
              </a:ext>
            </a:extLst>
          </p:cNvPr>
          <p:cNvSpPr txBox="1"/>
          <p:nvPr/>
        </p:nvSpPr>
        <p:spPr>
          <a:xfrm>
            <a:off x="9111743" y="617817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chemeClr val="accent2"/>
                </a:solidFill>
              </a:rPr>
              <a:t>自動化を使った手法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36580-2239-2E47-A82A-241C83CF4CCE}"/>
              </a:ext>
            </a:extLst>
          </p:cNvPr>
          <p:cNvSpPr txBox="1"/>
          <p:nvPr/>
        </p:nvSpPr>
        <p:spPr>
          <a:xfrm>
            <a:off x="4920057" y="46758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クラウド基盤など</a:t>
            </a:r>
          </a:p>
        </p:txBody>
      </p:sp>
    </p:spTree>
    <p:extLst>
      <p:ext uri="{BB962C8B-B14F-4D97-AF65-F5344CB8AC3E}">
        <p14:creationId xmlns:p14="http://schemas.microsoft.com/office/powerpoint/2010/main" val="21589103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F6E-B932-BE45-B12A-60DA21C4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イメージのアップロード(1): 全体像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8CBF-F8BB-4D41-A60D-922E1A66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2種類の作業系API</a:t>
            </a:r>
          </a:p>
          <a:p>
            <a:pPr lvl="1"/>
            <a:r>
              <a:rPr lang="en-JP"/>
              <a:t>リソースを操作(作成/削除)などを実施。操作終了するまでAPIには応答が帰ってこない()</a:t>
            </a:r>
          </a:p>
          <a:p>
            <a:pPr lvl="1"/>
            <a:r>
              <a:rPr lang="en-JP"/>
              <a:t>リソースを操作するタスクを作成</a:t>
            </a:r>
          </a:p>
          <a:p>
            <a:r>
              <a:rPr lang="en-JP"/>
              <a:t>アップロードのAPIはタスクを作成するだけ</a:t>
            </a:r>
          </a:p>
          <a:p>
            <a:r>
              <a:rPr lang="en-JP"/>
              <a:t>進捗状況はタスクを定期的に監視することでトラック可能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A403D7CF-BCBF-7E45-8A84-4EBF89310FFA}"/>
              </a:ext>
            </a:extLst>
          </p:cNvPr>
          <p:cNvSpPr/>
          <p:nvPr/>
        </p:nvSpPr>
        <p:spPr>
          <a:xfrm>
            <a:off x="2020615" y="4852050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D8FBC4-CD1B-414D-8979-0F6AEA01C7F6}"/>
              </a:ext>
            </a:extLst>
          </p:cNvPr>
          <p:cNvSpPr/>
          <p:nvPr/>
        </p:nvSpPr>
        <p:spPr>
          <a:xfrm>
            <a:off x="5362904" y="4256690"/>
            <a:ext cx="2648607" cy="79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Image 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6082C2-0259-E941-9A3A-6E209AA9F060}"/>
              </a:ext>
            </a:extLst>
          </p:cNvPr>
          <p:cNvSpPr/>
          <p:nvPr/>
        </p:nvSpPr>
        <p:spPr>
          <a:xfrm>
            <a:off x="5362903" y="5655365"/>
            <a:ext cx="2648607" cy="79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Task API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67C1685F-BA22-4649-9DD2-918FF44B3B1A}"/>
              </a:ext>
            </a:extLst>
          </p:cNvPr>
          <p:cNvSpPr/>
          <p:nvPr/>
        </p:nvSpPr>
        <p:spPr>
          <a:xfrm rot="5400000">
            <a:off x="3792596" y="3748842"/>
            <a:ext cx="504497" cy="2108772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1C86E-CA06-7649-B6A4-54231C2028E4}"/>
              </a:ext>
            </a:extLst>
          </p:cNvPr>
          <p:cNvSpPr txBox="1"/>
          <p:nvPr/>
        </p:nvSpPr>
        <p:spPr>
          <a:xfrm>
            <a:off x="2990458" y="415759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(1) イメージ作成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69166-C203-1C4D-855C-28E265C87E1F}"/>
              </a:ext>
            </a:extLst>
          </p:cNvPr>
          <p:cNvSpPr txBox="1"/>
          <p:nvPr/>
        </p:nvSpPr>
        <p:spPr>
          <a:xfrm>
            <a:off x="2990458" y="5107331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(2) タスクUUID取得</a:t>
            </a: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CAF0212F-7019-5D42-A710-DC5598DC8D98}"/>
              </a:ext>
            </a:extLst>
          </p:cNvPr>
          <p:cNvSpPr/>
          <p:nvPr/>
        </p:nvSpPr>
        <p:spPr>
          <a:xfrm rot="5400000">
            <a:off x="3679881" y="4953083"/>
            <a:ext cx="504497" cy="2108772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21E4B-049F-054A-B5B6-1FFABDE87937}"/>
              </a:ext>
            </a:extLst>
          </p:cNvPr>
          <p:cNvSpPr txBox="1"/>
          <p:nvPr/>
        </p:nvSpPr>
        <p:spPr>
          <a:xfrm>
            <a:off x="2877743" y="639656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(3) タスク進捗取得</a:t>
            </a:r>
          </a:p>
        </p:txBody>
      </p:sp>
    </p:spTree>
    <p:extLst>
      <p:ext uri="{BB962C8B-B14F-4D97-AF65-F5344CB8AC3E}">
        <p14:creationId xmlns:p14="http://schemas.microsoft.com/office/powerpoint/2010/main" val="1936413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872C-FFAB-E547-9C7C-E8AC6B55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イメージのアップロード(2): NASからの取得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8FCE-13C5-B64E-A961-58438942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イメージの作成は以下の2種類</a:t>
            </a:r>
          </a:p>
          <a:p>
            <a:pPr lvl="1"/>
            <a:r>
              <a:rPr lang="en-JP"/>
              <a:t>PCからアップロード</a:t>
            </a:r>
          </a:p>
          <a:p>
            <a:pPr lvl="1"/>
            <a:r>
              <a:rPr lang="en-JP"/>
              <a:t>URLで取得</a:t>
            </a:r>
          </a:p>
          <a:p>
            <a:r>
              <a:rPr lang="en-JP"/>
              <a:t>自動化だと後者なので、NASからNFS等で取得するのが簡単</a:t>
            </a:r>
          </a:p>
          <a:p>
            <a:r>
              <a:rPr lang="en-JP"/>
              <a:t>メソッド: post</a:t>
            </a:r>
          </a:p>
          <a:p>
            <a:r>
              <a:rPr lang="en-JP"/>
              <a:t>URL: /api/nutanix/v0.8/images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AF749-6341-F34F-B8AB-5BDB84A1E265}"/>
              </a:ext>
            </a:extLst>
          </p:cNvPr>
          <p:cNvSpPr txBox="1"/>
          <p:nvPr/>
        </p:nvSpPr>
        <p:spPr>
          <a:xfrm>
            <a:off x="6400800" y="4125281"/>
            <a:ext cx="563006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"name":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"annotation": "",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"imageType":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image_type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"imageImportSpec": {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"containerUuid":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target_container_uuid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"url":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file_url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BB0A-5B1A-8A46-A4A4-51D0FB9F5975}"/>
              </a:ext>
            </a:extLst>
          </p:cNvPr>
          <p:cNvSpPr txBox="1"/>
          <p:nvPr/>
        </p:nvSpPr>
        <p:spPr>
          <a:xfrm>
            <a:off x="4515514" y="624175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リクエストBody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3495FD-3FEF-6B40-BF8B-6E72099100B8}"/>
              </a:ext>
            </a:extLst>
          </p:cNvPr>
          <p:cNvCxnSpPr>
            <a:cxnSpLocks/>
          </p:cNvCxnSpPr>
          <p:nvPr/>
        </p:nvCxnSpPr>
        <p:spPr>
          <a:xfrm flipH="1">
            <a:off x="9375228" y="3758169"/>
            <a:ext cx="420413" cy="121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D3573F-8968-C947-812F-B0812D5A78B1}"/>
              </a:ext>
            </a:extLst>
          </p:cNvPr>
          <p:cNvSpPr txBox="1"/>
          <p:nvPr/>
        </p:nvSpPr>
        <p:spPr>
          <a:xfrm>
            <a:off x="8313683" y="3388837"/>
            <a:ext cx="32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JP"/>
              <a:t>ISO_IMAGE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JP"/>
              <a:t> か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JP"/>
              <a:t>DISK_IMAGE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98BCC-53E1-E14C-A1F1-EA737666755B}"/>
              </a:ext>
            </a:extLst>
          </p:cNvPr>
          <p:cNvSpPr txBox="1"/>
          <p:nvPr/>
        </p:nvSpPr>
        <p:spPr>
          <a:xfrm>
            <a:off x="838200" y="5470699"/>
            <a:ext cx="414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レスポンスBodyにTask UUIDが含まれる</a:t>
            </a:r>
          </a:p>
        </p:txBody>
      </p:sp>
    </p:spTree>
    <p:extLst>
      <p:ext uri="{BB962C8B-B14F-4D97-AF65-F5344CB8AC3E}">
        <p14:creationId xmlns:p14="http://schemas.microsoft.com/office/powerpoint/2010/main" val="21595683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5BC9-9BF2-E34A-816C-75399983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タスクの取得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0729-627A-E54E-BC8D-4157934D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メソッド: get</a:t>
            </a:r>
          </a:p>
          <a:p>
            <a:r>
              <a:rPr lang="en-JP"/>
              <a:t>UUIDを指定すれば特定タスク、指定しなければ全てを取得</a:t>
            </a:r>
          </a:p>
          <a:p>
            <a:r>
              <a:rPr lang="en-JP"/>
              <a:t>URL: /api/nutanix/v0.8/tasks/&lt;task-uuid&gt;</a:t>
            </a:r>
          </a:p>
          <a:p>
            <a:r>
              <a:rPr lang="en-JP"/>
              <a:t>オプション: </a:t>
            </a:r>
            <a:r>
              <a:rPr lang="en-US"/>
              <a:t>?includeCompleted=&lt;true/false&gt;</a:t>
            </a:r>
          </a:p>
          <a:p>
            <a:r>
              <a:rPr lang="en-US"/>
              <a:t>返されるJSONの以下のパラメーターで進捗が分かる</a:t>
            </a:r>
          </a:p>
          <a:p>
            <a:pPr lvl="1"/>
            <a:r>
              <a:rPr lang="en-US"/>
              <a:t>percentageComplete</a:t>
            </a:r>
          </a:p>
          <a:p>
            <a:pPr lvl="1"/>
            <a:r>
              <a:rPr lang="en-US"/>
              <a:t>progressStatus</a:t>
            </a:r>
          </a:p>
        </p:txBody>
      </p:sp>
    </p:spTree>
    <p:extLst>
      <p:ext uri="{BB962C8B-B14F-4D97-AF65-F5344CB8AC3E}">
        <p14:creationId xmlns:p14="http://schemas.microsoft.com/office/powerpoint/2010/main" val="41838292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31"/>
            <a:ext cx="9144000" cy="3067269"/>
          </a:xfrm>
        </p:spPr>
        <p:txBody>
          <a:bodyPr/>
          <a:lstStyle/>
          <a:p>
            <a:r>
              <a:rPr lang="en-JP" dirty="0"/>
              <a:t>第4部-4/4</a:t>
            </a:r>
            <a:br>
              <a:rPr lang="en-JP" dirty="0"/>
            </a:br>
            <a:br>
              <a:rPr lang="en-JP" dirty="0"/>
            </a:br>
            <a:r>
              <a:rPr lang="en-JP" dirty="0"/>
              <a:t>Nutanix基盤構築の自動化</a:t>
            </a:r>
            <a:br>
              <a:rPr lang="en-JP" dirty="0"/>
            </a:br>
            <a:r>
              <a:rPr lang="en-JP" dirty="0"/>
              <a:t>電源管理編</a:t>
            </a:r>
          </a:p>
        </p:txBody>
      </p:sp>
    </p:spTree>
    <p:extLst>
      <p:ext uri="{BB962C8B-B14F-4D97-AF65-F5344CB8AC3E}">
        <p14:creationId xmlns:p14="http://schemas.microsoft.com/office/powerpoint/2010/main" val="28957415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5BC9-9BF2-E34A-816C-75399983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クラスタの電源OFF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0729-627A-E54E-BC8D-4157934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202635"/>
            <a:ext cx="11172495" cy="5479080"/>
          </a:xfrm>
        </p:spPr>
        <p:txBody>
          <a:bodyPr>
            <a:normAutofit/>
          </a:bodyPr>
          <a:lstStyle/>
          <a:p>
            <a:r>
              <a:rPr lang="en-US" sz="2400"/>
              <a:t>クラスタ停止を自動化可能(内容は保証できない)</a:t>
            </a:r>
          </a:p>
          <a:p>
            <a:r>
              <a:rPr lang="en-US" sz="2400"/>
              <a:t>手順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仮想マシンの停止(API)。Files, PrismCentralなどの要素が増えると順序が複雑化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/>
              <a:t>他の機能に比較的依存していない機能を停止(Filesなど)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/>
              <a:t>通常のVMの停止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/>
              <a:t>Prism Centralの停止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/>
              <a:t>Agent VMの停止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/>
              <a:t>CVM以外の全VMの停止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クラスタの停止(Paramiko)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CVMの停止(Paramiko)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/>
              <a:t>ホストの停止(Paramiko)。pingだけでなく、きちんとAHV上でCVMが仮想マシンとして停止していることを事前に確認する</a:t>
            </a:r>
          </a:p>
        </p:txBody>
      </p:sp>
    </p:spTree>
    <p:extLst>
      <p:ext uri="{BB962C8B-B14F-4D97-AF65-F5344CB8AC3E}">
        <p14:creationId xmlns:p14="http://schemas.microsoft.com/office/powerpoint/2010/main" val="27456305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5BC9-9BF2-E34A-816C-75399983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クラスタの起動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0729-627A-E54E-BC8D-4157934D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IPMIコマンドを使うのでインストールが必要</a:t>
            </a:r>
          </a:p>
          <a:p>
            <a:r>
              <a:rPr lang="en-JP"/>
              <a:t>手順</a:t>
            </a:r>
          </a:p>
          <a:p>
            <a:pPr lvl="1"/>
            <a:r>
              <a:rPr lang="en-JP"/>
              <a:t>IPMIコマンドでホストの電源起動</a:t>
            </a:r>
          </a:p>
          <a:p>
            <a:pPr lvl="1"/>
            <a:r>
              <a:rPr lang="en-JP"/>
              <a:t>全ホストの疎通性確立(ping)まで待機</a:t>
            </a:r>
          </a:p>
          <a:p>
            <a:pPr lvl="1"/>
            <a:r>
              <a:rPr lang="en-JP"/>
              <a:t>全CVMの疎通性確立(ping)まで待機</a:t>
            </a:r>
          </a:p>
          <a:p>
            <a:pPr lvl="1"/>
            <a:r>
              <a:rPr lang="en-JP"/>
              <a:t>CVMにParamikoで接続してクラスター起動</a:t>
            </a:r>
          </a:p>
          <a:p>
            <a:pPr lvl="1"/>
            <a:r>
              <a:rPr lang="en-JP"/>
              <a:t>クラスター起動コマンド(1分以上かかる)が終了したら完了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48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31"/>
            <a:ext cx="9144000" cy="3067269"/>
          </a:xfrm>
        </p:spPr>
        <p:txBody>
          <a:bodyPr/>
          <a:lstStyle/>
          <a:p>
            <a:r>
              <a:rPr lang="en-JP" dirty="0"/>
              <a:t>第5部</a:t>
            </a:r>
            <a:br>
              <a:rPr lang="en-JP" dirty="0"/>
            </a:br>
            <a:br>
              <a:rPr lang="en-JP" dirty="0"/>
            </a:br>
            <a:r>
              <a:rPr lang="en-JP" dirty="0"/>
              <a:t>自動化のシステム開発例</a:t>
            </a:r>
          </a:p>
        </p:txBody>
      </p:sp>
    </p:spTree>
    <p:extLst>
      <p:ext uri="{BB962C8B-B14F-4D97-AF65-F5344CB8AC3E}">
        <p14:creationId xmlns:p14="http://schemas.microsoft.com/office/powerpoint/2010/main" val="3246274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D95D-FC40-264D-A573-9676FB24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自動化をCLI化する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F60A-71D6-0D4D-896D-026230BE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FoundationのCLI化の例</a:t>
            </a:r>
          </a:p>
          <a:p>
            <a:pPr lvl="1"/>
            <a:r>
              <a:rPr lang="en-JP"/>
              <a:t>オプション -f : 定義をJSONファイルで与える</a:t>
            </a:r>
          </a:p>
          <a:p>
            <a:pPr lvl="1"/>
            <a:r>
              <a:rPr lang="en-JP"/>
              <a:t>オプション -j : 定義をJSON文字列で与える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47EC9-3200-1D4D-A0EC-00E8A37702BC}"/>
              </a:ext>
            </a:extLst>
          </p:cNvPr>
          <p:cNvSpPr txBox="1"/>
          <p:nvPr/>
        </p:nvSpPr>
        <p:spPr>
          <a:xfrm>
            <a:off x="509752" y="2649842"/>
            <a:ext cx="11172495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foundation.py -f poc19.json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foundation.py -j '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{"cluster":{"name":"Poc19","external_ip":"10.149.161.41","netmask":"255.255.252.0","gateway":"10.149.160.1","ntp_server":"ntp.nict.jp","name_server":"8.8.8.8"},"nodes":[{"host_name":"AHV-1","position":"A","ipmi_mac":"0c:c4:7a:99:c3:8b","ipmi_ip":"10.149.161.11","host_ip":"10.149.161.21","cvm_ip":"10.149.161.31"},{"host_name":"AHV-2","position":"B","ipmi_mac":"0c:c4:7a:96:8d:99","ipmi_ip":"10.149.161.12","host_ip":"10.149.161.22","cvm_ip":"10.149.161.32"},{"host_name":"AHV-3","position":"C","ipmi_mac":"0c:c4:7a:99:2a:7f","ipmi_ip":"10.149.161.13","host_ip":"10.149.161.23","cvm_ip":"10.149.161.33"}],"fvm":{"name":"training","ips":["10.149.160.5"],"user":"nutanix","password":"nutanix/4u","nos_packages":[{"version":"5.15","file":"nutanix_installer_package-release-euphrates-5.15-stable-x86_64.tar"}]},"foundation":{"aos_version":"5.15"},"node4":{"host_name":"AHV-4","position":"D","ipmi_mac":"0c:c4:7a:99:2a:95","ipmi_ip":"10.149.161.14","host_ip":"10.149.161.24","cvm_ip":"10.149.161.34"}}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JP" sz="16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131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6254C5F-E6E0-AD45-A8AD-EDD51046D24E}"/>
              </a:ext>
            </a:extLst>
          </p:cNvPr>
          <p:cNvSpPr/>
          <p:nvPr/>
        </p:nvSpPr>
        <p:spPr>
          <a:xfrm>
            <a:off x="2357270" y="2320760"/>
            <a:ext cx="7262322" cy="4447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5795-D70A-F64D-AE23-A0D963EB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自動化をウェブサービス化する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26E4-4B70-FD47-BC5B-E1CA7261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マイクロサービスを使うと多機能を統合しやすい</a:t>
            </a:r>
          </a:p>
          <a:p>
            <a:r>
              <a:rPr lang="en-JP"/>
              <a:t>Nutanix Japanのツールのサービス構成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AFD7D-1074-B64D-B30E-40681E17A56C}"/>
              </a:ext>
            </a:extLst>
          </p:cNvPr>
          <p:cNvSpPr/>
          <p:nvPr/>
        </p:nvSpPr>
        <p:spPr>
          <a:xfrm>
            <a:off x="2831217" y="4660786"/>
            <a:ext cx="1439917" cy="9038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Reverse Proxy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F4B89-350B-D540-BD0F-EAFBBAE3F65B}"/>
              </a:ext>
            </a:extLst>
          </p:cNvPr>
          <p:cNvSpPr/>
          <p:nvPr/>
        </p:nvSpPr>
        <p:spPr>
          <a:xfrm>
            <a:off x="5314296" y="3193825"/>
            <a:ext cx="2422635" cy="32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Foundation API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57193-10E5-B044-BD0D-927FE1A08419}"/>
              </a:ext>
            </a:extLst>
          </p:cNvPr>
          <p:cNvSpPr/>
          <p:nvPr/>
        </p:nvSpPr>
        <p:spPr>
          <a:xfrm>
            <a:off x="5303126" y="3702428"/>
            <a:ext cx="2422634" cy="27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EULA API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B1C3F-6AEB-E549-BB8D-FE1B2D14D8F0}"/>
              </a:ext>
            </a:extLst>
          </p:cNvPr>
          <p:cNvSpPr/>
          <p:nvPr/>
        </p:nvSpPr>
        <p:spPr>
          <a:xfrm>
            <a:off x="5277343" y="4181742"/>
            <a:ext cx="2422634" cy="32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Setup 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02AB5-DF7A-F941-A861-9C600C12221B}"/>
              </a:ext>
            </a:extLst>
          </p:cNvPr>
          <p:cNvSpPr/>
          <p:nvPr/>
        </p:nvSpPr>
        <p:spPr>
          <a:xfrm>
            <a:off x="5291955" y="4719145"/>
            <a:ext cx="2422634" cy="32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Power API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384A7-672B-024C-BE32-6CF91D20F7D3}"/>
              </a:ext>
            </a:extLst>
          </p:cNvPr>
          <p:cNvSpPr/>
          <p:nvPr/>
        </p:nvSpPr>
        <p:spPr>
          <a:xfrm>
            <a:off x="5291956" y="6117746"/>
            <a:ext cx="2422634" cy="498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Cluster API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D7BFA-D853-F24D-A369-DC573CC13562}"/>
              </a:ext>
            </a:extLst>
          </p:cNvPr>
          <p:cNvSpPr/>
          <p:nvPr/>
        </p:nvSpPr>
        <p:spPr>
          <a:xfrm>
            <a:off x="5291956" y="5497074"/>
            <a:ext cx="2422634" cy="4984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Cluster Status Collector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79A85B8-B0C2-854B-9A16-571AEDBD49C5}"/>
              </a:ext>
            </a:extLst>
          </p:cNvPr>
          <p:cNvSpPr/>
          <p:nvPr/>
        </p:nvSpPr>
        <p:spPr>
          <a:xfrm>
            <a:off x="8429297" y="6106204"/>
            <a:ext cx="995852" cy="49844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/>
              <a:t>MongoDB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3F1B4-0E26-C34C-A9B1-AFEC7F403D94}"/>
              </a:ext>
            </a:extLst>
          </p:cNvPr>
          <p:cNvSpPr/>
          <p:nvPr/>
        </p:nvSpPr>
        <p:spPr>
          <a:xfrm>
            <a:off x="10111605" y="2855347"/>
            <a:ext cx="1663260" cy="771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Foundation 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151EB-81B8-F54C-BD40-7F47810D9C73}"/>
              </a:ext>
            </a:extLst>
          </p:cNvPr>
          <p:cNvSpPr/>
          <p:nvPr/>
        </p:nvSpPr>
        <p:spPr>
          <a:xfrm>
            <a:off x="10111605" y="3809655"/>
            <a:ext cx="1665888" cy="771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Cluster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829E4-DD06-9043-93BF-68B5C958FFCA}"/>
              </a:ext>
            </a:extLst>
          </p:cNvPr>
          <p:cNvSpPr/>
          <p:nvPr/>
        </p:nvSpPr>
        <p:spPr>
          <a:xfrm>
            <a:off x="393646" y="4719145"/>
            <a:ext cx="1439917" cy="9038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Browser</a:t>
            </a:r>
          </a:p>
          <a:p>
            <a:pPr algn="ctr"/>
            <a:r>
              <a:rPr lang="en-JP"/>
              <a:t>(JavaScript)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027302-A303-A946-B118-7D4AA72224F0}"/>
              </a:ext>
            </a:extLst>
          </p:cNvPr>
          <p:cNvSpPr/>
          <p:nvPr/>
        </p:nvSpPr>
        <p:spPr>
          <a:xfrm>
            <a:off x="2831218" y="3148643"/>
            <a:ext cx="1439917" cy="9038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Web</a:t>
            </a:r>
          </a:p>
          <a:p>
            <a:pPr algn="ctr"/>
            <a:r>
              <a:rPr lang="en-JP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F1CB0-55EA-134F-8BCE-FA3B3814EBCB}"/>
              </a:ext>
            </a:extLst>
          </p:cNvPr>
          <p:cNvCxnSpPr/>
          <p:nvPr/>
        </p:nvCxnSpPr>
        <p:spPr>
          <a:xfrm flipV="1">
            <a:off x="3551175" y="4175661"/>
            <a:ext cx="0" cy="364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8E0BFE-48DF-7848-ACCD-581F2DC7B3E9}"/>
              </a:ext>
            </a:extLst>
          </p:cNvPr>
          <p:cNvCxnSpPr>
            <a:cxnSpLocks/>
          </p:cNvCxnSpPr>
          <p:nvPr/>
        </p:nvCxnSpPr>
        <p:spPr>
          <a:xfrm flipV="1">
            <a:off x="4267855" y="3390439"/>
            <a:ext cx="847392" cy="1157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EE13E-44DE-FA41-BE74-161563066550}"/>
              </a:ext>
            </a:extLst>
          </p:cNvPr>
          <p:cNvCxnSpPr>
            <a:cxnSpLocks/>
          </p:cNvCxnSpPr>
          <p:nvPr/>
        </p:nvCxnSpPr>
        <p:spPr>
          <a:xfrm flipV="1">
            <a:off x="4405142" y="3869800"/>
            <a:ext cx="710105" cy="790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E6EDE-01E7-6F4D-94CA-62A4FF1072DE}"/>
              </a:ext>
            </a:extLst>
          </p:cNvPr>
          <p:cNvCxnSpPr>
            <a:cxnSpLocks/>
          </p:cNvCxnSpPr>
          <p:nvPr/>
        </p:nvCxnSpPr>
        <p:spPr>
          <a:xfrm flipV="1">
            <a:off x="4405142" y="4317602"/>
            <a:ext cx="710105" cy="551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0B3E3-E263-DB46-94F5-AAD714DD8B1F}"/>
              </a:ext>
            </a:extLst>
          </p:cNvPr>
          <p:cNvCxnSpPr>
            <a:cxnSpLocks/>
          </p:cNvCxnSpPr>
          <p:nvPr/>
        </p:nvCxnSpPr>
        <p:spPr>
          <a:xfrm flipV="1">
            <a:off x="4405141" y="4804765"/>
            <a:ext cx="765948" cy="222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CA6029-EF9B-1148-852E-42594BCA50D4}"/>
              </a:ext>
            </a:extLst>
          </p:cNvPr>
          <p:cNvCxnSpPr>
            <a:cxnSpLocks/>
          </p:cNvCxnSpPr>
          <p:nvPr/>
        </p:nvCxnSpPr>
        <p:spPr>
          <a:xfrm>
            <a:off x="4405140" y="5320018"/>
            <a:ext cx="765949" cy="104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4A035B-28BC-D84E-A69B-9283DDF19669}"/>
              </a:ext>
            </a:extLst>
          </p:cNvPr>
          <p:cNvCxnSpPr>
            <a:cxnSpLocks/>
          </p:cNvCxnSpPr>
          <p:nvPr/>
        </p:nvCxnSpPr>
        <p:spPr>
          <a:xfrm flipV="1">
            <a:off x="7843343" y="4498489"/>
            <a:ext cx="1987110" cy="93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0BC37A-CC9F-6F4D-A167-E85F2E2557AD}"/>
              </a:ext>
            </a:extLst>
          </p:cNvPr>
          <p:cNvCxnSpPr>
            <a:cxnSpLocks/>
          </p:cNvCxnSpPr>
          <p:nvPr/>
        </p:nvCxnSpPr>
        <p:spPr>
          <a:xfrm flipV="1">
            <a:off x="7936621" y="4303549"/>
            <a:ext cx="1870850" cy="565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95FC25-805E-7844-978B-F089D64DD6E5}"/>
              </a:ext>
            </a:extLst>
          </p:cNvPr>
          <p:cNvCxnSpPr>
            <a:cxnSpLocks/>
          </p:cNvCxnSpPr>
          <p:nvPr/>
        </p:nvCxnSpPr>
        <p:spPr>
          <a:xfrm flipV="1">
            <a:off x="7936621" y="4099923"/>
            <a:ext cx="1893832" cy="314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n 44">
            <a:extLst>
              <a:ext uri="{FF2B5EF4-FFF2-40B4-BE49-F238E27FC236}">
                <a16:creationId xmlns:a16="http://schemas.microsoft.com/office/drawing/2014/main" id="{C9C4B88B-6230-9142-AE71-21EEF27D3CF3}"/>
              </a:ext>
            </a:extLst>
          </p:cNvPr>
          <p:cNvSpPr/>
          <p:nvPr/>
        </p:nvSpPr>
        <p:spPr>
          <a:xfrm>
            <a:off x="8429297" y="5497074"/>
            <a:ext cx="995852" cy="49844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/>
              <a:t>JSON定義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266BFB-5FBD-BD45-BB33-83AFA8C681CD}"/>
              </a:ext>
            </a:extLst>
          </p:cNvPr>
          <p:cNvCxnSpPr>
            <a:cxnSpLocks/>
          </p:cNvCxnSpPr>
          <p:nvPr/>
        </p:nvCxnSpPr>
        <p:spPr>
          <a:xfrm>
            <a:off x="7880779" y="3887452"/>
            <a:ext cx="1949674" cy="3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168FDE-09A3-2C4C-8CB7-3A5DCA9114BC}"/>
              </a:ext>
            </a:extLst>
          </p:cNvPr>
          <p:cNvCxnSpPr>
            <a:cxnSpLocks/>
          </p:cNvCxnSpPr>
          <p:nvPr/>
        </p:nvCxnSpPr>
        <p:spPr>
          <a:xfrm flipV="1">
            <a:off x="7916916" y="3045847"/>
            <a:ext cx="2057401" cy="344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BB986-6844-A94D-BF10-C3B8900A750D}"/>
              </a:ext>
            </a:extLst>
          </p:cNvPr>
          <p:cNvCxnSpPr>
            <a:cxnSpLocks/>
          </p:cNvCxnSpPr>
          <p:nvPr/>
        </p:nvCxnSpPr>
        <p:spPr>
          <a:xfrm>
            <a:off x="2070537" y="5171090"/>
            <a:ext cx="567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B37CDD2-CF44-EB4A-8F51-43A2898BC258}"/>
              </a:ext>
            </a:extLst>
          </p:cNvPr>
          <p:cNvSpPr txBox="1"/>
          <p:nvPr/>
        </p:nvSpPr>
        <p:spPr>
          <a:xfrm>
            <a:off x="2500138" y="57462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リクエストURLで</a:t>
            </a:r>
          </a:p>
          <a:p>
            <a:r>
              <a:rPr lang="en-JP" sz="1400"/>
              <a:t>通信の宛先を振り分け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485F56-6D76-2A44-9A29-2480E97B2A53}"/>
              </a:ext>
            </a:extLst>
          </p:cNvPr>
          <p:cNvSpPr txBox="1"/>
          <p:nvPr/>
        </p:nvSpPr>
        <p:spPr>
          <a:xfrm>
            <a:off x="2638097" y="2574677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ブラウザ用のHTMLと</a:t>
            </a:r>
          </a:p>
          <a:p>
            <a:r>
              <a:rPr lang="en-JP" sz="1400"/>
              <a:t>JavaScriptを配信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5B8658-6F8F-A544-96E9-8B79620C349B}"/>
              </a:ext>
            </a:extLst>
          </p:cNvPr>
          <p:cNvSpPr txBox="1"/>
          <p:nvPr/>
        </p:nvSpPr>
        <p:spPr>
          <a:xfrm>
            <a:off x="229002" y="5733909"/>
            <a:ext cx="198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JavaScriptでユーザーが</a:t>
            </a:r>
          </a:p>
          <a:p>
            <a:r>
              <a:rPr lang="en-JP" sz="1400"/>
              <a:t>サーバーを操作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B3CF27-AC29-B14F-A7FC-DD594E5C1193}"/>
              </a:ext>
            </a:extLst>
          </p:cNvPr>
          <p:cNvSpPr txBox="1"/>
          <p:nvPr/>
        </p:nvSpPr>
        <p:spPr>
          <a:xfrm>
            <a:off x="9774618" y="5504433"/>
            <a:ext cx="234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クラスタの定義を管理</a:t>
            </a:r>
          </a:p>
          <a:p>
            <a:r>
              <a:rPr lang="en-JP" sz="1400"/>
              <a:t>状態を定期的にチェックし</a:t>
            </a:r>
          </a:p>
          <a:p>
            <a:r>
              <a:rPr lang="en-JP" sz="1400"/>
              <a:t>DBに保存。</a:t>
            </a:r>
          </a:p>
          <a:p>
            <a:r>
              <a:rPr lang="en-JP" sz="1400"/>
              <a:t>JavaScriptはこれを参照し、</a:t>
            </a:r>
          </a:p>
          <a:p>
            <a:r>
              <a:rPr lang="en-JP" sz="1400"/>
              <a:t>具体的なAPIを呼び出す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9FC28-5147-244D-BB00-00A85D36A660}"/>
              </a:ext>
            </a:extLst>
          </p:cNvPr>
          <p:cNvSpPr/>
          <p:nvPr/>
        </p:nvSpPr>
        <p:spPr>
          <a:xfrm>
            <a:off x="5316932" y="2455131"/>
            <a:ext cx="2422635" cy="59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Bulk Actions</a:t>
            </a:r>
          </a:p>
          <a:p>
            <a:pPr algn="ctr"/>
            <a:r>
              <a:rPr lang="en-JP"/>
              <a:t>API Server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A68049-667E-744E-A169-CF707658667F}"/>
              </a:ext>
            </a:extLst>
          </p:cNvPr>
          <p:cNvSpPr txBox="1"/>
          <p:nvPr/>
        </p:nvSpPr>
        <p:spPr>
          <a:xfrm>
            <a:off x="7843343" y="1893169"/>
            <a:ext cx="2380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複数のAPIサーバーを</a:t>
            </a:r>
          </a:p>
          <a:p>
            <a:r>
              <a:rPr lang="en-JP" sz="1400"/>
              <a:t>順番に呼び出す</a:t>
            </a:r>
          </a:p>
          <a:p>
            <a:r>
              <a:rPr lang="en-JP" sz="1400"/>
              <a:t>(Foundation -&gt; EULA -&gt; Setup)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0443B-00F8-804B-8A2C-64C5D67F10DC}"/>
              </a:ext>
            </a:extLst>
          </p:cNvPr>
          <p:cNvCxnSpPr>
            <a:cxnSpLocks/>
          </p:cNvCxnSpPr>
          <p:nvPr/>
        </p:nvCxnSpPr>
        <p:spPr>
          <a:xfrm flipH="1">
            <a:off x="7820361" y="5721521"/>
            <a:ext cx="50342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8E86E-08D7-4541-91AE-7AAACDAFAA81}"/>
              </a:ext>
            </a:extLst>
          </p:cNvPr>
          <p:cNvCxnSpPr>
            <a:cxnSpLocks/>
          </p:cNvCxnSpPr>
          <p:nvPr/>
        </p:nvCxnSpPr>
        <p:spPr>
          <a:xfrm>
            <a:off x="7820361" y="5873921"/>
            <a:ext cx="503426" cy="3832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A5A059F-D4D5-3346-A504-7D0497027AF3}"/>
              </a:ext>
            </a:extLst>
          </p:cNvPr>
          <p:cNvCxnSpPr>
            <a:cxnSpLocks/>
          </p:cNvCxnSpPr>
          <p:nvPr/>
        </p:nvCxnSpPr>
        <p:spPr>
          <a:xfrm flipH="1">
            <a:off x="7798506" y="6409529"/>
            <a:ext cx="47576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2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26-9F4D-9645-ADA5-A578A97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自動化サービスのサンプルの内部構成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A9384-CA9E-F74F-9198-4DEF849183F7}"/>
              </a:ext>
            </a:extLst>
          </p:cNvPr>
          <p:cNvSpPr txBox="1"/>
          <p:nvPr/>
        </p:nvSpPr>
        <p:spPr>
          <a:xfrm>
            <a:off x="367000" y="3265684"/>
            <a:ext cx="2410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コンテナ群の</a:t>
            </a:r>
          </a:p>
          <a:p>
            <a:r>
              <a:rPr lang="en-JP"/>
              <a:t>連携の定義</a:t>
            </a:r>
          </a:p>
          <a:p>
            <a:r>
              <a:rPr lang="en-JP"/>
              <a:t>DockerComposeを利用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5D9E6-5A96-6A48-8D8E-CBE25B89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36" y="2808234"/>
            <a:ext cx="7061200" cy="32385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56694-F95B-A445-8E88-E0BBB436F729}"/>
              </a:ext>
            </a:extLst>
          </p:cNvPr>
          <p:cNvCxnSpPr>
            <a:cxnSpLocks/>
          </p:cNvCxnSpPr>
          <p:nvPr/>
        </p:nvCxnSpPr>
        <p:spPr>
          <a:xfrm>
            <a:off x="2238703" y="3626069"/>
            <a:ext cx="9459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6516EF-EAAC-3C4D-A890-6E3571B090F8}"/>
              </a:ext>
            </a:extLst>
          </p:cNvPr>
          <p:cNvCxnSpPr>
            <a:cxnSpLocks/>
          </p:cNvCxnSpPr>
          <p:nvPr/>
        </p:nvCxnSpPr>
        <p:spPr>
          <a:xfrm flipH="1" flipV="1">
            <a:off x="5197366" y="4072760"/>
            <a:ext cx="1150882" cy="520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ECED83-B856-F74F-9E8A-3F217F560CEC}"/>
              </a:ext>
            </a:extLst>
          </p:cNvPr>
          <p:cNvSpPr txBox="1"/>
          <p:nvPr/>
        </p:nvSpPr>
        <p:spPr>
          <a:xfrm>
            <a:off x="6475250" y="4332890"/>
            <a:ext cx="310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Foundation担当のコンテナの</a:t>
            </a:r>
          </a:p>
          <a:p>
            <a:r>
              <a:rPr lang="en-JP"/>
              <a:t>定義と実装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47E29-552A-5148-A30C-D4BE91F56447}"/>
              </a:ext>
            </a:extLst>
          </p:cNvPr>
          <p:cNvSpPr txBox="1"/>
          <p:nvPr/>
        </p:nvSpPr>
        <p:spPr>
          <a:xfrm>
            <a:off x="5772807" y="128241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Dockerコンテナのビルド定義</a:t>
            </a:r>
          </a:p>
          <a:p>
            <a:r>
              <a:rPr lang="en-JP"/>
              <a:t>独自ソースコードと共有コードを</a:t>
            </a:r>
          </a:p>
          <a:p>
            <a:r>
              <a:rPr lang="en-JP"/>
              <a:t>コンテナに取り込む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C765EE-8D1F-9D41-BDFB-D8D511601FFF}"/>
              </a:ext>
            </a:extLst>
          </p:cNvPr>
          <p:cNvCxnSpPr>
            <a:cxnSpLocks/>
          </p:cNvCxnSpPr>
          <p:nvPr/>
        </p:nvCxnSpPr>
        <p:spPr>
          <a:xfrm flipH="1">
            <a:off x="6876010" y="2273615"/>
            <a:ext cx="386638" cy="374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48276C-2F34-9544-99A3-CBC515ACD900}"/>
              </a:ext>
            </a:extLst>
          </p:cNvPr>
          <p:cNvCxnSpPr>
            <a:cxnSpLocks/>
          </p:cNvCxnSpPr>
          <p:nvPr/>
        </p:nvCxnSpPr>
        <p:spPr>
          <a:xfrm flipH="1" flipV="1">
            <a:off x="6264166" y="3429000"/>
            <a:ext cx="378372" cy="392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B5BB49-08A2-4141-9865-001873CBB19A}"/>
              </a:ext>
            </a:extLst>
          </p:cNvPr>
          <p:cNvSpPr txBox="1"/>
          <p:nvPr/>
        </p:nvSpPr>
        <p:spPr>
          <a:xfrm>
            <a:off x="6362401" y="38219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ソースコード群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8B7F3F-332F-D244-9734-C51CF0928CDE}"/>
              </a:ext>
            </a:extLst>
          </p:cNvPr>
          <p:cNvCxnSpPr>
            <a:cxnSpLocks/>
          </p:cNvCxnSpPr>
          <p:nvPr/>
        </p:nvCxnSpPr>
        <p:spPr>
          <a:xfrm>
            <a:off x="2573366" y="4778174"/>
            <a:ext cx="577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6FF526-2239-FD4D-A359-D4AC1257D668}"/>
              </a:ext>
            </a:extLst>
          </p:cNvPr>
          <p:cNvSpPr txBox="1"/>
          <p:nvPr/>
        </p:nvSpPr>
        <p:spPr>
          <a:xfrm>
            <a:off x="461871" y="4455008"/>
            <a:ext cx="2482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複数コンテナで</a:t>
            </a:r>
          </a:p>
          <a:p>
            <a:r>
              <a:rPr lang="en-JP"/>
              <a:t>共有されるコード</a:t>
            </a:r>
          </a:p>
          <a:p>
            <a:r>
              <a:rPr lang="en-JP"/>
              <a:t>(Client系の実装を持つ)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4E278D-2B0A-8C42-B037-B634095D22B2}"/>
              </a:ext>
            </a:extLst>
          </p:cNvPr>
          <p:cNvSpPr txBox="1"/>
          <p:nvPr/>
        </p:nvSpPr>
        <p:spPr>
          <a:xfrm>
            <a:off x="9836070" y="214140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FoundationのOps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8119F4-AE50-1444-B491-025EE982BCA6}"/>
              </a:ext>
            </a:extLst>
          </p:cNvPr>
          <p:cNvCxnSpPr>
            <a:cxnSpLocks/>
          </p:cNvCxnSpPr>
          <p:nvPr/>
        </p:nvCxnSpPr>
        <p:spPr>
          <a:xfrm flipH="1">
            <a:off x="9356990" y="2347310"/>
            <a:ext cx="386638" cy="374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2D24BA-F6E5-4A42-AD77-C91AE4BF11E6}"/>
              </a:ext>
            </a:extLst>
          </p:cNvPr>
          <p:cNvCxnSpPr>
            <a:cxnSpLocks/>
          </p:cNvCxnSpPr>
          <p:nvPr/>
        </p:nvCxnSpPr>
        <p:spPr>
          <a:xfrm flipH="1" flipV="1">
            <a:off x="9595069" y="3420704"/>
            <a:ext cx="734794" cy="652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305812-A352-9443-B4CF-CD8055EC58EC}"/>
              </a:ext>
            </a:extLst>
          </p:cNvPr>
          <p:cNvSpPr txBox="1"/>
          <p:nvPr/>
        </p:nvSpPr>
        <p:spPr>
          <a:xfrm>
            <a:off x="10329863" y="4140389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55896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34FF-4301-624C-A98E-BBC1CED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どこで自動化を実施するか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7D7B-D236-164E-B771-53C2D095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ローカルホスト</a:t>
            </a:r>
          </a:p>
          <a:p>
            <a:pPr lvl="1"/>
            <a:r>
              <a:rPr lang="en-JP" dirty="0"/>
              <a:t>シンプル</a:t>
            </a:r>
          </a:p>
          <a:p>
            <a:r>
              <a:rPr lang="en-JP" dirty="0"/>
              <a:t>リモートホスト</a:t>
            </a:r>
          </a:p>
          <a:p>
            <a:pPr lvl="1"/>
            <a:r>
              <a:rPr lang="en-JP" dirty="0"/>
              <a:t>多数の環境を自動化する場合の主流</a:t>
            </a:r>
          </a:p>
          <a:p>
            <a:pPr lvl="1"/>
            <a:r>
              <a:rPr lang="en-JP" dirty="0"/>
              <a:t>自動化ツールの恩恵を受けるためWindowsよりLinuxがよい</a:t>
            </a:r>
          </a:p>
          <a:p>
            <a:pPr lvl="1"/>
            <a:r>
              <a:rPr lang="en-JP" dirty="0"/>
              <a:t>どのようにして接続するか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BAE1F-C0F7-EA40-AA1F-C3E003588EBA}"/>
              </a:ext>
            </a:extLst>
          </p:cNvPr>
          <p:cNvSpPr/>
          <p:nvPr/>
        </p:nvSpPr>
        <p:spPr>
          <a:xfrm>
            <a:off x="7386145" y="4950372"/>
            <a:ext cx="2735317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D22984D-0E71-6F48-9D70-FE2F1A4DE5E4}"/>
              </a:ext>
            </a:extLst>
          </p:cNvPr>
          <p:cNvSpPr/>
          <p:nvPr/>
        </p:nvSpPr>
        <p:spPr>
          <a:xfrm>
            <a:off x="6997262" y="5655365"/>
            <a:ext cx="3586655" cy="892580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インフラ基盤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75753-C3A4-DE40-A360-259EFB74517E}"/>
              </a:ext>
            </a:extLst>
          </p:cNvPr>
          <p:cNvSpPr/>
          <p:nvPr/>
        </p:nvSpPr>
        <p:spPr>
          <a:xfrm>
            <a:off x="7386145" y="3942175"/>
            <a:ext cx="2735317" cy="7994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アプリ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84CC5-0D77-B64D-8BBE-F46DDDECB165}"/>
              </a:ext>
            </a:extLst>
          </p:cNvPr>
          <p:cNvSpPr/>
          <p:nvPr/>
        </p:nvSpPr>
        <p:spPr>
          <a:xfrm>
            <a:off x="1664230" y="5310368"/>
            <a:ext cx="2054772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リモートマシン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FEF56-5D3C-3E4F-A0ED-91BB16EDB500}"/>
              </a:ext>
            </a:extLst>
          </p:cNvPr>
          <p:cNvSpPr/>
          <p:nvPr/>
        </p:nvSpPr>
        <p:spPr>
          <a:xfrm>
            <a:off x="1664230" y="4628685"/>
            <a:ext cx="2054772" cy="4962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自動化プログラム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63DE4-84CE-C44B-8E4A-6E15F09EA4F2}"/>
              </a:ext>
            </a:extLst>
          </p:cNvPr>
          <p:cNvCxnSpPr>
            <a:cxnSpLocks/>
          </p:cNvCxnSpPr>
          <p:nvPr/>
        </p:nvCxnSpPr>
        <p:spPr>
          <a:xfrm>
            <a:off x="4317937" y="5206172"/>
            <a:ext cx="2429704" cy="59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E787E-D540-6B44-997F-0FCF8E098FE9}"/>
              </a:ext>
            </a:extLst>
          </p:cNvPr>
          <p:cNvCxnSpPr>
            <a:cxnSpLocks/>
          </p:cNvCxnSpPr>
          <p:nvPr/>
        </p:nvCxnSpPr>
        <p:spPr>
          <a:xfrm>
            <a:off x="4405633" y="4948023"/>
            <a:ext cx="2741401" cy="250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6BD54-7EAE-9441-B8EC-06E55DE8C63F}"/>
              </a:ext>
            </a:extLst>
          </p:cNvPr>
          <p:cNvCxnSpPr>
            <a:cxnSpLocks/>
          </p:cNvCxnSpPr>
          <p:nvPr/>
        </p:nvCxnSpPr>
        <p:spPr>
          <a:xfrm flipV="1">
            <a:off x="4284107" y="4341915"/>
            <a:ext cx="2736803" cy="368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94EA04-3A8A-F549-832D-81FBB1A83144}"/>
              </a:ext>
            </a:extLst>
          </p:cNvPr>
          <p:cNvSpPr/>
          <p:nvPr/>
        </p:nvSpPr>
        <p:spPr>
          <a:xfrm>
            <a:off x="6096000" y="3731172"/>
            <a:ext cx="4887310" cy="295054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98409-A468-7141-A4FC-1354313BA4C6}"/>
              </a:ext>
            </a:extLst>
          </p:cNvPr>
          <p:cNvSpPr txBox="1"/>
          <p:nvPr/>
        </p:nvSpPr>
        <p:spPr>
          <a:xfrm>
            <a:off x="4819541" y="61537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自動化の</a:t>
            </a:r>
          </a:p>
          <a:p>
            <a:r>
              <a:rPr lang="en-JP" dirty="0"/>
              <a:t>ターゲット</a:t>
            </a:r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3035D3C1-0E16-6444-A407-75449ED221AA}"/>
              </a:ext>
            </a:extLst>
          </p:cNvPr>
          <p:cNvSpPr/>
          <p:nvPr/>
        </p:nvSpPr>
        <p:spPr>
          <a:xfrm>
            <a:off x="672316" y="4559054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EBB19-1FF4-094C-9D8F-FB7CC72E7A13}"/>
              </a:ext>
            </a:extLst>
          </p:cNvPr>
          <p:cNvSpPr txBox="1"/>
          <p:nvPr/>
        </p:nvSpPr>
        <p:spPr>
          <a:xfrm>
            <a:off x="675655" y="5408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995499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5F2-C8F0-4E4F-AB25-1AB5813A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Dockerfile.yml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5A28-13FE-6E45-A7AE-7FCB9256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コンテナのビルド定義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180F2-E3A0-524F-8840-31733F2D957D}"/>
              </a:ext>
            </a:extLst>
          </p:cNvPr>
          <p:cNvSpPr txBox="1"/>
          <p:nvPr/>
        </p:nvSpPr>
        <p:spPr>
          <a:xfrm>
            <a:off x="5358933" y="3021622"/>
            <a:ext cx="51235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From python:3.8-slim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RUN pip install flask paramiko requests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WORKDIR /src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ENV PYTHONPATH $PYTHONPATH:/pylib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COPY ./foundation/src /src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COPY ./pylib /pylib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CMD ["python3", "-u", "server.py"]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C48F4-3E77-CA46-BA90-2EEAF5FDC58D}"/>
              </a:ext>
            </a:extLst>
          </p:cNvPr>
          <p:cNvSpPr txBox="1"/>
          <p:nvPr/>
        </p:nvSpPr>
        <p:spPr>
          <a:xfrm>
            <a:off x="609600" y="29265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ベースイメージ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9491-A1BB-E441-9160-BDC8BEB645F3}"/>
              </a:ext>
            </a:extLst>
          </p:cNvPr>
          <p:cNvSpPr txBox="1"/>
          <p:nvPr/>
        </p:nvSpPr>
        <p:spPr>
          <a:xfrm>
            <a:off x="622462" y="32443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コマンドでパッケージ追加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297C7-F4D7-C248-9FDC-A8F93AAB0C8D}"/>
              </a:ext>
            </a:extLst>
          </p:cNvPr>
          <p:cNvSpPr txBox="1"/>
          <p:nvPr/>
        </p:nvSpPr>
        <p:spPr>
          <a:xfrm>
            <a:off x="622462" y="3562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作業ディレクトリ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2F60B-068B-5F43-ADB4-BEFF89796D42}"/>
              </a:ext>
            </a:extLst>
          </p:cNvPr>
          <p:cNvSpPr txBox="1"/>
          <p:nvPr/>
        </p:nvSpPr>
        <p:spPr>
          <a:xfrm>
            <a:off x="638851" y="3852619"/>
            <a:ext cx="21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/pylibにパスを通す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2B6E9-5817-BB4A-9388-22A30935F488}"/>
              </a:ext>
            </a:extLst>
          </p:cNvPr>
          <p:cNvSpPr txBox="1"/>
          <p:nvPr/>
        </p:nvSpPr>
        <p:spPr>
          <a:xfrm>
            <a:off x="609600" y="423908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独自コードと共有コードを取り込み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E7436-B4A3-AE4A-BE7C-3B390F343FFA}"/>
              </a:ext>
            </a:extLst>
          </p:cNvPr>
          <p:cNvSpPr txBox="1"/>
          <p:nvPr/>
        </p:nvSpPr>
        <p:spPr>
          <a:xfrm>
            <a:off x="622462" y="466718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コンテナ起動時にAPIサーバーを起動</a:t>
            </a:r>
          </a:p>
        </p:txBody>
      </p:sp>
    </p:spTree>
    <p:extLst>
      <p:ext uri="{BB962C8B-B14F-4D97-AF65-F5344CB8AC3E}">
        <p14:creationId xmlns:p14="http://schemas.microsoft.com/office/powerpoint/2010/main" val="4020989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2059-1A12-0C48-AD81-EF6E44F8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APIサーバー(Foundation。他もほぼ同じ)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3D41-9B7D-8B4F-92A8-2E6C1127DD5B}"/>
              </a:ext>
            </a:extLst>
          </p:cNvPr>
          <p:cNvSpPr txBox="1"/>
          <p:nvPr/>
        </p:nvSpPr>
        <p:spPr>
          <a:xfrm>
            <a:off x="337051" y="1225145"/>
            <a:ext cx="1151789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app = flask.Flask('API FOUNDATION')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@app.route('/api/public/foundation/v1/run', methods=['POST'])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def handle_run():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data = json.loads(flask.request.get_data().decode())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name = f'foundation for {data["cluster"]["name"]}'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task_uuid = str(uuid.uuid4())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parent_task_uuid = data['parent_uuid'] if 'parent_uuid' in data else ''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json_string = json.dumps(data)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t = threading.Thread(target=do_foundation, args=(name, task_uuid, parent_task_uuid, json_string))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t.start()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return flask.jsonify({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'uuid': task_uuid,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'task_url': f'http://{HOST}:{PORT}/api/public/foundation/v1/tasks/{task_uuid}'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</a:p>
          <a:p>
            <a:endParaRPr lang="en-JP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JP" sz="16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E56E4-3A95-2D4F-9EAA-3CD5B161AE7B}"/>
              </a:ext>
            </a:extLst>
          </p:cNvPr>
          <p:cNvSpPr txBox="1"/>
          <p:nvPr/>
        </p:nvSpPr>
        <p:spPr>
          <a:xfrm>
            <a:off x="6243144" y="1755227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POSTでこのURLにリクエストが来たら処理する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A92B0-AFC9-864E-9D4D-972E4CED033A}"/>
              </a:ext>
            </a:extLst>
          </p:cNvPr>
          <p:cNvSpPr txBox="1"/>
          <p:nvPr/>
        </p:nvSpPr>
        <p:spPr>
          <a:xfrm>
            <a:off x="5628289" y="3813899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Foundationのタスク(Opsを呼び出し)を作成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D79EF-64F4-DA44-84E3-270185DA2014}"/>
              </a:ext>
            </a:extLst>
          </p:cNvPr>
          <p:cNvSpPr txBox="1"/>
          <p:nvPr/>
        </p:nvSpPr>
        <p:spPr>
          <a:xfrm>
            <a:off x="1618144" y="5632855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クライアントにUUIDを返す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A25-308C-8A40-92F7-703B91E3AF0A}"/>
              </a:ext>
            </a:extLst>
          </p:cNvPr>
          <p:cNvSpPr txBox="1"/>
          <p:nvPr/>
        </p:nvSpPr>
        <p:spPr>
          <a:xfrm>
            <a:off x="6902780" y="26832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リクエストボディを取得</a:t>
            </a:r>
          </a:p>
        </p:txBody>
      </p:sp>
    </p:spTree>
    <p:extLst>
      <p:ext uri="{BB962C8B-B14F-4D97-AF65-F5344CB8AC3E}">
        <p14:creationId xmlns:p14="http://schemas.microsoft.com/office/powerpoint/2010/main" val="26928388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2C468-1111-B44E-A1C4-C41577ECD741}"/>
              </a:ext>
            </a:extLst>
          </p:cNvPr>
          <p:cNvSpPr txBox="1"/>
          <p:nvPr/>
        </p:nvSpPr>
        <p:spPr>
          <a:xfrm>
            <a:off x="294289" y="529479"/>
            <a:ext cx="674415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do_foundation(name, task_uuid, parent_task_uuid, json_string):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prepare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tasks[task_uuid] =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....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cmd = COMMAND.format(json_string)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print(cmd)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run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line in get_lines(cmd=cmd):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print(f'{task_uuid}: {line}', flush=True)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tasks[task_uuid]['log'].append(line)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tasks[task_uuid]['success'] = True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except: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command returns non 0 exit code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tasks[task_uuid]['success'] = False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end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tasks[task_uuid]['timestamp_end'] = int(time.time())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tasks[task_uuid]['finished'] = True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F44D7-9280-A845-8EC5-AEC34B6732D3}"/>
              </a:ext>
            </a:extLst>
          </p:cNvPr>
          <p:cNvSpPr txBox="1"/>
          <p:nvPr/>
        </p:nvSpPr>
        <p:spPr>
          <a:xfrm>
            <a:off x="6611005" y="3749474"/>
            <a:ext cx="49552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get_lines(cmd):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 = subprocess.Popen(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cmd, shell=True, stdout=subprocess.PIPE,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stderr=subprocess.STDOUT)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= proc.stdout.readline()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line: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yield line.decode().rstrip()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not line and proc.poll() is not None: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if proc.returncode != 0: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raise Exception('failed')</a:t>
            </a:r>
          </a:p>
          <a:p>
            <a:endParaRPr lang="en-JP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62BB4-A341-764B-A8BA-DBDBD93AA11B}"/>
              </a:ext>
            </a:extLst>
          </p:cNvPr>
          <p:cNvSpPr txBox="1"/>
          <p:nvPr/>
        </p:nvSpPr>
        <p:spPr>
          <a:xfrm>
            <a:off x="7462345" y="1240221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タスクの中身。</a:t>
            </a:r>
          </a:p>
          <a:p>
            <a:r>
              <a:rPr lang="en-JP"/>
              <a:t>コマンドを実行して標準出力を</a:t>
            </a:r>
          </a:p>
          <a:p>
            <a:r>
              <a:rPr lang="en-JP"/>
              <a:t>リアルタイムにタスクのログに更新</a:t>
            </a:r>
          </a:p>
          <a:p>
            <a:r>
              <a:rPr lang="en-JP"/>
              <a:t>(リアルタイム性が不要ならもっと簡単)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CBD0-9739-7440-94CE-766E4AAD211C}"/>
              </a:ext>
            </a:extLst>
          </p:cNvPr>
          <p:cNvSpPr txBox="1"/>
          <p:nvPr/>
        </p:nvSpPr>
        <p:spPr>
          <a:xfrm>
            <a:off x="919460" y="6005355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なにをやっているかは、subprocessの結果を</a:t>
            </a:r>
          </a:p>
          <a:p>
            <a:r>
              <a:rPr lang="en-JP"/>
              <a:t>リアルタイムに出力する方法を調べると分かるかも</a:t>
            </a:r>
          </a:p>
        </p:txBody>
      </p:sp>
    </p:spTree>
    <p:extLst>
      <p:ext uri="{BB962C8B-B14F-4D97-AF65-F5344CB8AC3E}">
        <p14:creationId xmlns:p14="http://schemas.microsoft.com/office/powerpoint/2010/main" val="105814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055-E2FE-9440-AB4C-A9F9F44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Foundationコマンドの大枠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4A7A7-DA39-504C-B04D-8B4964C30E63}"/>
              </a:ext>
            </a:extLst>
          </p:cNvPr>
          <p:cNvSpPr txBox="1"/>
          <p:nvPr/>
        </p:nvSpPr>
        <p:spPr>
          <a:xfrm>
            <a:off x="367862" y="1359796"/>
            <a:ext cx="545213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from client_foundation import NutanixFoundationClient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cd to script dir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abspath = os.path.abspath(__file__)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dname = os.path.dirname(abspath)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os.chdir(dname)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parse command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Parser.get_json()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Parser.check_json(j)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create ops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cluster = j['cluster']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nodes = j['nodes']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fvm = j['fvm']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foundation = j['foundation']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 = Ops(cluster, nodes, fvm, foundation)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9B5E-CF71-C743-B532-213601590A25}"/>
              </a:ext>
            </a:extLst>
          </p:cNvPr>
          <p:cNvSpPr txBox="1"/>
          <p:nvPr/>
        </p:nvSpPr>
        <p:spPr>
          <a:xfrm>
            <a:off x="6096000" y="2844695"/>
            <a:ext cx="5650906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# run ops tasks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 = [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ops.connect_to_fvm,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ops.check_ipmi_mac,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ops.check_ipmi_ip,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ops.set_foundation_settings,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ops.configure_ipmi_ip,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ops.pre_check,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ops.start_foundation,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ops.poll_progress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task in tasks: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task_name = task.__name__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print(task_name)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not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print(f'task "{task_name}" failed. abort.')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exit(1)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8FA7-38A4-FF4E-A9AB-9E1914CDDFB2}"/>
              </a:ext>
            </a:extLst>
          </p:cNvPr>
          <p:cNvSpPr txBox="1"/>
          <p:nvPr/>
        </p:nvSpPr>
        <p:spPr>
          <a:xfrm>
            <a:off x="3141345" y="356039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パーサーでコマンドを解析</a:t>
            </a:r>
          </a:p>
          <a:p>
            <a:r>
              <a:rPr lang="en-JP">
                <a:solidFill>
                  <a:schemeClr val="accent1"/>
                </a:solidFill>
              </a:rPr>
              <a:t>JSONを取得してチェック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FB455-75E9-1140-AFBE-9420487BAD36}"/>
              </a:ext>
            </a:extLst>
          </p:cNvPr>
          <p:cNvSpPr txBox="1"/>
          <p:nvPr/>
        </p:nvSpPr>
        <p:spPr>
          <a:xfrm>
            <a:off x="3324271" y="443365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Opsにパラメーターを</a:t>
            </a:r>
          </a:p>
          <a:p>
            <a:r>
              <a:rPr lang="en-JP">
                <a:solidFill>
                  <a:schemeClr val="accent1"/>
                </a:solidFill>
              </a:rPr>
              <a:t>渡してインスタンス化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3B709-C6BB-3D4F-9A4D-EAFC9BCF7BB4}"/>
              </a:ext>
            </a:extLst>
          </p:cNvPr>
          <p:cNvSpPr txBox="1"/>
          <p:nvPr/>
        </p:nvSpPr>
        <p:spPr>
          <a:xfrm>
            <a:off x="9105449" y="3375732"/>
            <a:ext cx="30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Opsの作業をリストに並べる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84B52-1B35-344E-A060-C049392F9560}"/>
              </a:ext>
            </a:extLst>
          </p:cNvPr>
          <p:cNvSpPr txBox="1"/>
          <p:nvPr/>
        </p:nvSpPr>
        <p:spPr>
          <a:xfrm>
            <a:off x="9105449" y="50799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作業リストを順次実行</a:t>
            </a:r>
          </a:p>
        </p:txBody>
      </p:sp>
    </p:spTree>
    <p:extLst>
      <p:ext uri="{BB962C8B-B14F-4D97-AF65-F5344CB8AC3E}">
        <p14:creationId xmlns:p14="http://schemas.microsoft.com/office/powerpoint/2010/main" val="34998809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055-E2FE-9440-AB4C-A9F9F44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Foundationコマンドのパーサー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4A7A7-DA39-504C-B04D-8B4964C30E63}"/>
              </a:ext>
            </a:extLst>
          </p:cNvPr>
          <p:cNvSpPr txBox="1"/>
          <p:nvPr/>
        </p:nvSpPr>
        <p:spPr>
          <a:xfrm>
            <a:off x="367862" y="1359796"/>
            <a:ext cx="5650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class Parser: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@classmethod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def get_json(cls):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load text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text = ''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len(sys.argv) == 3: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option = sys.argv[1].lower()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if option == '-j':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text = sys.argv[2]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elif option == '-f':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try: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    with open(sys.argv[2], 'r') as fin: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text = fin.read()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except: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    print('file read error')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    exit('-1')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9B5E-CF71-C743-B532-213601590A25}"/>
              </a:ext>
            </a:extLst>
          </p:cNvPr>
          <p:cNvSpPr txBox="1"/>
          <p:nvPr/>
        </p:nvSpPr>
        <p:spPr>
          <a:xfrm>
            <a:off x="7449465" y="2711397"/>
            <a:ext cx="4160113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# has text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text == '':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print('args error. 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print(' -f &lt;json-file&gt;')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print(" -j '&lt;json-string&gt;'")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exit('-1')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text -&gt; json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try: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j = json.loads(text)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except: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print('json load error')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exit(-1)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return j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@classmethod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def check_json(cls, j):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B8FA7-38A4-FF4E-A9AB-9E1914CDDFB2}"/>
              </a:ext>
            </a:extLst>
          </p:cNvPr>
          <p:cNvSpPr txBox="1"/>
          <p:nvPr/>
        </p:nvSpPr>
        <p:spPr>
          <a:xfrm>
            <a:off x="4712601" y="2088714"/>
            <a:ext cx="25122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オプション</a:t>
            </a:r>
            <a:r>
              <a:rPr lang="en-US">
                <a:solidFill>
                  <a:schemeClr val="accent1"/>
                </a:solidFill>
              </a:rPr>
              <a:t>"-j"</a:t>
            </a:r>
            <a:r>
              <a:rPr lang="ja-JP" altLang="en-US">
                <a:solidFill>
                  <a:schemeClr val="accent1"/>
                </a:solidFill>
              </a:rPr>
              <a:t>なら</a:t>
            </a:r>
            <a:endParaRPr lang="en-US" altLang="ja-JP">
              <a:solidFill>
                <a:schemeClr val="accent1"/>
              </a:solidFill>
            </a:endParaRPr>
          </a:p>
          <a:p>
            <a:r>
              <a:rPr lang="ja-JP" altLang="en-US">
                <a:solidFill>
                  <a:schemeClr val="accent1"/>
                </a:solidFill>
              </a:rPr>
              <a:t>文字列から</a:t>
            </a:r>
            <a:r>
              <a:rPr lang="en-US" altLang="ja-JP">
                <a:solidFill>
                  <a:schemeClr val="accent1"/>
                </a:solidFill>
              </a:rPr>
              <a:t>JSON</a:t>
            </a:r>
            <a:r>
              <a:rPr lang="ja-JP" altLang="en-US">
                <a:solidFill>
                  <a:schemeClr val="accent1"/>
                </a:solidFill>
              </a:rPr>
              <a:t>を取得</a:t>
            </a:r>
            <a:endParaRPr lang="en-JP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C9620-8A60-5042-B122-6E5CA17A6778}"/>
              </a:ext>
            </a:extLst>
          </p:cNvPr>
          <p:cNvSpPr txBox="1"/>
          <p:nvPr/>
        </p:nvSpPr>
        <p:spPr>
          <a:xfrm>
            <a:off x="4132423" y="3010691"/>
            <a:ext cx="32047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オプション</a:t>
            </a:r>
            <a:r>
              <a:rPr lang="en-US">
                <a:solidFill>
                  <a:schemeClr val="accent1"/>
                </a:solidFill>
              </a:rPr>
              <a:t>"-f"</a:t>
            </a:r>
            <a:r>
              <a:rPr lang="ja-JP" altLang="en-US">
                <a:solidFill>
                  <a:schemeClr val="accent1"/>
                </a:solidFill>
              </a:rPr>
              <a:t>なら</a:t>
            </a:r>
            <a:endParaRPr lang="en-US" altLang="ja-JP">
              <a:solidFill>
                <a:schemeClr val="accent1"/>
              </a:solidFill>
            </a:endParaRPr>
          </a:p>
          <a:p>
            <a:r>
              <a:rPr lang="ja-JP" altLang="en-US">
                <a:solidFill>
                  <a:schemeClr val="accent1"/>
                </a:solidFill>
              </a:rPr>
              <a:t>指定ファイルから</a:t>
            </a:r>
            <a:r>
              <a:rPr lang="en-US" altLang="ja-JP">
                <a:solidFill>
                  <a:schemeClr val="accent1"/>
                </a:solidFill>
              </a:rPr>
              <a:t>JSON</a:t>
            </a:r>
            <a:r>
              <a:rPr lang="ja-JP" altLang="en-US">
                <a:solidFill>
                  <a:schemeClr val="accent1"/>
                </a:solidFill>
              </a:rPr>
              <a:t>を取得</a:t>
            </a:r>
            <a:endParaRPr lang="en-JP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49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43DA-BA3D-6F41-8B42-94904B01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 Opsの実装: コンストラクタ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DA37E-7E99-A549-9CB8-816C37776A9C}"/>
              </a:ext>
            </a:extLst>
          </p:cNvPr>
          <p:cNvSpPr txBox="1"/>
          <p:nvPr/>
        </p:nvSpPr>
        <p:spPr>
          <a:xfrm>
            <a:off x="651641" y="1203292"/>
            <a:ext cx="6545382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class Ops: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def __init__(self, cluster, nodes, fvm, foundation):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cluster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self.external_ip = cluster['external_ip']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self.cluster_name = cluster['name']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self.netmask = cluster['netmask']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self.gateway = cluster['gateway']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self.name_server = cluster['name_server']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self.ntp_server = cluster['ntp_server']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nodes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self.nodes = nodes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fvm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self.fvm = fvm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# foundation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self.aos_version = foundation['aos_version']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self.nos_package = ''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for nos_package in fvm["nos_packages"]: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if nos_package['version'] == self.aos_version: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self.nos_package = nos_package['file']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if self.nos_package == '':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raise Exception('choosed aos image does not exist.')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0B950-8891-A14D-BEAE-EB13ABC956C8}"/>
              </a:ext>
            </a:extLst>
          </p:cNvPr>
          <p:cNvSpPr txBox="1"/>
          <p:nvPr/>
        </p:nvSpPr>
        <p:spPr>
          <a:xfrm>
            <a:off x="7662374" y="2554014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JSONの内容を読み込んで、使いやすい</a:t>
            </a:r>
          </a:p>
          <a:p>
            <a:r>
              <a:rPr lang="en-JP"/>
              <a:t>インスタンス変数にセットしていく</a:t>
            </a:r>
          </a:p>
        </p:txBody>
      </p:sp>
    </p:spTree>
    <p:extLst>
      <p:ext uri="{BB962C8B-B14F-4D97-AF65-F5344CB8AC3E}">
        <p14:creationId xmlns:p14="http://schemas.microsoft.com/office/powerpoint/2010/main" val="21724165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D985-8AA8-8341-910E-FF325CFC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sz="3200"/>
              <a:t>Foundation opsの作業関数の実装(macの存在チェック)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80CDC-86B9-6F46-B12E-DC7821B50AE5}"/>
              </a:ext>
            </a:extLst>
          </p:cNvPr>
          <p:cNvSpPr txBox="1"/>
          <p:nvPr/>
        </p:nvSpPr>
        <p:spPr>
          <a:xfrm>
            <a:off x="683172" y="1749830"/>
            <a:ext cx="863249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def check_ipmi_mac(self):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print('check_ipmi_mac()')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problem_mac_list = []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node in self.nodes: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position = node['position'].upper()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print('node position: {}'.format(position))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# MAC address check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ipmi_mac = node['ipmi_mac']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self.client.does_mac_exist(ipmi_mac, 'eth0')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if not result: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print('ipmi mac "{}" does not exist on the segment'.format(ipmi_mac))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problem_mac_list.append(ipmi_mac)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else: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text = 'ipmi mac "{}" exists on the segment'.format(ipmi_mac)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print(text)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len(problem_mac_list) ==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C115-26D8-7E4C-A78D-20D02177640E}"/>
              </a:ext>
            </a:extLst>
          </p:cNvPr>
          <p:cNvSpPr txBox="1"/>
          <p:nvPr/>
        </p:nvSpPr>
        <p:spPr>
          <a:xfrm>
            <a:off x="6201103" y="3244334"/>
            <a:ext cx="5955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クライアントを使って、具体的な存在確認処理は隠蔽化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B407C-3B4D-8541-8DCF-605EE267547B}"/>
              </a:ext>
            </a:extLst>
          </p:cNvPr>
          <p:cNvSpPr txBox="1"/>
          <p:nvPr/>
        </p:nvSpPr>
        <p:spPr>
          <a:xfrm>
            <a:off x="4339565" y="2119089"/>
            <a:ext cx="2492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全ノードをループ処理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BD11E-A6D4-BD49-BA8F-6B82888F4D6E}"/>
              </a:ext>
            </a:extLst>
          </p:cNvPr>
          <p:cNvSpPr txBox="1"/>
          <p:nvPr/>
        </p:nvSpPr>
        <p:spPr>
          <a:xfrm>
            <a:off x="2092286" y="5728772"/>
            <a:ext cx="4108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作業が無事終了したかを戻り値で返す</a:t>
            </a:r>
          </a:p>
        </p:txBody>
      </p:sp>
    </p:spTree>
    <p:extLst>
      <p:ext uri="{BB962C8B-B14F-4D97-AF65-F5344CB8AC3E}">
        <p14:creationId xmlns:p14="http://schemas.microsoft.com/office/powerpoint/2010/main" val="28873039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D537-7719-D041-9A1C-4ACAB675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DockerCompose: コンテナ群の定義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CB6A-193B-E146-983F-3BAF7DE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マイクロサービスを構成する各コンテナをどう連携させるか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EED31-8D0B-1F47-BBC6-C7A43DF76E61}"/>
              </a:ext>
            </a:extLst>
          </p:cNvPr>
          <p:cNvSpPr txBox="1"/>
          <p:nvPr/>
        </p:nvSpPr>
        <p:spPr>
          <a:xfrm>
            <a:off x="609601" y="2186152"/>
            <a:ext cx="5234125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api_foundation: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build: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context: ./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dockerfile: ./foundation/Dockerfile.yml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image: ntnxtools_foundation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container_name: ntnxtools_foundation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restart: unless-stopped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ports: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- 8202:80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volumes: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- ./foundation/src:/src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- ./pylib:/pylib:z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environment: *environment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networks: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ntnxtools: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ipv4_address: 172.29.2.2</a:t>
            </a:r>
            <a:endParaRPr lang="en-JP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7EAA2-80DC-B94A-8E85-66A4A9ACBA85}"/>
              </a:ext>
            </a:extLst>
          </p:cNvPr>
          <p:cNvSpPr/>
          <p:nvPr/>
        </p:nvSpPr>
        <p:spPr>
          <a:xfrm>
            <a:off x="6484882" y="1849623"/>
            <a:ext cx="52578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reverseproxy: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environment: &amp;environment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REVERSE_PROXY_PORT: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WEB_HOST: web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WEB_PORT: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API_CLUSTER_STATUS_HOST: api_cluster_status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API_CLUSTER_STATUS_PORT: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API_FOUNDATION_HOST: api_foundation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API_FOUNDATION_PORT: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API_EULA_HOST: api_eula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API_EULA_PORT: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API_SETUP_HOST: api_setup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API_SETUP_PORT: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API_POWER_HOST: api_power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API_POWER_PORT: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API_BULK_HOST: api_bulk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API_BULK_PORT: 80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MONGO_HOST: mongo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MONGO_PORT: 27017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MONGO_USERNAME: root</a:t>
            </a:r>
          </a:p>
          <a:p>
            <a:r>
              <a:rPr lang="en-JP" sz="1400">
                <a:latin typeface="Consolas" panose="020B0609020204030204" pitchFamily="49" charset="0"/>
                <a:cs typeface="Consolas" panose="020B0609020204030204" pitchFamily="49" charset="0"/>
              </a:rPr>
              <a:t>      MONGO_PASSWORD: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E681CA-138D-FA46-B8EE-5F5C88C34EBD}"/>
              </a:ext>
            </a:extLst>
          </p:cNvPr>
          <p:cNvCxnSpPr/>
          <p:nvPr/>
        </p:nvCxnSpPr>
        <p:spPr>
          <a:xfrm flipV="1">
            <a:off x="4078014" y="2627586"/>
            <a:ext cx="2795752" cy="264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4631A2-AB3D-BB4C-BFE3-19C66B5E962C}"/>
              </a:ext>
            </a:extLst>
          </p:cNvPr>
          <p:cNvSpPr txBox="1"/>
          <p:nvPr/>
        </p:nvSpPr>
        <p:spPr>
          <a:xfrm>
            <a:off x="4719146" y="4687614"/>
            <a:ext cx="22894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コンテナBはAを参照</a:t>
            </a:r>
          </a:p>
          <a:p>
            <a:r>
              <a:rPr lang="en-JP">
                <a:solidFill>
                  <a:schemeClr val="accent1"/>
                </a:solidFill>
              </a:rPr>
              <a:t>(独自定義も可能)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96E0F-161F-AA4E-B0AC-D2E3B8F94F27}"/>
              </a:ext>
            </a:extLst>
          </p:cNvPr>
          <p:cNvSpPr txBox="1"/>
          <p:nvPr/>
        </p:nvSpPr>
        <p:spPr>
          <a:xfrm>
            <a:off x="9599749" y="2258254"/>
            <a:ext cx="19335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コンテナAの環境</a:t>
            </a:r>
          </a:p>
          <a:p>
            <a:r>
              <a:rPr lang="en-JP">
                <a:solidFill>
                  <a:schemeClr val="accent1"/>
                </a:solidFill>
              </a:rPr>
              <a:t>変数を定義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AC98C-172F-4446-9AEF-C6A042C75FC5}"/>
              </a:ext>
            </a:extLst>
          </p:cNvPr>
          <p:cNvSpPr txBox="1"/>
          <p:nvPr/>
        </p:nvSpPr>
        <p:spPr>
          <a:xfrm>
            <a:off x="9851904" y="5010779"/>
            <a:ext cx="226857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sz="1400">
                <a:solidFill>
                  <a:schemeClr val="accent1"/>
                </a:solidFill>
              </a:rPr>
              <a:t>環境変数でコンテナ</a:t>
            </a:r>
          </a:p>
          <a:p>
            <a:r>
              <a:rPr lang="en-JP" sz="1400">
                <a:solidFill>
                  <a:schemeClr val="accent1"/>
                </a:solidFill>
              </a:rPr>
              <a:t>イメージ(テンプレート)の</a:t>
            </a:r>
          </a:p>
          <a:p>
            <a:r>
              <a:rPr lang="en-JP" sz="1400">
                <a:solidFill>
                  <a:schemeClr val="accent1"/>
                </a:solidFill>
              </a:rPr>
              <a:t>柔軟性をあげる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7D8B0-9B3E-8449-972B-EA1675EEE578}"/>
              </a:ext>
            </a:extLst>
          </p:cNvPr>
          <p:cNvSpPr txBox="1"/>
          <p:nvPr/>
        </p:nvSpPr>
        <p:spPr>
          <a:xfrm>
            <a:off x="2164865" y="6312383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docker-compose.yml</a:t>
            </a:r>
          </a:p>
        </p:txBody>
      </p:sp>
    </p:spTree>
    <p:extLst>
      <p:ext uri="{BB962C8B-B14F-4D97-AF65-F5344CB8AC3E}">
        <p14:creationId xmlns:p14="http://schemas.microsoft.com/office/powerpoint/2010/main" val="17927134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3F2B79-2B0E-2B44-982C-726CD018A45F}"/>
              </a:ext>
            </a:extLst>
          </p:cNvPr>
          <p:cNvSpPr/>
          <p:nvPr/>
        </p:nvSpPr>
        <p:spPr>
          <a:xfrm>
            <a:off x="7325545" y="2916822"/>
            <a:ext cx="2238868" cy="1881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2C75F6-65F1-BD45-97BF-9B55E43805E6}"/>
              </a:ext>
            </a:extLst>
          </p:cNvPr>
          <p:cNvSpPr/>
          <p:nvPr/>
        </p:nvSpPr>
        <p:spPr>
          <a:xfrm>
            <a:off x="346841" y="2916822"/>
            <a:ext cx="4456386" cy="1881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CACEF-CE33-104E-8EFD-56C5E5C8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Cluster情報の管理の実装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6F80-BCAB-2542-84B4-63EA6DF7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仕事の分離</a:t>
            </a:r>
          </a:p>
          <a:p>
            <a:pPr lvl="1"/>
            <a:r>
              <a:rPr lang="en-JP"/>
              <a:t>Collector: クラスタの情報定義。一定間隔での状況取得</a:t>
            </a:r>
          </a:p>
          <a:p>
            <a:pPr lvl="1"/>
            <a:r>
              <a:rPr lang="en-JP"/>
              <a:t>Server: Collectorが回収したデータをクライアントに配布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847F9EB-7554-3B46-9675-409B9A4477BB}"/>
              </a:ext>
            </a:extLst>
          </p:cNvPr>
          <p:cNvSpPr/>
          <p:nvPr/>
        </p:nvSpPr>
        <p:spPr>
          <a:xfrm>
            <a:off x="718316" y="3102982"/>
            <a:ext cx="1156138" cy="100899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JSON</a:t>
            </a:r>
          </a:p>
          <a:p>
            <a:pPr algn="ctr"/>
            <a:r>
              <a:rPr lang="en-JP"/>
              <a:t>クラスタ定義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7E493-AEE8-4942-937B-AB69B8EEF11F}"/>
              </a:ext>
            </a:extLst>
          </p:cNvPr>
          <p:cNvSpPr/>
          <p:nvPr/>
        </p:nvSpPr>
        <p:spPr>
          <a:xfrm>
            <a:off x="2957017" y="3260637"/>
            <a:ext cx="14573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Collector</a:t>
            </a:r>
          </a:p>
          <a:p>
            <a:pPr algn="ctr"/>
            <a:r>
              <a:rPr lang="en-JP"/>
              <a:t>(Cron)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78BC659-01C7-514E-A117-808FCC697D57}"/>
              </a:ext>
            </a:extLst>
          </p:cNvPr>
          <p:cNvSpPr/>
          <p:nvPr/>
        </p:nvSpPr>
        <p:spPr>
          <a:xfrm>
            <a:off x="5491323" y="3158160"/>
            <a:ext cx="1334814" cy="100899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MongoDB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B2CFDC-EB62-BC4F-83F4-B057FAA904BC}"/>
              </a:ext>
            </a:extLst>
          </p:cNvPr>
          <p:cNvSpPr/>
          <p:nvPr/>
        </p:nvSpPr>
        <p:spPr>
          <a:xfrm>
            <a:off x="2133926" y="5655365"/>
            <a:ext cx="1417584" cy="66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Cluster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EF32342-443D-A74C-9D09-98960A6DA0C5}"/>
              </a:ext>
            </a:extLst>
          </p:cNvPr>
          <p:cNvSpPr/>
          <p:nvPr/>
        </p:nvSpPr>
        <p:spPr>
          <a:xfrm>
            <a:off x="2133269" y="3439312"/>
            <a:ext cx="472966" cy="4414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2F7ABDB4-1E53-0248-9673-C758EE80B4E1}"/>
              </a:ext>
            </a:extLst>
          </p:cNvPr>
          <p:cNvSpPr/>
          <p:nvPr/>
        </p:nvSpPr>
        <p:spPr>
          <a:xfrm rot="10800000" flipH="1">
            <a:off x="3414547" y="4373243"/>
            <a:ext cx="809298" cy="1073403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5D3545-D191-DB40-9BF5-AC772350DB7E}"/>
              </a:ext>
            </a:extLst>
          </p:cNvPr>
          <p:cNvSpPr/>
          <p:nvPr/>
        </p:nvSpPr>
        <p:spPr>
          <a:xfrm>
            <a:off x="4650826" y="3439312"/>
            <a:ext cx="595643" cy="4414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0BF7EEE3-331F-444D-A012-3DB79317F783}"/>
              </a:ext>
            </a:extLst>
          </p:cNvPr>
          <p:cNvSpPr/>
          <p:nvPr/>
        </p:nvSpPr>
        <p:spPr>
          <a:xfrm rot="16200000" flipH="1">
            <a:off x="8288420" y="2247404"/>
            <a:ext cx="677209" cy="305193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442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CBD1-DC8F-F54B-841F-CC5CF4FDC3C7}"/>
              </a:ext>
            </a:extLst>
          </p:cNvPr>
          <p:cNvSpPr/>
          <p:nvPr/>
        </p:nvSpPr>
        <p:spPr>
          <a:xfrm>
            <a:off x="3942035" y="5655365"/>
            <a:ext cx="1417584" cy="66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Foundation</a:t>
            </a:r>
          </a:p>
          <a:p>
            <a:pPr algn="ctr"/>
            <a:r>
              <a:rPr lang="en-JP"/>
              <a:t>VM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CF529-E126-3049-B086-45A9F0D270F9}"/>
              </a:ext>
            </a:extLst>
          </p:cNvPr>
          <p:cNvSpPr/>
          <p:nvPr/>
        </p:nvSpPr>
        <p:spPr>
          <a:xfrm>
            <a:off x="7738237" y="3304984"/>
            <a:ext cx="1486886" cy="76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DCE31-F342-BD46-9130-FC28B1B6AC93}"/>
              </a:ext>
            </a:extLst>
          </p:cNvPr>
          <p:cNvSpPr/>
          <p:nvPr/>
        </p:nvSpPr>
        <p:spPr>
          <a:xfrm>
            <a:off x="10397845" y="3299647"/>
            <a:ext cx="1486886" cy="76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C286A-B92A-FA4C-B523-0AC15642FF24}"/>
              </a:ext>
            </a:extLst>
          </p:cNvPr>
          <p:cNvSpPr txBox="1"/>
          <p:nvPr/>
        </p:nvSpPr>
        <p:spPr>
          <a:xfrm>
            <a:off x="1296385" y="4387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コンテナ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50A8F-808E-5148-A1B4-EF00B51A838E}"/>
              </a:ext>
            </a:extLst>
          </p:cNvPr>
          <p:cNvSpPr txBox="1"/>
          <p:nvPr/>
        </p:nvSpPr>
        <p:spPr>
          <a:xfrm>
            <a:off x="7927682" y="4387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コンテナ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D0F08-A9A0-184F-8E31-D126709E79B3}"/>
              </a:ext>
            </a:extLst>
          </p:cNvPr>
          <p:cNvSpPr txBox="1"/>
          <p:nvPr/>
        </p:nvSpPr>
        <p:spPr>
          <a:xfrm>
            <a:off x="5476642" y="426361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クラスタの</a:t>
            </a:r>
          </a:p>
          <a:p>
            <a:r>
              <a:rPr lang="en-JP"/>
              <a:t>状態を保持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A9B3-A0C0-1A47-B9C0-7434C7376F26}"/>
              </a:ext>
            </a:extLst>
          </p:cNvPr>
          <p:cNvSpPr txBox="1"/>
          <p:nvPr/>
        </p:nvSpPr>
        <p:spPr>
          <a:xfrm>
            <a:off x="346841" y="504210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定義にもとづいて情報収集</a:t>
            </a:r>
          </a:p>
        </p:txBody>
      </p:sp>
    </p:spTree>
    <p:extLst>
      <p:ext uri="{BB962C8B-B14F-4D97-AF65-F5344CB8AC3E}">
        <p14:creationId xmlns:p14="http://schemas.microsoft.com/office/powerpoint/2010/main" val="35661546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8587-7247-B049-AA12-26AF50F8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Collectorの処理の流れ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841A7-C41B-4346-AD6D-50436B6E532E}"/>
              </a:ext>
            </a:extLst>
          </p:cNvPr>
          <p:cNvSpPr txBox="1"/>
          <p:nvPr/>
        </p:nvSpPr>
        <p:spPr>
          <a:xfrm>
            <a:off x="838199" y="993917"/>
            <a:ext cx="654538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# cd to script dir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abspath = os.path.abspath(__file__)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dname = os.path.dirname(abspath)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os.chdir(dname)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mc_cluster, mc_cluster_status = get_mongo_collections()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clusters = load_clusters()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register_clusters(clusters, mc_cluster)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loop_collecting_clusters_status(clusters, mc_cluster_status)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51962-9B27-6648-90A4-721A2FDC0EE5}"/>
              </a:ext>
            </a:extLst>
          </p:cNvPr>
          <p:cNvSpPr txBox="1"/>
          <p:nvPr/>
        </p:nvSpPr>
        <p:spPr>
          <a:xfrm>
            <a:off x="7598978" y="14092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現在のスクリプトのディレクトリに移動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02AB-2887-2445-85B9-4E61CD8F444E}"/>
              </a:ext>
            </a:extLst>
          </p:cNvPr>
          <p:cNvSpPr txBox="1"/>
          <p:nvPr/>
        </p:nvSpPr>
        <p:spPr>
          <a:xfrm>
            <a:off x="7598979" y="193421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MongoDBへのアクセスを確立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88261-14B0-2F42-BBD8-3B492A2237E8}"/>
              </a:ext>
            </a:extLst>
          </p:cNvPr>
          <p:cNvSpPr txBox="1"/>
          <p:nvPr/>
        </p:nvSpPr>
        <p:spPr>
          <a:xfrm>
            <a:off x="7598979" y="23122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クラスター情報を読み込み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EC87C-8B24-7740-82AC-052877181A5E}"/>
              </a:ext>
            </a:extLst>
          </p:cNvPr>
          <p:cNvSpPr txBox="1"/>
          <p:nvPr/>
        </p:nvSpPr>
        <p:spPr>
          <a:xfrm>
            <a:off x="7598978" y="268160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クラスター情報をMongoDBに登録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82323-F1AF-7141-B2CF-CA8216F28C54}"/>
              </a:ext>
            </a:extLst>
          </p:cNvPr>
          <p:cNvSpPr txBox="1"/>
          <p:nvPr/>
        </p:nvSpPr>
        <p:spPr>
          <a:xfrm>
            <a:off x="7598978" y="305966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クラスターを監視するループ処理に入る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A9BE2-32BE-A24F-9818-B1607BBF5EF5}"/>
              </a:ext>
            </a:extLst>
          </p:cNvPr>
          <p:cNvSpPr txBox="1"/>
          <p:nvPr/>
        </p:nvSpPr>
        <p:spPr>
          <a:xfrm>
            <a:off x="838199" y="3622394"/>
            <a:ext cx="5416868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def load_clusters():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clusters = []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files = glob.glob('clusters/*')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for file in files: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try: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with open(file, 'r') as fin: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text = fin.read()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j = json.loads(text)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name = j['cluster']['name']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cluster_uuid = str(uuid.uuid3(uuid.NAMESPACE_DNS, name))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j['name'] = name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j['uuid'] = cluster_uuid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clusters.append(j)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except: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print(f'loading json failed at "{file}". Skip.')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        print(traceback.format_exc())</a:t>
            </a:r>
          </a:p>
          <a:p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    return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CE0D-FD31-5C45-9B4C-68C011F0B0CA}"/>
              </a:ext>
            </a:extLst>
          </p:cNvPr>
          <p:cNvSpPr txBox="1"/>
          <p:nvPr/>
        </p:nvSpPr>
        <p:spPr>
          <a:xfrm>
            <a:off x="6543401" y="4487834"/>
            <a:ext cx="506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クラスター情報の読み込み処理</a:t>
            </a:r>
          </a:p>
          <a:p>
            <a:r>
              <a:rPr lang="en-JP"/>
              <a:t>ディレクトリ内のJSONファイルを全て読み込む</a:t>
            </a:r>
          </a:p>
          <a:p>
            <a:r>
              <a:rPr lang="en-JP"/>
              <a:t>管理のために名前から一意のUUIDを与えている</a:t>
            </a:r>
          </a:p>
        </p:txBody>
      </p:sp>
    </p:spTree>
    <p:extLst>
      <p:ext uri="{BB962C8B-B14F-4D97-AF65-F5344CB8AC3E}">
        <p14:creationId xmlns:p14="http://schemas.microsoft.com/office/powerpoint/2010/main" val="151400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A422-B25A-874C-B1EB-3B649400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自動化サービスをどう動かすか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4A12-BDEA-F04A-B8D0-8269CA3E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入門: スクリプトを手動で起動(本トレーニング)。簡単に実現可能だが、自動化を利用できる管理者が限られる</a:t>
            </a:r>
          </a:p>
          <a:p>
            <a:r>
              <a:rPr lang="en-JP" dirty="0"/>
              <a:t>本格的: 自動化を実施するアプリケーション(ブラウザベースのサービスが多い)を作成。開発が大変だが利用が簡単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C87AE-2823-CA43-9F58-38CBBB53FDC7}"/>
              </a:ext>
            </a:extLst>
          </p:cNvPr>
          <p:cNvSpPr/>
          <p:nvPr/>
        </p:nvSpPr>
        <p:spPr>
          <a:xfrm>
            <a:off x="2073357" y="3466629"/>
            <a:ext cx="1723697" cy="714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プログラム</a:t>
            </a:r>
          </a:p>
          <a:p>
            <a:pPr algn="ctr"/>
            <a:r>
              <a:rPr lang="en-JP" dirty="0"/>
              <a:t>(スクリプト)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C15A4-70C0-124C-AB89-938D53F8AC2C}"/>
              </a:ext>
            </a:extLst>
          </p:cNvPr>
          <p:cNvSpPr/>
          <p:nvPr/>
        </p:nvSpPr>
        <p:spPr>
          <a:xfrm>
            <a:off x="2073357" y="4390050"/>
            <a:ext cx="1723697" cy="96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6ECD00C-6E26-7D41-A788-6A3A842B1705}"/>
              </a:ext>
            </a:extLst>
          </p:cNvPr>
          <p:cNvSpPr/>
          <p:nvPr/>
        </p:nvSpPr>
        <p:spPr>
          <a:xfrm>
            <a:off x="339150" y="4590440"/>
            <a:ext cx="620910" cy="620910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noFill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17B731D-E806-AD43-8944-337901932B73}"/>
              </a:ext>
            </a:extLst>
          </p:cNvPr>
          <p:cNvSpPr/>
          <p:nvPr/>
        </p:nvSpPr>
        <p:spPr>
          <a:xfrm>
            <a:off x="1112060" y="4685034"/>
            <a:ext cx="725214" cy="44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82243-76DC-2444-94EB-DD8DFC3DBFA2}"/>
              </a:ext>
            </a:extLst>
          </p:cNvPr>
          <p:cNvSpPr txBox="1"/>
          <p:nvPr/>
        </p:nvSpPr>
        <p:spPr>
          <a:xfrm>
            <a:off x="516712" y="5547704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 dirty="0"/>
              <a:t>SSHで操作端末にログイン</a:t>
            </a:r>
          </a:p>
          <a:p>
            <a:pPr marL="342900" indent="-342900">
              <a:buFont typeface="+mj-lt"/>
              <a:buAutoNum type="arabicPeriod"/>
            </a:pPr>
            <a:r>
              <a:rPr lang="en-JP" dirty="0"/>
              <a:t>コマンド操作でプログラムを起動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B8885-9394-6840-871B-AD1844E96843}"/>
              </a:ext>
            </a:extLst>
          </p:cNvPr>
          <p:cNvSpPr/>
          <p:nvPr/>
        </p:nvSpPr>
        <p:spPr>
          <a:xfrm>
            <a:off x="7373007" y="3466629"/>
            <a:ext cx="1723697" cy="7147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プログラム</a:t>
            </a:r>
          </a:p>
          <a:p>
            <a:pPr algn="ctr"/>
            <a:r>
              <a:rPr lang="en-JP" sz="1400" dirty="0"/>
              <a:t>(ブラウザアプリ)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80641-C71A-564D-99D6-6D7AE4E88D61}"/>
              </a:ext>
            </a:extLst>
          </p:cNvPr>
          <p:cNvSpPr/>
          <p:nvPr/>
        </p:nvSpPr>
        <p:spPr>
          <a:xfrm>
            <a:off x="7373007" y="4390050"/>
            <a:ext cx="1723697" cy="96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592BB4CD-6C0B-A648-BBD5-482FA1D1B551}"/>
              </a:ext>
            </a:extLst>
          </p:cNvPr>
          <p:cNvSpPr/>
          <p:nvPr/>
        </p:nvSpPr>
        <p:spPr>
          <a:xfrm>
            <a:off x="10355821" y="3515039"/>
            <a:ext cx="620910" cy="620910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noFill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92BBF4E-7F52-3F47-9AF3-6F34B5A2B167}"/>
              </a:ext>
            </a:extLst>
          </p:cNvPr>
          <p:cNvSpPr/>
          <p:nvPr/>
        </p:nvSpPr>
        <p:spPr>
          <a:xfrm rot="10800000">
            <a:off x="9415955" y="3602864"/>
            <a:ext cx="725214" cy="44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7455E080-E49C-6542-9579-63580450EB9E}"/>
              </a:ext>
            </a:extLst>
          </p:cNvPr>
          <p:cNvSpPr/>
          <p:nvPr/>
        </p:nvSpPr>
        <p:spPr>
          <a:xfrm>
            <a:off x="11188509" y="3503729"/>
            <a:ext cx="620910" cy="620910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noFill/>
            </a:endParaRP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06C1F6B-FC3B-4046-9023-E26F04B2F21C}"/>
              </a:ext>
            </a:extLst>
          </p:cNvPr>
          <p:cNvSpPr/>
          <p:nvPr/>
        </p:nvSpPr>
        <p:spPr>
          <a:xfrm>
            <a:off x="10355821" y="4328395"/>
            <a:ext cx="620910" cy="620910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noFill/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4D82952-3B45-2546-8F9B-5CD760130508}"/>
              </a:ext>
            </a:extLst>
          </p:cNvPr>
          <p:cNvSpPr/>
          <p:nvPr/>
        </p:nvSpPr>
        <p:spPr>
          <a:xfrm>
            <a:off x="11188509" y="4317085"/>
            <a:ext cx="620910" cy="620910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noFill/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8F13D737-C471-9E4B-9E9D-C53060C17955}"/>
              </a:ext>
            </a:extLst>
          </p:cNvPr>
          <p:cNvSpPr/>
          <p:nvPr/>
        </p:nvSpPr>
        <p:spPr>
          <a:xfrm>
            <a:off x="4796788" y="3202664"/>
            <a:ext cx="1492469" cy="1292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14696-40FF-0D43-86D8-9DCE1F69F380}"/>
              </a:ext>
            </a:extLst>
          </p:cNvPr>
          <p:cNvSpPr txBox="1"/>
          <p:nvPr/>
        </p:nvSpPr>
        <p:spPr>
          <a:xfrm>
            <a:off x="243005" y="4126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管理者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7944F-2FFE-CA46-BB29-8089A8711FFE}"/>
              </a:ext>
            </a:extLst>
          </p:cNvPr>
          <p:cNvSpPr txBox="1"/>
          <p:nvPr/>
        </p:nvSpPr>
        <p:spPr>
          <a:xfrm>
            <a:off x="9965877" y="297668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管理者 + ユーザー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13A053C-4327-394E-AF71-7DFD829B14CC}"/>
              </a:ext>
            </a:extLst>
          </p:cNvPr>
          <p:cNvSpPr/>
          <p:nvPr/>
        </p:nvSpPr>
        <p:spPr>
          <a:xfrm rot="10800000">
            <a:off x="6408026" y="3602865"/>
            <a:ext cx="725214" cy="44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64DE4CD-F3B9-FF4F-A8CB-5338D9296932}"/>
              </a:ext>
            </a:extLst>
          </p:cNvPr>
          <p:cNvSpPr/>
          <p:nvPr/>
        </p:nvSpPr>
        <p:spPr>
          <a:xfrm>
            <a:off x="3934314" y="3627933"/>
            <a:ext cx="725214" cy="44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FB55C-24FB-694F-A5D1-FD72FC9358DE}"/>
              </a:ext>
            </a:extLst>
          </p:cNvPr>
          <p:cNvSpPr txBox="1"/>
          <p:nvPr/>
        </p:nvSpPr>
        <p:spPr>
          <a:xfrm>
            <a:off x="5008768" y="3639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インフラ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0E4DE-04ED-A441-8B53-9A2D5D4BE5C6}"/>
              </a:ext>
            </a:extLst>
          </p:cNvPr>
          <p:cNvSpPr txBox="1"/>
          <p:nvPr/>
        </p:nvSpPr>
        <p:spPr>
          <a:xfrm>
            <a:off x="9431968" y="533219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 dirty="0"/>
              <a:t>ブラウザでアクセス</a:t>
            </a:r>
          </a:p>
          <a:p>
            <a:pPr marL="342900" indent="-342900">
              <a:buFont typeface="+mj-lt"/>
              <a:buAutoNum type="arabicPeriod"/>
            </a:pPr>
            <a:r>
              <a:rPr lang="en-JP" dirty="0"/>
              <a:t>ボタンなどで操作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D3BDF-B3D3-6145-B99E-A49F85A95343}"/>
              </a:ext>
            </a:extLst>
          </p:cNvPr>
          <p:cNvSpPr txBox="1"/>
          <p:nvPr/>
        </p:nvSpPr>
        <p:spPr>
          <a:xfrm>
            <a:off x="1914733" y="629955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chemeClr val="accent2"/>
                </a:solidFill>
              </a:rPr>
              <a:t>入門的な手法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E55B8-3FEC-114C-8637-819CECAA78C3}"/>
              </a:ext>
            </a:extLst>
          </p:cNvPr>
          <p:cNvSpPr txBox="1"/>
          <p:nvPr/>
        </p:nvSpPr>
        <p:spPr>
          <a:xfrm>
            <a:off x="8234855" y="629890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chemeClr val="accent2"/>
                </a:solidFill>
              </a:rPr>
              <a:t>本格的な手法</a:t>
            </a:r>
          </a:p>
        </p:txBody>
      </p:sp>
    </p:spTree>
    <p:extLst>
      <p:ext uri="{BB962C8B-B14F-4D97-AF65-F5344CB8AC3E}">
        <p14:creationId xmlns:p14="http://schemas.microsoft.com/office/powerpoint/2010/main" val="34354012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F81C-764B-F247-BDDC-31CEB057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Collectorの監視ループ処理(1)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62B2-B958-F74E-807B-072850AC015C}"/>
              </a:ext>
            </a:extLst>
          </p:cNvPr>
          <p:cNvSpPr txBox="1"/>
          <p:nvPr/>
        </p:nvSpPr>
        <p:spPr>
          <a:xfrm>
            <a:off x="1468820" y="1687600"/>
            <a:ext cx="9626353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loop_collecting_clusters_status(clusters, mc_cluster_status):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start = int(time.time())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try: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ThreadPoolExecutor(max_workers=NUM_STATUS_CHECK_THREADS, 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thread_name_prefix="cluster_status_collector") as executor: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for cluster in clusters: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executor.submit(update_cluster_status,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cluster, mc_cluster_status)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except: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print(traceback.format_exc())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end = int(time.time())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elapsed_time = end - start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print(f'elapsed time: {elapsed_time}')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elapsed_time &lt; STATUS_CHECK_INTERVAL:</a:t>
            </a: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time.sleep(STATUS_CHECK_INTERVAL - elapsed_time)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A32B1-C801-9E4E-A7CC-5815CEA56269}"/>
              </a:ext>
            </a:extLst>
          </p:cNvPr>
          <p:cNvSpPr txBox="1"/>
          <p:nvPr/>
        </p:nvSpPr>
        <p:spPr>
          <a:xfrm>
            <a:off x="427413" y="1986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無限ループ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AACDE-C53D-6E49-A083-1577E0E062BA}"/>
              </a:ext>
            </a:extLst>
          </p:cNvPr>
          <p:cNvSpPr txBox="1"/>
          <p:nvPr/>
        </p:nvSpPr>
        <p:spPr>
          <a:xfrm>
            <a:off x="4776568" y="20975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情報取得の開始時刻を記録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64A4-1865-BA4B-92E4-C1005782473D}"/>
              </a:ext>
            </a:extLst>
          </p:cNvPr>
          <p:cNvSpPr txBox="1"/>
          <p:nvPr/>
        </p:nvSpPr>
        <p:spPr>
          <a:xfrm>
            <a:off x="8134623" y="345731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スレッドプールで上限を定めて</a:t>
            </a:r>
          </a:p>
          <a:p>
            <a:r>
              <a:rPr lang="en-JP">
                <a:solidFill>
                  <a:schemeClr val="accent1"/>
                </a:solidFill>
              </a:rPr>
              <a:t>複数のクラスター情報を並列取得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6DF0D-C999-9F4D-B0D5-A3D12B65041C}"/>
              </a:ext>
            </a:extLst>
          </p:cNvPr>
          <p:cNvSpPr txBox="1"/>
          <p:nvPr/>
        </p:nvSpPr>
        <p:spPr>
          <a:xfrm>
            <a:off x="5150917" y="439111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情報取得の終了時刻を記録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7AD74-ADFB-4F47-A45B-A385D0398AD7}"/>
              </a:ext>
            </a:extLst>
          </p:cNvPr>
          <p:cNvSpPr txBox="1"/>
          <p:nvPr/>
        </p:nvSpPr>
        <p:spPr>
          <a:xfrm>
            <a:off x="7731223" y="4930279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取得時間がインターバルより短ければ</a:t>
            </a:r>
          </a:p>
          <a:p>
            <a:r>
              <a:rPr lang="en-JP">
                <a:solidFill>
                  <a:schemeClr val="accent1"/>
                </a:solidFill>
              </a:rPr>
              <a:t>インターバール終了までスリープ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D9C10-482B-D642-BECF-DCAF00C9EB19}"/>
              </a:ext>
            </a:extLst>
          </p:cNvPr>
          <p:cNvSpPr txBox="1"/>
          <p:nvPr/>
        </p:nvSpPr>
        <p:spPr>
          <a:xfrm>
            <a:off x="7706648" y="602788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全て終了したので、無限ループで</a:t>
            </a:r>
          </a:p>
          <a:p>
            <a:r>
              <a:rPr lang="en-JP">
                <a:solidFill>
                  <a:schemeClr val="accent1"/>
                </a:solidFill>
              </a:rPr>
              <a:t>次の情報取得に映る</a:t>
            </a:r>
          </a:p>
        </p:txBody>
      </p:sp>
    </p:spTree>
    <p:extLst>
      <p:ext uri="{BB962C8B-B14F-4D97-AF65-F5344CB8AC3E}">
        <p14:creationId xmlns:p14="http://schemas.microsoft.com/office/powerpoint/2010/main" val="8069532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922-3CF7-EA4D-9EEF-FCE55FB4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クラスター情報配信サーバーの実装(1)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F4287-DD98-AE41-B65C-C2A0992A7A6D}"/>
              </a:ext>
            </a:extLst>
          </p:cNvPr>
          <p:cNvSpPr txBox="1"/>
          <p:nvPr/>
        </p:nvSpPr>
        <p:spPr>
          <a:xfrm>
            <a:off x="596462" y="1832687"/>
            <a:ext cx="614783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# app and state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app = flask.Flask('API CLUSTER STATUS')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get_mongo_collections():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client = umongo.get_mongo_client()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mc_cluster = client['cluster']['clusters']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mc_cluster_status = client['cluster']['clusters_status']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return mc_cluster, mc_cluster_status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MC_CLUSTER, MC_CLUSTER_STATUS = get_mongo_collections()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@app.route('/api/public/cluster/v1/clusters/')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get_clusters():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MC_CLUSTER.find({}, {'_id': False})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return flask.jsonify(umongo.bson_to_json(b))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5B706-5F14-CE41-AA93-3E337CAD01C5}"/>
              </a:ext>
            </a:extLst>
          </p:cNvPr>
          <p:cNvSpPr txBox="1"/>
          <p:nvPr/>
        </p:nvSpPr>
        <p:spPr>
          <a:xfrm>
            <a:off x="7136524" y="2711670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MongoDBにアクセスを確立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>
                <a:solidFill>
                  <a:schemeClr val="accent1"/>
                </a:solidFill>
              </a:rPr>
              <a:t>クラスタ情報 (テーブル)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>
                <a:solidFill>
                  <a:schemeClr val="accent1"/>
                </a:solidFill>
              </a:rPr>
              <a:t>クラスタのステータス情報(テーブル)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7037-AD22-0F44-BFE9-D2A14D413267}"/>
              </a:ext>
            </a:extLst>
          </p:cNvPr>
          <p:cNvSpPr txBox="1"/>
          <p:nvPr/>
        </p:nvSpPr>
        <p:spPr>
          <a:xfrm>
            <a:off x="6905297" y="4204139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クラスタ一覧の取得URL</a:t>
            </a:r>
          </a:p>
          <a:p>
            <a:r>
              <a:rPr lang="en-JP">
                <a:solidFill>
                  <a:schemeClr val="accent1"/>
                </a:solidFill>
              </a:rPr>
              <a:t>MongoDBが保持するクラスタ一覧をJSONで返す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3937C-15EC-BD43-9E22-0276B97701F9}"/>
              </a:ext>
            </a:extLst>
          </p:cNvPr>
          <p:cNvSpPr txBox="1"/>
          <p:nvPr/>
        </p:nvSpPr>
        <p:spPr>
          <a:xfrm>
            <a:off x="4782207" y="51080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次ページに続く</a:t>
            </a:r>
          </a:p>
        </p:txBody>
      </p:sp>
    </p:spTree>
    <p:extLst>
      <p:ext uri="{BB962C8B-B14F-4D97-AF65-F5344CB8AC3E}">
        <p14:creationId xmlns:p14="http://schemas.microsoft.com/office/powerpoint/2010/main" val="35901826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922-3CF7-EA4D-9EEF-FCE55FB4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クラスター情報配信サーバーの実装(2)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F4287-DD98-AE41-B65C-C2A0992A7A6D}"/>
              </a:ext>
            </a:extLst>
          </p:cNvPr>
          <p:cNvSpPr txBox="1"/>
          <p:nvPr/>
        </p:nvSpPr>
        <p:spPr>
          <a:xfrm>
            <a:off x="480848" y="1611970"/>
            <a:ext cx="7539243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@app.route('/api/public/cluster/v1/clusters/&lt;string:cluster_uuid&gt;')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get_cluster(cluster_uuid):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MC_CLUSTER.find({'uuid': cluster_uuid}, {'_id': False})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j = umongo.bson_to_json(b)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if len(j) == 0: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return flask.jsonify({'error': 'cluster not found'}), 404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return flask.jsonify(j[0])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@app.route('/api/public/cluster/v1/clusters_status/')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get_clusters_status():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MC_CLUSTER_STATUS.find({}, {'_id': False})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return flask.jsonify(umongo.bson_to_json(b))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@app.route('/api/public/cluster/v1/clusters_status/&lt;string:cluster_uuid&gt;')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get_cluster_status(cluster_uuid):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MC_CLUSTER_STATUS.find({'uuid': cluster_uuid}, {'_id': False})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j = umongo.bson_to_json(b)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if len(j) == 0: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return flask.jsonify({'error': 'cluster not found'}), 404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return flask.jsonify(j[0])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7037-AD22-0F44-BFE9-D2A14D413267}"/>
              </a:ext>
            </a:extLst>
          </p:cNvPr>
          <p:cNvSpPr txBox="1"/>
          <p:nvPr/>
        </p:nvSpPr>
        <p:spPr>
          <a:xfrm>
            <a:off x="8313682" y="1372289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指定されたUUIDを持つ</a:t>
            </a:r>
          </a:p>
          <a:p>
            <a:r>
              <a:rPr lang="en-JP">
                <a:solidFill>
                  <a:schemeClr val="accent1"/>
                </a:solidFill>
              </a:rPr>
              <a:t>クラスタ情報の取得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EBB3E-04B1-AF4A-BE8E-1A567F5E3689}"/>
              </a:ext>
            </a:extLst>
          </p:cNvPr>
          <p:cNvSpPr txBox="1"/>
          <p:nvPr/>
        </p:nvSpPr>
        <p:spPr>
          <a:xfrm>
            <a:off x="8313681" y="201339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MongoDBで検索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04526-0F35-F94F-98CC-4E7AA811BB8C}"/>
              </a:ext>
            </a:extLst>
          </p:cNvPr>
          <p:cNvSpPr txBox="1"/>
          <p:nvPr/>
        </p:nvSpPr>
        <p:spPr>
          <a:xfrm>
            <a:off x="8313681" y="2464703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あれば情報をJSONで返し、</a:t>
            </a:r>
          </a:p>
          <a:p>
            <a:r>
              <a:rPr lang="en-JP">
                <a:solidFill>
                  <a:schemeClr val="accent1"/>
                </a:solidFill>
              </a:rPr>
              <a:t>なければ404 errorを返す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C5475-66A1-4642-9FD8-B471B3C64A45}"/>
              </a:ext>
            </a:extLst>
          </p:cNvPr>
          <p:cNvSpPr txBox="1"/>
          <p:nvPr/>
        </p:nvSpPr>
        <p:spPr>
          <a:xfrm>
            <a:off x="8313681" y="355711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クラスターステータス情報の</a:t>
            </a:r>
          </a:p>
          <a:p>
            <a:r>
              <a:rPr lang="en-JP">
                <a:solidFill>
                  <a:schemeClr val="accent1"/>
                </a:solidFill>
              </a:rPr>
              <a:t>全クラスターぶんを取得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3DFB6-37A4-BE40-BCC1-395ECF34575A}"/>
              </a:ext>
            </a:extLst>
          </p:cNvPr>
          <p:cNvSpPr txBox="1"/>
          <p:nvPr/>
        </p:nvSpPr>
        <p:spPr>
          <a:xfrm>
            <a:off x="8306740" y="480391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指定されたUUIDを持つ</a:t>
            </a:r>
          </a:p>
          <a:p>
            <a:r>
              <a:rPr lang="en-JP">
                <a:solidFill>
                  <a:schemeClr val="accent1"/>
                </a:solidFill>
              </a:rPr>
              <a:t>クラスタのステータス情報の取得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C9C1B-9541-8949-8AF9-49C28AE6A07A}"/>
              </a:ext>
            </a:extLst>
          </p:cNvPr>
          <p:cNvSpPr txBox="1"/>
          <p:nvPr/>
        </p:nvSpPr>
        <p:spPr>
          <a:xfrm>
            <a:off x="8306739" y="544501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MongoDBで検索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502E7-DF60-6B4F-BFCA-B2089B0E915D}"/>
              </a:ext>
            </a:extLst>
          </p:cNvPr>
          <p:cNvSpPr txBox="1"/>
          <p:nvPr/>
        </p:nvSpPr>
        <p:spPr>
          <a:xfrm>
            <a:off x="8306739" y="5896330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あれば情報をJSONで返し、</a:t>
            </a:r>
          </a:p>
          <a:p>
            <a:r>
              <a:rPr lang="en-JP">
                <a:solidFill>
                  <a:schemeClr val="accent1"/>
                </a:solidFill>
              </a:rPr>
              <a:t>なければ404 errorを返す</a:t>
            </a:r>
          </a:p>
        </p:txBody>
      </p:sp>
    </p:spTree>
    <p:extLst>
      <p:ext uri="{BB962C8B-B14F-4D97-AF65-F5344CB8AC3E}">
        <p14:creationId xmlns:p14="http://schemas.microsoft.com/office/powerpoint/2010/main" val="36951947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1CFE-C528-AE45-B21C-E8A262C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F5FE-ADE2-204F-9CD4-88E40999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比較的Relational DBに近い、NoSQL DB</a:t>
            </a:r>
          </a:p>
          <a:p>
            <a:r>
              <a:rPr lang="en-JP"/>
              <a:t>ACID属性はない</a:t>
            </a:r>
          </a:p>
          <a:p>
            <a:r>
              <a:rPr lang="en-JP"/>
              <a:t>JSONをテーブル(コレクションと呼ばれる)に保持。ただし、JSONのフォーマットは同一コレクション内でも自由</a:t>
            </a:r>
          </a:p>
          <a:p>
            <a:r>
              <a:rPr lang="en-JP"/>
              <a:t>JSONのフィールドの値で検索やアップデートができる</a:t>
            </a:r>
          </a:p>
          <a:p>
            <a:pPr lvl="1"/>
            <a:r>
              <a:rPr lang="en-JP"/>
              <a:t>主キー相当のフィールドを持たせる</a:t>
            </a:r>
          </a:p>
          <a:p>
            <a:pPr lvl="1"/>
            <a:r>
              <a:rPr lang="en-JP"/>
              <a:t>フィールドにある値を持つものをセレクトやアップデート</a:t>
            </a:r>
          </a:p>
          <a:p>
            <a:pPr lvl="1"/>
            <a:r>
              <a:rPr lang="en-JP"/>
              <a:t>ある値以上、以下などの検索もできる</a:t>
            </a:r>
          </a:p>
          <a:p>
            <a:pPr lvl="1"/>
            <a:r>
              <a:rPr lang="en-JP"/>
              <a:t>いずれかの値などの検索もできる</a:t>
            </a:r>
          </a:p>
        </p:txBody>
      </p:sp>
    </p:spTree>
    <p:extLst>
      <p:ext uri="{BB962C8B-B14F-4D97-AF65-F5344CB8AC3E}">
        <p14:creationId xmlns:p14="http://schemas.microsoft.com/office/powerpoint/2010/main" val="42256356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D412-51C8-7B4E-8E67-97912413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ウェブサーバー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59B7-D5AA-A54D-9BDB-2C29632D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HTMLやCSSなどの配信。JavaScriptのコードも含まれる</a:t>
            </a:r>
          </a:p>
          <a:p>
            <a:r>
              <a:rPr lang="en-JP"/>
              <a:t>配信されたJavaScriptのコードはブラウザ上で動く</a:t>
            </a:r>
          </a:p>
          <a:p>
            <a:r>
              <a:rPr lang="en-JP"/>
              <a:t>JavaScriptがAPIサーバーとやりとりして、ブラウザ上でクラスタ一覧を描画したり、Foundation処理を呼び出したりする</a:t>
            </a:r>
          </a:p>
          <a:p>
            <a:r>
              <a:rPr lang="en-JP"/>
              <a:t>APIサーバーを直接REST APIで呼んでもOK</a:t>
            </a:r>
          </a:p>
          <a:p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C35E-52E5-BB42-934F-B1ACC01C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47" y="3684918"/>
            <a:ext cx="7945821" cy="2350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52008-9B36-FB42-923A-DBC9F4D939CC}"/>
              </a:ext>
            </a:extLst>
          </p:cNvPr>
          <p:cNvSpPr txBox="1"/>
          <p:nvPr/>
        </p:nvSpPr>
        <p:spPr>
          <a:xfrm>
            <a:off x="1707826" y="6103701"/>
            <a:ext cx="808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クラスタの一覧(サンプルはPoc19の1つのみにしてある)</a:t>
            </a:r>
          </a:p>
          <a:p>
            <a:r>
              <a:rPr lang="en-JP"/>
              <a:t>クラスタ状態が表示されており、FoundationとPower系のアクションを呼べる</a:t>
            </a:r>
          </a:p>
        </p:txBody>
      </p:sp>
    </p:spTree>
    <p:extLst>
      <p:ext uri="{BB962C8B-B14F-4D97-AF65-F5344CB8AC3E}">
        <p14:creationId xmlns:p14="http://schemas.microsoft.com/office/powerpoint/2010/main" val="135349030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6C48-12CF-0E4B-8826-58958972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ウェブサーバー(タスク)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F0A53-5AA4-1A40-9FD8-EE100E6C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2" y="1313792"/>
            <a:ext cx="6809101" cy="4755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469B5-4C15-2242-9040-3E199D25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924" y="914399"/>
            <a:ext cx="4299698" cy="5155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FE352-AC41-FC44-8E05-7461F8408DC5}"/>
              </a:ext>
            </a:extLst>
          </p:cNvPr>
          <p:cNvSpPr txBox="1"/>
          <p:nvPr/>
        </p:nvSpPr>
        <p:spPr>
          <a:xfrm>
            <a:off x="1860331" y="61695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親タスクが子タスクを持つ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CE233-FF55-704D-842E-15836EDB98D9}"/>
              </a:ext>
            </a:extLst>
          </p:cNvPr>
          <p:cNvSpPr txBox="1"/>
          <p:nvPr/>
        </p:nvSpPr>
        <p:spPr>
          <a:xfrm>
            <a:off x="7755465" y="6169572"/>
            <a:ext cx="40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タスクの実行ログ。上記はFoundation</a:t>
            </a:r>
          </a:p>
        </p:txBody>
      </p:sp>
    </p:spTree>
    <p:extLst>
      <p:ext uri="{BB962C8B-B14F-4D97-AF65-F5344CB8AC3E}">
        <p14:creationId xmlns:p14="http://schemas.microsoft.com/office/powerpoint/2010/main" val="8320282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635-710B-1E43-B733-790C5070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JavaScript(jQueryのAJAX)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CEF07-C122-2B4C-AB4B-01B73D5F8999}"/>
              </a:ext>
            </a:extLst>
          </p:cNvPr>
          <p:cNvSpPr txBox="1"/>
          <p:nvPr/>
        </p:nvSpPr>
        <p:spPr>
          <a:xfrm>
            <a:off x="1090448" y="993917"/>
            <a:ext cx="4458272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class Ajax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static get(url, success, fail)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$.ajax({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url: url,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type: 'GET',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dataType: 'json',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}).done(function (data)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success(data)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}).fail(function (data)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fail(data)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static post(url, json, success, fail)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$.ajax({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url: url,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type: 'POST',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dataType: 'json',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data: JSON.stringify(json)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}).done(function (data)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success(data)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}).fail(function (data)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fail(data)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08B90-3F44-FE4D-B4C4-DE5259156711}"/>
              </a:ext>
            </a:extLst>
          </p:cNvPr>
          <p:cNvSpPr txBox="1"/>
          <p:nvPr/>
        </p:nvSpPr>
        <p:spPr>
          <a:xfrm>
            <a:off x="6598830" y="4046483"/>
            <a:ext cx="51665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左はjqueryのAJAX処理を簡単に使うヘルパー関数</a:t>
            </a:r>
          </a:p>
          <a:p>
            <a:endParaRPr lang="en-JP"/>
          </a:p>
          <a:p>
            <a:r>
              <a:rPr lang="en-JP"/>
              <a:t>引数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リクエスト成功時の処理の関数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リクエスト失敗時の処理の関数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84244-EA77-0041-A5AF-D7B65DB1EF2B}"/>
              </a:ext>
            </a:extLst>
          </p:cNvPr>
          <p:cNvSpPr txBox="1"/>
          <p:nvPr/>
        </p:nvSpPr>
        <p:spPr>
          <a:xfrm>
            <a:off x="6531070" y="1387365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ブラウザからページ更新せずにサーバーに</a:t>
            </a:r>
          </a:p>
          <a:p>
            <a:r>
              <a:rPr lang="en-JP"/>
              <a:t>通信したい場合にAJAXを利用する</a:t>
            </a:r>
          </a:p>
          <a:p>
            <a:r>
              <a:rPr lang="en-JP"/>
              <a:t>jQueryのajax機能が最もメジャー</a:t>
            </a:r>
          </a:p>
        </p:txBody>
      </p:sp>
    </p:spTree>
    <p:extLst>
      <p:ext uri="{BB962C8B-B14F-4D97-AF65-F5344CB8AC3E}">
        <p14:creationId xmlns:p14="http://schemas.microsoft.com/office/powerpoint/2010/main" val="29901153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F98C-B1DF-BA4E-AC3C-D22D587F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JavaScript(クラスタ一覧画面描画の前半)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CE9D-4DEE-024D-9D25-E7728AA5C1B6}"/>
              </a:ext>
            </a:extLst>
          </p:cNvPr>
          <p:cNvSpPr txBox="1"/>
          <p:nvPr/>
        </p:nvSpPr>
        <p:spPr>
          <a:xfrm>
            <a:off x="838200" y="1006005"/>
            <a:ext cx="1032205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class IndexPage 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static updateClusterTable(){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const url = "/api/public/cluster/v1/clusters_status/"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Ajax.get(url, IndexPage.getStatusSuccess, IndexPage.getStatusFail)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static getStatusSuccess(data){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$("#cluster_table").empty()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let hrow = '&lt;tr&gt;&lt;th&gt;Name&lt;/th&gt;&lt;th&gt;IPMI Mac&lt;/th&gt;&lt;th&gt;IPMI IP&lt;/th&gt;&lt;th&gt;Host IP&lt;/th&gt;&lt;th&gt;CVM IP&lt;/th&gt;'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hrow += '&lt;th&gt;Cluster IP&lt;/th&gt;&lt;th&gt;Credential&lt;/th&gt;&lt;th&gt;Actions&lt;/th&gt;&lt;th&gt;&lt;/th&gt;&lt;/tr&gt;'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$("#cluster_table").append(hrow)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const existFilter = function(v){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return v.exist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for(let cluster of data){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const name = cluster.name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if(!cluster.success){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let row = `&lt;tr&gt;&lt;td&gt;${name}&lt;/td&gt;&lt;td&gt;-&lt;/td&gt;&lt;td&gt;-&lt;/td&gt;&lt;td&gt;-&lt;/td&gt;&lt;td&gt;-&lt;/td&gt;`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row += `&lt;td&gt;-&lt;/td&gt;&lt;td&gt;-&lt;/td&gt;`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row += `&lt;td&gt;please check fvms&lt;/td&gt;&lt;td&gt;${cluster.fvms}&lt;/td&gt;&lt;/tr&gt;`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$("#cluster_table").append(row)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continue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BCC9D-ADC6-2E4F-A38A-B864FC4B2836}"/>
              </a:ext>
            </a:extLst>
          </p:cNvPr>
          <p:cNvSpPr txBox="1"/>
          <p:nvPr/>
        </p:nvSpPr>
        <p:spPr>
          <a:xfrm>
            <a:off x="5999228" y="101381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テーブルの描画アップデートする関数</a:t>
            </a:r>
          </a:p>
          <a:p>
            <a:r>
              <a:rPr lang="en-JP">
                <a:solidFill>
                  <a:schemeClr val="accent1"/>
                </a:solidFill>
              </a:rPr>
              <a:t>HTML側でインターバール呼び出しされる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A8FAD-E66F-E846-9365-1C32D5D58A1A}"/>
              </a:ext>
            </a:extLst>
          </p:cNvPr>
          <p:cNvSpPr txBox="1"/>
          <p:nvPr/>
        </p:nvSpPr>
        <p:spPr>
          <a:xfrm>
            <a:off x="8327270" y="188660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クラスタステータス一覧を取得</a:t>
            </a:r>
          </a:p>
          <a:p>
            <a:r>
              <a:rPr lang="en-JP">
                <a:solidFill>
                  <a:schemeClr val="accent1"/>
                </a:solidFill>
              </a:rPr>
              <a:t>取得成功時に別関数を呼び出す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A316-987B-A14B-83CF-0107D2ACB0E6}"/>
              </a:ext>
            </a:extLst>
          </p:cNvPr>
          <p:cNvSpPr txBox="1"/>
          <p:nvPr/>
        </p:nvSpPr>
        <p:spPr>
          <a:xfrm>
            <a:off x="4541618" y="229718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情報取得成功時の</a:t>
            </a:r>
          </a:p>
          <a:p>
            <a:r>
              <a:rPr lang="en-JP">
                <a:solidFill>
                  <a:schemeClr val="accent1"/>
                </a:solidFill>
              </a:rPr>
              <a:t>処理を定義した関数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FCA95-468D-E24A-AE6F-B89DB7DE42B1}"/>
              </a:ext>
            </a:extLst>
          </p:cNvPr>
          <p:cNvSpPr txBox="1"/>
          <p:nvPr/>
        </p:nvSpPr>
        <p:spPr>
          <a:xfrm>
            <a:off x="53370" y="27867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表を空にする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8D0CB-A472-5A40-8AD0-BEB62722CE00}"/>
              </a:ext>
            </a:extLst>
          </p:cNvPr>
          <p:cNvSpPr txBox="1"/>
          <p:nvPr/>
        </p:nvSpPr>
        <p:spPr>
          <a:xfrm>
            <a:off x="8071470" y="33649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表にヘッダー行を追加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A2BFC-0CA6-8A4A-B97E-8275FD70CE4B}"/>
              </a:ext>
            </a:extLst>
          </p:cNvPr>
          <p:cNvSpPr txBox="1"/>
          <p:nvPr/>
        </p:nvSpPr>
        <p:spPr>
          <a:xfrm>
            <a:off x="5141783" y="44101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1"/>
                </a:solidFill>
              </a:rPr>
              <a:t>クラスター一覧をループ処理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2DFA3-59E7-DC47-9267-422BE137D1BE}"/>
              </a:ext>
            </a:extLst>
          </p:cNvPr>
          <p:cNvSpPr txBox="1"/>
          <p:nvPr/>
        </p:nvSpPr>
        <p:spPr>
          <a:xfrm>
            <a:off x="5793431" y="6021592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コレクターがクラスターの情報取得に失敗していたら、</a:t>
            </a:r>
          </a:p>
          <a:p>
            <a:r>
              <a:rPr lang="en-JP" sz="1600">
                <a:solidFill>
                  <a:schemeClr val="accent1"/>
                </a:solidFill>
              </a:rPr>
              <a:t>その旨をテーブルに追加</a:t>
            </a:r>
          </a:p>
        </p:txBody>
      </p:sp>
    </p:spTree>
    <p:extLst>
      <p:ext uri="{BB962C8B-B14F-4D97-AF65-F5344CB8AC3E}">
        <p14:creationId xmlns:p14="http://schemas.microsoft.com/office/powerpoint/2010/main" val="202744617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F98C-B1DF-BA4E-AC3C-D22D587F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JavaScript(クラスタ一覧画面描画の後半)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CE9D-4DEE-024D-9D25-E7728AA5C1B6}"/>
              </a:ext>
            </a:extLst>
          </p:cNvPr>
          <p:cNvSpPr txBox="1"/>
          <p:nvPr/>
        </p:nvSpPr>
        <p:spPr>
          <a:xfrm>
            <a:off x="1051033" y="888386"/>
            <a:ext cx="10604939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ipmi_mac = cluster.ipmi_mac_status.filter(existFilter).length + '/' + cluster.ipmi_mac_status.length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ipmi_ip = cluster.ipmi_ip_status.filter(existFilter).length + '/' + cluster.ipmi_ip_status.length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host_ip = cluster.host_ip_status.filter(existFilter).length + '/' + cluster.host_ip_status.length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cvm_ip = cluster.cvm_ip_status.filter(existFilter).length + '/' + cluster.cvm_ip_status.length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prism_ip = cluster.prism_ip_status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prism_credential_status = cluster.prism_credential_status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let foundation_button = '&lt;div class="dropdown"&gt;'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  &lt;button class="btn btn-danger dropdown-toggle" type="button" id="dropdownMenuButton" data-toggle="dropdown" aria-haspopup="true" aria-expanded="false"&gt;'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    Foundation'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  &lt;/button&gt;'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  &lt;div class="dropdown-menu" aria-labelledby="dropdownMenuButton"&gt;'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for(let image of cluster.fvm_images){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foundation_button += `    &lt;a class="dropdown-item" href="javascript:void(0);" onclick="IndexPage.doFoundationAll('${cluster.uuid}','${image}');"&gt;${image}&lt;/a&gt;`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  &lt;/div&gt;'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foundation_button += '&lt;/div&gt;'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poweron_button = `&lt;button type="button" class="btn btn-secondary" onclick="IndexPage.doPowerOn('${cluster.uuid}')"&gt;PowerOn&lt;/button&gt;`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const poweroff_button = `&lt;button type="button" class="btn btn-secondary" onclick="IndexPage.doPowerOff('${cluster.uuid}')"&gt;PowerOff&lt;/button&gt;`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let row = `&lt;tr&gt;&lt;td&gt;${name}&lt;/td&gt;&lt;td&gt;${ipmi_mac}&lt;/td&gt;&lt;td&gt;${ipmi_ip}&lt;/td&gt;&lt;td&gt;${host_ip}&lt;/td&gt;&lt;td&gt;${cvm_ip}&lt;/td&gt;`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row += `&lt;td&gt;${prism_ip}&lt;/td&gt;&lt;td&gt;${prism_credential_status}&lt;/td&gt;`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row += `&lt;td&gt;${foundation_button}&lt;/td&gt;&lt;td&gt;${poweron_button} ${poweroff_button}&lt;/td&gt;&lt;/tr&gt;`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$("#cluster_table").append(row)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3EAD5-0AF1-6949-90F5-30B0B47E9F3D}"/>
              </a:ext>
            </a:extLst>
          </p:cNvPr>
          <p:cNvSpPr txBox="1"/>
          <p:nvPr/>
        </p:nvSpPr>
        <p:spPr>
          <a:xfrm>
            <a:off x="343147" y="11027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表の行を作成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1A41B-3A60-7141-8812-A6C7E4128A9D}"/>
              </a:ext>
            </a:extLst>
          </p:cNvPr>
          <p:cNvSpPr txBox="1"/>
          <p:nvPr/>
        </p:nvSpPr>
        <p:spPr>
          <a:xfrm>
            <a:off x="7101531" y="3893247"/>
            <a:ext cx="4015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Foundationボタンをクリックされた際に</a:t>
            </a:r>
          </a:p>
          <a:p>
            <a:r>
              <a:rPr lang="en-JP" sz="1600">
                <a:solidFill>
                  <a:schemeClr val="accent1"/>
                </a:solidFill>
              </a:rPr>
              <a:t>APIを呼び出す関数(doFoundationAll)を呼ぶ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C0610-0221-AF4C-86B1-99ACBED63871}"/>
              </a:ext>
            </a:extLst>
          </p:cNvPr>
          <p:cNvSpPr txBox="1"/>
          <p:nvPr/>
        </p:nvSpPr>
        <p:spPr>
          <a:xfrm>
            <a:off x="8531078" y="4624381"/>
            <a:ext cx="3627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PowerOnボタンをクリックされた際に</a:t>
            </a:r>
          </a:p>
          <a:p>
            <a:r>
              <a:rPr lang="en-JP" sz="1600">
                <a:solidFill>
                  <a:schemeClr val="accent1"/>
                </a:solidFill>
              </a:rPr>
              <a:t>APIを呼び出す関数(doPowerOn)を呼ぶ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B6FD0-5299-3E45-9BB0-F6A30217C9FC}"/>
              </a:ext>
            </a:extLst>
          </p:cNvPr>
          <p:cNvSpPr txBox="1"/>
          <p:nvPr/>
        </p:nvSpPr>
        <p:spPr>
          <a:xfrm>
            <a:off x="4937730" y="61494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行を表に追加</a:t>
            </a:r>
          </a:p>
        </p:txBody>
      </p:sp>
    </p:spTree>
    <p:extLst>
      <p:ext uri="{BB962C8B-B14F-4D97-AF65-F5344CB8AC3E}">
        <p14:creationId xmlns:p14="http://schemas.microsoft.com/office/powerpoint/2010/main" val="11525167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0772-D6FF-E54E-95A7-5CFE7E1D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リバースプロキシー(1)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F6AA-6EBE-764D-BE92-A959B285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ロードバランサー</a:t>
            </a:r>
          </a:p>
          <a:p>
            <a:pPr lvl="1"/>
            <a:r>
              <a:rPr lang="en-JP"/>
              <a:t>ウェブの入り口は1つ</a:t>
            </a:r>
          </a:p>
          <a:p>
            <a:pPr lvl="1"/>
            <a:r>
              <a:rPr lang="en-JP"/>
              <a:t>URLなどで裏のサーバーに処理を振り分ける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9A69-8328-C94D-912B-8606EA0AC399}"/>
              </a:ext>
            </a:extLst>
          </p:cNvPr>
          <p:cNvSpPr txBox="1"/>
          <p:nvPr/>
        </p:nvSpPr>
        <p:spPr>
          <a:xfrm>
            <a:off x="323194" y="2711397"/>
            <a:ext cx="698139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location /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proxy_pass http://{{WEB_HOST}}:{{WEB_PORT}};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location /api/private/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return 403;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location /api/public/cluster/v1/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proxy_pass http://{{API_CLUSTER_STATUS_HOST}}:{{API_CLUSTER_STATUS_PORT}};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location /api/public/foundation/v1/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proxy_pass http://{{API_FOUNDATION_HOST}}:{{API_FOUNDATION_PORT}};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location /api/public/eula/v1/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proxy_pass http://{{API_EULA_HOST}}:{{API_EULA_PORT}};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94F5E-06F8-FD42-A551-5DE3DF56B141}"/>
              </a:ext>
            </a:extLst>
          </p:cNvPr>
          <p:cNvSpPr txBox="1"/>
          <p:nvPr/>
        </p:nvSpPr>
        <p:spPr>
          <a:xfrm>
            <a:off x="7819598" y="2711397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/から始まるのはウェブサーバーへ</a:t>
            </a:r>
          </a:p>
          <a:p>
            <a:r>
              <a:rPr lang="en-JP"/>
              <a:t>長いURL指定を優先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B179E-2CF0-D84C-AE85-44098BA58FF9}"/>
              </a:ext>
            </a:extLst>
          </p:cNvPr>
          <p:cNvSpPr txBox="1"/>
          <p:nvPr/>
        </p:nvSpPr>
        <p:spPr>
          <a:xfrm>
            <a:off x="7819598" y="3584149"/>
            <a:ext cx="291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/api/privateはアクセス禁止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E8D7F-EC4B-9B4C-B6EF-9E70E730EDD0}"/>
              </a:ext>
            </a:extLst>
          </p:cNvPr>
          <p:cNvSpPr txBox="1"/>
          <p:nvPr/>
        </p:nvSpPr>
        <p:spPr>
          <a:xfrm>
            <a:off x="7871585" y="4327224"/>
            <a:ext cx="394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/api/public/cluster/v1/から始まるのは</a:t>
            </a:r>
          </a:p>
          <a:p>
            <a:r>
              <a:rPr lang="en-JP"/>
              <a:t>clusterのAPIサーバーへ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CB2D0-8DCC-FA44-9BC5-820A18851D38}"/>
              </a:ext>
            </a:extLst>
          </p:cNvPr>
          <p:cNvSpPr txBox="1"/>
          <p:nvPr/>
        </p:nvSpPr>
        <p:spPr>
          <a:xfrm>
            <a:off x="7819598" y="5075208"/>
            <a:ext cx="435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/api/public/foundation/v1/から始まるのは</a:t>
            </a:r>
          </a:p>
          <a:p>
            <a:r>
              <a:rPr lang="en-JP"/>
              <a:t>foundationのAPIサーバーへ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19E8B-A050-8548-968A-E2D3EEA3CC94}"/>
              </a:ext>
            </a:extLst>
          </p:cNvPr>
          <p:cNvSpPr txBox="1"/>
          <p:nvPr/>
        </p:nvSpPr>
        <p:spPr>
          <a:xfrm>
            <a:off x="7795152" y="5899090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/api/public/eula/v1/から始まるのは</a:t>
            </a:r>
          </a:p>
          <a:p>
            <a:r>
              <a:rPr lang="en-JP"/>
              <a:t>foundationのAPIサーバーへ</a:t>
            </a:r>
          </a:p>
        </p:txBody>
      </p:sp>
    </p:spTree>
    <p:extLst>
      <p:ext uri="{BB962C8B-B14F-4D97-AF65-F5344CB8AC3E}">
        <p14:creationId xmlns:p14="http://schemas.microsoft.com/office/powerpoint/2010/main" val="133985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6BD9-BAE0-6A42-B24B-C1811A64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インフラ自動化の手法の体系図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BCD47A-27CA-CE43-B331-D067329DCFE6}"/>
              </a:ext>
            </a:extLst>
          </p:cNvPr>
          <p:cNvCxnSpPr/>
          <p:nvPr/>
        </p:nvCxnSpPr>
        <p:spPr>
          <a:xfrm>
            <a:off x="536028" y="3951890"/>
            <a:ext cx="110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397E9B-1950-254A-B4AC-08878FD40CCD}"/>
              </a:ext>
            </a:extLst>
          </p:cNvPr>
          <p:cNvCxnSpPr>
            <a:cxnSpLocks/>
          </p:cNvCxnSpPr>
          <p:nvPr/>
        </p:nvCxnSpPr>
        <p:spPr>
          <a:xfrm flipV="1">
            <a:off x="5780690" y="1271753"/>
            <a:ext cx="94593" cy="5297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52A56-BCE0-3843-9458-EF3CC2C0DFA2}"/>
              </a:ext>
            </a:extLst>
          </p:cNvPr>
          <p:cNvSpPr txBox="1"/>
          <p:nvPr/>
        </p:nvSpPr>
        <p:spPr>
          <a:xfrm>
            <a:off x="147145" y="41410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インフラ寄り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E2557-6E8A-874A-AE42-5374EACDC29E}"/>
              </a:ext>
            </a:extLst>
          </p:cNvPr>
          <p:cNvSpPr txBox="1"/>
          <p:nvPr/>
        </p:nvSpPr>
        <p:spPr>
          <a:xfrm>
            <a:off x="10450531" y="41410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アプリ寄り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FC363-3E1B-2046-A3C1-3BC322C04745}"/>
              </a:ext>
            </a:extLst>
          </p:cNvPr>
          <p:cNvSpPr txBox="1"/>
          <p:nvPr/>
        </p:nvSpPr>
        <p:spPr>
          <a:xfrm>
            <a:off x="6085490" y="1226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宣言的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F30B7-F415-D041-955C-B606751BF519}"/>
              </a:ext>
            </a:extLst>
          </p:cNvPr>
          <p:cNvSpPr txBox="1"/>
          <p:nvPr/>
        </p:nvSpPr>
        <p:spPr>
          <a:xfrm>
            <a:off x="6085489" y="63010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手続き的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7CE1DF-A68F-2445-8D76-FEA0430C405E}"/>
              </a:ext>
            </a:extLst>
          </p:cNvPr>
          <p:cNvSpPr/>
          <p:nvPr/>
        </p:nvSpPr>
        <p:spPr>
          <a:xfrm>
            <a:off x="2128344" y="4104436"/>
            <a:ext cx="5806966" cy="1008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AA4DB-ABC1-3A45-9525-816162C0FEC5}"/>
              </a:ext>
            </a:extLst>
          </p:cNvPr>
          <p:cNvSpPr txBox="1"/>
          <p:nvPr/>
        </p:nvSpPr>
        <p:spPr>
          <a:xfrm>
            <a:off x="3395121" y="4270097"/>
            <a:ext cx="342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基盤自体の独自API, 独自CLI</a:t>
            </a:r>
          </a:p>
          <a:p>
            <a:pPr algn="ctr"/>
            <a:r>
              <a:rPr lang="en-JP" dirty="0"/>
              <a:t>(Foundation API, Nutanix APIなど)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982246-D932-2042-91EC-0F86F1DAD540}"/>
              </a:ext>
            </a:extLst>
          </p:cNvPr>
          <p:cNvSpPr/>
          <p:nvPr/>
        </p:nvSpPr>
        <p:spPr>
          <a:xfrm>
            <a:off x="2128344" y="5280722"/>
            <a:ext cx="7493876" cy="1008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C666A-C991-7F4F-9D2E-BCCDD2DE9BC3}"/>
              </a:ext>
            </a:extLst>
          </p:cNvPr>
          <p:cNvSpPr txBox="1"/>
          <p:nvPr/>
        </p:nvSpPr>
        <p:spPr>
          <a:xfrm>
            <a:off x="4765027" y="55697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シェルスクリプト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87239C8-D761-5742-85D4-79EB48A47119}"/>
              </a:ext>
            </a:extLst>
          </p:cNvPr>
          <p:cNvSpPr/>
          <p:nvPr/>
        </p:nvSpPr>
        <p:spPr>
          <a:xfrm>
            <a:off x="2995447" y="2659393"/>
            <a:ext cx="3090042" cy="1177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D8D3E6-01A8-2F41-99AD-E028DD348A1F}"/>
              </a:ext>
            </a:extLst>
          </p:cNvPr>
          <p:cNvSpPr txBox="1"/>
          <p:nvPr/>
        </p:nvSpPr>
        <p:spPr>
          <a:xfrm>
            <a:off x="3006541" y="2786342"/>
            <a:ext cx="3025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プロビジョニング</a:t>
            </a:r>
          </a:p>
          <a:p>
            <a:pPr algn="ctr"/>
            <a:r>
              <a:rPr lang="en-JP" sz="1600" dirty="0"/>
              <a:t>(AWS CloudFormation, HashiCorp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Terraform</a:t>
            </a:r>
            <a:r>
              <a:rPr lang="en-JP" sz="1600" dirty="0"/>
              <a:t>, Nutanix Calmなど)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07D672B-B42B-9B46-B3C3-93BE71BE3C8F}"/>
              </a:ext>
            </a:extLst>
          </p:cNvPr>
          <p:cNvSpPr/>
          <p:nvPr/>
        </p:nvSpPr>
        <p:spPr>
          <a:xfrm>
            <a:off x="6364330" y="2764326"/>
            <a:ext cx="2654107" cy="108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7BE1FC-F16D-2342-8D78-063855151F37}"/>
              </a:ext>
            </a:extLst>
          </p:cNvPr>
          <p:cNvSpPr txBox="1"/>
          <p:nvPr/>
        </p:nvSpPr>
        <p:spPr>
          <a:xfrm>
            <a:off x="6382879" y="2876015"/>
            <a:ext cx="25445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クラウドの</a:t>
            </a:r>
          </a:p>
          <a:p>
            <a:pPr algn="ctr"/>
            <a:r>
              <a:rPr lang="en-JP" dirty="0"/>
              <a:t>マネージドサービス</a:t>
            </a:r>
          </a:p>
          <a:p>
            <a:pPr algn="ctr"/>
            <a:r>
              <a:rPr lang="en-JP" sz="1600" dirty="0"/>
              <a:t>(AWS RDS, Nutanix Eraなど)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185C27-C009-C945-9C4C-B50454A07068}"/>
              </a:ext>
            </a:extLst>
          </p:cNvPr>
          <p:cNvSpPr/>
          <p:nvPr/>
        </p:nvSpPr>
        <p:spPr>
          <a:xfrm>
            <a:off x="4215090" y="1762284"/>
            <a:ext cx="2604302" cy="819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5838D-1808-F54B-B070-7F9FE04478B7}"/>
              </a:ext>
            </a:extLst>
          </p:cNvPr>
          <p:cNvSpPr txBox="1"/>
          <p:nvPr/>
        </p:nvSpPr>
        <p:spPr>
          <a:xfrm>
            <a:off x="4248755" y="1877316"/>
            <a:ext cx="25369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構成管理ツール</a:t>
            </a:r>
          </a:p>
          <a:p>
            <a:pPr algn="ctr"/>
            <a:r>
              <a:rPr lang="en-JP" sz="1600" dirty="0"/>
              <a:t>(Ansible, Nutanix Calmなど)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90B11E9-C657-3E49-B102-D9537DE41E9D}"/>
              </a:ext>
            </a:extLst>
          </p:cNvPr>
          <p:cNvSpPr/>
          <p:nvPr/>
        </p:nvSpPr>
        <p:spPr>
          <a:xfrm>
            <a:off x="9065734" y="1762284"/>
            <a:ext cx="2654107" cy="108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0F2824-E5E3-1E44-9DCB-A0AE4C7793EA}"/>
              </a:ext>
            </a:extLst>
          </p:cNvPr>
          <p:cNvSpPr txBox="1"/>
          <p:nvPr/>
        </p:nvSpPr>
        <p:spPr>
          <a:xfrm>
            <a:off x="9134877" y="1856571"/>
            <a:ext cx="2604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コンテナと</a:t>
            </a:r>
          </a:p>
          <a:p>
            <a:r>
              <a:rPr lang="en-JP" dirty="0"/>
              <a:t>オーケストレーション</a:t>
            </a:r>
          </a:p>
          <a:p>
            <a:r>
              <a:rPr lang="en-JP" dirty="0"/>
              <a:t>(Docker, Kubernetesなど)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53A5FE4-0CE5-4D4D-AA21-3D045B34BA7E}"/>
              </a:ext>
            </a:extLst>
          </p:cNvPr>
          <p:cNvSpPr/>
          <p:nvPr/>
        </p:nvSpPr>
        <p:spPr>
          <a:xfrm>
            <a:off x="7094180" y="1762284"/>
            <a:ext cx="1718887" cy="819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B9154C-DAB3-1441-8BC9-F08A1485EC24}"/>
              </a:ext>
            </a:extLst>
          </p:cNvPr>
          <p:cNvSpPr txBox="1"/>
          <p:nvPr/>
        </p:nvSpPr>
        <p:spPr>
          <a:xfrm>
            <a:off x="7225792" y="1877315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CI/CD</a:t>
            </a:r>
          </a:p>
          <a:p>
            <a:pPr algn="ctr"/>
            <a:r>
              <a:rPr lang="en-JP" dirty="0"/>
              <a:t>(Jenkinsなど)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4679F-AA90-644F-9CAF-76BB0BB828A7}"/>
              </a:ext>
            </a:extLst>
          </p:cNvPr>
          <p:cNvSpPr txBox="1"/>
          <p:nvPr/>
        </p:nvSpPr>
        <p:spPr>
          <a:xfrm>
            <a:off x="464206" y="1287903"/>
            <a:ext cx="241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>
                <a:solidFill>
                  <a:schemeClr val="accent2"/>
                </a:solidFill>
              </a:rPr>
              <a:t>REST API等はこれらの</a:t>
            </a:r>
          </a:p>
          <a:p>
            <a:r>
              <a:rPr lang="en-JP" b="1">
                <a:solidFill>
                  <a:schemeClr val="accent2"/>
                </a:solidFill>
              </a:rPr>
              <a:t>ツールのいくつかを</a:t>
            </a:r>
          </a:p>
          <a:p>
            <a:r>
              <a:rPr lang="en-JP" b="1">
                <a:solidFill>
                  <a:schemeClr val="accent2"/>
                </a:solidFill>
              </a:rPr>
              <a:t>使う手法(作法)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034354-D53C-DE48-BDC7-D93FCFE48FE1}"/>
              </a:ext>
            </a:extLst>
          </p:cNvPr>
          <p:cNvCxnSpPr/>
          <p:nvPr/>
        </p:nvCxnSpPr>
        <p:spPr>
          <a:xfrm>
            <a:off x="2933115" y="1856571"/>
            <a:ext cx="858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8556BF-4280-C446-B527-3D3B1B95870F}"/>
              </a:ext>
            </a:extLst>
          </p:cNvPr>
          <p:cNvCxnSpPr>
            <a:cxnSpLocks/>
          </p:cNvCxnSpPr>
          <p:nvPr/>
        </p:nvCxnSpPr>
        <p:spPr>
          <a:xfrm>
            <a:off x="2816772" y="2010253"/>
            <a:ext cx="769002" cy="161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14440A-AF23-474B-8016-6652EFF1EBEF}"/>
              </a:ext>
            </a:extLst>
          </p:cNvPr>
          <p:cNvCxnSpPr>
            <a:cxnSpLocks/>
          </p:cNvCxnSpPr>
          <p:nvPr/>
        </p:nvCxnSpPr>
        <p:spPr>
          <a:xfrm>
            <a:off x="2659686" y="2148844"/>
            <a:ext cx="250193" cy="284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4D22DF-ACA4-6142-9D49-155BE7A31321}"/>
              </a:ext>
            </a:extLst>
          </p:cNvPr>
          <p:cNvCxnSpPr>
            <a:cxnSpLocks/>
          </p:cNvCxnSpPr>
          <p:nvPr/>
        </p:nvCxnSpPr>
        <p:spPr>
          <a:xfrm>
            <a:off x="2468784" y="2200480"/>
            <a:ext cx="347988" cy="1338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02AF39-B771-244A-99C3-9C7FAF827A33}"/>
              </a:ext>
            </a:extLst>
          </p:cNvPr>
          <p:cNvCxnSpPr>
            <a:cxnSpLocks/>
          </p:cNvCxnSpPr>
          <p:nvPr/>
        </p:nvCxnSpPr>
        <p:spPr>
          <a:xfrm flipH="1">
            <a:off x="2286174" y="2314481"/>
            <a:ext cx="3161" cy="1358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5281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F7AA-93E9-A140-8845-1AA6CF15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リバースプロキシー(2)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3969-42D1-9D4A-960A-7ABEA087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1" y="1202635"/>
            <a:ext cx="11056882" cy="5479080"/>
          </a:xfrm>
        </p:spPr>
        <p:txBody>
          <a:bodyPr/>
          <a:lstStyle/>
          <a:p>
            <a:r>
              <a:rPr lang="en-JP"/>
              <a:t>サンプルではnginxのコンテナを利用</a:t>
            </a:r>
          </a:p>
          <a:p>
            <a:r>
              <a:rPr lang="en-JP"/>
              <a:t>設定ファイルをシェルスクリプトで更新してから、nginxを起動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D91A7-9264-D547-8994-F55929DA8C9B}"/>
              </a:ext>
            </a:extLst>
          </p:cNvPr>
          <p:cNvSpPr txBox="1"/>
          <p:nvPr/>
        </p:nvSpPr>
        <p:spPr>
          <a:xfrm>
            <a:off x="838200" y="2511701"/>
            <a:ext cx="1012328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#!/bin/sh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-e "s/{{REVERSE_PROXY_PORT}}/$REVERSE_PROXY_PORT/g" /etc/nginx/nginx.tpl &gt;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"s/{{WEB_HOST}}/$WEB_HOST/g"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"s/{{WEB_PORT}}/$WEB_PORT/g" /etc/nginx/nginx.conf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"s/{{API_CLUSTER_STATUS_HOST}}/$API_CLUSTER_STATUS_HOST/g"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"s/{{API_CLUSTER_STATUS_PORT}}/$API_CLUSTER_STATUS_PORT/g"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"s/{{API_FOUNDATION_HOST}}/$API_FOUNDATION_HOST/g"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"s/{{API_FOUNDATION_PORT}}/$API_FOUNDATION_PORT/g"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"s/{{API_BULK_HOST}}/$API_BULK_HOST/g"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sed -i -e "s/{{API_BULK_PORT}}/$API_BULK_PORT/g" /etc/nginx/nginx.conf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echo "======="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cat /etc/nginx/nginx.conf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echo "======="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exec nginx -g "daemon off;"</a:t>
            </a:r>
          </a:p>
        </p:txBody>
      </p:sp>
    </p:spTree>
    <p:extLst>
      <p:ext uri="{BB962C8B-B14F-4D97-AF65-F5344CB8AC3E}">
        <p14:creationId xmlns:p14="http://schemas.microsoft.com/office/powerpoint/2010/main" val="130239277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A013-5018-9942-AF48-75951700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コンテナ間の連携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E8B6-99B4-2548-A3C3-AA290D8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コンテナは別のコンテナを利用して良い</a:t>
            </a:r>
          </a:p>
          <a:p>
            <a:r>
              <a:rPr lang="en-JP"/>
              <a:t>BulkAction APIサーバーの動き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D09BE-2C1B-E045-92DF-4CED9D159E59}"/>
              </a:ext>
            </a:extLst>
          </p:cNvPr>
          <p:cNvSpPr/>
          <p:nvPr/>
        </p:nvSpPr>
        <p:spPr>
          <a:xfrm>
            <a:off x="5728137" y="3983421"/>
            <a:ext cx="1650124" cy="8723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BulkAction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D78FC-07C2-7345-8FBD-0F7B55DDE236}"/>
              </a:ext>
            </a:extLst>
          </p:cNvPr>
          <p:cNvSpPr/>
          <p:nvPr/>
        </p:nvSpPr>
        <p:spPr>
          <a:xfrm>
            <a:off x="9733893" y="2601311"/>
            <a:ext cx="1650124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Foundation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110E5-DD82-B64D-BDB8-83839038D894}"/>
              </a:ext>
            </a:extLst>
          </p:cNvPr>
          <p:cNvSpPr/>
          <p:nvPr/>
        </p:nvSpPr>
        <p:spPr>
          <a:xfrm>
            <a:off x="9733893" y="3951890"/>
            <a:ext cx="1650124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EULA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32830-E6D9-464A-998A-C20A0B9B18E8}"/>
              </a:ext>
            </a:extLst>
          </p:cNvPr>
          <p:cNvSpPr/>
          <p:nvPr/>
        </p:nvSpPr>
        <p:spPr>
          <a:xfrm>
            <a:off x="9733893" y="5302469"/>
            <a:ext cx="1650124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Setup</a:t>
            </a: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000B0732-FC5F-4D46-9BF6-DEA19511C00E}"/>
              </a:ext>
            </a:extLst>
          </p:cNvPr>
          <p:cNvSpPr/>
          <p:nvPr/>
        </p:nvSpPr>
        <p:spPr>
          <a:xfrm rot="3008937">
            <a:off x="8220474" y="2865379"/>
            <a:ext cx="662152" cy="1271752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DBF14477-A359-FB4A-8B45-7739769049C5}"/>
              </a:ext>
            </a:extLst>
          </p:cNvPr>
          <p:cNvSpPr/>
          <p:nvPr/>
        </p:nvSpPr>
        <p:spPr>
          <a:xfrm rot="5400000">
            <a:off x="8156027" y="3888828"/>
            <a:ext cx="662152" cy="1271752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6718E5D9-1412-DD4F-93A3-B3AED1B07FC9}"/>
              </a:ext>
            </a:extLst>
          </p:cNvPr>
          <p:cNvSpPr/>
          <p:nvPr/>
        </p:nvSpPr>
        <p:spPr>
          <a:xfrm rot="7319569">
            <a:off x="8077200" y="5046308"/>
            <a:ext cx="662152" cy="1271752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1B855-02A9-5D46-91A9-682D8C63FACF}"/>
              </a:ext>
            </a:extLst>
          </p:cNvPr>
          <p:cNvSpPr txBox="1"/>
          <p:nvPr/>
        </p:nvSpPr>
        <p:spPr>
          <a:xfrm>
            <a:off x="7830206" y="29211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B1658-F65B-2F48-AB32-EFD395F8F906}"/>
              </a:ext>
            </a:extLst>
          </p:cNvPr>
          <p:cNvSpPr txBox="1"/>
          <p:nvPr/>
        </p:nvSpPr>
        <p:spPr>
          <a:xfrm>
            <a:off x="8922626" y="38242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C095D-D98F-5A4B-A7B7-0AE85C883F25}"/>
              </a:ext>
            </a:extLst>
          </p:cNvPr>
          <p:cNvSpPr txBox="1"/>
          <p:nvPr/>
        </p:nvSpPr>
        <p:spPr>
          <a:xfrm>
            <a:off x="8717015" y="51006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(4)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BE3FA8B-247C-C941-BF1F-9D387D8E5FF7}"/>
              </a:ext>
            </a:extLst>
          </p:cNvPr>
          <p:cNvSpPr/>
          <p:nvPr/>
        </p:nvSpPr>
        <p:spPr>
          <a:xfrm rot="16200000">
            <a:off x="3936873" y="3260766"/>
            <a:ext cx="409904" cy="177624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0C649EC-98DD-964A-BE17-87881F9D8525}"/>
              </a:ext>
            </a:extLst>
          </p:cNvPr>
          <p:cNvSpPr/>
          <p:nvPr/>
        </p:nvSpPr>
        <p:spPr>
          <a:xfrm rot="5400000">
            <a:off x="3936873" y="3853805"/>
            <a:ext cx="409904" cy="177624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E9AB1-18EE-F84A-9487-DB65068D72E2}"/>
              </a:ext>
            </a:extLst>
          </p:cNvPr>
          <p:cNvSpPr txBox="1"/>
          <p:nvPr/>
        </p:nvSpPr>
        <p:spPr>
          <a:xfrm>
            <a:off x="2970672" y="343500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(1) クラスタ構築依頼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C0FD3-2EC2-3D44-959A-A507EF8FF3DC}"/>
              </a:ext>
            </a:extLst>
          </p:cNvPr>
          <p:cNvSpPr txBox="1"/>
          <p:nvPr/>
        </p:nvSpPr>
        <p:spPr>
          <a:xfrm>
            <a:off x="2970672" y="5064498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(5) クラスタ構築完了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0E782B-DDB0-254B-B913-A31CE99D4012}"/>
              </a:ext>
            </a:extLst>
          </p:cNvPr>
          <p:cNvSpPr/>
          <p:nvPr/>
        </p:nvSpPr>
        <p:spPr>
          <a:xfrm>
            <a:off x="807983" y="3983420"/>
            <a:ext cx="1650124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クライアント</a:t>
            </a:r>
          </a:p>
          <a:p>
            <a:pPr algn="ctr"/>
            <a:r>
              <a:rPr lang="en-JP"/>
              <a:t>(JavaScript)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6A37B-52F9-1247-9E31-0702B4672098}"/>
              </a:ext>
            </a:extLst>
          </p:cNvPr>
          <p:cNvSpPr txBox="1"/>
          <p:nvPr/>
        </p:nvSpPr>
        <p:spPr>
          <a:xfrm>
            <a:off x="5781046" y="5129928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REST APIで</a:t>
            </a:r>
          </a:p>
          <a:p>
            <a:r>
              <a:rPr lang="en-JP"/>
              <a:t>他のAPI</a:t>
            </a:r>
          </a:p>
          <a:p>
            <a:r>
              <a:rPr lang="en-JP"/>
              <a:t>サーバーを</a:t>
            </a:r>
          </a:p>
          <a:p>
            <a:r>
              <a:rPr lang="en-JP"/>
              <a:t>順番に呼び出し</a:t>
            </a:r>
          </a:p>
        </p:txBody>
      </p:sp>
    </p:spTree>
    <p:extLst>
      <p:ext uri="{BB962C8B-B14F-4D97-AF65-F5344CB8AC3E}">
        <p14:creationId xmlns:p14="http://schemas.microsoft.com/office/powerpoint/2010/main" val="29077463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05D5-93BF-CE4A-B49C-31959B79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Bulkactionsの実装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135B-FD81-2045-A05C-06A01C9B1CE5}"/>
              </a:ext>
            </a:extLst>
          </p:cNvPr>
          <p:cNvSpPr txBox="1"/>
          <p:nvPr/>
        </p:nvSpPr>
        <p:spPr>
          <a:xfrm>
            <a:off x="487734" y="1397605"/>
            <a:ext cx="1121653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@app.route('/api/public/bulkactions/v1/foundation', methods=['POST'])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def handle_run():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data = json.loads(flask.request.get_data().decode())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name = f'foundation-eula-setup for {data["cluster"]["name"]}'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task_uuid = str(uuid.uuid4())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parent_task_uuid = data['parent_uuid'] if ('parent_uuid' in data) else ''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data['parent_uuid'] = task_uuid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json_string = json.dumps(data)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 = [</a:t>
            </a:r>
          </a:p>
          <a:p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f'http://{API_FOUNDATION_HOST}:{API_FOUNDATION_PORT}/api/public/foundation/v1/run',</a:t>
            </a:r>
          </a:p>
          <a:p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f'http://{API_EULA_HOST}:{API_EULA_PORT}/api/public/eula/v1/run',</a:t>
            </a:r>
          </a:p>
          <a:p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f'http://{API_SETUP_HOST}:{API_SETUP_PORT}/api/public/setup/v1/run',</a:t>
            </a:r>
          </a:p>
          <a:p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 = threading.Thread(target=do_bulkaction, args=(name, task_uuid, parent_task_uuid, urls, json_string))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t.start()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return flask.jsonify({'uuid': task_uuid})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except Exception as e: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print(traceback.format_exc())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return flask.jsonify({'error': str(e)}),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49A4D-050C-EF4F-A157-5B2A6DD88F19}"/>
              </a:ext>
            </a:extLst>
          </p:cNvPr>
          <p:cNvSpPr txBox="1"/>
          <p:nvPr/>
        </p:nvSpPr>
        <p:spPr>
          <a:xfrm>
            <a:off x="7948701" y="3336597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呼び出すAPI(タスク)を順に定義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85EEA-3488-1845-9E17-A1C79D5DC749}"/>
              </a:ext>
            </a:extLst>
          </p:cNvPr>
          <p:cNvSpPr txBox="1"/>
          <p:nvPr/>
        </p:nvSpPr>
        <p:spPr>
          <a:xfrm>
            <a:off x="7643190" y="4964940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スレッドでタスク群(API)を順次実行</a:t>
            </a:r>
          </a:p>
        </p:txBody>
      </p:sp>
    </p:spTree>
    <p:extLst>
      <p:ext uri="{BB962C8B-B14F-4D97-AF65-F5344CB8AC3E}">
        <p14:creationId xmlns:p14="http://schemas.microsoft.com/office/powerpoint/2010/main" val="292358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65BF-2755-7B47-9777-89D2A320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手法: OSのコマンドを使うスクリプト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91C2-BC1A-5140-B1C5-ED1B67F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古典的な自動化の手法</a:t>
            </a:r>
          </a:p>
          <a:p>
            <a:r>
              <a:rPr lang="en-JP" dirty="0"/>
              <a:t>例: 新規Linuxへのパッケージ郡のインストールとセットアップ</a:t>
            </a:r>
          </a:p>
          <a:p>
            <a:r>
              <a:rPr lang="en-JP" dirty="0">
                <a:solidFill>
                  <a:srgbClr val="FF0000"/>
                </a:solidFill>
              </a:rPr>
              <a:t>各コマンドは「標準入力によるパラメーターの指定」を避けてオプションなどで「1ライナー」で実施するのがよい</a:t>
            </a:r>
          </a:p>
          <a:p>
            <a:r>
              <a:rPr lang="en-JP" dirty="0"/>
              <a:t>1ライナー実現に便利なシェル機能やコマンド</a:t>
            </a:r>
          </a:p>
          <a:p>
            <a:pPr lvl="1"/>
            <a:r>
              <a:rPr lang="en-JP" dirty="0"/>
              <a:t>パイプ</a:t>
            </a:r>
          </a:p>
          <a:p>
            <a:pPr lvl="1"/>
            <a:r>
              <a:rPr lang="en-JP" dirty="0"/>
              <a:t>リダイレクト</a:t>
            </a:r>
          </a:p>
          <a:p>
            <a:pPr lvl="1"/>
            <a:r>
              <a:rPr lang="en-JP" dirty="0"/>
              <a:t>cat コマンド</a:t>
            </a:r>
          </a:p>
          <a:p>
            <a:pPr lvl="1"/>
            <a:r>
              <a:rPr lang="en-JP" dirty="0"/>
              <a:t>yesコマンド</a:t>
            </a:r>
          </a:p>
          <a:p>
            <a:pPr lvl="1"/>
            <a:r>
              <a:rPr lang="en-JP" dirty="0"/>
              <a:t>teeコマンド</a:t>
            </a:r>
          </a:p>
        </p:txBody>
      </p:sp>
    </p:spTree>
    <p:extLst>
      <p:ext uri="{BB962C8B-B14F-4D97-AF65-F5344CB8AC3E}">
        <p14:creationId xmlns:p14="http://schemas.microsoft.com/office/powerpoint/2010/main" val="338188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3D51-5E7B-9F4A-97A4-C9E5B070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手法: コマンドの良い例、悪い例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A1AB3-CF6B-5444-9ABE-7FD64730F366}"/>
              </a:ext>
            </a:extLst>
          </p:cNvPr>
          <p:cNvSpPr txBox="1"/>
          <p:nvPr/>
        </p:nvSpPr>
        <p:spPr>
          <a:xfrm>
            <a:off x="428978" y="3921155"/>
            <a:ext cx="600335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Generating public/private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key pair.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file in which to save the key (/root/.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id_rsa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passphrase (empty for no passphrase):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same passphrase again: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Your identification has been saved in /root/.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id_rsa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Your public key has been saved in /root/.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id_rsa.pub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The key fingerprint is: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17:20:66:96:9f:63:b9:3d:09:5f:...</a:t>
            </a:r>
            <a:endParaRPr lang="en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8413-91C0-934D-B6A6-EAF6FC71FA90}"/>
              </a:ext>
            </a:extLst>
          </p:cNvPr>
          <p:cNvSpPr txBox="1"/>
          <p:nvPr/>
        </p:nvSpPr>
        <p:spPr>
          <a:xfrm>
            <a:off x="1775394" y="6093006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SSH鍵作成の自動化しにくい例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5EFC-EBD3-1D47-B4A4-291858DC4811}"/>
              </a:ext>
            </a:extLst>
          </p:cNvPr>
          <p:cNvSpPr txBox="1"/>
          <p:nvPr/>
        </p:nvSpPr>
        <p:spPr>
          <a:xfrm>
            <a:off x="6949285" y="3921155"/>
            <a:ext cx="46665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-q -f /root/.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id_rsa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-N ''</a:t>
            </a:r>
          </a:p>
          <a:p>
            <a:r>
              <a:rPr lang="en-JP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284EC-2F7A-E643-82B6-0DDB93539CEA}"/>
              </a:ext>
            </a:extLst>
          </p:cNvPr>
          <p:cNvSpPr txBox="1"/>
          <p:nvPr/>
        </p:nvSpPr>
        <p:spPr>
          <a:xfrm>
            <a:off x="7627320" y="4559341"/>
            <a:ext cx="3310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SSH鍵作成の自動化しやすい例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標準入力なし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鍵の指定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パスフレーズの指定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F2FDF-CE28-3D40-8CF9-F30159240358}"/>
              </a:ext>
            </a:extLst>
          </p:cNvPr>
          <p:cNvSpPr txBox="1"/>
          <p:nvPr/>
        </p:nvSpPr>
        <p:spPr>
          <a:xfrm>
            <a:off x="428978" y="1309334"/>
            <a:ext cx="45739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yum install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nmap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Failed to set locale, defaulting to 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Total download size: 2.8 M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Installed size: 9.7 M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this ok [y/N]:</a:t>
            </a:r>
            <a:endParaRPr lang="en-JP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D9A98-C0FD-754C-A502-2F51DE70DE12}"/>
              </a:ext>
            </a:extLst>
          </p:cNvPr>
          <p:cNvSpPr txBox="1"/>
          <p:nvPr/>
        </p:nvSpPr>
        <p:spPr>
          <a:xfrm>
            <a:off x="6225433" y="1309334"/>
            <a:ext cx="457394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yum install -y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nmap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Failed to set locale, defaulting to 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Total download size: 2.8 M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Installed size: 9.7 M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Downloading Packages: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Complete!</a:t>
            </a:r>
            <a:endParaRPr lang="en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81CDE-196A-0641-9DE9-BD710E3CFDEB}"/>
              </a:ext>
            </a:extLst>
          </p:cNvPr>
          <p:cNvSpPr txBox="1"/>
          <p:nvPr/>
        </p:nvSpPr>
        <p:spPr>
          <a:xfrm>
            <a:off x="661542" y="27378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パッケージインストールの自動化しくにい例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3A386-D055-EA4F-8804-811D8122EC77}"/>
              </a:ext>
            </a:extLst>
          </p:cNvPr>
          <p:cNvSpPr txBox="1"/>
          <p:nvPr/>
        </p:nvSpPr>
        <p:spPr>
          <a:xfrm>
            <a:off x="6225433" y="315385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パッケージインストールの自動化しやすい例</a:t>
            </a:r>
          </a:p>
        </p:txBody>
      </p:sp>
    </p:spTree>
    <p:extLst>
      <p:ext uri="{BB962C8B-B14F-4D97-AF65-F5344CB8AC3E}">
        <p14:creationId xmlns:p14="http://schemas.microsoft.com/office/powerpoint/2010/main" val="215157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56FF-14C4-8B4F-A29F-DB10037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手法: 製品の独自CLI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B4BA-0E7C-F54A-A298-147A92C9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アプリや製品ごとに用意されているCLI</a:t>
            </a:r>
          </a:p>
          <a:p>
            <a:r>
              <a:rPr lang="en-JP" dirty="0"/>
              <a:t>短いコマンドで必要な機能を実現できるので、ユーザーの日常操作だけでなく、</a:t>
            </a:r>
            <a:r>
              <a:rPr lang="en-JP" dirty="0">
                <a:solidFill>
                  <a:srgbClr val="FF0000"/>
                </a:solidFill>
              </a:rPr>
              <a:t>スクリプトやプログラムに組み込むと強力</a:t>
            </a:r>
          </a:p>
          <a:p>
            <a:r>
              <a:rPr lang="en-JP" dirty="0"/>
              <a:t>例</a:t>
            </a:r>
          </a:p>
          <a:p>
            <a:pPr lvl="1"/>
            <a:r>
              <a:rPr lang="en-JP" dirty="0"/>
              <a:t>DataBaseの操作コマンド</a:t>
            </a:r>
          </a:p>
          <a:p>
            <a:pPr lvl="1"/>
            <a:r>
              <a:rPr lang="en-JP" dirty="0"/>
              <a:t>Nutanixのncli, acli, vSphereのCLI</a:t>
            </a:r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22151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6D9F-EFBD-D54E-85C2-2866240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手法: 専用API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00A-D2C4-4F4B-9A13-E821B90F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各製品が外部操作を目的に公開しているAPI</a:t>
            </a:r>
          </a:p>
          <a:p>
            <a:r>
              <a:rPr lang="en-JP" dirty="0"/>
              <a:t>後述のREST APIを使わない場合は、APIを操作するライブラリ(例えばJava)とともに公開していることが多い</a:t>
            </a:r>
          </a:p>
          <a:p>
            <a:r>
              <a:rPr lang="en-JP" dirty="0"/>
              <a:t>ミドルウェア系のサービス(データベース)などに多い</a:t>
            </a:r>
          </a:p>
          <a:p>
            <a:r>
              <a:rPr lang="en-JP" dirty="0"/>
              <a:t>例</a:t>
            </a:r>
          </a:p>
          <a:p>
            <a:pPr lvl="1"/>
            <a:r>
              <a:rPr lang="en-JP" dirty="0"/>
              <a:t>Mongo DB</a:t>
            </a:r>
          </a:p>
          <a:p>
            <a:pPr lvl="1"/>
            <a:r>
              <a:rPr lang="en-JP" dirty="0"/>
              <a:t>Redis</a:t>
            </a:r>
          </a:p>
          <a:p>
            <a:pPr lvl="1"/>
            <a:r>
              <a:rPr lang="en-JP" dirty="0"/>
              <a:t>Object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710DF-EF9D-C94D-850A-DE15B7A12758}"/>
              </a:ext>
            </a:extLst>
          </p:cNvPr>
          <p:cNvSpPr/>
          <p:nvPr/>
        </p:nvSpPr>
        <p:spPr>
          <a:xfrm>
            <a:off x="4897821" y="5272830"/>
            <a:ext cx="1439917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自作</a:t>
            </a:r>
          </a:p>
          <a:p>
            <a:pPr algn="ctr"/>
            <a:r>
              <a:rPr lang="en-JP" dirty="0"/>
              <a:t>プログラム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96B49-1E97-104B-BC53-09D00D505A7F}"/>
              </a:ext>
            </a:extLst>
          </p:cNvPr>
          <p:cNvSpPr txBox="1"/>
          <p:nvPr/>
        </p:nvSpPr>
        <p:spPr>
          <a:xfrm>
            <a:off x="5567777" y="46689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利用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5152F-68FB-734F-955C-8F5879EDA580}"/>
              </a:ext>
            </a:extLst>
          </p:cNvPr>
          <p:cNvSpPr/>
          <p:nvPr/>
        </p:nvSpPr>
        <p:spPr>
          <a:xfrm>
            <a:off x="4897821" y="3816849"/>
            <a:ext cx="1545020" cy="6174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ライブラリ</a:t>
            </a:r>
          </a:p>
          <a:p>
            <a:pPr algn="ctr"/>
            <a:r>
              <a:rPr lang="en-JP" dirty="0"/>
              <a:t>(API定義)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E85C6EA-DB89-6943-9751-EF23FE1BB267}"/>
              </a:ext>
            </a:extLst>
          </p:cNvPr>
          <p:cNvSpPr/>
          <p:nvPr/>
        </p:nvSpPr>
        <p:spPr>
          <a:xfrm rot="16200000">
            <a:off x="5010920" y="4611412"/>
            <a:ext cx="617483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1518BDE-B265-9F40-A925-9E7C6CA7898A}"/>
              </a:ext>
            </a:extLst>
          </p:cNvPr>
          <p:cNvSpPr/>
          <p:nvPr/>
        </p:nvSpPr>
        <p:spPr>
          <a:xfrm rot="16200000">
            <a:off x="8025687" y="2639415"/>
            <a:ext cx="273269" cy="2972348"/>
          </a:xfrm>
          <a:prstGeom prst="can">
            <a:avLst>
              <a:gd name="adj" fmla="val 596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FB5DD-D712-6645-92FB-5035E08CE3A9}"/>
              </a:ext>
            </a:extLst>
          </p:cNvPr>
          <p:cNvSpPr/>
          <p:nvPr/>
        </p:nvSpPr>
        <p:spPr>
          <a:xfrm>
            <a:off x="9921766" y="3705714"/>
            <a:ext cx="1828800" cy="1346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サービス</a:t>
            </a:r>
            <a:endParaRPr lang="en-US" dirty="0"/>
          </a:p>
          <a:p>
            <a:pPr algn="ctr"/>
            <a:r>
              <a:rPr lang="en-US" dirty="0"/>
              <a:t>(Mongo </a:t>
            </a:r>
            <a:r>
              <a:rPr lang="en-US" dirty="0" err="1"/>
              <a:t>DBなど</a:t>
            </a:r>
            <a:r>
              <a:rPr lang="en-US" dirty="0"/>
              <a:t>)</a:t>
            </a:r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94757-0D44-A440-B696-45B941098758}"/>
              </a:ext>
            </a:extLst>
          </p:cNvPr>
          <p:cNvSpPr txBox="1"/>
          <p:nvPr/>
        </p:nvSpPr>
        <p:spPr>
          <a:xfrm>
            <a:off x="6785126" y="4399931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通信(ユーザーにとっては</a:t>
            </a:r>
          </a:p>
          <a:p>
            <a:r>
              <a:rPr lang="en-JP" dirty="0"/>
              <a:t>通常はブラックボックス)</a:t>
            </a:r>
          </a:p>
        </p:txBody>
      </p:sp>
    </p:spTree>
    <p:extLst>
      <p:ext uri="{BB962C8B-B14F-4D97-AF65-F5344CB8AC3E}">
        <p14:creationId xmlns:p14="http://schemas.microsoft.com/office/powerpoint/2010/main" val="3039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AAD4-8B1A-A749-9ED5-06808A2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0260-E90F-4040-AA3B-CEA9EC62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インフラ自動化の全体像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リモート機器のCLI操作(解説+ハンズオン)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Nutanix ClusterのAPI操作(解説+ハンズオン)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0からの自動化されたNutanix基盤の構築手法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 dirty="0"/>
              <a:t>Foundation を API で実施する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 dirty="0"/>
              <a:t>EULA(初期登録)をAPIで実施する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 dirty="0"/>
              <a:t>初期セットアップをAPIで実施する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 dirty="0"/>
              <a:t>ホストの電源管理(全停止/起動)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インフラ自動化サービスの構築例(Nutanix-Japan)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8298-4B81-3E43-A411-6C69E97B3B60}"/>
              </a:ext>
            </a:extLst>
          </p:cNvPr>
          <p:cNvSpPr txBox="1"/>
          <p:nvPr/>
        </p:nvSpPr>
        <p:spPr>
          <a:xfrm>
            <a:off x="10465415" y="1202635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13:00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DA4F7-6F90-8344-AA47-44447EAF494E}"/>
              </a:ext>
            </a:extLst>
          </p:cNvPr>
          <p:cNvSpPr txBox="1"/>
          <p:nvPr/>
        </p:nvSpPr>
        <p:spPr>
          <a:xfrm>
            <a:off x="10465416" y="1664300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13:30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B6E3D-19F8-B74E-A61F-72CD53761756}"/>
              </a:ext>
            </a:extLst>
          </p:cNvPr>
          <p:cNvSpPr txBox="1"/>
          <p:nvPr/>
        </p:nvSpPr>
        <p:spPr>
          <a:xfrm>
            <a:off x="10465416" y="213280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14:30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BB92E-50AD-E041-81AF-25EC2C5F51AE}"/>
              </a:ext>
            </a:extLst>
          </p:cNvPr>
          <p:cNvSpPr txBox="1"/>
          <p:nvPr/>
        </p:nvSpPr>
        <p:spPr>
          <a:xfrm>
            <a:off x="10465415" y="261856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16:00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78B7C-321F-C840-A29C-9757969527F4}"/>
              </a:ext>
            </a:extLst>
          </p:cNvPr>
          <p:cNvSpPr txBox="1"/>
          <p:nvPr/>
        </p:nvSpPr>
        <p:spPr>
          <a:xfrm>
            <a:off x="10465415" y="4967623"/>
            <a:ext cx="150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17:00終了</a:t>
            </a:r>
          </a:p>
          <a:p>
            <a:r>
              <a:rPr lang="en-JP" sz="2400" dirty="0"/>
              <a:t>追加QA</a:t>
            </a:r>
          </a:p>
        </p:txBody>
      </p:sp>
    </p:spTree>
    <p:extLst>
      <p:ext uri="{BB962C8B-B14F-4D97-AF65-F5344CB8AC3E}">
        <p14:creationId xmlns:p14="http://schemas.microsoft.com/office/powerpoint/2010/main" val="352024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0DBD-3D11-D44D-AE2A-1BCDCD8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手法: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6DB8-2DD4-0D49-8273-51030955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REST APIはhttpを使ったAPIの呼び出し(共通プロトコル)</a:t>
            </a:r>
          </a:p>
          <a:p>
            <a:r>
              <a:rPr lang="en-JP" dirty="0"/>
              <a:t>httpが使えるプログラミング言語(主要言語はほぼ全て)であれば、どれでもAPIを利用できる</a:t>
            </a:r>
          </a:p>
          <a:p>
            <a:r>
              <a:rPr lang="en-JP" dirty="0"/>
              <a:t>REST APIでどのような機能を提供するかは製品やアプリケーションで異なるが、プロトコル(手順)レベルでは大差ない</a:t>
            </a:r>
          </a:p>
          <a:p>
            <a:r>
              <a:rPr lang="en-US" dirty="0" err="1"/>
              <a:t>例</a:t>
            </a:r>
            <a:endParaRPr lang="en-US" dirty="0"/>
          </a:p>
          <a:p>
            <a:pPr lvl="1"/>
            <a:r>
              <a:rPr lang="en-US" dirty="0"/>
              <a:t>Nutanix(仮想マシンの作成)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/>
              <a:t>Cisco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6862-4C58-A245-A049-61FD3A192102}"/>
              </a:ext>
            </a:extLst>
          </p:cNvPr>
          <p:cNvSpPr/>
          <p:nvPr/>
        </p:nvSpPr>
        <p:spPr>
          <a:xfrm>
            <a:off x="3992618" y="4741295"/>
            <a:ext cx="1439917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プログラム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AC261-59A4-DE44-99F7-3D6B617853FD}"/>
              </a:ext>
            </a:extLst>
          </p:cNvPr>
          <p:cNvSpPr/>
          <p:nvPr/>
        </p:nvSpPr>
        <p:spPr>
          <a:xfrm>
            <a:off x="10111939" y="4588132"/>
            <a:ext cx="1828800" cy="1346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サービス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Nutanixなど</a:t>
            </a:r>
            <a:r>
              <a:rPr lang="en-US" dirty="0"/>
              <a:t>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2AA0A-004E-324B-9DC3-097B87308E79}"/>
              </a:ext>
            </a:extLst>
          </p:cNvPr>
          <p:cNvSpPr txBox="1"/>
          <p:nvPr/>
        </p:nvSpPr>
        <p:spPr>
          <a:xfrm>
            <a:off x="6096000" y="5706633"/>
            <a:ext cx="350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通信の共通規格(プロトコル)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HTTPを利用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HTTPメソッドの使い方の規定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18BDDB1-B13A-C349-A5A0-373894BEEB40}"/>
              </a:ext>
            </a:extLst>
          </p:cNvPr>
          <p:cNvSpPr/>
          <p:nvPr/>
        </p:nvSpPr>
        <p:spPr>
          <a:xfrm>
            <a:off x="9216258" y="5032561"/>
            <a:ext cx="810612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1C5F2E70-B122-294E-9DBF-2882480C0704}"/>
              </a:ext>
            </a:extLst>
          </p:cNvPr>
          <p:cNvSpPr/>
          <p:nvPr/>
        </p:nvSpPr>
        <p:spPr>
          <a:xfrm rot="16200000">
            <a:off x="7338284" y="3658727"/>
            <a:ext cx="721087" cy="3205655"/>
          </a:xfrm>
          <a:prstGeom prst="can">
            <a:avLst>
              <a:gd name="adj" fmla="val 59615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D49B0-DE13-4847-88D5-00F64ACB2C1E}"/>
              </a:ext>
            </a:extLst>
          </p:cNvPr>
          <p:cNvSpPr/>
          <p:nvPr/>
        </p:nvSpPr>
        <p:spPr>
          <a:xfrm>
            <a:off x="5617286" y="5114409"/>
            <a:ext cx="810612" cy="2942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5D27E-FC16-6448-8C85-E742BE1163A9}"/>
              </a:ext>
            </a:extLst>
          </p:cNvPr>
          <p:cNvSpPr txBox="1"/>
          <p:nvPr/>
        </p:nvSpPr>
        <p:spPr>
          <a:xfrm>
            <a:off x="8946530" y="3736432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サービスごとに</a:t>
            </a:r>
          </a:p>
          <a:p>
            <a:r>
              <a:rPr lang="en-JP" dirty="0"/>
              <a:t>異なる具体的なAPI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7F939-3174-B34F-BB6C-976B31A07D3B}"/>
              </a:ext>
            </a:extLst>
          </p:cNvPr>
          <p:cNvCxnSpPr/>
          <p:nvPr/>
        </p:nvCxnSpPr>
        <p:spPr>
          <a:xfrm>
            <a:off x="9621564" y="4456587"/>
            <a:ext cx="0" cy="575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6DC071-4284-3E4F-A577-1FBE5DC043ED}"/>
              </a:ext>
            </a:extLst>
          </p:cNvPr>
          <p:cNvSpPr txBox="1"/>
          <p:nvPr/>
        </p:nvSpPr>
        <p:spPr>
          <a:xfrm>
            <a:off x="7387001" y="5076888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13456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AF00-98B3-0F4C-89ED-B5D44DF5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補足: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CD34-512B-8949-B497-F19F7639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OSレベルの構築自動化の定番</a:t>
            </a:r>
          </a:p>
          <a:p>
            <a:r>
              <a:rPr lang="en-JP" dirty="0"/>
              <a:t>「あるべき姿」を定義すると、その状態になるための動作(パッケージのインストールや更新)を自動で実施してくれる</a:t>
            </a:r>
          </a:p>
          <a:p>
            <a:r>
              <a:rPr lang="en-JP" dirty="0"/>
              <a:t>シェルスクリプトだと煩雑になる条件分岐をAnsibleが吸収してくれるため、目的を実現する難易度が下がる</a:t>
            </a:r>
          </a:p>
          <a:p>
            <a:r>
              <a:rPr lang="en-JP" dirty="0"/>
              <a:t>Nutanix上のVM(Windows含む)にも利用可能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02E2D-CD76-0841-969D-A6A008DB02D3}"/>
              </a:ext>
            </a:extLst>
          </p:cNvPr>
          <p:cNvSpPr/>
          <p:nvPr/>
        </p:nvSpPr>
        <p:spPr>
          <a:xfrm>
            <a:off x="5376042" y="4271421"/>
            <a:ext cx="1439917" cy="1040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Linux1</a:t>
            </a:r>
          </a:p>
          <a:p>
            <a:pPr algn="ctr"/>
            <a:r>
              <a:rPr lang="en-JP" dirty="0"/>
              <a:t>(状態A)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60305-34E7-1D4F-8BEF-7372932C69F8}"/>
              </a:ext>
            </a:extLst>
          </p:cNvPr>
          <p:cNvSpPr/>
          <p:nvPr/>
        </p:nvSpPr>
        <p:spPr>
          <a:xfrm>
            <a:off x="5376041" y="5641191"/>
            <a:ext cx="1439917" cy="10405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Linux2</a:t>
            </a:r>
          </a:p>
          <a:p>
            <a:pPr algn="ctr"/>
            <a:r>
              <a:rPr lang="en-JP" dirty="0"/>
              <a:t>(状態B)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69E153BD-548A-2040-80BC-85BCFD923DCA}"/>
              </a:ext>
            </a:extLst>
          </p:cNvPr>
          <p:cNvSpPr/>
          <p:nvPr/>
        </p:nvSpPr>
        <p:spPr>
          <a:xfrm>
            <a:off x="1876301" y="4409545"/>
            <a:ext cx="693682" cy="69368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3819937-69B4-4140-B840-639E6894A6E5}"/>
              </a:ext>
            </a:extLst>
          </p:cNvPr>
          <p:cNvSpPr/>
          <p:nvPr/>
        </p:nvSpPr>
        <p:spPr>
          <a:xfrm>
            <a:off x="3427685" y="4776713"/>
            <a:ext cx="1629104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5EF9917-799F-E14C-BCDC-B708187C624D}"/>
              </a:ext>
            </a:extLst>
          </p:cNvPr>
          <p:cNvSpPr/>
          <p:nvPr/>
        </p:nvSpPr>
        <p:spPr>
          <a:xfrm>
            <a:off x="3427685" y="5703461"/>
            <a:ext cx="1629104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3D9C2-BD35-774F-96B0-A40F04401EFF}"/>
              </a:ext>
            </a:extLst>
          </p:cNvPr>
          <p:cNvSpPr txBox="1"/>
          <p:nvPr/>
        </p:nvSpPr>
        <p:spPr>
          <a:xfrm>
            <a:off x="3491937" y="531194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Ansibleの適用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DC6DC-6281-3649-9584-FC1781138252}"/>
              </a:ext>
            </a:extLst>
          </p:cNvPr>
          <p:cNvSpPr/>
          <p:nvPr/>
        </p:nvSpPr>
        <p:spPr>
          <a:xfrm>
            <a:off x="1570515" y="5311945"/>
            <a:ext cx="1305253" cy="11918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400" dirty="0"/>
          </a:p>
          <a:p>
            <a:pPr algn="ctr"/>
            <a:r>
              <a:rPr lang="en-JP" sz="1400" dirty="0"/>
              <a:t>Playbook</a:t>
            </a:r>
          </a:p>
          <a:p>
            <a:pPr algn="ctr"/>
            <a:r>
              <a:rPr lang="en-JP" sz="1400" dirty="0"/>
              <a:t>(定義書)</a:t>
            </a:r>
          </a:p>
          <a:p>
            <a:pPr algn="ctr"/>
            <a:endParaRPr lang="en-JP" sz="1400" dirty="0"/>
          </a:p>
          <a:p>
            <a:pPr algn="ctr"/>
            <a:r>
              <a:rPr lang="en-JP" sz="1400" dirty="0"/>
              <a:t>状態Cにする</a:t>
            </a:r>
          </a:p>
          <a:p>
            <a:pPr algn="ctr"/>
            <a:endParaRPr lang="en-JP" sz="14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0252CB-3A90-EB46-9632-2108A5AB939D}"/>
              </a:ext>
            </a:extLst>
          </p:cNvPr>
          <p:cNvSpPr/>
          <p:nvPr/>
        </p:nvSpPr>
        <p:spPr>
          <a:xfrm>
            <a:off x="7250886" y="4800177"/>
            <a:ext cx="1629104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C548E-AA60-5B40-B57C-FD2DFBD19432}"/>
              </a:ext>
            </a:extLst>
          </p:cNvPr>
          <p:cNvSpPr/>
          <p:nvPr/>
        </p:nvSpPr>
        <p:spPr>
          <a:xfrm>
            <a:off x="9353550" y="4271421"/>
            <a:ext cx="1439917" cy="10405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Linux1</a:t>
            </a:r>
          </a:p>
          <a:p>
            <a:pPr algn="ctr"/>
            <a:r>
              <a:rPr lang="en-JP" dirty="0"/>
              <a:t>(状態C)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413DE-96E8-DD45-8727-BBEF0813E71C}"/>
              </a:ext>
            </a:extLst>
          </p:cNvPr>
          <p:cNvSpPr/>
          <p:nvPr/>
        </p:nvSpPr>
        <p:spPr>
          <a:xfrm>
            <a:off x="9353549" y="5641191"/>
            <a:ext cx="1439917" cy="10405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Linux2</a:t>
            </a:r>
          </a:p>
          <a:p>
            <a:pPr algn="ctr"/>
            <a:r>
              <a:rPr lang="en-JP" dirty="0"/>
              <a:t>(状態C)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73F5DC-B294-8547-AFAE-7A913358436A}"/>
              </a:ext>
            </a:extLst>
          </p:cNvPr>
          <p:cNvSpPr/>
          <p:nvPr/>
        </p:nvSpPr>
        <p:spPr>
          <a:xfrm>
            <a:off x="7250886" y="5691359"/>
            <a:ext cx="1629104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5E215-C1D6-EB4F-BFC9-9F6B265D639F}"/>
              </a:ext>
            </a:extLst>
          </p:cNvPr>
          <p:cNvSpPr txBox="1"/>
          <p:nvPr/>
        </p:nvSpPr>
        <p:spPr>
          <a:xfrm>
            <a:off x="7186911" y="531194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Ansibleの適用後</a:t>
            </a:r>
          </a:p>
        </p:txBody>
      </p:sp>
    </p:spTree>
    <p:extLst>
      <p:ext uri="{BB962C8B-B14F-4D97-AF65-F5344CB8AC3E}">
        <p14:creationId xmlns:p14="http://schemas.microsoft.com/office/powerpoint/2010/main" val="37667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A1D2-E32B-AB49-A20B-DA00996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補足: コンテナ(Dockerなど)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AF8-D1FB-8E4A-A9E3-76BB1C91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アプリレイヤーの自動化の定番。構築するサービスの部品</a:t>
            </a:r>
          </a:p>
          <a:p>
            <a:r>
              <a:rPr lang="en-JP" dirty="0"/>
              <a:t>OS上に可搬性のある軽量OS(表面)のイメージ(テンプレート)を複数展開できる。展開したイメージがコンテナと呼ばれる</a:t>
            </a:r>
          </a:p>
          <a:p>
            <a:r>
              <a:rPr lang="en-JP" dirty="0"/>
              <a:t>Nutanix上でも利用可能(Ansibleなどでホスト構築するとよい)</a:t>
            </a:r>
          </a:p>
          <a:p>
            <a:endParaRPr lang="en-J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3A7F8-BAC2-854A-864E-EFE8776A94D2}"/>
              </a:ext>
            </a:extLst>
          </p:cNvPr>
          <p:cNvSpPr/>
          <p:nvPr/>
        </p:nvSpPr>
        <p:spPr>
          <a:xfrm>
            <a:off x="1763112" y="5507421"/>
            <a:ext cx="2735317" cy="496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0E474-8E5E-9A49-8BB6-D1497D088E93}"/>
              </a:ext>
            </a:extLst>
          </p:cNvPr>
          <p:cNvSpPr/>
          <p:nvPr/>
        </p:nvSpPr>
        <p:spPr>
          <a:xfrm>
            <a:off x="1763112" y="4840712"/>
            <a:ext cx="2735317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コンテナエンジン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B82C9-D740-2F4B-921A-A04786BB5099}"/>
              </a:ext>
            </a:extLst>
          </p:cNvPr>
          <p:cNvSpPr/>
          <p:nvPr/>
        </p:nvSpPr>
        <p:spPr>
          <a:xfrm>
            <a:off x="1763112" y="4135720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8A105-A5BA-3C41-857E-738464EF97F0}"/>
              </a:ext>
            </a:extLst>
          </p:cNvPr>
          <p:cNvSpPr/>
          <p:nvPr/>
        </p:nvSpPr>
        <p:spPr>
          <a:xfrm>
            <a:off x="3287112" y="4135719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71F7163-7E5F-414D-953F-1803ECB50322}"/>
              </a:ext>
            </a:extLst>
          </p:cNvPr>
          <p:cNvSpPr/>
          <p:nvPr/>
        </p:nvSpPr>
        <p:spPr>
          <a:xfrm>
            <a:off x="5401908" y="3173684"/>
            <a:ext cx="1933904" cy="8907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33D54-427B-C540-8F13-3DA1F1ADFF96}"/>
              </a:ext>
            </a:extLst>
          </p:cNvPr>
          <p:cNvSpPr txBox="1"/>
          <p:nvPr/>
        </p:nvSpPr>
        <p:spPr>
          <a:xfrm>
            <a:off x="2576772" y="6232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開発環境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3D15B-BF3F-E046-B58D-B0F696091C56}"/>
              </a:ext>
            </a:extLst>
          </p:cNvPr>
          <p:cNvSpPr/>
          <p:nvPr/>
        </p:nvSpPr>
        <p:spPr>
          <a:xfrm>
            <a:off x="8113987" y="5507421"/>
            <a:ext cx="2735317" cy="496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50607-45DB-3E41-9358-6A85BA418835}"/>
              </a:ext>
            </a:extLst>
          </p:cNvPr>
          <p:cNvSpPr/>
          <p:nvPr/>
        </p:nvSpPr>
        <p:spPr>
          <a:xfrm>
            <a:off x="8113987" y="4840712"/>
            <a:ext cx="2735317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コンテナエンジン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7F18F-C48E-F647-9072-D638B6340819}"/>
              </a:ext>
            </a:extLst>
          </p:cNvPr>
          <p:cNvSpPr/>
          <p:nvPr/>
        </p:nvSpPr>
        <p:spPr>
          <a:xfrm>
            <a:off x="8113987" y="4135720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B7E23-E408-4C46-B618-5344F422A2BC}"/>
              </a:ext>
            </a:extLst>
          </p:cNvPr>
          <p:cNvSpPr/>
          <p:nvPr/>
        </p:nvSpPr>
        <p:spPr>
          <a:xfrm>
            <a:off x="9637987" y="4135719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A8F8F-D434-C044-B791-C48DF7A378D3}"/>
              </a:ext>
            </a:extLst>
          </p:cNvPr>
          <p:cNvSpPr txBox="1"/>
          <p:nvPr/>
        </p:nvSpPr>
        <p:spPr>
          <a:xfrm>
            <a:off x="8927647" y="6232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本番環境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12666-C13E-A44F-81B5-40D741A68EDB}"/>
              </a:ext>
            </a:extLst>
          </p:cNvPr>
          <p:cNvSpPr txBox="1"/>
          <p:nvPr/>
        </p:nvSpPr>
        <p:spPr>
          <a:xfrm>
            <a:off x="4936417" y="4253176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イメージ(テンプレート)の</a:t>
            </a:r>
          </a:p>
          <a:p>
            <a:r>
              <a:rPr lang="en-JP" dirty="0"/>
              <a:t>リポジトリ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DB0C6813-D750-9B45-BAD4-46D5FB1E00B6}"/>
              </a:ext>
            </a:extLst>
          </p:cNvPr>
          <p:cNvSpPr/>
          <p:nvPr/>
        </p:nvSpPr>
        <p:spPr>
          <a:xfrm>
            <a:off x="4054366" y="3568161"/>
            <a:ext cx="4784834" cy="496275"/>
          </a:xfrm>
          <a:prstGeom prst="utur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BF7BC6DA-3C4B-0641-B35A-7F761F6B1A20}"/>
              </a:ext>
            </a:extLst>
          </p:cNvPr>
          <p:cNvSpPr/>
          <p:nvPr/>
        </p:nvSpPr>
        <p:spPr>
          <a:xfrm>
            <a:off x="554506" y="4899507"/>
            <a:ext cx="666709" cy="666709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E33B4-0EB0-3149-AF1C-D48B5FB27A9C}"/>
              </a:ext>
            </a:extLst>
          </p:cNvPr>
          <p:cNvSpPr txBox="1"/>
          <p:nvPr/>
        </p:nvSpPr>
        <p:spPr>
          <a:xfrm>
            <a:off x="333862" y="57546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開発作業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4C1C0-21E7-7345-A7A9-268FCE9A25F5}"/>
              </a:ext>
            </a:extLst>
          </p:cNvPr>
          <p:cNvSpPr txBox="1"/>
          <p:nvPr/>
        </p:nvSpPr>
        <p:spPr>
          <a:xfrm>
            <a:off x="5926320" y="511215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サービスを本番に</a:t>
            </a:r>
          </a:p>
          <a:p>
            <a:r>
              <a:rPr lang="en-JP" dirty="0"/>
              <a:t>展開するコストが</a:t>
            </a:r>
          </a:p>
          <a:p>
            <a:r>
              <a:rPr lang="en-JP" dirty="0"/>
              <a:t>激減する</a:t>
            </a:r>
          </a:p>
        </p:txBody>
      </p:sp>
    </p:spTree>
    <p:extLst>
      <p:ext uri="{BB962C8B-B14F-4D97-AF65-F5344CB8AC3E}">
        <p14:creationId xmlns:p14="http://schemas.microsoft.com/office/powerpoint/2010/main" val="38548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A1D2-E32B-AB49-A20B-DA00996D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176285"/>
            <a:ext cx="10983311" cy="817632"/>
          </a:xfrm>
        </p:spPr>
        <p:txBody>
          <a:bodyPr>
            <a:normAutofit/>
          </a:bodyPr>
          <a:lstStyle/>
          <a:p>
            <a:r>
              <a:rPr lang="en-JP" dirty="0"/>
              <a:t>補足: コンテナオーケストレーション(k8sなど)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AF8-D1FB-8E4A-A9E3-76BB1C91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コンテナ(部品)を束ねてサービスやアプリを構築する</a:t>
            </a:r>
          </a:p>
          <a:p>
            <a:r>
              <a:rPr lang="en-JP" dirty="0"/>
              <a:t>複雑に絡み合うコンテナを人間がコントロールするのは手間がかかるので、利用法を定義して、オーケストレーションツールにそれを勝手に実現させる(トラブルがあれば勝手に修復)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BB531-E437-7B4F-ABB9-33676B402752}"/>
              </a:ext>
            </a:extLst>
          </p:cNvPr>
          <p:cNvSpPr/>
          <p:nvPr/>
        </p:nvSpPr>
        <p:spPr>
          <a:xfrm>
            <a:off x="3050629" y="3559918"/>
            <a:ext cx="1211317" cy="496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F3D5B-0FD2-A145-86AA-2369698ED150}"/>
              </a:ext>
            </a:extLst>
          </p:cNvPr>
          <p:cNvSpPr/>
          <p:nvPr/>
        </p:nvSpPr>
        <p:spPr>
          <a:xfrm>
            <a:off x="3050629" y="4264911"/>
            <a:ext cx="1211317" cy="496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92764-2AC2-D64B-8C0B-3481B9D4795D}"/>
              </a:ext>
            </a:extLst>
          </p:cNvPr>
          <p:cNvSpPr/>
          <p:nvPr/>
        </p:nvSpPr>
        <p:spPr>
          <a:xfrm>
            <a:off x="3050629" y="4969904"/>
            <a:ext cx="1211317" cy="496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01FFA-8C57-CF42-BF9B-61259F49D3FA}"/>
              </a:ext>
            </a:extLst>
          </p:cNvPr>
          <p:cNvSpPr/>
          <p:nvPr/>
        </p:nvSpPr>
        <p:spPr>
          <a:xfrm>
            <a:off x="5462753" y="3922981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D4842-1A0C-5D4F-B209-13CEA89F4812}"/>
              </a:ext>
            </a:extLst>
          </p:cNvPr>
          <p:cNvSpPr/>
          <p:nvPr/>
        </p:nvSpPr>
        <p:spPr>
          <a:xfrm>
            <a:off x="5462753" y="4589243"/>
            <a:ext cx="1211317" cy="49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311E8F4-1032-604C-AFFE-A1711CB6C3AD}"/>
              </a:ext>
            </a:extLst>
          </p:cNvPr>
          <p:cNvSpPr/>
          <p:nvPr/>
        </p:nvSpPr>
        <p:spPr>
          <a:xfrm>
            <a:off x="4526018" y="4289709"/>
            <a:ext cx="672662" cy="4143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6905B85-551A-4243-91EB-C61D02428604}"/>
              </a:ext>
            </a:extLst>
          </p:cNvPr>
          <p:cNvSpPr/>
          <p:nvPr/>
        </p:nvSpPr>
        <p:spPr>
          <a:xfrm>
            <a:off x="6938143" y="4289708"/>
            <a:ext cx="672662" cy="4143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69A40-9ACA-5E42-9094-66EB0A90176A}"/>
              </a:ext>
            </a:extLst>
          </p:cNvPr>
          <p:cNvSpPr/>
          <p:nvPr/>
        </p:nvSpPr>
        <p:spPr>
          <a:xfrm>
            <a:off x="7964216" y="3559918"/>
            <a:ext cx="1211317" cy="4962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61CCB-66EF-5249-ADF4-8BF678A62F9A}"/>
              </a:ext>
            </a:extLst>
          </p:cNvPr>
          <p:cNvSpPr/>
          <p:nvPr/>
        </p:nvSpPr>
        <p:spPr>
          <a:xfrm>
            <a:off x="7964216" y="4264911"/>
            <a:ext cx="1211317" cy="4962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E2B-A3A8-DB44-B374-D7BA0BBBB0E2}"/>
              </a:ext>
            </a:extLst>
          </p:cNvPr>
          <p:cNvSpPr/>
          <p:nvPr/>
        </p:nvSpPr>
        <p:spPr>
          <a:xfrm>
            <a:off x="7964216" y="4969904"/>
            <a:ext cx="1211317" cy="4962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コンテナ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21C30E-0771-4C48-8B98-9A054F6AEDEC}"/>
              </a:ext>
            </a:extLst>
          </p:cNvPr>
          <p:cNvSpPr/>
          <p:nvPr/>
        </p:nvSpPr>
        <p:spPr>
          <a:xfrm>
            <a:off x="2653862" y="3239814"/>
            <a:ext cx="6884276" cy="2593428"/>
          </a:xfrm>
          <a:prstGeom prst="roundRect">
            <a:avLst>
              <a:gd name="adj" fmla="val 9994"/>
            </a:avLst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C77D4-8D90-EA4A-B8AF-B95928545F66}"/>
              </a:ext>
            </a:extLst>
          </p:cNvPr>
          <p:cNvSpPr txBox="1"/>
          <p:nvPr/>
        </p:nvSpPr>
        <p:spPr>
          <a:xfrm>
            <a:off x="3627222" y="600322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複数コンテナで構成されるアプリケーション</a:t>
            </a:r>
          </a:p>
          <a:p>
            <a:pPr algn="ctr"/>
            <a:r>
              <a:rPr lang="en-JP" dirty="0"/>
              <a:t>オーケストレーターで連携のための構成を定義</a:t>
            </a:r>
          </a:p>
        </p:txBody>
      </p:sp>
    </p:spTree>
    <p:extLst>
      <p:ext uri="{BB962C8B-B14F-4D97-AF65-F5344CB8AC3E}">
        <p14:creationId xmlns:p14="http://schemas.microsoft.com/office/powerpoint/2010/main" val="275492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F997-3856-0F45-8951-A6F7FB2F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送る/受け取る情報(データ)の扱い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DBC9-18C6-9746-A627-E98D40B2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構成情報の管理や、APIでのパラメーター渡しに使うデータの形式が必要</a:t>
            </a:r>
          </a:p>
          <a:p>
            <a:r>
              <a:rPr lang="en-JP" dirty="0"/>
              <a:t>よくある形式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JSON</a:t>
            </a:r>
          </a:p>
          <a:p>
            <a:pPr lvl="1"/>
            <a:r>
              <a:rPr lang="en-JP" dirty="0"/>
              <a:t>XML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YAML</a:t>
            </a:r>
          </a:p>
          <a:p>
            <a:pPr lvl="1"/>
            <a:r>
              <a:rPr lang="en-JP" dirty="0"/>
              <a:t>独自形式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8315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5F2F-E098-2D4A-A9C6-9AFE8E55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8772-CADF-D241-973D-22E32CD3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JavaScriptでデータを表現するのに使われていた形式</a:t>
            </a:r>
          </a:p>
          <a:p>
            <a:r>
              <a:rPr lang="en-JP" dirty="0"/>
              <a:t>他のプログラミング言語やサービスにも広く採用されている</a:t>
            </a:r>
          </a:p>
          <a:p>
            <a:r>
              <a:rPr lang="en-JP" dirty="0"/>
              <a:t>REST APIではJSONを使うことが多い</a:t>
            </a:r>
          </a:p>
          <a:p>
            <a:r>
              <a:rPr lang="en-JP" dirty="0"/>
              <a:t>JSONの特徴</a:t>
            </a:r>
          </a:p>
          <a:p>
            <a:pPr lvl="1"/>
            <a:r>
              <a:rPr lang="en-JP" dirty="0"/>
              <a:t>中括弧({})でキーとバリューを対応付ける</a:t>
            </a:r>
          </a:p>
          <a:p>
            <a:pPr lvl="1"/>
            <a:r>
              <a:rPr lang="en-JP" dirty="0"/>
              <a:t>キーには文字列型を使うことが多く、バリューは様々な原始的な型(数値, 文字列, boolなど)が使われる</a:t>
            </a:r>
          </a:p>
          <a:p>
            <a:pPr lvl="1"/>
            <a:r>
              <a:rPr lang="en-JP" dirty="0"/>
              <a:t>バリューに配列や中括弧{}を持たせることもできる</a:t>
            </a:r>
          </a:p>
          <a:p>
            <a:pPr lvl="1"/>
            <a:r>
              <a:rPr lang="en-JP" dirty="0"/>
              <a:t>中括弧の要素は順序が不定だが、配列は順序がある</a:t>
            </a:r>
          </a:p>
        </p:txBody>
      </p:sp>
    </p:spTree>
    <p:extLst>
      <p:ext uri="{BB962C8B-B14F-4D97-AF65-F5344CB8AC3E}">
        <p14:creationId xmlns:p14="http://schemas.microsoft.com/office/powerpoint/2010/main" val="1778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117E-DC3B-2543-89A0-A5E78B7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JSONのサンプル</a:t>
            </a:r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5752B6-96DF-B14B-843F-0E49C45C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3" y="1124464"/>
            <a:ext cx="3459891" cy="531340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237C2C-C374-224E-92A3-BA9C9C55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25" y="1705231"/>
            <a:ext cx="3328086" cy="3021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BE40-A49A-EF43-B928-FE5AB7CC0DE8}"/>
              </a:ext>
            </a:extLst>
          </p:cNvPr>
          <p:cNvSpPr txBox="1"/>
          <p:nvPr/>
        </p:nvSpPr>
        <p:spPr>
          <a:xfrm>
            <a:off x="6368782" y="5252909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JSONで定義されたクラスター構成から抜粋</a:t>
            </a:r>
          </a:p>
        </p:txBody>
      </p:sp>
    </p:spTree>
    <p:extLst>
      <p:ext uri="{BB962C8B-B14F-4D97-AF65-F5344CB8AC3E}">
        <p14:creationId xmlns:p14="http://schemas.microsoft.com/office/powerpoint/2010/main" val="1898381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5F2F-E098-2D4A-A9C6-9AFE8E55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8772-CADF-D241-973D-22E32CD3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JSONに似ているが、中括弧や大かっこではなく、インデントで構造を定義する</a:t>
            </a:r>
          </a:p>
          <a:p>
            <a:r>
              <a:rPr lang="en-JP" dirty="0"/>
              <a:t>構成定義ファイル(AnsibleやDocker, Kubernetesなど)で利用されることが多い</a:t>
            </a:r>
          </a:p>
        </p:txBody>
      </p:sp>
    </p:spTree>
    <p:extLst>
      <p:ext uri="{BB962C8B-B14F-4D97-AF65-F5344CB8AC3E}">
        <p14:creationId xmlns:p14="http://schemas.microsoft.com/office/powerpoint/2010/main" val="3718650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C77B-0F96-2249-897A-CD7BC797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YAMLのサンプル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8D53B-099C-6748-BFA3-707880F8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1009964"/>
            <a:ext cx="3259006" cy="56717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70A41A-4532-3747-BCDD-479B9871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80" y="993917"/>
            <a:ext cx="3816624" cy="4955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7C0F7-461B-CE41-8E83-5EB39E8AF09C}"/>
              </a:ext>
            </a:extLst>
          </p:cNvPr>
          <p:cNvSpPr txBox="1"/>
          <p:nvPr/>
        </p:nvSpPr>
        <p:spPr>
          <a:xfrm>
            <a:off x="6168972" y="6228300"/>
            <a:ext cx="55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YAMLで定義された自動化アプリケーションから抜粋</a:t>
            </a:r>
          </a:p>
        </p:txBody>
      </p:sp>
    </p:spTree>
    <p:extLst>
      <p:ext uri="{BB962C8B-B14F-4D97-AF65-F5344CB8AC3E}">
        <p14:creationId xmlns:p14="http://schemas.microsoft.com/office/powerpoint/2010/main" val="322772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65C1-7908-1E4F-AA81-D7703D8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自動化ツールのおすすめの使い分け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CA72-AC77-0D46-B2C6-EC588599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1202635"/>
            <a:ext cx="11046373" cy="5479080"/>
          </a:xfrm>
        </p:spPr>
        <p:txBody>
          <a:bodyPr/>
          <a:lstStyle/>
          <a:p>
            <a:r>
              <a:rPr lang="en-JP"/>
              <a:t>基盤操作</a:t>
            </a:r>
          </a:p>
          <a:p>
            <a:pPr lvl="1"/>
            <a:r>
              <a:rPr lang="en-JP"/>
              <a:t>とりあえず使いたい: 独自CLIをParamikoで呼び出す</a:t>
            </a:r>
          </a:p>
          <a:p>
            <a:pPr lvl="1"/>
            <a:r>
              <a:rPr lang="en-JP"/>
              <a:t>より複雑なシステムを構築したい: APIの利用を検討(CLIよりもAPIのほうが難しいが、柔軟性がありデータ操作しやすい)</a:t>
            </a:r>
          </a:p>
          <a:p>
            <a:pPr lvl="1"/>
            <a:r>
              <a:rPr lang="en-JP"/>
              <a:t>冪等性が欲しい: Ansibleの製品向けモジュール(Networkなど)</a:t>
            </a:r>
          </a:p>
          <a:p>
            <a:r>
              <a:rPr lang="en-JP"/>
              <a:t>OSのセットアップ</a:t>
            </a:r>
          </a:p>
          <a:p>
            <a:pPr lvl="1"/>
            <a:r>
              <a:rPr lang="en-JP"/>
              <a:t>Ansibleもしくはデプロイツール</a:t>
            </a:r>
          </a:p>
          <a:p>
            <a:r>
              <a:rPr lang="en-JP"/>
              <a:t>アプリケーションの開発と運用</a:t>
            </a:r>
          </a:p>
          <a:p>
            <a:pPr lvl="1"/>
            <a:r>
              <a:rPr lang="en-JP"/>
              <a:t>OS上ではなくコンテナ(Docker)上に構築する</a:t>
            </a:r>
          </a:p>
          <a:p>
            <a:pPr lvl="1"/>
            <a:r>
              <a:rPr lang="en-JP"/>
              <a:t>大規模な場合はKubernetesで管理する</a:t>
            </a:r>
          </a:p>
          <a:p>
            <a:pPr lvl="1"/>
            <a:r>
              <a:rPr lang="en-JP"/>
              <a:t>マネージドサービス(DBやストレージ)</a:t>
            </a:r>
          </a:p>
        </p:txBody>
      </p:sp>
    </p:spTree>
    <p:extLst>
      <p:ext uri="{BB962C8B-B14F-4D97-AF65-F5344CB8AC3E}">
        <p14:creationId xmlns:p14="http://schemas.microsoft.com/office/powerpoint/2010/main" val="24759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4593-1606-824B-813E-B38AEC2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演習環境について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B31DDBB-96B0-7743-A3DE-F13FEFA82E93}"/>
              </a:ext>
            </a:extLst>
          </p:cNvPr>
          <p:cNvSpPr/>
          <p:nvPr/>
        </p:nvSpPr>
        <p:spPr>
          <a:xfrm>
            <a:off x="1366346" y="4295759"/>
            <a:ext cx="4288221" cy="125073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CB44D-0D0D-C84A-8AC8-41D210903A15}"/>
              </a:ext>
            </a:extLst>
          </p:cNvPr>
          <p:cNvSpPr/>
          <p:nvPr/>
        </p:nvSpPr>
        <p:spPr>
          <a:xfrm>
            <a:off x="1755228" y="4151586"/>
            <a:ext cx="3342289" cy="462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EA032-6A2F-824D-A442-9B3A8681FF3E}"/>
              </a:ext>
            </a:extLst>
          </p:cNvPr>
          <p:cNvSpPr/>
          <p:nvPr/>
        </p:nvSpPr>
        <p:spPr>
          <a:xfrm>
            <a:off x="4225159" y="2404586"/>
            <a:ext cx="1324304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Client</a:t>
            </a:r>
            <a:r>
              <a:rPr lang="en-US"/>
              <a:t> </a:t>
            </a:r>
            <a:r>
              <a:rPr lang="en-JP"/>
              <a:t>VM</a:t>
            </a:r>
          </a:p>
          <a:p>
            <a:pPr algn="ctr"/>
            <a:r>
              <a:rPr lang="en-JP"/>
              <a:t>(Linux)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6FFFF-18F3-AE4E-8498-4631B83A98AF}"/>
              </a:ext>
            </a:extLst>
          </p:cNvPr>
          <p:cNvSpPr/>
          <p:nvPr/>
        </p:nvSpPr>
        <p:spPr>
          <a:xfrm>
            <a:off x="1755228" y="2462393"/>
            <a:ext cx="872358" cy="8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9FF39-4FCF-5643-8860-A9FF22E52D10}"/>
              </a:ext>
            </a:extLst>
          </p:cNvPr>
          <p:cNvCxnSpPr>
            <a:cxnSpLocks/>
          </p:cNvCxnSpPr>
          <p:nvPr/>
        </p:nvCxnSpPr>
        <p:spPr>
          <a:xfrm flipH="1">
            <a:off x="2901132" y="3205655"/>
            <a:ext cx="1103310" cy="834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088D5C-D252-D946-AA56-6CB6C9C29D01}"/>
              </a:ext>
            </a:extLst>
          </p:cNvPr>
          <p:cNvCxnSpPr>
            <a:cxnSpLocks/>
          </p:cNvCxnSpPr>
          <p:nvPr/>
        </p:nvCxnSpPr>
        <p:spPr>
          <a:xfrm flipH="1">
            <a:off x="2764221" y="2892572"/>
            <a:ext cx="1240221" cy="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B2C5EF-3071-9342-8258-896358677189}"/>
              </a:ext>
            </a:extLst>
          </p:cNvPr>
          <p:cNvSpPr txBox="1"/>
          <p:nvPr/>
        </p:nvSpPr>
        <p:spPr>
          <a:xfrm>
            <a:off x="2295293" y="47571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Nutanix POC環境</a:t>
            </a:r>
          </a:p>
          <a:p>
            <a:r>
              <a:rPr lang="en-JP"/>
              <a:t>もしくは自前で用意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FB9C1-BB94-0948-BB5F-3B6FDA78573B}"/>
              </a:ext>
            </a:extLst>
          </p:cNvPr>
          <p:cNvSpPr txBox="1"/>
          <p:nvPr/>
        </p:nvSpPr>
        <p:spPr>
          <a:xfrm>
            <a:off x="2901132" y="2174154"/>
            <a:ext cx="105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第二部</a:t>
            </a:r>
          </a:p>
          <a:p>
            <a:r>
              <a:rPr lang="en-JP"/>
              <a:t>Paramiko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F913E-18C9-F944-A14E-7FD5DE213E54}"/>
              </a:ext>
            </a:extLst>
          </p:cNvPr>
          <p:cNvSpPr txBox="1"/>
          <p:nvPr/>
        </p:nvSpPr>
        <p:spPr>
          <a:xfrm>
            <a:off x="3615626" y="3463186"/>
            <a:ext cx="99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第三部</a:t>
            </a:r>
          </a:p>
          <a:p>
            <a:r>
              <a:rPr lang="en-JP"/>
              <a:t>REST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CE0AA-96B6-0840-BC72-971DF63456AA}"/>
              </a:ext>
            </a:extLst>
          </p:cNvPr>
          <p:cNvCxnSpPr>
            <a:cxnSpLocks/>
          </p:cNvCxnSpPr>
          <p:nvPr/>
        </p:nvCxnSpPr>
        <p:spPr>
          <a:xfrm flipH="1">
            <a:off x="5854263" y="2909856"/>
            <a:ext cx="2564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742AC-AC83-C348-8248-A1667C1027B7}"/>
              </a:ext>
            </a:extLst>
          </p:cNvPr>
          <p:cNvSpPr/>
          <p:nvPr/>
        </p:nvSpPr>
        <p:spPr>
          <a:xfrm>
            <a:off x="8928262" y="2304738"/>
            <a:ext cx="1187667" cy="118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ローカル</a:t>
            </a:r>
          </a:p>
          <a:p>
            <a:pPr algn="ctr"/>
            <a:r>
              <a:rPr lang="en-JP"/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A79F3-0151-7349-82E7-30D38D4597B3}"/>
              </a:ext>
            </a:extLst>
          </p:cNvPr>
          <p:cNvSpPr txBox="1"/>
          <p:nvPr/>
        </p:nvSpPr>
        <p:spPr>
          <a:xfrm>
            <a:off x="5948023" y="20183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提供される環境の場合</a:t>
            </a:r>
          </a:p>
          <a:p>
            <a:r>
              <a:rPr lang="en-JP"/>
              <a:t>SSHかGUI接続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1339DF-6BB7-EF4B-B601-D46E0BE6A113}"/>
              </a:ext>
            </a:extLst>
          </p:cNvPr>
          <p:cNvSpPr/>
          <p:nvPr/>
        </p:nvSpPr>
        <p:spPr>
          <a:xfrm>
            <a:off x="4461087" y="1311510"/>
            <a:ext cx="893379" cy="927883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演習用</a:t>
            </a:r>
          </a:p>
          <a:p>
            <a:pPr algn="ctr"/>
            <a:r>
              <a:rPr lang="en-JP"/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416428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JP" dirty="0"/>
              <a:t>第2部</a:t>
            </a:r>
            <a:br>
              <a:rPr lang="en-JP" dirty="0"/>
            </a:br>
            <a:br>
              <a:rPr lang="en-JP" dirty="0"/>
            </a:br>
            <a:r>
              <a:rPr lang="en-JP" dirty="0"/>
              <a:t>リモート機器のCLI操作</a:t>
            </a:r>
          </a:p>
        </p:txBody>
      </p:sp>
    </p:spTree>
    <p:extLst>
      <p:ext uri="{BB962C8B-B14F-4D97-AF65-F5344CB8AC3E}">
        <p14:creationId xmlns:p14="http://schemas.microsoft.com/office/powerpoint/2010/main" val="1517551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983F-6041-8843-A15D-EE0AF6BA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この章のゴール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C9ED-AEEB-D84B-A0B4-551BEA4D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PythonとParamikoモジュールを使ってリモートシステムにログインしてコマンドを発行し、結果を取得する</a:t>
            </a:r>
          </a:p>
          <a:p>
            <a:r>
              <a:rPr lang="en-JP" dirty="0"/>
              <a:t>JSONの処理について学ぶ</a:t>
            </a:r>
          </a:p>
          <a:p>
            <a:r>
              <a:rPr lang="en-JP" dirty="0"/>
              <a:t>Nutanixの独自CLI(ncli)を発行して結果をJSONで取得。それをPythonで処理をする</a:t>
            </a:r>
          </a:p>
        </p:txBody>
      </p:sp>
    </p:spTree>
    <p:extLst>
      <p:ext uri="{BB962C8B-B14F-4D97-AF65-F5344CB8AC3E}">
        <p14:creationId xmlns:p14="http://schemas.microsoft.com/office/powerpoint/2010/main" val="2690047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8CB-63EA-7547-89C6-295EAF51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リモート機器の操作手法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24D2-35C5-A145-8A97-429689DA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手法は様々で利用が簡単なツールを選ぶべき</a:t>
            </a:r>
          </a:p>
          <a:p>
            <a:r>
              <a:rPr lang="en-JP" dirty="0"/>
              <a:t>複雑化する可能性があるのであれば、プログラム内で直接使えるツールを選ぶべき</a:t>
            </a:r>
          </a:p>
          <a:p>
            <a:r>
              <a:rPr lang="en-JP" dirty="0"/>
              <a:t>本トレーニングではParamikoを利用</a:t>
            </a:r>
          </a:p>
          <a:p>
            <a:pPr lvl="1"/>
            <a:r>
              <a:rPr lang="en-JP" dirty="0"/>
              <a:t>Pythonで直接利用できるSSHのライブラリ</a:t>
            </a:r>
          </a:p>
          <a:p>
            <a:pPr lvl="1"/>
            <a:r>
              <a:rPr lang="en-JP" dirty="0"/>
              <a:t>リモートでコマンドを発行し、結果を取得できる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79A43-784B-0940-87E8-AD90E022164F}"/>
              </a:ext>
            </a:extLst>
          </p:cNvPr>
          <p:cNvSpPr txBox="1"/>
          <p:nvPr/>
        </p:nvSpPr>
        <p:spPr>
          <a:xfrm>
            <a:off x="3783724" y="505547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数行の自動化プログラム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バッチ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シェルスクリプト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2B8D4-361B-074F-96C3-6221BEBD43D1}"/>
              </a:ext>
            </a:extLst>
          </p:cNvPr>
          <p:cNvSpPr txBox="1"/>
          <p:nvPr/>
        </p:nvSpPr>
        <p:spPr>
          <a:xfrm>
            <a:off x="8087710" y="5055477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複雑な自動化プログラム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プログラミング言語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リモート操作ライブラリ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F816D-8216-614D-8919-9A2CD4B34F0B}"/>
              </a:ext>
            </a:extLst>
          </p:cNvPr>
          <p:cNvSpPr txBox="1"/>
          <p:nvPr/>
        </p:nvSpPr>
        <p:spPr>
          <a:xfrm>
            <a:off x="838200" y="53324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ツールの使い分け</a:t>
            </a:r>
          </a:p>
        </p:txBody>
      </p:sp>
    </p:spTree>
    <p:extLst>
      <p:ext uri="{BB962C8B-B14F-4D97-AF65-F5344CB8AC3E}">
        <p14:creationId xmlns:p14="http://schemas.microsoft.com/office/powerpoint/2010/main" val="3594921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F459-F51C-274A-A4F6-B36E268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参考: SSHでのリモートコマンド発行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03CE-9480-BF42-BBF9-70D0DB6F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sshコマンドに続けてリモートで発行するコマンドを実行</a:t>
            </a:r>
          </a:p>
          <a:p>
            <a:r>
              <a:rPr lang="en-JP" dirty="0"/>
              <a:t>鍵登録していないとパスワードが聞かれる(自動化しづらい)</a:t>
            </a:r>
          </a:p>
          <a:p>
            <a:r>
              <a:rPr lang="en-JP" dirty="0"/>
              <a:t>標準出力と標準エラー出力が交じる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90C9C-ACA6-BD43-B4FF-E385F5A14067}"/>
              </a:ext>
            </a:extLst>
          </p:cNvPr>
          <p:cNvSpPr txBox="1"/>
          <p:nvPr/>
        </p:nvSpPr>
        <p:spPr>
          <a:xfrm>
            <a:off x="628635" y="2837829"/>
            <a:ext cx="1093472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nutanix@10.149.11.41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The authenticity of host '10.149.11.41 (10.149.11.41)' can't be established.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ECDSA key fingerprint is SHA256:tKejeRLXq9u+zPY4BQMXyHF/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qOqsQuWkRBsvA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/lU8ig.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Are you sure you want to continue connecting (yes/no)? yes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Warning: Permanently added '10.149.11.41' (ECDSA) to the list of known hosts.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Nutanix Controller VM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nutanix@10.149.11.41's password: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 ntnx-15sm60250162-b-cvm 3.10.0-862.14.4.el7.nutanix.20190515.cvm.x86_64 #1 SMP Wed May 15 22:19:47 UTC 2019 x86_64 x86_64 x86_64 GNU/Linux</a:t>
            </a:r>
          </a:p>
          <a:p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nutanix@10.149.11.41 "cat /proc/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meminfo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memtotal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Nutanix Controller VM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nutanix@10.149.11.41's password: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MemTotal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  20560024 kB</a:t>
            </a:r>
          </a:p>
        </p:txBody>
      </p:sp>
    </p:spTree>
    <p:extLst>
      <p:ext uri="{BB962C8B-B14F-4D97-AF65-F5344CB8AC3E}">
        <p14:creationId xmlns:p14="http://schemas.microsoft.com/office/powerpoint/2010/main" val="293534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3A5-2E8A-3041-86E8-08D00A79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参考: SSHの鍵登録のやりかた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31CF-6AD8-CC42-AB97-F1F93F95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接続先マシンユーザーの「~/.ssh/authorized_keys」に接続元の公開鍵を登録するとパスワードが聞かれない</a:t>
            </a:r>
          </a:p>
          <a:p>
            <a:r>
              <a:rPr lang="en-JP" dirty="0"/>
              <a:t>手動よりも「</a:t>
            </a:r>
            <a:r>
              <a:rPr lang="en-JP" dirty="0">
                <a:solidFill>
                  <a:srgbClr val="FF0000"/>
                </a:solidFill>
              </a:rPr>
              <a:t>ssh-copy-id</a:t>
            </a:r>
            <a:r>
              <a:rPr lang="en-JP" dirty="0"/>
              <a:t>」コマンドが楽でおすすめ</a:t>
            </a:r>
          </a:p>
          <a:p>
            <a:r>
              <a:rPr lang="en-JP" dirty="0"/>
              <a:t>AnsibleやDocker(リモートホスト操作)などでも鍵登録が必要な操作があるので、事前に鍵を交換しておくとよい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7A136-6A8E-B54B-8DD7-7C52C5FAE865}"/>
              </a:ext>
            </a:extLst>
          </p:cNvPr>
          <p:cNvSpPr txBox="1"/>
          <p:nvPr/>
        </p:nvSpPr>
        <p:spPr>
          <a:xfrm>
            <a:off x="838200" y="3635978"/>
            <a:ext cx="1071004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-copy-id root@10.149.245.105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-copy-id: INFO: Source of key(s) to be installed: "/Users/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yuichi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id_rsa.pub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root@10.149.245.105's password: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of key(s) added:        1</a:t>
            </a: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try logging into the machine, with:   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'root@10.149.245.105'"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check to make sure that only the key(s) you wanted were added.</a:t>
            </a: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root@10.149.245.105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Linux test-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yuichi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3.10.0-1062.el7.x86_64 #1 SMP Wed Aug 7 18:08:02 UTC 2019 x86_64 x86_64 x86_64 GNU/Linux</a:t>
            </a:r>
          </a:p>
        </p:txBody>
      </p:sp>
    </p:spTree>
    <p:extLst>
      <p:ext uri="{BB962C8B-B14F-4D97-AF65-F5344CB8AC3E}">
        <p14:creationId xmlns:p14="http://schemas.microsoft.com/office/powerpoint/2010/main" val="1026119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33CD-7391-B642-81A5-4C7B3BEA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参考: Expectによる対話シェルの処理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41B8-4909-7C41-8E0E-54E249CF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標準入出力を用いた自動化手法</a:t>
            </a:r>
          </a:p>
          <a:p>
            <a:r>
              <a:rPr lang="en-JP" dirty="0"/>
              <a:t>人間の代わりにシェル出力に応じた応答を実施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DECEA-5BC3-D148-A3F6-0E7DFBCEC332}"/>
              </a:ext>
            </a:extLst>
          </p:cNvPr>
          <p:cNvSpPr txBox="1"/>
          <p:nvPr/>
        </p:nvSpPr>
        <p:spPr>
          <a:xfrm>
            <a:off x="728116" y="3631323"/>
            <a:ext cx="51235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expect -c 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spawn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nutanix@10.149.11.31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expect \"password:\"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 \"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/4u\n\"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expect \"$\"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F93D-98F9-144E-9A4E-A9178DD998BE}"/>
              </a:ext>
            </a:extLst>
          </p:cNvPr>
          <p:cNvSpPr txBox="1"/>
          <p:nvPr/>
        </p:nvSpPr>
        <p:spPr>
          <a:xfrm>
            <a:off x="6340368" y="3628696"/>
            <a:ext cx="537866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./lesson01_expect.sh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spawn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nutanix@10.149.11.31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Nutanix Controller VM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nutanix@10.149.11.31's password: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Linux ntnx-15sm60250162-a-cvm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3.10.0-862.14.4.el7.nutanix.20190515...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0294C-733F-7B48-897C-0B09CAC6D290}"/>
              </a:ext>
            </a:extLst>
          </p:cNvPr>
          <p:cNvSpPr txBox="1"/>
          <p:nvPr/>
        </p:nvSpPr>
        <p:spPr>
          <a:xfrm>
            <a:off x="1492469" y="324433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</a:t>
            </a:r>
            <a:r>
              <a:rPr lang="ja-JP" altLang="en-US"/>
              <a:t>コマンドと処理の定義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6ED7A-7CBD-5645-9C12-C3E3664EADA0}"/>
              </a:ext>
            </a:extLst>
          </p:cNvPr>
          <p:cNvSpPr txBox="1"/>
          <p:nvPr/>
        </p:nvSpPr>
        <p:spPr>
          <a:xfrm>
            <a:off x="8609463" y="3259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82089-996B-7A47-881E-99DE13F83B3F}"/>
              </a:ext>
            </a:extLst>
          </p:cNvPr>
          <p:cNvSpPr txBox="1"/>
          <p:nvPr/>
        </p:nvSpPr>
        <p:spPr>
          <a:xfrm>
            <a:off x="2375338" y="5735139"/>
            <a:ext cx="201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lesson01_expect.sh</a:t>
            </a:r>
          </a:p>
        </p:txBody>
      </p:sp>
    </p:spTree>
    <p:extLst>
      <p:ext uri="{BB962C8B-B14F-4D97-AF65-F5344CB8AC3E}">
        <p14:creationId xmlns:p14="http://schemas.microsoft.com/office/powerpoint/2010/main" val="331317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2C8A-6F6A-7941-A6DC-0061A5C2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Paramikoによるリモート機器のコマンド発行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353-7EE1-2840-A4BF-7B38AB4F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ParamikoはSSHでリモート機器を操作するPythonライブラリ</a:t>
            </a:r>
          </a:p>
          <a:p>
            <a:r>
              <a:rPr lang="en-JP" dirty="0"/>
              <a:t>パスワード認証などを回避してくれるため鍵なしでも「接続先IP, ユーザー名, パスワード及び実行コマンド」で結果を得れる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85338-3CEE-BF46-A02B-34AF80009E6A}"/>
              </a:ext>
            </a:extLst>
          </p:cNvPr>
          <p:cNvSpPr/>
          <p:nvPr/>
        </p:nvSpPr>
        <p:spPr>
          <a:xfrm>
            <a:off x="1272948" y="3668672"/>
            <a:ext cx="2091319" cy="15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555ED-17BB-0C41-8647-7491EFD51059}"/>
              </a:ext>
            </a:extLst>
          </p:cNvPr>
          <p:cNvSpPr/>
          <p:nvPr/>
        </p:nvSpPr>
        <p:spPr>
          <a:xfrm>
            <a:off x="9132293" y="3768322"/>
            <a:ext cx="1828800" cy="1346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SSH接続先の</a:t>
            </a:r>
          </a:p>
          <a:p>
            <a:pPr algn="ctr"/>
            <a:r>
              <a:rPr lang="en-JP" dirty="0"/>
              <a:t>ホスト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77D530-084A-8A45-BE20-011F604E36F7}"/>
              </a:ext>
            </a:extLst>
          </p:cNvPr>
          <p:cNvSpPr/>
          <p:nvPr/>
        </p:nvSpPr>
        <p:spPr>
          <a:xfrm>
            <a:off x="7485870" y="4212754"/>
            <a:ext cx="1405882" cy="4579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2669230-88DE-FE43-8606-7328596C3843}"/>
              </a:ext>
            </a:extLst>
          </p:cNvPr>
          <p:cNvSpPr/>
          <p:nvPr/>
        </p:nvSpPr>
        <p:spPr>
          <a:xfrm rot="16200000">
            <a:off x="6082956" y="3275754"/>
            <a:ext cx="721087" cy="2331986"/>
          </a:xfrm>
          <a:prstGeom prst="can">
            <a:avLst>
              <a:gd name="adj" fmla="val 59615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57804-4AAC-D942-AC52-BFB037C0CEEC}"/>
              </a:ext>
            </a:extLst>
          </p:cNvPr>
          <p:cNvSpPr/>
          <p:nvPr/>
        </p:nvSpPr>
        <p:spPr>
          <a:xfrm>
            <a:off x="2879836" y="4294602"/>
            <a:ext cx="2633352" cy="2942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FCFAB-AE49-BC4A-8C01-5D0FD8EF9275}"/>
              </a:ext>
            </a:extLst>
          </p:cNvPr>
          <p:cNvSpPr txBox="1"/>
          <p:nvPr/>
        </p:nvSpPr>
        <p:spPr>
          <a:xfrm>
            <a:off x="6301771" y="42570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C1336-7557-8B4B-979A-F49C2A68596C}"/>
              </a:ext>
            </a:extLst>
          </p:cNvPr>
          <p:cNvSpPr/>
          <p:nvPr/>
        </p:nvSpPr>
        <p:spPr>
          <a:xfrm>
            <a:off x="3228298" y="3989437"/>
            <a:ext cx="1828800" cy="904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Paramiko</a:t>
            </a:r>
          </a:p>
          <a:p>
            <a:pPr algn="ctr"/>
            <a:r>
              <a:rPr lang="en-JP" dirty="0"/>
              <a:t>(ライブラリ)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C4C58-12ED-A14C-A0E9-B7A2588DC169}"/>
              </a:ext>
            </a:extLst>
          </p:cNvPr>
          <p:cNvSpPr txBox="1"/>
          <p:nvPr/>
        </p:nvSpPr>
        <p:spPr>
          <a:xfrm>
            <a:off x="7737405" y="43082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コマンド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08C3E-5A8A-2445-A3EA-C5ED84089A1F}"/>
              </a:ext>
            </a:extLst>
          </p:cNvPr>
          <p:cNvSpPr txBox="1"/>
          <p:nvPr/>
        </p:nvSpPr>
        <p:spPr>
          <a:xfrm>
            <a:off x="1459782" y="42675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プログラム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BE202-C06D-8640-9A31-A664C5D2A87D}"/>
              </a:ext>
            </a:extLst>
          </p:cNvPr>
          <p:cNvSpPr txBox="1"/>
          <p:nvPr/>
        </p:nvSpPr>
        <p:spPr>
          <a:xfrm>
            <a:off x="3468174" y="5069935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SSH周りの処理を隠蔽</a:t>
            </a:r>
          </a:p>
          <a:p>
            <a:r>
              <a:rPr lang="en-JP" dirty="0"/>
              <a:t>ユーザー名とパスワード入力など</a:t>
            </a:r>
          </a:p>
        </p:txBody>
      </p:sp>
    </p:spTree>
    <p:extLst>
      <p:ext uri="{BB962C8B-B14F-4D97-AF65-F5344CB8AC3E}">
        <p14:creationId xmlns:p14="http://schemas.microsoft.com/office/powerpoint/2010/main" val="117208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95F-A23C-1340-A49B-48C2E75B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Paramikoのインストール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8268-F5C0-994A-BF8A-AF8A4717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Python3のインストール</a:t>
            </a:r>
          </a:p>
          <a:p>
            <a:r>
              <a:rPr lang="en-JP"/>
              <a:t>paramikoモジュールのインストール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296A3-6A47-A941-A909-1228346912EF}"/>
              </a:ext>
            </a:extLst>
          </p:cNvPr>
          <p:cNvSpPr txBox="1"/>
          <p:nvPr/>
        </p:nvSpPr>
        <p:spPr>
          <a:xfrm>
            <a:off x="1010313" y="2522484"/>
            <a:ext cx="1017137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root@ubuntu:~#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 install -y python3 python3-pip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Reading package lists... Done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Building dependency tree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Reading state information... Done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python3 is already the newest version (3.8.2-0ubuntu2).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python3-pip is already the newest version (20.0.2-5ubuntu1).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0 upgraded, 0 newly installed, 0 to remove and 1 not upgraded.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root@ubuntu:~#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pip3 install paramiko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Requirement already satisfied: paramiko in /usr/local/lib/python3.8/dist-packages (2.7.1)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Requirement already satisfied: ...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root@ubuntu:~# python3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Python 3.8.2 (default, Apr 27 2020, 15:53:34)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paramiko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JP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07BC-DD67-7E41-B9EE-8035FEE1D693}"/>
              </a:ext>
            </a:extLst>
          </p:cNvPr>
          <p:cNvSpPr txBox="1"/>
          <p:nvPr/>
        </p:nvSpPr>
        <p:spPr>
          <a:xfrm>
            <a:off x="3394842" y="6156371"/>
            <a:ext cx="516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>
                <a:solidFill>
                  <a:schemeClr val="accent1"/>
                </a:solidFill>
              </a:rPr>
              <a:t>Paramikoが正常にインストールできていなければエラーが発生</a:t>
            </a:r>
          </a:p>
        </p:txBody>
      </p:sp>
    </p:spTree>
    <p:extLst>
      <p:ext uri="{BB962C8B-B14F-4D97-AF65-F5344CB8AC3E}">
        <p14:creationId xmlns:p14="http://schemas.microsoft.com/office/powerpoint/2010/main" val="427692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5C0E-1F0A-C64B-9E19-79628018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Paramikoの利用手順(1) : 概要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208C-11CB-C046-9324-355839A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202635"/>
            <a:ext cx="11004331" cy="5479080"/>
          </a:xfrm>
        </p:spPr>
        <p:txBody>
          <a:bodyPr/>
          <a:lstStyle/>
          <a:p>
            <a:r>
              <a:rPr lang="en-JP" dirty="0"/>
              <a:t>SSH Clientのオブジェクトを作成</a:t>
            </a:r>
          </a:p>
          <a:p>
            <a:r>
              <a:rPr lang="en-JP" dirty="0"/>
              <a:t>SSHの接続先の鍵情報の管理方法を設定</a:t>
            </a:r>
          </a:p>
          <a:p>
            <a:r>
              <a:rPr lang="en-US" dirty="0"/>
              <a:t>c</a:t>
            </a:r>
            <a:r>
              <a:rPr lang="en-JP" dirty="0"/>
              <a:t>onnectで接続する</a:t>
            </a:r>
          </a:p>
          <a:p>
            <a:r>
              <a:rPr lang="en-JP" dirty="0"/>
              <a:t>exec_commandでコマンドを実行。標準出力オブジェクトを得る</a:t>
            </a:r>
          </a:p>
          <a:p>
            <a:r>
              <a:rPr lang="en-JP" dirty="0"/>
              <a:t>標準出力オブジェクトから結果を文字列として取得</a:t>
            </a:r>
          </a:p>
          <a:p>
            <a:r>
              <a:rPr lang="en-JP" dirty="0"/>
              <a:t>closeで接続を閉じる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8AAB0-419F-8C4B-A737-F6A34FA885D7}"/>
              </a:ext>
            </a:extLst>
          </p:cNvPr>
          <p:cNvSpPr txBox="1"/>
          <p:nvPr/>
        </p:nvSpPr>
        <p:spPr>
          <a:xfrm>
            <a:off x="987973" y="4424857"/>
            <a:ext cx="1021605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paramiko.SSHClient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client.load_system_host_keys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client.set_missing_host_key_policy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paramiko.AutoAddPolicy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client.connect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('10.149.11.31', username='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password='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/4u', timeout=3.0)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(stdin,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stderr)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client.exec_command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().decode())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9396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5C0E-1F0A-C64B-9E19-79628018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Paramikoの利用手順(2) :</a:t>
            </a:r>
            <a:r>
              <a:rPr lang="en-US" dirty="0"/>
              <a:t> SSH</a:t>
            </a:r>
            <a:r>
              <a:rPr lang="ja-JP" altLang="en-US"/>
              <a:t>クライアントの作成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208C-11CB-C046-9324-355839A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202635"/>
            <a:ext cx="11004331" cy="5479080"/>
          </a:xfrm>
        </p:spPr>
        <p:txBody>
          <a:bodyPr/>
          <a:lstStyle/>
          <a:p>
            <a:r>
              <a:rPr lang="en-JP" dirty="0"/>
              <a:t>Paramikoを利用するための準備</a:t>
            </a:r>
          </a:p>
          <a:p>
            <a:pPr lvl="1"/>
            <a:r>
              <a:rPr lang="en-US" dirty="0"/>
              <a:t>Python3をインストールする</a:t>
            </a:r>
          </a:p>
          <a:p>
            <a:pPr lvl="1"/>
            <a:r>
              <a:rPr lang="en-US" dirty="0"/>
              <a:t>pip3</a:t>
            </a:r>
            <a:r>
              <a:rPr lang="en-JP" dirty="0"/>
              <a:t>でparamikoモジュールをPythonにインストールする(pipはPythonのパッケージ管理ツール。</a:t>
            </a:r>
            <a:r>
              <a:rPr lang="en-US" dirty="0"/>
              <a:t>y</a:t>
            </a:r>
            <a:r>
              <a:rPr lang="en-JP" dirty="0"/>
              <a:t>umやaptみたいなもの)</a:t>
            </a:r>
          </a:p>
          <a:p>
            <a:r>
              <a:rPr lang="en-JP" dirty="0"/>
              <a:t>プログラムでの利用</a:t>
            </a:r>
          </a:p>
          <a:p>
            <a:pPr lvl="1"/>
            <a:r>
              <a:rPr lang="en-JP" dirty="0"/>
              <a:t>import文でparamikoモジュールを読み込み</a:t>
            </a:r>
          </a:p>
          <a:p>
            <a:pPr lvl="1"/>
            <a:r>
              <a:rPr lang="en-JP" dirty="0"/>
              <a:t>SSHClient関数でSSHクライアントオブジェクトを作成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524F-7B68-D749-94FD-A56619DE56A5}"/>
              </a:ext>
            </a:extLst>
          </p:cNvPr>
          <p:cNvSpPr txBox="1"/>
          <p:nvPr/>
        </p:nvSpPr>
        <p:spPr>
          <a:xfrm>
            <a:off x="3644467" y="5080921"/>
            <a:ext cx="38571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paramiko.SSHClient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6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BDAD-BE94-0341-AD74-F7E83F2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Nutanix Japanの自動化のコード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7D0-7676-FC47-BF2E-CD1941DC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1202635"/>
            <a:ext cx="11225048" cy="5479080"/>
          </a:xfrm>
        </p:spPr>
        <p:txBody>
          <a:bodyPr/>
          <a:lstStyle/>
          <a:p>
            <a:r>
              <a:rPr lang="en-JP"/>
              <a:t>内容は保証はできませんが、公開しております</a:t>
            </a:r>
          </a:p>
          <a:p>
            <a:r>
              <a:rPr lang="en-US">
                <a:hlinkClick r:id="rId2"/>
              </a:rPr>
              <a:t>https://github.com/nutanix-japan/lab_automation</a:t>
            </a:r>
            <a:endParaRPr lang="en-US"/>
          </a:p>
          <a:p>
            <a:r>
              <a:rPr lang="en-JP"/>
              <a:t>コードについては5章で具体的な自動化のサービス開発例で題材として一部をとりあげます</a:t>
            </a:r>
          </a:p>
          <a:p>
            <a:r>
              <a:rPr lang="en-JP"/>
              <a:t>「automation_training」というディレクトリに本資料と演習も含めたサンプルコードがあります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371304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5C0E-1F0A-C64B-9E19-79628018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Paramikoの利用手順(3) : ホストキーの設定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208C-11CB-C046-9324-355839A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202635"/>
            <a:ext cx="11004331" cy="5479080"/>
          </a:xfrm>
        </p:spPr>
        <p:txBody>
          <a:bodyPr/>
          <a:lstStyle/>
          <a:p>
            <a:r>
              <a:rPr lang="ja-JP" altLang="en-US"/>
              <a:t>リモートホストに接続するまえに</a:t>
            </a:r>
            <a:r>
              <a:rPr lang="en-US" altLang="ja-JP" dirty="0"/>
              <a:t>SSH</a:t>
            </a:r>
            <a:r>
              <a:rPr lang="ja-JP" altLang="en-US"/>
              <a:t>の「つなぎますか</a:t>
            </a:r>
            <a:r>
              <a:rPr lang="en-US" altLang="ja-JP" dirty="0"/>
              <a:t>? yes/no</a:t>
            </a:r>
            <a:r>
              <a:rPr lang="ja-JP" altLang="en-US"/>
              <a:t>」の要求を避けるための設定が必要</a:t>
            </a:r>
            <a:endParaRPr lang="en-US" altLang="ja-JP" dirty="0"/>
          </a:p>
          <a:p>
            <a:r>
              <a:rPr lang="ja-JP" altLang="en-US"/>
              <a:t>標準的な</a:t>
            </a:r>
            <a:r>
              <a:rPr lang="en-US" altLang="ja-JP" dirty="0"/>
              <a:t>SSH</a:t>
            </a:r>
            <a:r>
              <a:rPr lang="ja-JP" altLang="en-US"/>
              <a:t>の接続先の公開鍵鍵登録の設定</a:t>
            </a:r>
            <a:endParaRPr lang="en-US" altLang="ja-JP" dirty="0"/>
          </a:p>
          <a:p>
            <a:pPr lvl="1"/>
            <a:r>
              <a:rPr lang="ja-JP" altLang="en-US"/>
              <a:t>ホストの鍵設定を読み込む</a:t>
            </a:r>
            <a:r>
              <a:rPr lang="en-US" altLang="ja-JP" dirty="0"/>
              <a:t>: </a:t>
            </a:r>
            <a:r>
              <a:rPr lang="en-US" altLang="ja-JP" dirty="0" err="1"/>
              <a:t>load_system_host_keys</a:t>
            </a:r>
            <a:r>
              <a:rPr lang="en-US" altLang="ja-JP" dirty="0"/>
              <a:t>()</a:t>
            </a:r>
          </a:p>
          <a:p>
            <a:pPr lvl="1"/>
            <a:r>
              <a:rPr lang="en-JP" dirty="0"/>
              <a:t>新規接続先をどう扱うか指定: </a:t>
            </a:r>
            <a:r>
              <a:rPr lang="en-US" dirty="0" err="1"/>
              <a:t>set_missing_host_key_policy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自動で鍵登録をするポリシ</a:t>
            </a:r>
            <a:r>
              <a:rPr lang="en-US" dirty="0"/>
              <a:t>ー: </a:t>
            </a:r>
            <a:r>
              <a:rPr lang="en-US" dirty="0" err="1"/>
              <a:t>paramiko.AutoAddPolicy</a:t>
            </a:r>
            <a:r>
              <a:rPr lang="en-US" dirty="0"/>
              <a:t>()</a:t>
            </a:r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524F-7B68-D749-94FD-A56619DE56A5}"/>
              </a:ext>
            </a:extLst>
          </p:cNvPr>
          <p:cNvSpPr txBox="1"/>
          <p:nvPr/>
        </p:nvSpPr>
        <p:spPr>
          <a:xfrm>
            <a:off x="2036384" y="4639486"/>
            <a:ext cx="77829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paramiko.SSHClient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client.load_system_host_keys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client.set_missing_host_key_policy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paramiko.AutoAddPolicy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70507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5C0E-1F0A-C64B-9E19-79628018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Paramikoの利用手順(4) : 対象ホストへの接続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208C-11CB-C046-9324-355839A7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202635"/>
            <a:ext cx="11004331" cy="5479080"/>
          </a:xfrm>
        </p:spPr>
        <p:txBody>
          <a:bodyPr/>
          <a:lstStyle/>
          <a:p>
            <a:r>
              <a:rPr lang="en-JP" dirty="0"/>
              <a:t>SSHクライアントで対象ホストに接続</a:t>
            </a:r>
          </a:p>
          <a:p>
            <a:r>
              <a:rPr lang="en-JP" dirty="0"/>
              <a:t>必要なパラメーター</a:t>
            </a:r>
          </a:p>
          <a:p>
            <a:pPr lvl="1"/>
            <a:r>
              <a:rPr lang="en-JP" dirty="0"/>
              <a:t>IP</a:t>
            </a:r>
          </a:p>
          <a:p>
            <a:pPr lvl="1"/>
            <a:r>
              <a:rPr lang="en-JP" dirty="0"/>
              <a:t>ユーザー名</a:t>
            </a:r>
          </a:p>
          <a:p>
            <a:pPr lvl="1"/>
            <a:r>
              <a:rPr lang="en-JP" dirty="0"/>
              <a:t>パスワード</a:t>
            </a:r>
          </a:p>
          <a:p>
            <a:pPr lvl="1"/>
            <a:r>
              <a:rPr lang="en-JP" dirty="0"/>
              <a:t>タイムアウト(必須ではないが指定が望ましい)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524F-7B68-D749-94FD-A56619DE56A5}"/>
              </a:ext>
            </a:extLst>
          </p:cNvPr>
          <p:cNvSpPr txBox="1"/>
          <p:nvPr/>
        </p:nvSpPr>
        <p:spPr>
          <a:xfrm>
            <a:off x="4330850" y="4523873"/>
            <a:ext cx="36038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client.connect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'10.149.11.31',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username='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password='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/4u',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timeout=3.0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197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B94C-ECB6-3045-AA03-C21C30F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Paramikoの利用手順(5) : コマンドの実行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87D-CCD9-A84E-B1B5-9BF36122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接続後にexec_commandメソッドでコマンドを実行</a:t>
            </a:r>
          </a:p>
          <a:p>
            <a:r>
              <a:rPr lang="en-JP" dirty="0"/>
              <a:t>その操作に関わる入出力オブジェクトが返り値で得られる</a:t>
            </a:r>
          </a:p>
          <a:p>
            <a:r>
              <a:rPr lang="en-JP" dirty="0"/>
              <a:t>返り値</a:t>
            </a:r>
          </a:p>
          <a:p>
            <a:pPr lvl="1"/>
            <a:r>
              <a:rPr lang="en-JP" dirty="0"/>
              <a:t>標準入力: キーボード入力をしたいときに使う</a:t>
            </a:r>
          </a:p>
          <a:p>
            <a:pPr lvl="1"/>
            <a:r>
              <a:rPr lang="en-JP" dirty="0"/>
              <a:t>標準出力: コマンドの表示結果を得たいときに使う</a:t>
            </a:r>
          </a:p>
          <a:p>
            <a:pPr lvl="1"/>
            <a:r>
              <a:rPr lang="en-JP" dirty="0"/>
              <a:t>標準エラー出力: コマンドのエラー出力を得たいときに使う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FF6CC-B003-8247-9583-207707E4CC0F}"/>
              </a:ext>
            </a:extLst>
          </p:cNvPr>
          <p:cNvSpPr/>
          <p:nvPr/>
        </p:nvSpPr>
        <p:spPr>
          <a:xfrm>
            <a:off x="2173787" y="5041604"/>
            <a:ext cx="74029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(stdin,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stderr)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client.exec_command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-a')</a:t>
            </a:r>
          </a:p>
        </p:txBody>
      </p:sp>
    </p:spTree>
    <p:extLst>
      <p:ext uri="{BB962C8B-B14F-4D97-AF65-F5344CB8AC3E}">
        <p14:creationId xmlns:p14="http://schemas.microsoft.com/office/powerpoint/2010/main" val="353299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C3DB-377D-D044-A08C-E2EA658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Paramikoの利用手順(6) : 標準出力の取得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3696-62BE-EA48-93D9-2345191F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2種類の取得方法(ほぼファイル読み込みと同じ)</a:t>
            </a:r>
          </a:p>
          <a:p>
            <a:pPr lvl="1"/>
            <a:r>
              <a:rPr lang="en-JP" dirty="0"/>
              <a:t>read関数でまとめてバイト列を取得(それを文字列に変換)</a:t>
            </a:r>
          </a:p>
          <a:p>
            <a:pPr lvl="1"/>
            <a:r>
              <a:rPr lang="en-JP" dirty="0"/>
              <a:t>forループで一行ずつ文字列を取得。コマンド出力が長い場合はこちらがおすすめ(割愛)</a:t>
            </a:r>
          </a:p>
          <a:p>
            <a:r>
              <a:rPr lang="en-JP" dirty="0"/>
              <a:t>補足: バイナリ文字列をdecodeすると文字列にできる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E1A07-AA56-A54F-9639-667429CE21FE}"/>
              </a:ext>
            </a:extLst>
          </p:cNvPr>
          <p:cNvSpPr txBox="1"/>
          <p:nvPr/>
        </p:nvSpPr>
        <p:spPr>
          <a:xfrm>
            <a:off x="4167427" y="4699497"/>
            <a:ext cx="3857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stdout.read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().decode())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99F69-2B35-AE4D-9E95-03FC5034EA03}"/>
              </a:ext>
            </a:extLst>
          </p:cNvPr>
          <p:cNvSpPr txBox="1"/>
          <p:nvPr/>
        </p:nvSpPr>
        <p:spPr>
          <a:xfrm>
            <a:off x="2743200" y="5332199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/>
              <a:t>標準出力をすべて読み込み(出力が終わるまでプログラムはストップ)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得られたバイナリの出力をUTF-8の文字列へデコード</a:t>
            </a:r>
          </a:p>
        </p:txBody>
      </p:sp>
    </p:spTree>
    <p:extLst>
      <p:ext uri="{BB962C8B-B14F-4D97-AF65-F5344CB8AC3E}">
        <p14:creationId xmlns:p14="http://schemas.microsoft.com/office/powerpoint/2010/main" val="330322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ACE6-4C8D-5B48-B3E3-239E24D2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接続のクローズ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AE7A-AE5E-3641-B581-982A27DA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コマンド発行と結果取得を任意の回数繰り返し、リモートホストが用済みになったら接続を切る</a:t>
            </a:r>
          </a:p>
          <a:p>
            <a:r>
              <a:rPr lang="en-JP" dirty="0"/>
              <a:t>接続を切らないとParamikoの内部リソースが開放されない場合があるので、</a:t>
            </a:r>
            <a:r>
              <a:rPr lang="en-JP" dirty="0">
                <a:solidFill>
                  <a:srgbClr val="FF0000"/>
                </a:solidFill>
              </a:rPr>
              <a:t>必ずcloseメソッドを呼び出すこと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1189D-5A44-D24B-8EF0-D4AEC5BA448A}"/>
              </a:ext>
            </a:extLst>
          </p:cNvPr>
          <p:cNvSpPr txBox="1"/>
          <p:nvPr/>
        </p:nvSpPr>
        <p:spPr>
          <a:xfrm>
            <a:off x="5008254" y="430462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9356E-0037-E54E-92FE-63759026EBF1}"/>
              </a:ext>
            </a:extLst>
          </p:cNvPr>
          <p:cNvSpPr txBox="1"/>
          <p:nvPr/>
        </p:nvSpPr>
        <p:spPr>
          <a:xfrm>
            <a:off x="1376856" y="5159909"/>
            <a:ext cx="10430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コマンド発行ごとにクローズせずに何度もexec_commandと出力の読み込みを繰り返してもよい。</a:t>
            </a:r>
          </a:p>
          <a:p>
            <a:r>
              <a:rPr lang="en-JP"/>
              <a:t>最後にクローズすること。</a:t>
            </a:r>
          </a:p>
        </p:txBody>
      </p:sp>
    </p:spTree>
    <p:extLst>
      <p:ext uri="{BB962C8B-B14F-4D97-AF65-F5344CB8AC3E}">
        <p14:creationId xmlns:p14="http://schemas.microsoft.com/office/powerpoint/2010/main" val="344159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444-BCE0-B246-A3C4-77A47A63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Paramiko利用時の注意点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A1A3-346D-7B40-8C5C-345F655C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ホスト追加のポリシーがないと、新規ホスト接続時にエラー終了する</a:t>
            </a:r>
          </a:p>
          <a:p>
            <a:r>
              <a:rPr lang="en-JP" dirty="0"/>
              <a:t>exec_commandを高速に連続で呼ばないこと。結果を全て取得し終わる(readの呼び出し)か、終わることが想定される時間までtime.sleep関数で待つなどしないとエラー</a:t>
            </a:r>
          </a:p>
          <a:p>
            <a:r>
              <a:rPr lang="en-JP" dirty="0"/>
              <a:t>勝手に接続が開放されないので、closeメソッドを呼ばないとリソースリークが発生して内部スレッドがどんどん増え、CPUやメモリを無駄に消費する</a:t>
            </a:r>
          </a:p>
        </p:txBody>
      </p:sp>
    </p:spTree>
    <p:extLst>
      <p:ext uri="{BB962C8B-B14F-4D97-AF65-F5344CB8AC3E}">
        <p14:creationId xmlns:p14="http://schemas.microsoft.com/office/powerpoint/2010/main" val="71899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EC79-E22F-9E4E-B201-74AE2B8A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Paramikoを呼び出すラッパー関数のサンプル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DEF1-CD80-FE4D-8DA3-98E9C18C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今までの定義を呼び出すごとに毎回書くのは面倒</a:t>
            </a:r>
          </a:p>
          <a:p>
            <a:r>
              <a:rPr lang="en-JP" dirty="0"/>
              <a:t>コマンドを引数で受け取り、得られた出力を文字列で返すラッパー関数を作成すると便利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401FF-4898-5C41-8729-36B535A54FD9}"/>
              </a:ext>
            </a:extLst>
          </p:cNvPr>
          <p:cNvSpPr/>
          <p:nvPr/>
        </p:nvSpPr>
        <p:spPr>
          <a:xfrm>
            <a:off x="1422838" y="3452648"/>
            <a:ext cx="934632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exec_command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user, password, command):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client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paramiko.SSHClient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client.set_missing_host_key_policy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paramiko.AutoAddPolicy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client.connect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username=user, password=password, timeout=3.0)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(stdin,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stderr)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client.exec_command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(command)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output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stdout.read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().decode()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2492109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862C-7666-0C4A-B8E9-4CFE7932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演習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0BE6-7DA5-0441-B3BD-5A76FC5C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paramikoを使って以下のコマンド結果を取得する</a:t>
            </a:r>
          </a:p>
          <a:p>
            <a:pPr lvl="1"/>
            <a:r>
              <a:rPr lang="en-JP" dirty="0"/>
              <a:t>cat /proc/cpuinfo</a:t>
            </a:r>
          </a:p>
          <a:p>
            <a:pPr lvl="1"/>
            <a:r>
              <a:rPr lang="en-JP" dirty="0"/>
              <a:t>cat /proc/meminfo</a:t>
            </a:r>
          </a:p>
          <a:p>
            <a:r>
              <a:rPr lang="en-JP" dirty="0"/>
              <a:t>接続先: ClusterのVIP(CVMのどれか)</a:t>
            </a:r>
          </a:p>
          <a:p>
            <a:r>
              <a:rPr lang="en-JP" dirty="0"/>
              <a:t>さきほど提示したラッパー関数を使うと簡単</a:t>
            </a:r>
          </a:p>
        </p:txBody>
      </p:sp>
    </p:spTree>
    <p:extLst>
      <p:ext uri="{BB962C8B-B14F-4D97-AF65-F5344CB8AC3E}">
        <p14:creationId xmlns:p14="http://schemas.microsoft.com/office/powerpoint/2010/main" val="816096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87FF-48D7-8344-BF4C-C6CCE9B9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PythonプログラムでJSONを処理する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1134-D9A7-8B4F-A911-66C45FBA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ParamikoでのNutanix操作、REST APIでのNutanix操作ではJSON形式のデータのやりとりが頻発する</a:t>
            </a:r>
          </a:p>
          <a:p>
            <a:r>
              <a:rPr lang="en-JP" dirty="0"/>
              <a:t>各プログラミング言語で専用のライブラリがあるが、Pythonでは辞書型とjsonモジュールのみで処理可能</a:t>
            </a:r>
          </a:p>
          <a:p>
            <a:r>
              <a:rPr lang="en-JP" dirty="0"/>
              <a:t>json.loads関数で文字列のJSONを辞書型に変換する</a:t>
            </a:r>
          </a:p>
          <a:p>
            <a:r>
              <a:rPr lang="en-JP" dirty="0"/>
              <a:t>json.dumps関数で辞書型を文字列のJSONに変換する</a:t>
            </a:r>
          </a:p>
          <a:p>
            <a:r>
              <a:rPr lang="en-JP" dirty="0"/>
              <a:t>外との通信の際には文字列のJSONを使い、Pythonのプログラム内では辞書型を使うのが一般的</a:t>
            </a:r>
          </a:p>
        </p:txBody>
      </p:sp>
    </p:spTree>
    <p:extLst>
      <p:ext uri="{BB962C8B-B14F-4D97-AF65-F5344CB8AC3E}">
        <p14:creationId xmlns:p14="http://schemas.microsoft.com/office/powerpoint/2010/main" val="3452683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DBC0-5F48-5841-B7DB-89405F14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JSON利用のサンプル(1): JSON Text -&gt; Dict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9E0E-6410-EC41-A522-33EC0CF7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ファイルに書かれているテキスト(中身はJSON)の読み込み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文字列のJSONをPythonの辞書型に変換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8DBDF-5CCA-854D-B996-7B951EF63F08}"/>
              </a:ext>
            </a:extLst>
          </p:cNvPr>
          <p:cNvSpPr txBox="1"/>
          <p:nvPr/>
        </p:nvSpPr>
        <p:spPr>
          <a:xfrm>
            <a:off x="2564524" y="3247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40374-BD8D-4B48-BC48-165FEA5A4526}"/>
              </a:ext>
            </a:extLst>
          </p:cNvPr>
          <p:cNvSpPr/>
          <p:nvPr/>
        </p:nvSpPr>
        <p:spPr>
          <a:xfrm>
            <a:off x="484789" y="2462867"/>
            <a:ext cx="507912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json</a:t>
            </a:r>
          </a:p>
          <a:p>
            <a:b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'input.json'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fin: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text = fin.read()</a:t>
            </a:r>
          </a:p>
          <a:p>
            <a:b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 = json.loads(text)</a:t>
            </a:r>
          </a:p>
          <a:p>
            <a:r>
              <a:rPr lang="en-US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(d)</a:t>
            </a:r>
          </a:p>
          <a:p>
            <a:r>
              <a:rPr lang="en-US" sz="160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>
                <a:solidFill>
                  <a:srgbClr val="D4D4D4"/>
                </a:solidFill>
                <a:latin typeface="Menlo" panose="020B0609030804020204" pitchFamily="49" charset="0"/>
              </a:rPr>
              <a:t>(d[</a:t>
            </a:r>
            <a:r>
              <a:rPr lang="en-US" sz="1600">
                <a:solidFill>
                  <a:srgbClr val="CE9178"/>
                </a:solidFill>
                <a:latin typeface="Menlo" panose="020B0609030804020204" pitchFamily="49" charset="0"/>
              </a:rPr>
              <a:t>'children'</a:t>
            </a:r>
            <a:r>
              <a:rPr lang="en-US" sz="160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sz="160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Menlo" panose="020B0609030804020204" pitchFamily="49" charset="0"/>
              </a:rPr>
              <a:t>][</a:t>
            </a:r>
            <a:r>
              <a:rPr lang="en-US" sz="1600">
                <a:solidFill>
                  <a:srgbClr val="CE9178"/>
                </a:solidFill>
                <a:latin typeface="Menlo" panose="020B0609030804020204" pitchFamily="49" charset="0"/>
              </a:rPr>
              <a:t>'name'</a:t>
            </a:r>
            <a:r>
              <a:rPr lang="en-US" sz="160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1A689-3329-6140-A2A7-A5973C3E0D96}"/>
              </a:ext>
            </a:extLst>
          </p:cNvPr>
          <p:cNvSpPr/>
          <p:nvPr/>
        </p:nvSpPr>
        <p:spPr>
          <a:xfrm>
            <a:off x="483475" y="5372510"/>
            <a:ext cx="1122505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python3 load_json.py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{'name': 'taro', 'age': 40, 'children': [{'name': 'ichiro', 'age': 10}, {'name': 'jiro', 'age': 5}]}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ichiro</a:t>
            </a:r>
            <a:endParaRPr lang="en-JP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248FF3-57EE-804C-B77D-AFEA31058D81}"/>
              </a:ext>
            </a:extLst>
          </p:cNvPr>
          <p:cNvSpPr/>
          <p:nvPr/>
        </p:nvSpPr>
        <p:spPr>
          <a:xfrm>
            <a:off x="6253658" y="2462867"/>
            <a:ext cx="5389178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"taro"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"age"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 </a:t>
            </a:r>
          </a:p>
          <a:p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"children"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{</a:t>
            </a:r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"ichiro"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{</a:t>
            </a:r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"jiro"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]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0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3F1D-56EE-3E49-97DA-26EE0A04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APIの参考ページ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6BDB-9995-8C49-B6C2-9D7870F1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Nutanix Portalのドキュメント</a:t>
            </a:r>
          </a:p>
          <a:p>
            <a:r>
              <a:rPr lang="en-JP"/>
              <a:t>Nutanix Developer Portal: </a:t>
            </a:r>
            <a:r>
              <a:rPr lang="en-US">
                <a:hlinkClick r:id="rId2"/>
              </a:rPr>
              <a:t>https://www.nutanix.dev/</a:t>
            </a:r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0BFBF-CF94-5E49-AB22-2055AB5F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45" y="2659117"/>
            <a:ext cx="8620109" cy="3634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1541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67DA-FECC-E443-9DAC-71B73897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JSON利用のサンプル(1): Dict -&gt; JSON TEXT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023-009B-2745-9872-D7AF02DA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Pythonのプログラム内ではJSONを辞書型として使う</a:t>
            </a:r>
          </a:p>
          <a:p>
            <a:r>
              <a:rPr lang="en-JP"/>
              <a:t>保存したりネットワークなどで送る際はテキストに変換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B56FB-72C7-2145-A4DE-B716ED1E101F}"/>
              </a:ext>
            </a:extLst>
          </p:cNvPr>
          <p:cNvSpPr/>
          <p:nvPr/>
        </p:nvSpPr>
        <p:spPr>
          <a:xfrm>
            <a:off x="838200" y="2267043"/>
            <a:ext cx="6096000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json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 = {</a:t>
            </a:r>
          </a:p>
          <a:p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"uuid"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"f7a54088-9860-458b-a723-8b9e577f0c8f"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"name"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"vm1"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"memory"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"2048mb"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'out1.json'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fout: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fout.write(json.dumps(d))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'out2.json'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fout: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fout.write(json.dumps(d,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D2E7A-DD41-1C4D-AC43-ED71AE832132}"/>
              </a:ext>
            </a:extLst>
          </p:cNvPr>
          <p:cNvSpPr/>
          <p:nvPr/>
        </p:nvSpPr>
        <p:spPr>
          <a:xfrm>
            <a:off x="838200" y="4894204"/>
            <a:ext cx="10649607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JP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{"uuid": "f7a54088-9860-458b-a723-8b9e577f0c8f", "name": "vm1", "memory": "2048mb"}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FD8BC-85B1-4F43-9748-ED98C34B8907}"/>
              </a:ext>
            </a:extLst>
          </p:cNvPr>
          <p:cNvSpPr/>
          <p:nvPr/>
        </p:nvSpPr>
        <p:spPr>
          <a:xfrm>
            <a:off x="838200" y="5397706"/>
            <a:ext cx="702091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"uuid": "f7a54088-9860-458b-a723-8b9e577f0c8f",</a:t>
            </a: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"name": "vm1",</a:t>
            </a: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"memory": "2048mb"</a:t>
            </a:r>
          </a:p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JP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07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D739-90D3-244D-BE91-77B1DC13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ParamikoでNutanixを自動操縦する(1)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527B-B081-D14F-9464-3A1DAF4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Linux的な利用法は可能</a:t>
            </a:r>
          </a:p>
          <a:p>
            <a:r>
              <a:rPr lang="en-JP" dirty="0"/>
              <a:t>ncli(クラスタの操作)やacli(ハイパーバイザー(AHV)の操作)を使うと様々なNutanix独自の操作を呼び出せる</a:t>
            </a:r>
          </a:p>
          <a:p>
            <a:r>
              <a:rPr lang="en-JP" dirty="0">
                <a:solidFill>
                  <a:srgbClr val="FF0000"/>
                </a:solidFill>
              </a:rPr>
              <a:t>コマンド出力結果をJSON形式にすることで、通常の出力(人間向け)よりもプログラムで処理しやすくなる</a:t>
            </a:r>
          </a:p>
          <a:p>
            <a:r>
              <a:rPr lang="en-JP" dirty="0"/>
              <a:t>acliのJSON出力取得法: オプションで「-o json」を指定</a:t>
            </a:r>
          </a:p>
          <a:p>
            <a:r>
              <a:rPr lang="en-JP" dirty="0"/>
              <a:t>ncliのJSON出力取得法: オプションで「--json=true」を指定</a:t>
            </a:r>
          </a:p>
        </p:txBody>
      </p:sp>
    </p:spTree>
    <p:extLst>
      <p:ext uri="{BB962C8B-B14F-4D97-AF65-F5344CB8AC3E}">
        <p14:creationId xmlns:p14="http://schemas.microsoft.com/office/powerpoint/2010/main" val="1983109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994D-81EE-5548-BFD8-8F9EB4A8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ParamikoでNutanixを自動操縦する(2)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C14F-D7E5-8F44-8AC4-2321526C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NCLIやACLIはパスが通っていないと利用できない</a:t>
            </a:r>
          </a:p>
          <a:p>
            <a:r>
              <a:rPr lang="en-JP"/>
              <a:t>遠隔操作時はパスをまず通す必要があり、それには専用のスクリプトを「</a:t>
            </a:r>
            <a:r>
              <a:rPr lang="en-US">
                <a:solidFill>
                  <a:srgbClr val="FF0000"/>
                </a:solidFill>
              </a:rPr>
              <a:t>source /etc/profile</a:t>
            </a:r>
            <a:r>
              <a:rPr lang="en-JP"/>
              <a:t>」として通す。もしくは絶対パスを利用する</a:t>
            </a:r>
          </a:p>
          <a:p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12900-73F6-EF46-9B3B-BC63117B269D}"/>
              </a:ext>
            </a:extLst>
          </p:cNvPr>
          <p:cNvSpPr txBox="1"/>
          <p:nvPr/>
        </p:nvSpPr>
        <p:spPr>
          <a:xfrm>
            <a:off x="9732579" y="578418"/>
            <a:ext cx="2097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$ which ncli</a:t>
            </a:r>
          </a:p>
          <a:p>
            <a:r>
              <a:rPr lang="en-US" sz="2400"/>
              <a:t>~/prism/cli/ncli</a:t>
            </a:r>
            <a:endParaRPr lang="en-JP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27933-3D9A-884A-ADF0-8C0A7E03962C}"/>
              </a:ext>
            </a:extLst>
          </p:cNvPr>
          <p:cNvSpPr txBox="1"/>
          <p:nvPr/>
        </p:nvSpPr>
        <p:spPr>
          <a:xfrm>
            <a:off x="1254770" y="3155732"/>
            <a:ext cx="96824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 nutanix@10.149.161.31 "ncli cluster info"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bash: ncli: command not found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 nutanix@10.149.161.31 "source /etc/profile; ncli cluster info"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Cluster Id                : 0005a8d1-abf6-a1d0-0000-000000011431::70705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Cluster Uuid              : 0005a8d1-abf6-a1d0-0000-000000011431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 ssh nutanix@10.149.161.31 "/home/nutanix/prism/cli/ncli cluster info"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Cluster Id                : 0005a8d1-abf6-a1d0-0000-000000011431::70705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Cluster Uuid              : 0005a8d1-abf6-a1d0-0000-000000011431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J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67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D0A0-1A6B-B046-99D9-DB9D379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JP" dirty="0"/>
              <a:t>cliのJSON出力例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B1F3-562C-924A-A5CF-8EA58101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ncli</a:t>
            </a:r>
            <a:r>
              <a:rPr lang="en-US" dirty="0"/>
              <a:t> &lt;</a:t>
            </a:r>
            <a:r>
              <a:rPr lang="en-US" dirty="0" err="1"/>
              <a:t>コマンド</a:t>
            </a:r>
            <a:r>
              <a:rPr lang="en-US" dirty="0"/>
              <a:t>&gt; --json=true </a:t>
            </a:r>
            <a:r>
              <a:rPr lang="ja-JP" altLang="en-US"/>
              <a:t>とすると、出力が</a:t>
            </a:r>
            <a:r>
              <a:rPr lang="en-US" altLang="ja-JP" dirty="0"/>
              <a:t>JSON</a:t>
            </a:r>
            <a:r>
              <a:rPr lang="ja-JP" altLang="en-US"/>
              <a:t>となる</a:t>
            </a:r>
            <a:endParaRPr lang="en-US" dirty="0"/>
          </a:p>
          <a:p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44310-22E5-D640-AB73-0EAE629211EA}"/>
              </a:ext>
            </a:extLst>
          </p:cNvPr>
          <p:cNvSpPr txBox="1"/>
          <p:nvPr/>
        </p:nvSpPr>
        <p:spPr>
          <a:xfrm>
            <a:off x="1082565" y="2775638"/>
            <a:ext cx="979307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nutanix@NTNX-15SM60250162-A-CVM:10.149.11.31:~$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ncli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host ls --json=true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data":[{"serviceVMId":"00058df6-b289-00c6-0000-000000007527::16986566","uuid":"a0dd6b68-25e5-48af-ab5f-e9ba62f67657","diskHardwareConfigs":{"1":{"serialNumber":"BTHC512000551P6PGN","diskId":"00058df6-b289-00c6-0000-000000007527::16986577","diskUuid":"fab33afc-96f9-4340-b76a-87b695feb335","location":1,"bad":false,"mounted":true,"mountPath":"/home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nutanix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/data/stargate-storage/disks/BTHC512000551P6PGN",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13027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121-51E3-8741-BFCF-7608B379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acliのJSON出力例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FFA-CFB3-B647-A1E4-E8DE8A28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acli</a:t>
            </a:r>
            <a:r>
              <a:rPr lang="en-US" dirty="0"/>
              <a:t> -o json </a:t>
            </a:r>
            <a:r>
              <a:rPr lang="ja-JP" altLang="en-US"/>
              <a:t>とすると、出力が</a:t>
            </a:r>
            <a:r>
              <a:rPr lang="en-US" altLang="ja-JP" dirty="0"/>
              <a:t>JSON</a:t>
            </a:r>
            <a:r>
              <a:rPr lang="ja-JP" altLang="en-US"/>
              <a:t>となる</a:t>
            </a:r>
            <a:endParaRPr lang="en-US" dirty="0"/>
          </a:p>
          <a:p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CB2F3-8A79-8E4D-A696-5AE733109BEB}"/>
              </a:ext>
            </a:extLst>
          </p:cNvPr>
          <p:cNvSpPr txBox="1"/>
          <p:nvPr/>
        </p:nvSpPr>
        <p:spPr>
          <a:xfrm>
            <a:off x="1111470" y="2603857"/>
            <a:ext cx="949692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nutanix@NTNX-15SM60250162-A-CVM:10.149.11.31:~$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acli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json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host.list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{"status": 0, "data": [{"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"AHV", "schedulable": true,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"10.149.11.21",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"a99e2678-3f60-4b37-b201-5d0cfd226ed5",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 {"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"AHV", "schedulable": true,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"10.149.11.22",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"1a1d1102-64ab-4cc1-a736-684a4ed83464",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 {"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"AHV", "schedulable": true,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"10.149.11.23",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"de80adb3-f889-4139-bd68-b6e1d974d036",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"}, {"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"AHV", "schedulable": true,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"10.149.11.24",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"a0dd6b68-25e5-48af-ab5f-e9ba62f67657",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hypervisorType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"}], "error": null}</a:t>
            </a:r>
          </a:p>
        </p:txBody>
      </p:sp>
    </p:spTree>
    <p:extLst>
      <p:ext uri="{BB962C8B-B14F-4D97-AF65-F5344CB8AC3E}">
        <p14:creationId xmlns:p14="http://schemas.microsoft.com/office/powerpoint/2010/main" val="2745615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7B5-2C16-BF48-9A54-A4BBD96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サンプル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F906-B7BC-FE42-A840-A9E710EB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ncli host lsの結果をjsonでリモートから取得する</a:t>
            </a:r>
          </a:p>
          <a:p>
            <a:r>
              <a:rPr lang="en-JP"/>
              <a:t>jsonをpythonのdictに変換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24A9F-D8EC-1249-B5A3-05C7420D1CE0}"/>
              </a:ext>
            </a:extLst>
          </p:cNvPr>
          <p:cNvSpPr txBox="1"/>
          <p:nvPr/>
        </p:nvSpPr>
        <p:spPr>
          <a:xfrm>
            <a:off x="729787" y="2243706"/>
            <a:ext cx="1073242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import paramiko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IP = '10.149.161.41'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USERNAME = 'nutanix'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PASSWORD = 'nutanix/4u'</a:t>
            </a:r>
          </a:p>
          <a:p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def exec_command(ip, user, password, command):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client = paramiko.SSHClient()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client.load_system_host_keys()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client.set_missing_host_key_policy(paramiko.AutoAddPolicy())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client.connect(ip, username=user, password=password, timeout=3.0)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(stdin, stdout, stderr) = client.exec_command(command)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output = stdout.read().decode()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client.close()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return output</a:t>
            </a:r>
          </a:p>
          <a:p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output = exec_command(IP, USERNAME, PASSWORD,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'source /etc/profile; ncli --json=true host ls'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print(json.loads(output))</a:t>
            </a:r>
          </a:p>
        </p:txBody>
      </p:sp>
    </p:spTree>
    <p:extLst>
      <p:ext uri="{BB962C8B-B14F-4D97-AF65-F5344CB8AC3E}">
        <p14:creationId xmlns:p14="http://schemas.microsoft.com/office/powerpoint/2010/main" val="3166772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CBD-9A7D-5141-87EB-664A2900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演習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6CEE-C3BA-C142-A2E7-5C97FD49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CVMに接続して、データレジリエンシーステータスを取得するプログラムを書く</a:t>
            </a:r>
          </a:p>
          <a:p>
            <a:r>
              <a:rPr lang="en-JP" dirty="0"/>
              <a:t>結果は文字列ではなく、辞書型にすること</a:t>
            </a:r>
          </a:p>
          <a:p>
            <a:r>
              <a:rPr lang="en-JP" dirty="0"/>
              <a:t>ncliコマンド: </a:t>
            </a:r>
            <a:r>
              <a:rPr lang="en-US"/>
              <a:t>ncli cluster get-domain-fault-tolerance-status type=node</a:t>
            </a:r>
          </a:p>
          <a:p>
            <a:r>
              <a:rPr lang="en-US"/>
              <a:t>辞書データ内のFREE_SPACEのnumberOfFailuresTolerableを取得する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98162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75B7-BC92-0742-89D6-B657EEF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さらなる発展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7A21-F967-4E4B-8D59-6A133A3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複数のコマンドをつなぎ合わせる処理の実装</a:t>
            </a:r>
          </a:p>
          <a:p>
            <a:r>
              <a:rPr lang="en-JP"/>
              <a:t>例</a:t>
            </a:r>
          </a:p>
          <a:p>
            <a:pPr lvl="1"/>
            <a:r>
              <a:rPr lang="en-JP"/>
              <a:t>コンテナの一覧を取得</a:t>
            </a:r>
          </a:p>
          <a:p>
            <a:pPr lvl="1"/>
            <a:r>
              <a:rPr lang="en-JP"/>
              <a:t>ネットワークの一覧を取得</a:t>
            </a:r>
          </a:p>
          <a:p>
            <a:pPr lvl="1"/>
            <a:r>
              <a:rPr lang="en-JP"/>
              <a:t>仮想マシンの一覧を取得</a:t>
            </a:r>
          </a:p>
          <a:p>
            <a:pPr lvl="1"/>
            <a:r>
              <a:rPr lang="en-JP"/>
              <a:t>どの仮想マシンがどのコンテナを使っているか、どのネットワークに接続されているかをリスト形式などで分類表示する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1045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JP" dirty="0"/>
              <a:t>第3部</a:t>
            </a:r>
            <a:br>
              <a:rPr lang="en-JP" dirty="0"/>
            </a:br>
            <a:br>
              <a:rPr lang="en-JP" dirty="0"/>
            </a:br>
            <a:r>
              <a:rPr lang="en-JP" dirty="0"/>
              <a:t>REST APIの操作</a:t>
            </a:r>
          </a:p>
        </p:txBody>
      </p:sp>
    </p:spTree>
    <p:extLst>
      <p:ext uri="{BB962C8B-B14F-4D97-AF65-F5344CB8AC3E}">
        <p14:creationId xmlns:p14="http://schemas.microsoft.com/office/powerpoint/2010/main" val="1769074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6F8F-D955-2B42-BA15-7884E35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REST APIの目次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BC19-4B9E-604A-BCDD-7FCA371B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前提知識: HTTP</a:t>
            </a:r>
          </a:p>
          <a:p>
            <a:pPr lvl="1"/>
            <a:r>
              <a:rPr lang="en-JP"/>
              <a:t>リクエストとレスポンス</a:t>
            </a:r>
          </a:p>
          <a:p>
            <a:pPr lvl="1"/>
            <a:r>
              <a:rPr lang="en-JP"/>
              <a:t>URLで対象のリソースを選択</a:t>
            </a:r>
          </a:p>
          <a:p>
            <a:pPr lvl="1"/>
            <a:r>
              <a:rPr lang="en-JP"/>
              <a:t>HTTPメソッドで操作を選択</a:t>
            </a:r>
          </a:p>
          <a:p>
            <a:pPr lvl="1"/>
            <a:r>
              <a:rPr lang="en-JP"/>
              <a:t>ヘッダーとボディで詳細な情報をやりとり</a:t>
            </a:r>
          </a:p>
          <a:p>
            <a:r>
              <a:rPr lang="en-JP"/>
              <a:t>REST API</a:t>
            </a:r>
          </a:p>
          <a:p>
            <a:pPr lvl="1"/>
            <a:r>
              <a:rPr lang="en-JP"/>
              <a:t>操作の種類(CRUD)とJSON</a:t>
            </a:r>
          </a:p>
          <a:p>
            <a:pPr lvl="1"/>
            <a:r>
              <a:rPr lang="en-JP"/>
              <a:t>NutanixのGet(Read)操作</a:t>
            </a:r>
          </a:p>
          <a:p>
            <a:pPr lvl="1"/>
            <a:r>
              <a:rPr lang="en-JP"/>
              <a:t>NutanixのPost(Create)操作</a:t>
            </a:r>
          </a:p>
          <a:p>
            <a:pPr lvl="1"/>
            <a:r>
              <a:rPr lang="en-JP"/>
              <a:t>NutanixのPut(Update)操作</a:t>
            </a:r>
          </a:p>
          <a:p>
            <a:pPr lvl="1"/>
            <a:r>
              <a:rPr lang="en-JP"/>
              <a:t>NutanixのDelete操作</a:t>
            </a:r>
          </a:p>
        </p:txBody>
      </p:sp>
    </p:spTree>
    <p:extLst>
      <p:ext uri="{BB962C8B-B14F-4D97-AF65-F5344CB8AC3E}">
        <p14:creationId xmlns:p14="http://schemas.microsoft.com/office/powerpoint/2010/main" val="225325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JP" dirty="0"/>
              <a:t>第1部</a:t>
            </a:r>
            <a:br>
              <a:rPr lang="en-JP" dirty="0"/>
            </a:br>
            <a:br>
              <a:rPr lang="en-JP" dirty="0"/>
            </a:br>
            <a:r>
              <a:rPr lang="en-JP" dirty="0"/>
              <a:t>インフラ自動化の全体像とNutanix</a:t>
            </a:r>
          </a:p>
        </p:txBody>
      </p:sp>
    </p:spTree>
    <p:extLst>
      <p:ext uri="{BB962C8B-B14F-4D97-AF65-F5344CB8AC3E}">
        <p14:creationId xmlns:p14="http://schemas.microsoft.com/office/powerpoint/2010/main" val="299853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ED42-3332-6A4E-B070-3DCC8DC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リクエストとレスポンス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7EE8-699B-5643-A5FC-A3245E1C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202635"/>
            <a:ext cx="11098924" cy="5479080"/>
          </a:xfrm>
        </p:spPr>
        <p:txBody>
          <a:bodyPr>
            <a:normAutofit/>
          </a:bodyPr>
          <a:lstStyle/>
          <a:p>
            <a:r>
              <a:rPr lang="en-US" sz="2400" dirty="0"/>
              <a:t>HTTP : Hyper Text Transfer Protocol</a:t>
            </a:r>
          </a:p>
          <a:p>
            <a:r>
              <a:rPr lang="en-US" sz="2400" dirty="0"/>
              <a:t>Web(Internet)</a:t>
            </a:r>
            <a:r>
              <a:rPr lang="ja-JP" altLang="en-US" sz="2400"/>
              <a:t>でデータをやりとりするためのプロトコル</a:t>
            </a:r>
            <a:r>
              <a:rPr lang="en-US" sz="2400" dirty="0"/>
              <a:t>.</a:t>
            </a:r>
          </a:p>
          <a:p>
            <a:r>
              <a:rPr lang="en-US" sz="2400" dirty="0"/>
              <a:t>「HTTP </a:t>
            </a:r>
            <a:r>
              <a:rPr lang="ja-JP" altLang="en-US" sz="2400"/>
              <a:t>クライアント」が</a:t>
            </a:r>
            <a:r>
              <a:rPr lang="en-US" sz="2400" dirty="0"/>
              <a:t> 「HTTP </a:t>
            </a:r>
            <a:r>
              <a:rPr lang="ja-JP" altLang="en-US" sz="2400"/>
              <a:t>サーバー」に対してリクエストを送る</a:t>
            </a:r>
            <a:endParaRPr lang="en-US" altLang="ja-JP" sz="2400" dirty="0"/>
          </a:p>
          <a:p>
            <a:r>
              <a:rPr lang="en-US" sz="2400" dirty="0"/>
              <a:t>「HTTP</a:t>
            </a:r>
            <a:r>
              <a:rPr lang="ja-JP" altLang="en-US" sz="2400"/>
              <a:t>サーバー」が「</a:t>
            </a:r>
            <a:r>
              <a:rPr lang="en-US" altLang="ja-JP" sz="2400" dirty="0"/>
              <a:t>HTTP</a:t>
            </a:r>
            <a:r>
              <a:rPr lang="ja-JP" altLang="en-US" sz="2400"/>
              <a:t>クライアント」に対してレスポンスを返す</a:t>
            </a:r>
            <a:endParaRPr lang="en-US" sz="2400" dirty="0"/>
          </a:p>
          <a:p>
            <a:endParaRPr lang="en-JP" sz="240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77D50EE-B83E-8D4C-8ED0-64FDF1BAEBF0}"/>
              </a:ext>
            </a:extLst>
          </p:cNvPr>
          <p:cNvSpPr/>
          <p:nvPr/>
        </p:nvSpPr>
        <p:spPr>
          <a:xfrm>
            <a:off x="5388292" y="434340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6FD25-FE30-EE4B-9DDF-6D00E0A575D2}"/>
              </a:ext>
            </a:extLst>
          </p:cNvPr>
          <p:cNvSpPr txBox="1"/>
          <p:nvPr/>
        </p:nvSpPr>
        <p:spPr>
          <a:xfrm>
            <a:off x="5886982" y="473055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9415E99-BD66-7249-9F4F-62405AD4CD20}"/>
              </a:ext>
            </a:extLst>
          </p:cNvPr>
          <p:cNvSpPr/>
          <p:nvPr/>
        </p:nvSpPr>
        <p:spPr>
          <a:xfrm>
            <a:off x="3851910" y="434340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8FC01-2A48-6A4B-B191-F89F3B31EC9C}"/>
              </a:ext>
            </a:extLst>
          </p:cNvPr>
          <p:cNvSpPr txBox="1"/>
          <p:nvPr/>
        </p:nvSpPr>
        <p:spPr>
          <a:xfrm>
            <a:off x="3982939" y="3914148"/>
            <a:ext cx="46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Request. http://</a:t>
            </a:r>
            <a:r>
              <a:rPr lang="en-US" dirty="0" err="1"/>
              <a:t>www.instagram.com</a:t>
            </a:r>
            <a:r>
              <a:rPr lang="en-US" dirty="0"/>
              <a:t>/~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15B60F9-330A-BC4D-86BC-619C1A5C9F33}"/>
              </a:ext>
            </a:extLst>
          </p:cNvPr>
          <p:cNvSpPr/>
          <p:nvPr/>
        </p:nvSpPr>
        <p:spPr>
          <a:xfrm rot="10800000">
            <a:off x="3851910" y="515735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63A0F-143C-6A41-B8AE-755B25DF7819}"/>
              </a:ext>
            </a:extLst>
          </p:cNvPr>
          <p:cNvSpPr txBox="1"/>
          <p:nvPr/>
        </p:nvSpPr>
        <p:spPr>
          <a:xfrm>
            <a:off x="3982939" y="5770364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Response.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C971B9-D198-9848-B55E-D723370B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4" y="5474110"/>
            <a:ext cx="937903" cy="937903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81A5AB1-331F-D24D-B420-B39A72B086A1}"/>
              </a:ext>
            </a:extLst>
          </p:cNvPr>
          <p:cNvSpPr/>
          <p:nvPr/>
        </p:nvSpPr>
        <p:spPr>
          <a:xfrm>
            <a:off x="1717062" y="3356891"/>
            <a:ext cx="2337045" cy="642356"/>
          </a:xfrm>
          <a:prstGeom prst="wedgeRoundRectCallout">
            <a:avLst>
              <a:gd name="adj1" fmla="val -39418"/>
              <a:gd name="adj2" fmla="val 8588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A0D994F-652B-ED44-8962-329FDEC6BB40}"/>
              </a:ext>
            </a:extLst>
          </p:cNvPr>
          <p:cNvSpPr/>
          <p:nvPr/>
        </p:nvSpPr>
        <p:spPr>
          <a:xfrm>
            <a:off x="7798770" y="5810519"/>
            <a:ext cx="2337045" cy="732092"/>
          </a:xfrm>
          <a:prstGeom prst="wedgeRoundRectCallout">
            <a:avLst>
              <a:gd name="adj1" fmla="val 27098"/>
              <a:gd name="adj2" fmla="val -8894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DFCE4-FF89-844C-8444-D7CDC7D6CD6B}"/>
              </a:ext>
            </a:extLst>
          </p:cNvPr>
          <p:cNvSpPr txBox="1"/>
          <p:nvPr/>
        </p:nvSpPr>
        <p:spPr>
          <a:xfrm>
            <a:off x="1869921" y="34934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犬の画像ください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D193C-9B16-CA46-9B9B-B7D543A1A4B0}"/>
              </a:ext>
            </a:extLst>
          </p:cNvPr>
          <p:cNvSpPr txBox="1"/>
          <p:nvPr/>
        </p:nvSpPr>
        <p:spPr>
          <a:xfrm>
            <a:off x="8526780" y="60140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どうぞ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0087E-BE0C-0244-A1FF-C24921E1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71" y="3999247"/>
            <a:ext cx="2017263" cy="20172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3283E-3A6F-1147-93B3-74ECE7BF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130" y="4076354"/>
            <a:ext cx="1574931" cy="15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4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F346-4B31-424B-8F46-FB1D0A55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URL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3DB9-727C-364B-89F4-FF675894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URL(</a:t>
            </a:r>
            <a:r>
              <a:rPr lang="en-US" dirty="0">
                <a:hlinkClick r:id="rId2"/>
              </a:rPr>
              <a:t>https://www.yahoo.co.jp/auction/</a:t>
            </a:r>
            <a:r>
              <a:rPr lang="en-US" dirty="0"/>
              <a:t>)の中身</a:t>
            </a:r>
          </a:p>
          <a:p>
            <a:pPr lvl="1"/>
            <a:r>
              <a:rPr lang="ja-JP" altLang="en-US"/>
              <a:t>プロトコル</a:t>
            </a:r>
            <a:r>
              <a:rPr lang="en-US" altLang="ja-JP" dirty="0"/>
              <a:t>: https (</a:t>
            </a:r>
            <a:r>
              <a:rPr lang="ja-JP" altLang="en-US"/>
              <a:t>セキュアな</a:t>
            </a:r>
            <a:r>
              <a:rPr lang="en-US" altLang="ja-JP" dirty="0"/>
              <a:t>HTTP)</a:t>
            </a:r>
          </a:p>
          <a:p>
            <a:pPr lvl="1"/>
            <a:r>
              <a:rPr lang="ja-JP" altLang="en-US"/>
              <a:t>サーバー名</a:t>
            </a:r>
            <a:r>
              <a:rPr lang="en-US" altLang="ja-JP"/>
              <a:t>(</a:t>
            </a:r>
            <a:r>
              <a:rPr lang="ja-JP" altLang="en-US"/>
              <a:t>ドメイン</a:t>
            </a:r>
            <a:r>
              <a:rPr lang="en-US" altLang="ja-JP"/>
              <a:t>)</a:t>
            </a:r>
            <a:r>
              <a:rPr lang="en-US" altLang="ja-JP" dirty="0"/>
              <a:t>: </a:t>
            </a:r>
            <a:r>
              <a:rPr lang="en-US" altLang="ja-JP" dirty="0">
                <a:hlinkClick r:id="rId3"/>
              </a:rPr>
              <a:t>www.yahoo.co.jp</a:t>
            </a:r>
            <a:endParaRPr lang="en-US" altLang="ja-JP" dirty="0"/>
          </a:p>
          <a:p>
            <a:pPr lvl="1"/>
            <a:r>
              <a:rPr lang="ja-JP" altLang="en-US"/>
              <a:t>サーバー内のパス</a:t>
            </a:r>
            <a:r>
              <a:rPr lang="en-US" altLang="ja-JP" dirty="0"/>
              <a:t> : /auction/</a:t>
            </a:r>
          </a:p>
          <a:p>
            <a:r>
              <a:rPr lang="en-JP"/>
              <a:t>補足</a:t>
            </a:r>
          </a:p>
          <a:p>
            <a:pPr lvl="1"/>
            <a:r>
              <a:rPr lang="en-JP"/>
              <a:t>ポート番号は「https://www.yahoo.co.jp:8443/」などとドメイン後に指定。デフォルトのポートは指定不要</a:t>
            </a:r>
          </a:p>
          <a:p>
            <a:pPr lvl="1"/>
            <a:r>
              <a:rPr lang="en-JP"/>
              <a:t>URLの後にはオプション情報が付与可能。JavaScriptやサーバーで利用可能「?key1=value1&amp;key2=value2」など</a:t>
            </a:r>
          </a:p>
        </p:txBody>
      </p:sp>
    </p:spTree>
    <p:extLst>
      <p:ext uri="{BB962C8B-B14F-4D97-AF65-F5344CB8AC3E}">
        <p14:creationId xmlns:p14="http://schemas.microsoft.com/office/powerpoint/2010/main" val="2848281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60E-0FD7-4140-8489-CC15FDB1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メソッド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67FC-FE99-5145-B3CF-6304B8B8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クライアントがサーバーに送るリクエストの「種類」</a:t>
            </a:r>
            <a:endParaRPr lang="en-US" altLang="ja-JP" dirty="0"/>
          </a:p>
          <a:p>
            <a:r>
              <a:rPr lang="en-US" altLang="ja-JP"/>
              <a:t>REST API</a:t>
            </a:r>
            <a:r>
              <a:rPr lang="ja-JP" altLang="en-US"/>
              <a:t>で使う主要なメソッド</a:t>
            </a:r>
            <a:endParaRPr lang="en-US" altLang="ja-JP" dirty="0"/>
          </a:p>
          <a:p>
            <a:pPr lvl="1"/>
            <a:r>
              <a:rPr lang="en-US" dirty="0"/>
              <a:t>GET : </a:t>
            </a:r>
            <a:r>
              <a:rPr lang="ja-JP" altLang="en-US"/>
              <a:t>サーバーから情報を取得</a:t>
            </a:r>
            <a:endParaRPr lang="en-US" dirty="0"/>
          </a:p>
          <a:p>
            <a:pPr lvl="1"/>
            <a:r>
              <a:rPr lang="en-US" dirty="0"/>
              <a:t>POST : </a:t>
            </a:r>
            <a:r>
              <a:rPr lang="ja-JP" altLang="en-US"/>
              <a:t>サーバーにデータを送信</a:t>
            </a:r>
            <a:r>
              <a:rPr lang="en-US" altLang="ja-JP" dirty="0"/>
              <a:t>(</a:t>
            </a:r>
            <a:r>
              <a:rPr lang="ja-JP" altLang="en-US"/>
              <a:t>ログイン情報など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PUT : </a:t>
            </a:r>
            <a:r>
              <a:rPr lang="ja-JP" altLang="en-US"/>
              <a:t>サーバーにデータを保存</a:t>
            </a:r>
            <a:r>
              <a:rPr lang="en-US" altLang="ja-JP" dirty="0"/>
              <a:t>(</a:t>
            </a:r>
            <a:r>
              <a:rPr lang="ja-JP" altLang="en-US"/>
              <a:t>画像ファイルの保存など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DELETE : </a:t>
            </a:r>
            <a:r>
              <a:rPr lang="ja-JP" altLang="en-US"/>
              <a:t>サーバーのデータを削除</a:t>
            </a:r>
            <a:endParaRPr lang="en-US" altLang="ja-JP"/>
          </a:p>
          <a:p>
            <a:r>
              <a:rPr lang="ja-JP" altLang="en-US" dirty="0"/>
              <a:t>その他のメソッド</a:t>
            </a:r>
            <a:r>
              <a:rPr lang="en-US" altLang="ja-JP" dirty="0"/>
              <a:t>(REST API</a:t>
            </a:r>
            <a:r>
              <a:rPr lang="ja-JP" altLang="en-US" dirty="0"/>
              <a:t>ではあまり使わない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HEAD : GET</a:t>
            </a:r>
            <a:r>
              <a:rPr lang="ja-JP" altLang="en-US"/>
              <a:t>と似ているが後述するヘッダのみを取得</a:t>
            </a:r>
            <a:endParaRPr lang="en-US" dirty="0"/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08786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1C7-29E4-2141-8F2A-16C61459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レスポンスコード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B5A0-A8E9-9D46-9AAA-CAB12299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サーバーがクライアントに送る処理結果のステータス。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dirty="0">
                <a:solidFill>
                  <a:srgbClr val="FF0000"/>
                </a:solidFill>
              </a:rPr>
              <a:t>2XX : </a:t>
            </a:r>
            <a:r>
              <a:rPr lang="ja-JP" altLang="en-US">
                <a:solidFill>
                  <a:srgbClr val="FF0000"/>
                </a:solidFill>
              </a:rPr>
              <a:t>成功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200 : OK</a:t>
            </a:r>
          </a:p>
          <a:p>
            <a:pPr lvl="1"/>
            <a:r>
              <a:rPr lang="en-US" dirty="0"/>
              <a:t>201 : Created</a:t>
            </a:r>
          </a:p>
          <a:p>
            <a:pPr lvl="1"/>
            <a:r>
              <a:rPr lang="en-US" dirty="0"/>
              <a:t>202 : Accepted</a:t>
            </a:r>
          </a:p>
          <a:p>
            <a:pPr lvl="1"/>
            <a:r>
              <a:rPr lang="en-US" dirty="0"/>
              <a:t>204 : No Content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3XX : リダイレクション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302 : Found</a:t>
            </a:r>
          </a:p>
          <a:p>
            <a:pPr lvl="1"/>
            <a:r>
              <a:rPr lang="en-US" dirty="0"/>
              <a:t>304 : Not Modified</a:t>
            </a:r>
          </a:p>
          <a:p>
            <a:endParaRPr lang="en-JP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7C6A60-B230-EC44-B186-10C733DBFADC}"/>
              </a:ext>
            </a:extLst>
          </p:cNvPr>
          <p:cNvSpPr txBox="1">
            <a:spLocks/>
          </p:cNvSpPr>
          <p:nvPr/>
        </p:nvSpPr>
        <p:spPr>
          <a:xfrm>
            <a:off x="5979073" y="2216499"/>
            <a:ext cx="5866086" cy="3954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4XX : </a:t>
            </a:r>
            <a:r>
              <a:rPr lang="ja-JP" alt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クライアントエラー</a:t>
            </a:r>
            <a:endParaRPr lang="en-US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400 : Bad Request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401 : Unauthorized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403 : Forbidden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404 : Not Found</a:t>
            </a:r>
          </a:p>
          <a:p>
            <a:pPr lvl="1"/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5XX : サーバーエラー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500 : Internal Server Error</a:t>
            </a:r>
          </a:p>
          <a:p>
            <a:pPr lvl="1"/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503 : Service Unavailable</a:t>
            </a:r>
          </a:p>
          <a:p>
            <a:pPr lvl="1"/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6510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B8C-0091-DC47-9D94-A6AD81D8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ヘッダとボディ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D3EC-B43F-D141-A526-23793A4E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/>
              <a:t>ヘッダ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リクエスト及びレスポンスのメタデータ</a:t>
            </a:r>
            <a:endParaRPr lang="en-US" altLang="ja-JP" sz="2400" dirty="0"/>
          </a:p>
          <a:p>
            <a:pPr lvl="1"/>
            <a:r>
              <a:rPr lang="ja-JP" altLang="en-US"/>
              <a:t>文字コード</a:t>
            </a:r>
            <a:endParaRPr lang="en-US" altLang="ja-JP" dirty="0"/>
          </a:p>
          <a:p>
            <a:pPr lvl="1"/>
            <a:r>
              <a:rPr lang="ja-JP" altLang="en-US"/>
              <a:t>どういったデータ形式か</a:t>
            </a:r>
            <a:endParaRPr lang="en-US" altLang="ja-JP" dirty="0"/>
          </a:p>
          <a:p>
            <a:pPr lvl="1"/>
            <a:r>
              <a:rPr lang="ja-JP" altLang="en-US"/>
              <a:t>いつ作成されたデータか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sz="2400"/>
              <a:t>ボディ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リクエスト及びレスポンスが送るメインのデータ</a:t>
            </a:r>
            <a:endParaRPr lang="en-US" altLang="ja-JP" sz="2400" dirty="0"/>
          </a:p>
          <a:p>
            <a:pPr lvl="1"/>
            <a:r>
              <a:rPr lang="en-US" altLang="ja-JP" dirty="0"/>
              <a:t>Web</a:t>
            </a:r>
            <a:r>
              <a:rPr lang="ja-JP" altLang="en-US"/>
              <a:t>ページの</a:t>
            </a:r>
            <a:r>
              <a:rPr lang="en-US" altLang="ja-JP" dirty="0"/>
              <a:t>HTML</a:t>
            </a:r>
            <a:r>
              <a:rPr lang="ja-JP" altLang="en-US"/>
              <a:t>や</a:t>
            </a:r>
            <a:r>
              <a:rPr lang="en-US" altLang="ja-JP" dirty="0"/>
              <a:t>CSS</a:t>
            </a:r>
          </a:p>
          <a:p>
            <a:pPr lvl="1"/>
            <a:r>
              <a:rPr lang="ja-JP" altLang="en-US"/>
              <a:t>画像データ</a:t>
            </a:r>
            <a:endParaRPr lang="en-US" altLang="ja-JP" dirty="0"/>
          </a:p>
          <a:p>
            <a:pPr lvl="1"/>
            <a:r>
              <a:rPr lang="ja-JP" altLang="en-US"/>
              <a:t>ユーザー情報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6325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637-8704-5E45-AD1A-5DA8E434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リクエストのデータ形式</a:t>
            </a:r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CCF12-435D-DE48-A9E6-455ACEED9252}"/>
              </a:ext>
            </a:extLst>
          </p:cNvPr>
          <p:cNvSpPr/>
          <p:nvPr/>
        </p:nvSpPr>
        <p:spPr>
          <a:xfrm>
            <a:off x="2630438" y="1506007"/>
            <a:ext cx="3846030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E2BD0-990A-B948-ACA8-5528D38D096F}"/>
              </a:ext>
            </a:extLst>
          </p:cNvPr>
          <p:cNvSpPr/>
          <p:nvPr/>
        </p:nvSpPr>
        <p:spPr>
          <a:xfrm>
            <a:off x="2806455" y="2147300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0FD01DC-7C1B-DA46-A2B3-64539748E2EC}"/>
              </a:ext>
            </a:extLst>
          </p:cNvPr>
          <p:cNvSpPr/>
          <p:nvPr/>
        </p:nvSpPr>
        <p:spPr>
          <a:xfrm>
            <a:off x="5365432" y="456057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E0BF0-226F-7544-8798-6D9BF1BD908B}"/>
              </a:ext>
            </a:extLst>
          </p:cNvPr>
          <p:cNvSpPr txBox="1"/>
          <p:nvPr/>
        </p:nvSpPr>
        <p:spPr>
          <a:xfrm>
            <a:off x="5864122" y="494772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21FE88-EAB7-1746-B46D-FC7EAB81B578}"/>
              </a:ext>
            </a:extLst>
          </p:cNvPr>
          <p:cNvSpPr/>
          <p:nvPr/>
        </p:nvSpPr>
        <p:spPr>
          <a:xfrm>
            <a:off x="3829050" y="456057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764376-DF42-7043-82AB-8C6F9AED6493}"/>
              </a:ext>
            </a:extLst>
          </p:cNvPr>
          <p:cNvSpPr/>
          <p:nvPr/>
        </p:nvSpPr>
        <p:spPr>
          <a:xfrm rot="10800000">
            <a:off x="3829050" y="537452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F50A50-BE44-1C41-A2C8-84A99B9A3810}"/>
              </a:ext>
            </a:extLst>
          </p:cNvPr>
          <p:cNvSpPr/>
          <p:nvPr/>
        </p:nvSpPr>
        <p:spPr>
          <a:xfrm>
            <a:off x="6837045" y="3908035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75AC5-3C41-294D-9CF4-50D58F10FE3E}"/>
              </a:ext>
            </a:extLst>
          </p:cNvPr>
          <p:cNvSpPr/>
          <p:nvPr/>
        </p:nvSpPr>
        <p:spPr>
          <a:xfrm>
            <a:off x="2806455" y="1628960"/>
            <a:ext cx="3532853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A56C5-A293-D944-8FBF-4381297BC9B2}"/>
              </a:ext>
            </a:extLst>
          </p:cNvPr>
          <p:cNvSpPr txBox="1"/>
          <p:nvPr/>
        </p:nvSpPr>
        <p:spPr>
          <a:xfrm>
            <a:off x="2824583" y="166093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  /auction    HTTP/1.1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4684B-6417-3B45-B6CF-A5769B365E67}"/>
              </a:ext>
            </a:extLst>
          </p:cNvPr>
          <p:cNvSpPr txBox="1"/>
          <p:nvPr/>
        </p:nvSpPr>
        <p:spPr>
          <a:xfrm>
            <a:off x="2824583" y="2143490"/>
            <a:ext cx="35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Referer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</a:p>
          <a:p>
            <a:r>
              <a:rPr lang="en-US" dirty="0"/>
              <a:t>User-Agent: Mozilla/5.0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FD5B0-038B-8349-BC04-513223F1839B}"/>
              </a:ext>
            </a:extLst>
          </p:cNvPr>
          <p:cNvSpPr/>
          <p:nvPr/>
        </p:nvSpPr>
        <p:spPr>
          <a:xfrm>
            <a:off x="2806455" y="2913625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4E7DB-50EE-044C-A2DD-F363E3FA1525}"/>
              </a:ext>
            </a:extLst>
          </p:cNvPr>
          <p:cNvCxnSpPr/>
          <p:nvPr/>
        </p:nvCxnSpPr>
        <p:spPr>
          <a:xfrm flipH="1" flipV="1">
            <a:off x="2630438" y="3752620"/>
            <a:ext cx="4206607" cy="61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E2491-5192-024B-B40B-A0EB7B2A21FD}"/>
              </a:ext>
            </a:extLst>
          </p:cNvPr>
          <p:cNvCxnSpPr>
            <a:cxnSpLocks/>
          </p:cNvCxnSpPr>
          <p:nvPr/>
        </p:nvCxnSpPr>
        <p:spPr>
          <a:xfrm flipH="1" flipV="1">
            <a:off x="6476468" y="1533238"/>
            <a:ext cx="360577" cy="237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51E35E-2470-0A4D-B315-0AB57D186793}"/>
              </a:ext>
            </a:extLst>
          </p:cNvPr>
          <p:cNvSpPr txBox="1"/>
          <p:nvPr/>
        </p:nvSpPr>
        <p:spPr>
          <a:xfrm>
            <a:off x="700201" y="165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リクエスト行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6A307-8329-4749-8B93-1EB60F136D7C}"/>
              </a:ext>
            </a:extLst>
          </p:cNvPr>
          <p:cNvSpPr txBox="1"/>
          <p:nvPr/>
        </p:nvSpPr>
        <p:spPr>
          <a:xfrm>
            <a:off x="1046449" y="2317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53825-597F-E246-A476-23F336785AE3}"/>
              </a:ext>
            </a:extLst>
          </p:cNvPr>
          <p:cNvSpPr txBox="1"/>
          <p:nvPr/>
        </p:nvSpPr>
        <p:spPr>
          <a:xfrm>
            <a:off x="629667" y="2981122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ボディ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必須ではない</a:t>
            </a:r>
            <a:r>
              <a:rPr lang="en-US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CB3317-689A-224E-8AEA-F6286A2B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3999247"/>
            <a:ext cx="2357693" cy="2357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7D96A6-DC84-A540-926D-1C23ADA6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30" y="4076354"/>
            <a:ext cx="2148522" cy="21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784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8CD7-8A6A-7C41-987E-2C72CE2A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ja-JP" altLang="en-US"/>
              <a:t>基礎</a:t>
            </a:r>
            <a:r>
              <a:rPr lang="en-US" dirty="0"/>
              <a:t>: </a:t>
            </a:r>
            <a:r>
              <a:rPr lang="ja-JP" altLang="en-US"/>
              <a:t>レスポンスのデータ形式</a:t>
            </a:r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4FDE7-B1E5-754E-8AEB-819B426A89BA}"/>
              </a:ext>
            </a:extLst>
          </p:cNvPr>
          <p:cNvSpPr/>
          <p:nvPr/>
        </p:nvSpPr>
        <p:spPr>
          <a:xfrm>
            <a:off x="4977776" y="1441205"/>
            <a:ext cx="4280524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BCE4C-D3EC-0449-8581-A8AECD91B08D}"/>
              </a:ext>
            </a:extLst>
          </p:cNvPr>
          <p:cNvSpPr/>
          <p:nvPr/>
        </p:nvSpPr>
        <p:spPr>
          <a:xfrm>
            <a:off x="5153793" y="2082498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636083C-ED5E-B048-BEBA-1545FDDC61AB}"/>
              </a:ext>
            </a:extLst>
          </p:cNvPr>
          <p:cNvSpPr/>
          <p:nvPr/>
        </p:nvSpPr>
        <p:spPr>
          <a:xfrm>
            <a:off x="5434012" y="449199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AF442-6050-184E-9203-392EE1122148}"/>
              </a:ext>
            </a:extLst>
          </p:cNvPr>
          <p:cNvSpPr txBox="1"/>
          <p:nvPr/>
        </p:nvSpPr>
        <p:spPr>
          <a:xfrm>
            <a:off x="5932702" y="487914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FB6CF46-55CB-9E44-AE94-6D854B50F61F}"/>
              </a:ext>
            </a:extLst>
          </p:cNvPr>
          <p:cNvSpPr/>
          <p:nvPr/>
        </p:nvSpPr>
        <p:spPr>
          <a:xfrm>
            <a:off x="3897630" y="44919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AB602A-F93F-1243-ACA4-3B9EA16DE46C}"/>
              </a:ext>
            </a:extLst>
          </p:cNvPr>
          <p:cNvSpPr/>
          <p:nvPr/>
        </p:nvSpPr>
        <p:spPr>
          <a:xfrm rot="10800000">
            <a:off x="3897630" y="53059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28312-890B-1548-AC6A-1A71187ACDD8}"/>
              </a:ext>
            </a:extLst>
          </p:cNvPr>
          <p:cNvSpPr/>
          <p:nvPr/>
        </p:nvSpPr>
        <p:spPr>
          <a:xfrm>
            <a:off x="5242615" y="5976157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C5FFA-1C05-3743-A95D-C3016426EFF0}"/>
              </a:ext>
            </a:extLst>
          </p:cNvPr>
          <p:cNvSpPr/>
          <p:nvPr/>
        </p:nvSpPr>
        <p:spPr>
          <a:xfrm>
            <a:off x="5153793" y="1564158"/>
            <a:ext cx="3955917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B87F5-13BA-324E-A3E1-222FF90B6B75}"/>
              </a:ext>
            </a:extLst>
          </p:cNvPr>
          <p:cNvSpPr txBox="1"/>
          <p:nvPr/>
        </p:nvSpPr>
        <p:spPr>
          <a:xfrm>
            <a:off x="5171921" y="1596128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  200  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8EFAF-E66E-E648-814C-27C3ED44DFD6}"/>
              </a:ext>
            </a:extLst>
          </p:cNvPr>
          <p:cNvSpPr txBox="1"/>
          <p:nvPr/>
        </p:nvSpPr>
        <p:spPr>
          <a:xfrm>
            <a:off x="5171921" y="2078688"/>
            <a:ext cx="384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cache-control: private</a:t>
            </a:r>
          </a:p>
          <a:p>
            <a:r>
              <a:rPr lang="en-US" dirty="0"/>
              <a:t>content-type: text/html; charset=utf-8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10353-061E-E94E-89CA-F91ACDE1788A}"/>
              </a:ext>
            </a:extLst>
          </p:cNvPr>
          <p:cNvSpPr/>
          <p:nvPr/>
        </p:nvSpPr>
        <p:spPr>
          <a:xfrm>
            <a:off x="5153793" y="2848823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2C645B-BB8C-694A-A6C9-B4FA46670BCB}"/>
              </a:ext>
            </a:extLst>
          </p:cNvPr>
          <p:cNvCxnSpPr>
            <a:cxnSpLocks/>
          </p:cNvCxnSpPr>
          <p:nvPr/>
        </p:nvCxnSpPr>
        <p:spPr>
          <a:xfrm flipH="1">
            <a:off x="6534205" y="3687818"/>
            <a:ext cx="2724095" cy="230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8E1FA-1E47-C54F-AF1A-AA9B117A82B9}"/>
              </a:ext>
            </a:extLst>
          </p:cNvPr>
          <p:cNvCxnSpPr>
            <a:cxnSpLocks/>
          </p:cNvCxnSpPr>
          <p:nvPr/>
        </p:nvCxnSpPr>
        <p:spPr>
          <a:xfrm flipH="1" flipV="1">
            <a:off x="4977776" y="3714750"/>
            <a:ext cx="264839" cy="22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59E6FF-273E-3644-85A4-D6A6DF97DBA1}"/>
              </a:ext>
            </a:extLst>
          </p:cNvPr>
          <p:cNvSpPr txBox="1"/>
          <p:nvPr/>
        </p:nvSpPr>
        <p:spPr>
          <a:xfrm>
            <a:off x="9476106" y="1626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ステータス行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1205D-BE46-CC46-B3C1-33992BA79B6D}"/>
              </a:ext>
            </a:extLst>
          </p:cNvPr>
          <p:cNvSpPr txBox="1"/>
          <p:nvPr/>
        </p:nvSpPr>
        <p:spPr>
          <a:xfrm>
            <a:off x="9781743" y="2217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32565-7FD8-204E-A464-3A7F86CFA7E3}"/>
              </a:ext>
            </a:extLst>
          </p:cNvPr>
          <p:cNvSpPr txBox="1"/>
          <p:nvPr/>
        </p:nvSpPr>
        <p:spPr>
          <a:xfrm>
            <a:off x="9781742" y="3007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ボディ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A0AC1-EE8D-4841-B066-EE148929553F}"/>
              </a:ext>
            </a:extLst>
          </p:cNvPr>
          <p:cNvSpPr txBox="1"/>
          <p:nvPr/>
        </p:nvSpPr>
        <p:spPr>
          <a:xfrm>
            <a:off x="5204275" y="2868806"/>
            <a:ext cx="176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dirty="0"/>
              <a:t>&lt;html lang="ja"&gt;</a:t>
            </a:r>
          </a:p>
          <a:p>
            <a:r>
              <a:rPr lang="nl" dirty="0"/>
              <a:t>&lt;head&gt;</a:t>
            </a:r>
            <a:r>
              <a:rPr lang="en-US" dirty="0"/>
              <a:t> ....</a:t>
            </a:r>
            <a:endParaRPr lang="nl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BADA44-A7FF-7740-BE13-8C819E9F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5" y="3946153"/>
            <a:ext cx="2347182" cy="2347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A9E6FF-B729-7A41-83D9-FD858113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62" y="4082527"/>
            <a:ext cx="2050948" cy="2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5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55ED-6CC3-A349-A254-908B0E8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</a:t>
            </a:r>
            <a:r>
              <a:rPr lang="en-US" altLang="ja-JP" dirty="0"/>
              <a:t>HTTP</a:t>
            </a:r>
            <a:r>
              <a:rPr lang="ja-JP" altLang="en-US"/>
              <a:t>通信の流れ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C397-8EC7-E84D-9854-070D656B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1202635"/>
            <a:ext cx="11372193" cy="5479080"/>
          </a:xfrm>
        </p:spPr>
        <p:txBody>
          <a:bodyPr/>
          <a:lstStyle/>
          <a:p>
            <a:r>
              <a:rPr lang="ja-JP" altLang="en-US"/>
              <a:t>ブラウザが</a:t>
            </a:r>
            <a:r>
              <a:rPr lang="en-US" altLang="ja-JP" dirty="0"/>
              <a:t>Web</a:t>
            </a:r>
            <a:r>
              <a:rPr lang="ja-JP" altLang="en-US"/>
              <a:t>ページから</a:t>
            </a:r>
            <a:r>
              <a:rPr lang="en-US" dirty="0"/>
              <a:t>HTML</a:t>
            </a:r>
            <a:r>
              <a:rPr lang="ja-JP" altLang="en-US"/>
              <a:t>をダウンロード</a:t>
            </a:r>
            <a:endParaRPr lang="en-US" altLang="ja-JP" dirty="0"/>
          </a:p>
          <a:p>
            <a:r>
              <a:rPr lang="ja-JP" altLang="en-US"/>
              <a:t>ブラウザが</a:t>
            </a:r>
            <a:r>
              <a:rPr lang="en-US" altLang="ja-JP" dirty="0"/>
              <a:t>HTML</a:t>
            </a:r>
            <a:r>
              <a:rPr lang="ja-JP" altLang="en-US"/>
              <a:t>を解析</a:t>
            </a:r>
            <a:endParaRPr lang="en-US" altLang="ja-JP" dirty="0"/>
          </a:p>
          <a:p>
            <a:r>
              <a:rPr lang="ja-JP" altLang="en-US"/>
              <a:t>それが参照しているファイル群</a:t>
            </a:r>
            <a:r>
              <a:rPr lang="en-US" altLang="ja-JP" dirty="0"/>
              <a:t>(CSS, JS, </a:t>
            </a:r>
            <a:r>
              <a:rPr lang="ja-JP" altLang="en-US"/>
              <a:t>画像など</a:t>
            </a:r>
            <a:r>
              <a:rPr lang="en-US" altLang="ja-JP" dirty="0"/>
              <a:t>)</a:t>
            </a:r>
            <a:r>
              <a:rPr lang="ja-JP" altLang="en-US"/>
              <a:t>をダウンロード</a:t>
            </a:r>
            <a:endParaRPr lang="en-US" sz="2400" dirty="0"/>
          </a:p>
          <a:p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0502-10C9-5144-8BBD-C338CFFC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3429000"/>
            <a:ext cx="10834255" cy="26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C5C8-2F67-5D4A-8C86-ABE1E27F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プログラムでHTTP通信を利用する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68EC-0D41-4945-8E86-BE6D8821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Pythonではrequestsを利用するのが一般的</a:t>
            </a:r>
          </a:p>
          <a:p>
            <a:r>
              <a:rPr lang="en-JP"/>
              <a:t>pipでのインストールが必要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6C16D-65F9-4348-80CE-F47DDCB223BC}"/>
              </a:ext>
            </a:extLst>
          </p:cNvPr>
          <p:cNvSpPr txBox="1"/>
          <p:nvPr/>
        </p:nvSpPr>
        <p:spPr>
          <a:xfrm>
            <a:off x="677917" y="2403621"/>
            <a:ext cx="10836165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root@ubuntu:~# pip3 install requests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Requirement already satisfied: requests in /usr/lib/python3/dist-packages (2.22.0)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root@ubuntu:~# python3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Python 3.8.2 (default, Apr 27 2020, 15:53:34)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[GCC 9.3.0] on linux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 = requests.get('http://www.yahoo.co.jp/')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response.ok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response.status_code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&gt;&gt;&gt; response.text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'&lt;!DOCTYPE html&gt;&lt;html lang="ja"&gt;&lt;head&gt;&lt;meta charSet="utf-8"/&gt;&lt;meta http-equiv="X-UA-Compatible" content="IE=edge,chrome=1"/&gt;&lt;title&gt;Yahoo! JAPAN&lt;/title&gt;&lt;meta name="description" content="</a:t>
            </a:r>
            <a:r>
              <a:rPr lang="ja-JP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あなたの毎日をアップデートする情報ポータル。検索、ニュース、天気、スポーツ、メール、ショッピング、オークションなど便利なサービスを展開しています。</a:t>
            </a:r>
            <a:r>
              <a:rPr lang="en-US" altLang="ja-JP" sz="1600">
                <a:latin typeface="Consolas" panose="020B0609020204030204" pitchFamily="49" charset="0"/>
                <a:cs typeface="Consolas" panose="020B0609020204030204" pitchFamily="49" charset="0"/>
              </a:rPr>
              <a:t>"/&gt;...</a:t>
            </a:r>
            <a:endParaRPr lang="en-JP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70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5DD-1AD3-3442-9C1E-FAE08053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Requestsの基礎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E3E5-2656-6E4F-94AE-6610DFB2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 = requests.get(&lt;URL&gt;)</a:t>
            </a:r>
          </a:p>
          <a:p>
            <a:pPr lvl="1"/>
            <a:r>
              <a:rPr lang="en-JP"/>
              <a:t>指定したURLにhttpでアクセスをおこない、レスポンスをオブジェクトとして返す</a:t>
            </a:r>
          </a:p>
          <a:p>
            <a:pPr lvl="1"/>
            <a:r>
              <a:rPr lang="en-JP"/>
              <a:t>上記例ではレスポンスが変数resに格納されている</a:t>
            </a:r>
          </a:p>
          <a:p>
            <a:pPr lvl="1"/>
            <a:r>
              <a:rPr lang="en-JP"/>
              <a:t>接続できない場合は例外(エラー)となる</a:t>
            </a:r>
          </a:p>
          <a:p>
            <a:r>
              <a:rPr lang="en-JP"/>
              <a:t>レスポンスオブジェクト</a:t>
            </a:r>
          </a:p>
          <a:p>
            <a:pPr lvl="1"/>
            <a:r>
              <a:rPr lang="en-JP"/>
              <a:t>これを調べることでサーバーからのレスポンスがわかる</a:t>
            </a:r>
          </a:p>
          <a:p>
            <a:pPr lvl="1"/>
            <a:r>
              <a:rPr lang="en-JP"/>
              <a:t>res.ok : ステータスコードが400,500番台(エラー)でないか</a:t>
            </a:r>
          </a:p>
          <a:p>
            <a:pPr lvl="1"/>
            <a:r>
              <a:rPr lang="en-JP"/>
              <a:t>res.status_code : ステータスコードを取得</a:t>
            </a:r>
          </a:p>
          <a:p>
            <a:pPr lvl="1"/>
            <a:r>
              <a:rPr lang="en-JP"/>
              <a:t>res.text : レスポンスのボディをテキストで取得</a:t>
            </a:r>
          </a:p>
          <a:p>
            <a:pPr lvl="1"/>
            <a:r>
              <a:rPr lang="en-JP"/>
              <a:t>res.json() : レスポンスのボディ(JSON形式と想定)をdictに変換した値を取得。JSON形式でなければエラーになる</a:t>
            </a:r>
          </a:p>
        </p:txBody>
      </p:sp>
    </p:spTree>
    <p:extLst>
      <p:ext uri="{BB962C8B-B14F-4D97-AF65-F5344CB8AC3E}">
        <p14:creationId xmlns:p14="http://schemas.microsoft.com/office/powerpoint/2010/main" val="133381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983F-6041-8843-A15D-EE0AF6BA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この章のゴール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C9ED-AEEB-D84B-A0B4-551BEA4D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インフラ自動化の全体像を把握</a:t>
            </a:r>
          </a:p>
          <a:p>
            <a:r>
              <a:rPr lang="en-JP" dirty="0"/>
              <a:t>なにを自動化するかにより、どのようなツールを使うか把握</a:t>
            </a:r>
          </a:p>
          <a:p>
            <a:r>
              <a:rPr lang="en-JP" dirty="0"/>
              <a:t>自動化をどのようにプログラムで実装するか</a:t>
            </a:r>
          </a:p>
          <a:p>
            <a:r>
              <a:rPr lang="en-JP" dirty="0"/>
              <a:t>代表的なツールの把握</a:t>
            </a:r>
          </a:p>
          <a:p>
            <a:r>
              <a:rPr lang="en-JP" dirty="0"/>
              <a:t>クライアントとサーバーでデータをやりとりする方法の把握</a:t>
            </a:r>
          </a:p>
        </p:txBody>
      </p:sp>
    </p:spTree>
    <p:extLst>
      <p:ext uri="{BB962C8B-B14F-4D97-AF65-F5344CB8AC3E}">
        <p14:creationId xmlns:p14="http://schemas.microsoft.com/office/powerpoint/2010/main" val="1102525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70D-FCD4-C84B-BC7A-83CD629F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補足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8C3F-8D3B-3240-803C-015A34A3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ブラウザでアクセスすると「このページは安全ではありません」と表示されるページがある</a:t>
            </a:r>
          </a:p>
          <a:p>
            <a:r>
              <a:rPr lang="en-JP"/>
              <a:t>HTTPSを使っているのに証明書に問題がある場合。多くの「外部に公開されていないサイト」が該当</a:t>
            </a:r>
          </a:p>
          <a:p>
            <a:r>
              <a:rPr lang="en-JP"/>
              <a:t>requestsも同じようにWarningを出すので、以下の記述で回避ができる</a:t>
            </a:r>
          </a:p>
          <a:p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A2E12-24DD-7C42-AA5D-40953C2F6F67}"/>
              </a:ext>
            </a:extLst>
          </p:cNvPr>
          <p:cNvSpPr txBox="1"/>
          <p:nvPr/>
        </p:nvSpPr>
        <p:spPr>
          <a:xfrm>
            <a:off x="1761319" y="4792717"/>
            <a:ext cx="8669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import urllib3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urllib3.disable_warnings(urllib3.exceptions.InsecureRequestWarning)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F43E6-B902-034A-84F9-3F2EE252D7CF}"/>
              </a:ext>
            </a:extLst>
          </p:cNvPr>
          <p:cNvSpPr txBox="1"/>
          <p:nvPr/>
        </p:nvSpPr>
        <p:spPr>
          <a:xfrm>
            <a:off x="3405352" y="5655365"/>
            <a:ext cx="57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requestsが内部で使うurllib3モジュール</a:t>
            </a:r>
          </a:p>
          <a:p>
            <a:r>
              <a:rPr lang="en-JP"/>
              <a:t>それが持つ「InsecureRequestWarning」をdisableにする</a:t>
            </a:r>
          </a:p>
        </p:txBody>
      </p:sp>
    </p:spTree>
    <p:extLst>
      <p:ext uri="{BB962C8B-B14F-4D97-AF65-F5344CB8AC3E}">
        <p14:creationId xmlns:p14="http://schemas.microsoft.com/office/powerpoint/2010/main" val="37759872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8895-3707-AF47-9F19-739E65EE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演習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AF3A-4647-0847-AE5E-1191374E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googleのトップページのHTMLをrequestsで取得する</a:t>
            </a:r>
          </a:p>
          <a:p>
            <a:r>
              <a:rPr lang="en-JP"/>
              <a:t>メソッドにはGET(ブラウザの通常のページアクセス)を利用</a:t>
            </a:r>
          </a:p>
          <a:p>
            <a:r>
              <a:rPr lang="en-JP"/>
              <a:t>インタプリタで実施したことをPythonのプログラムで書く</a:t>
            </a:r>
          </a:p>
        </p:txBody>
      </p:sp>
    </p:spTree>
    <p:extLst>
      <p:ext uri="{BB962C8B-B14F-4D97-AF65-F5344CB8AC3E}">
        <p14:creationId xmlns:p14="http://schemas.microsoft.com/office/powerpoint/2010/main" val="67441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6895-E10D-B54C-87F3-3279E97C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r>
              <a:rPr lang="ja-JP" altLang="en-US"/>
              <a:t>とは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C90C-E1DB-EE49-92D0-D74FAAF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1202635"/>
            <a:ext cx="10922876" cy="5479080"/>
          </a:xfrm>
        </p:spPr>
        <p:txBody>
          <a:bodyPr/>
          <a:lstStyle/>
          <a:p>
            <a:r>
              <a:rPr lang="en-US" dirty="0"/>
              <a:t>REST: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  <a:p>
            <a:r>
              <a:rPr lang="en-US" dirty="0"/>
              <a:t>HTTP</a:t>
            </a:r>
            <a:r>
              <a:rPr lang="ja-JP" altLang="en-US"/>
              <a:t>を使ってクライアントがリモートサーバーを使う技術</a:t>
            </a:r>
            <a:endParaRPr lang="en-US" dirty="0"/>
          </a:p>
          <a:p>
            <a:r>
              <a:rPr lang="en-US" dirty="0"/>
              <a:t>HTTP</a:t>
            </a:r>
            <a:r>
              <a:rPr lang="ja-JP" altLang="en-US"/>
              <a:t>メソッドで</a:t>
            </a:r>
            <a:r>
              <a:rPr lang="en-US" altLang="ja-JP" dirty="0"/>
              <a:t>CRUD(Create, Read, Update, Delete)</a:t>
            </a:r>
            <a:r>
              <a:rPr lang="ja-JP" altLang="en-US"/>
              <a:t>を実現</a:t>
            </a:r>
            <a:endParaRPr lang="en-US" dirty="0"/>
          </a:p>
          <a:p>
            <a:r>
              <a:rPr lang="en-US" dirty="0"/>
              <a:t>HTTP</a:t>
            </a:r>
            <a:r>
              <a:rPr lang="ja-JP" altLang="en-US"/>
              <a:t>の</a:t>
            </a:r>
            <a:r>
              <a:rPr lang="en-US" altLang="ja-JP" dirty="0"/>
              <a:t>URL</a:t>
            </a:r>
            <a:r>
              <a:rPr lang="ja-JP" altLang="en-US"/>
              <a:t>は操作対象の「リソース」を表す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811AAD-A2ED-E941-B025-81901084F74A}"/>
              </a:ext>
            </a:extLst>
          </p:cNvPr>
          <p:cNvSpPr/>
          <p:nvPr/>
        </p:nvSpPr>
        <p:spPr>
          <a:xfrm>
            <a:off x="659787" y="4141994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8EF07-472C-C446-8123-E2606A5F8901}"/>
              </a:ext>
            </a:extLst>
          </p:cNvPr>
          <p:cNvSpPr/>
          <p:nvPr/>
        </p:nvSpPr>
        <p:spPr>
          <a:xfrm>
            <a:off x="9140190" y="4141994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CFF0D56-5439-0D47-9CCF-0C262119D107}"/>
              </a:ext>
            </a:extLst>
          </p:cNvPr>
          <p:cNvSpPr/>
          <p:nvPr/>
        </p:nvSpPr>
        <p:spPr>
          <a:xfrm>
            <a:off x="5460682" y="4415997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CF5B7-1555-0444-AE4D-C8C5C23BBDE4}"/>
              </a:ext>
            </a:extLst>
          </p:cNvPr>
          <p:cNvSpPr txBox="1"/>
          <p:nvPr/>
        </p:nvSpPr>
        <p:spPr>
          <a:xfrm>
            <a:off x="5959372" y="480314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6F79472-EE12-AF40-BA39-39B68A27D87E}"/>
              </a:ext>
            </a:extLst>
          </p:cNvPr>
          <p:cNvSpPr/>
          <p:nvPr/>
        </p:nvSpPr>
        <p:spPr>
          <a:xfrm>
            <a:off x="3924300" y="4415997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1954EB3-0899-174A-9351-F57FF7AF77D0}"/>
              </a:ext>
            </a:extLst>
          </p:cNvPr>
          <p:cNvSpPr/>
          <p:nvPr/>
        </p:nvSpPr>
        <p:spPr>
          <a:xfrm rot="10800000">
            <a:off x="3924300" y="5229947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60543-4A7F-8549-BB08-3546E225C2F7}"/>
              </a:ext>
            </a:extLst>
          </p:cNvPr>
          <p:cNvSpPr txBox="1"/>
          <p:nvPr/>
        </p:nvSpPr>
        <p:spPr>
          <a:xfrm>
            <a:off x="4792709" y="3481657"/>
            <a:ext cx="3194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ネットワーク一覧を下さい</a:t>
            </a:r>
            <a:endParaRPr lang="en-US" sz="1600" dirty="0"/>
          </a:p>
          <a:p>
            <a:r>
              <a:rPr lang="en-US" sz="1600" dirty="0"/>
              <a:t>GET http://&lt;Prism-IP&gt;/</a:t>
            </a:r>
            <a:r>
              <a:rPr lang="en-US" sz="1600" dirty="0" err="1"/>
              <a:t>api</a:t>
            </a:r>
            <a:r>
              <a:rPr lang="en-US" sz="1600" dirty="0"/>
              <a:t>/networks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51134-002D-7A48-B8AE-A65745D3A985}"/>
              </a:ext>
            </a:extLst>
          </p:cNvPr>
          <p:cNvSpPr txBox="1"/>
          <p:nvPr/>
        </p:nvSpPr>
        <p:spPr>
          <a:xfrm>
            <a:off x="6045032" y="5655365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はい。これが一覧です。</a:t>
            </a:r>
            <a:endParaRPr lang="en-US" sz="1600" dirty="0"/>
          </a:p>
          <a:p>
            <a:r>
              <a:rPr lang="en-US" sz="1600" dirty="0"/>
              <a:t>200 OK</a:t>
            </a:r>
          </a:p>
          <a:p>
            <a:r>
              <a:rPr lang="en-US" sz="1600" dirty="0"/>
              <a:t> - network-01</a:t>
            </a:r>
          </a:p>
          <a:p>
            <a:r>
              <a:rPr lang="en-US" sz="1600" dirty="0"/>
              <a:t> - network-02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5BB1-4478-774C-A975-4E85EA3881BE}"/>
              </a:ext>
            </a:extLst>
          </p:cNvPr>
          <p:cNvSpPr txBox="1"/>
          <p:nvPr/>
        </p:nvSpPr>
        <p:spPr>
          <a:xfrm>
            <a:off x="4256355" y="4206540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2B0C5-314B-5244-A872-6F30E759E47B}"/>
              </a:ext>
            </a:extLst>
          </p:cNvPr>
          <p:cNvSpPr txBox="1"/>
          <p:nvPr/>
        </p:nvSpPr>
        <p:spPr>
          <a:xfrm>
            <a:off x="4409779" y="5050746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4333263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EA17-391D-9848-9510-DAE57923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リモート操作の種類</a:t>
            </a:r>
            <a:r>
              <a:rPr lang="en-US" altLang="ja-JP" dirty="0"/>
              <a:t>: </a:t>
            </a:r>
            <a:r>
              <a:rPr lang="en-US" dirty="0"/>
              <a:t>CRUD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968F-1E71-2E4D-9CBC-C2333F4B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「CRUD」はREST APIの4つの主要操作の頭文字</a:t>
            </a:r>
            <a:endParaRPr lang="en-US" altLang="ja-JP" dirty="0"/>
          </a:p>
          <a:p>
            <a:pPr lvl="1"/>
            <a:r>
              <a:rPr lang="en-US" dirty="0"/>
              <a:t>Create : HTTP Post</a:t>
            </a:r>
            <a:r>
              <a:rPr lang="ja-JP" altLang="en-US"/>
              <a:t>を使ってリソースを「作成」</a:t>
            </a:r>
            <a:endParaRPr lang="en-US" altLang="ja-JP" dirty="0"/>
          </a:p>
          <a:p>
            <a:pPr lvl="1"/>
            <a:r>
              <a:rPr lang="en-US" dirty="0"/>
              <a:t>Read : HTTP Get</a:t>
            </a:r>
            <a:r>
              <a:rPr lang="ja-JP" altLang="en-US"/>
              <a:t>を使って、リソースを「取得」</a:t>
            </a:r>
            <a:endParaRPr lang="en-US" altLang="ja-JP" dirty="0"/>
          </a:p>
          <a:p>
            <a:pPr lvl="1"/>
            <a:r>
              <a:rPr lang="en-US" altLang="ja-JP" dirty="0"/>
              <a:t>Update : HTTP Put</a:t>
            </a:r>
            <a:r>
              <a:rPr lang="ja-JP" altLang="en-US"/>
              <a:t>を使って、リソースを「更新」</a:t>
            </a:r>
            <a:endParaRPr lang="en-US" altLang="ja-JP" dirty="0"/>
          </a:p>
          <a:p>
            <a:pPr lvl="1"/>
            <a:r>
              <a:rPr lang="en-US" altLang="ja-JP" dirty="0"/>
              <a:t>Delete : HTTP Delete</a:t>
            </a:r>
            <a:r>
              <a:rPr lang="ja-JP" altLang="en-US"/>
              <a:t>を使って、リソースを「削除」</a:t>
            </a:r>
            <a:endParaRPr lang="en-US" altLang="ja-JP" dirty="0"/>
          </a:p>
          <a:p>
            <a:endParaRPr lang="en-US" dirty="0"/>
          </a:p>
          <a:p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BF0812-EF9E-F443-B644-97338BCD8127}"/>
              </a:ext>
            </a:extLst>
          </p:cNvPr>
          <p:cNvSpPr/>
          <p:nvPr/>
        </p:nvSpPr>
        <p:spPr>
          <a:xfrm>
            <a:off x="2609418" y="4154614"/>
            <a:ext cx="3846030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918CE-59BA-FD45-84A2-F2A0ADBBF8DE}"/>
              </a:ext>
            </a:extLst>
          </p:cNvPr>
          <p:cNvSpPr/>
          <p:nvPr/>
        </p:nvSpPr>
        <p:spPr>
          <a:xfrm>
            <a:off x="2785435" y="4795907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CC830-3733-7C41-AFA1-51BF41DD86AF}"/>
              </a:ext>
            </a:extLst>
          </p:cNvPr>
          <p:cNvSpPr/>
          <p:nvPr/>
        </p:nvSpPr>
        <p:spPr>
          <a:xfrm>
            <a:off x="2785435" y="4277567"/>
            <a:ext cx="3532853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6AAD-0531-144B-B6DE-8CC25DC7FBF6}"/>
              </a:ext>
            </a:extLst>
          </p:cNvPr>
          <p:cNvSpPr txBox="1"/>
          <p:nvPr/>
        </p:nvSpPr>
        <p:spPr>
          <a:xfrm>
            <a:off x="2803563" y="4309537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GET</a:t>
            </a:r>
            <a:r>
              <a:rPr lang="en-US" dirty="0"/>
              <a:t>   /auction    HTTP/1.1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F8E2E-F3A5-A140-A3EE-545A187E94E9}"/>
              </a:ext>
            </a:extLst>
          </p:cNvPr>
          <p:cNvSpPr txBox="1"/>
          <p:nvPr/>
        </p:nvSpPr>
        <p:spPr>
          <a:xfrm>
            <a:off x="2803563" y="4792097"/>
            <a:ext cx="35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Referer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</a:p>
          <a:p>
            <a:r>
              <a:rPr lang="en-US" dirty="0"/>
              <a:t>User-Agent: Mozilla/5.0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293A2-1A99-C641-B513-1FD67748C537}"/>
              </a:ext>
            </a:extLst>
          </p:cNvPr>
          <p:cNvSpPr/>
          <p:nvPr/>
        </p:nvSpPr>
        <p:spPr>
          <a:xfrm>
            <a:off x="2785435" y="5562232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A769C-D8C7-084E-BD6C-4A2600449C06}"/>
              </a:ext>
            </a:extLst>
          </p:cNvPr>
          <p:cNvSpPr txBox="1"/>
          <p:nvPr/>
        </p:nvSpPr>
        <p:spPr>
          <a:xfrm>
            <a:off x="679181" y="43065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リクエスト行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98029-2C37-7545-9558-5BA5E9C32ABD}"/>
              </a:ext>
            </a:extLst>
          </p:cNvPr>
          <p:cNvSpPr txBox="1"/>
          <p:nvPr/>
        </p:nvSpPr>
        <p:spPr>
          <a:xfrm>
            <a:off x="1025429" y="4965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CFFE0-E8AE-F54F-A0C1-AE9ACC47375D}"/>
              </a:ext>
            </a:extLst>
          </p:cNvPr>
          <p:cNvSpPr txBox="1"/>
          <p:nvPr/>
        </p:nvSpPr>
        <p:spPr>
          <a:xfrm>
            <a:off x="608647" y="562972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ボディ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必須ではない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6034F-B5D4-974B-A788-086EB5182EF3}"/>
              </a:ext>
            </a:extLst>
          </p:cNvPr>
          <p:cNvCxnSpPr>
            <a:cxnSpLocks/>
          </p:cNvCxnSpPr>
          <p:nvPr/>
        </p:nvCxnSpPr>
        <p:spPr>
          <a:xfrm flipH="1">
            <a:off x="5864774" y="5875283"/>
            <a:ext cx="1051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DED2F0-5764-1743-93B1-DCB2A122E05B}"/>
              </a:ext>
            </a:extLst>
          </p:cNvPr>
          <p:cNvSpPr txBox="1"/>
          <p:nvPr/>
        </p:nvSpPr>
        <p:spPr>
          <a:xfrm>
            <a:off x="7149860" y="5200898"/>
            <a:ext cx="486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ボディ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一般的にPost, Putメソッドのみで利用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Deleteは一応使えるが、あまり使わない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/>
              <a:t>Getでは使わない(プロトコル的にグレー)</a:t>
            </a:r>
          </a:p>
        </p:txBody>
      </p:sp>
    </p:spTree>
    <p:extLst>
      <p:ext uri="{BB962C8B-B14F-4D97-AF65-F5344CB8AC3E}">
        <p14:creationId xmlns:p14="http://schemas.microsoft.com/office/powerpoint/2010/main" val="10867765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DEEF-1C8A-4647-B45A-97FEAF5B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HTTP GET: ネットワーク一覧の取得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66ED07-CB66-7742-BB1D-3D524EE5B255}"/>
              </a:ext>
            </a:extLst>
          </p:cNvPr>
          <p:cNvSpPr/>
          <p:nvPr/>
        </p:nvSpPr>
        <p:spPr>
          <a:xfrm>
            <a:off x="659787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7B845-CEC9-F04D-B0D7-C41C8E8069EC}"/>
              </a:ext>
            </a:extLst>
          </p:cNvPr>
          <p:cNvSpPr/>
          <p:nvPr/>
        </p:nvSpPr>
        <p:spPr>
          <a:xfrm>
            <a:off x="9140190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(Nutanix)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3CFFE6E-C77D-0445-90EE-C900F7392FC4}"/>
              </a:ext>
            </a:extLst>
          </p:cNvPr>
          <p:cNvSpPr/>
          <p:nvPr/>
        </p:nvSpPr>
        <p:spPr>
          <a:xfrm>
            <a:off x="5460682" y="278285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88F2B-98DD-9644-AB57-9BC51A99CD52}"/>
              </a:ext>
            </a:extLst>
          </p:cNvPr>
          <p:cNvSpPr txBox="1"/>
          <p:nvPr/>
        </p:nvSpPr>
        <p:spPr>
          <a:xfrm>
            <a:off x="5959372" y="317000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A159431-67EE-AB42-9B4C-144D66A6BBE3}"/>
              </a:ext>
            </a:extLst>
          </p:cNvPr>
          <p:cNvSpPr/>
          <p:nvPr/>
        </p:nvSpPr>
        <p:spPr>
          <a:xfrm>
            <a:off x="3924300" y="278285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0E7491C-96E9-2D49-8242-7BC2A98BD594}"/>
              </a:ext>
            </a:extLst>
          </p:cNvPr>
          <p:cNvSpPr/>
          <p:nvPr/>
        </p:nvSpPr>
        <p:spPr>
          <a:xfrm rot="10800000">
            <a:off x="3924300" y="359680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AC857-BF61-D948-97DA-BAFAC92AFADF}"/>
              </a:ext>
            </a:extLst>
          </p:cNvPr>
          <p:cNvSpPr txBox="1"/>
          <p:nvPr/>
        </p:nvSpPr>
        <p:spPr>
          <a:xfrm>
            <a:off x="2251278" y="1928483"/>
            <a:ext cx="634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24F97-7A01-B64C-AEC1-E7F0A7F6F7B1}"/>
              </a:ext>
            </a:extLst>
          </p:cNvPr>
          <p:cNvSpPr txBox="1"/>
          <p:nvPr/>
        </p:nvSpPr>
        <p:spPr>
          <a:xfrm>
            <a:off x="6930975" y="25619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5B14D-AE70-7043-93C0-A8778B15D0A8}"/>
              </a:ext>
            </a:extLst>
          </p:cNvPr>
          <p:cNvSpPr txBox="1"/>
          <p:nvPr/>
        </p:nvSpPr>
        <p:spPr>
          <a:xfrm>
            <a:off x="4418786" y="381631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0B732-6090-0045-A09D-87C5D984EF20}"/>
              </a:ext>
            </a:extLst>
          </p:cNvPr>
          <p:cNvSpPr txBox="1"/>
          <p:nvPr/>
        </p:nvSpPr>
        <p:spPr>
          <a:xfrm>
            <a:off x="4947018" y="4546788"/>
            <a:ext cx="568296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"0404272e-2b73-402e-898f-e17486eee091",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"vlan.0 ",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"585963ae-2b04-4a6c-b3e5-95ff3e99685b",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"REST_NETWORK”,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7AE0C-5902-A74E-AA85-85BEF55696BF}"/>
              </a:ext>
            </a:extLst>
          </p:cNvPr>
          <p:cNvSpPr txBox="1"/>
          <p:nvPr/>
        </p:nvSpPr>
        <p:spPr>
          <a:xfrm>
            <a:off x="4150924" y="4546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405A6-84DE-1E47-A7CB-9BD79DDAE227}"/>
              </a:ext>
            </a:extLst>
          </p:cNvPr>
          <p:cNvSpPr txBox="1"/>
          <p:nvPr/>
        </p:nvSpPr>
        <p:spPr>
          <a:xfrm>
            <a:off x="7635240" y="146949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B1C00-FE7D-7848-B30A-C8EA3BB45198}"/>
              </a:ext>
            </a:extLst>
          </p:cNvPr>
          <p:cNvSpPr txBox="1"/>
          <p:nvPr/>
        </p:nvSpPr>
        <p:spPr>
          <a:xfrm>
            <a:off x="4090010" y="50603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587441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E8E-22BD-6348-B26A-F23C9587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HTTP Post: ネットワークの作成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F73E-63A1-F84E-A456-2108954514D7}"/>
              </a:ext>
            </a:extLst>
          </p:cNvPr>
          <p:cNvSpPr/>
          <p:nvPr/>
        </p:nvSpPr>
        <p:spPr>
          <a:xfrm>
            <a:off x="751227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22E82-B1C6-7349-836C-DD9858E56DE9}"/>
              </a:ext>
            </a:extLst>
          </p:cNvPr>
          <p:cNvSpPr/>
          <p:nvPr/>
        </p:nvSpPr>
        <p:spPr>
          <a:xfrm>
            <a:off x="9231630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6761795-08B0-4047-9C82-DC54F10D8AB2}"/>
              </a:ext>
            </a:extLst>
          </p:cNvPr>
          <p:cNvSpPr/>
          <p:nvPr/>
        </p:nvSpPr>
        <p:spPr>
          <a:xfrm>
            <a:off x="5552122" y="405073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B08D9-C861-0243-BE17-E84E59F3113F}"/>
              </a:ext>
            </a:extLst>
          </p:cNvPr>
          <p:cNvSpPr txBox="1"/>
          <p:nvPr/>
        </p:nvSpPr>
        <p:spPr>
          <a:xfrm>
            <a:off x="6050812" y="443788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EB108B-C4CA-6443-A39B-FBB8F8F05CE5}"/>
              </a:ext>
            </a:extLst>
          </p:cNvPr>
          <p:cNvSpPr/>
          <p:nvPr/>
        </p:nvSpPr>
        <p:spPr>
          <a:xfrm>
            <a:off x="4015740" y="405073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778A64E-29B6-D549-89FE-3F5CC45B8363}"/>
              </a:ext>
            </a:extLst>
          </p:cNvPr>
          <p:cNvSpPr/>
          <p:nvPr/>
        </p:nvSpPr>
        <p:spPr>
          <a:xfrm rot="10800000">
            <a:off x="4015740" y="486468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28D55-24EB-8A4E-8F2E-58EEA856C87C}"/>
              </a:ext>
            </a:extLst>
          </p:cNvPr>
          <p:cNvSpPr txBox="1"/>
          <p:nvPr/>
        </p:nvSpPr>
        <p:spPr>
          <a:xfrm>
            <a:off x="2342718" y="3196361"/>
            <a:ext cx="653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FB39D-81C3-4246-8D95-DC357165F5D8}"/>
              </a:ext>
            </a:extLst>
          </p:cNvPr>
          <p:cNvSpPr txBox="1"/>
          <p:nvPr/>
        </p:nvSpPr>
        <p:spPr>
          <a:xfrm>
            <a:off x="7056705" y="384127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C2310-AC2D-9A4F-97F8-DEC677331CC8}"/>
              </a:ext>
            </a:extLst>
          </p:cNvPr>
          <p:cNvSpPr txBox="1"/>
          <p:nvPr/>
        </p:nvSpPr>
        <p:spPr>
          <a:xfrm>
            <a:off x="4510226" y="508419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7FB8F-475F-EA4D-9D52-A3985F399879}"/>
              </a:ext>
            </a:extLst>
          </p:cNvPr>
          <p:cNvSpPr txBox="1"/>
          <p:nvPr/>
        </p:nvSpPr>
        <p:spPr>
          <a:xfrm>
            <a:off x="6400285" y="1843311"/>
            <a:ext cx="25907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15D71-2D3E-464F-85E9-2E7BCAD16984}"/>
              </a:ext>
            </a:extLst>
          </p:cNvPr>
          <p:cNvSpPr txBox="1"/>
          <p:nvPr/>
        </p:nvSpPr>
        <p:spPr>
          <a:xfrm>
            <a:off x="3559970" y="5701195"/>
            <a:ext cx="71497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"85067be9-f415-44d6-8540-702b59749ead 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0E7E7-5D37-AB43-A048-5F9666CE08BB}"/>
              </a:ext>
            </a:extLst>
          </p:cNvPr>
          <p:cNvSpPr txBox="1"/>
          <p:nvPr/>
        </p:nvSpPr>
        <p:spPr>
          <a:xfrm>
            <a:off x="2800350" y="5723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812F1760-2BCA-0142-9CD2-78C0318895DF}"/>
              </a:ext>
            </a:extLst>
          </p:cNvPr>
          <p:cNvSpPr/>
          <p:nvPr/>
        </p:nvSpPr>
        <p:spPr>
          <a:xfrm>
            <a:off x="9849282" y="2616383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BA77-6103-8C45-BBE4-7EF1F274D5A2}"/>
              </a:ext>
            </a:extLst>
          </p:cNvPr>
          <p:cNvSpPr txBox="1"/>
          <p:nvPr/>
        </p:nvSpPr>
        <p:spPr>
          <a:xfrm>
            <a:off x="9443081" y="21760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34B67-46FE-804A-9806-F55DA797CF29}"/>
              </a:ext>
            </a:extLst>
          </p:cNvPr>
          <p:cNvSpPr txBox="1"/>
          <p:nvPr/>
        </p:nvSpPr>
        <p:spPr>
          <a:xfrm>
            <a:off x="5583213" y="200675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F4BED-8810-9045-A774-AAFE02D0D176}"/>
              </a:ext>
            </a:extLst>
          </p:cNvPr>
          <p:cNvSpPr txBox="1"/>
          <p:nvPr/>
        </p:nvSpPr>
        <p:spPr>
          <a:xfrm>
            <a:off x="2902418" y="62374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1408526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6558-74CC-0A40-86BA-479D1F83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HTTP Put: ネットワークの設定更新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93042-C6E4-7E4C-B4C5-B0E422C89A7F}"/>
              </a:ext>
            </a:extLst>
          </p:cNvPr>
          <p:cNvSpPr/>
          <p:nvPr/>
        </p:nvSpPr>
        <p:spPr>
          <a:xfrm>
            <a:off x="659787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32912-85F4-FA47-BD61-42FB3376031F}"/>
              </a:ext>
            </a:extLst>
          </p:cNvPr>
          <p:cNvSpPr/>
          <p:nvPr/>
        </p:nvSpPr>
        <p:spPr>
          <a:xfrm>
            <a:off x="9140190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CB45EA0-8546-7E4D-9172-BD1D5C3D47A9}"/>
              </a:ext>
            </a:extLst>
          </p:cNvPr>
          <p:cNvSpPr/>
          <p:nvPr/>
        </p:nvSpPr>
        <p:spPr>
          <a:xfrm>
            <a:off x="5460682" y="386785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01A4D-14D3-D043-B431-8B6FB273CE37}"/>
              </a:ext>
            </a:extLst>
          </p:cNvPr>
          <p:cNvSpPr txBox="1"/>
          <p:nvPr/>
        </p:nvSpPr>
        <p:spPr>
          <a:xfrm>
            <a:off x="5959372" y="425500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836B067-384A-FD45-953E-CE54F37F6001}"/>
              </a:ext>
            </a:extLst>
          </p:cNvPr>
          <p:cNvSpPr/>
          <p:nvPr/>
        </p:nvSpPr>
        <p:spPr>
          <a:xfrm>
            <a:off x="3924300" y="386785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CCD4096-B715-9E45-B83C-A7514C7B25B6}"/>
              </a:ext>
            </a:extLst>
          </p:cNvPr>
          <p:cNvSpPr/>
          <p:nvPr/>
        </p:nvSpPr>
        <p:spPr>
          <a:xfrm rot="10800000">
            <a:off x="3924300" y="468180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AE906-D43F-AE4D-BA02-375E509C802E}"/>
              </a:ext>
            </a:extLst>
          </p:cNvPr>
          <p:cNvSpPr txBox="1"/>
          <p:nvPr/>
        </p:nvSpPr>
        <p:spPr>
          <a:xfrm>
            <a:off x="792087" y="3039040"/>
            <a:ext cx="843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PUT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A8226-3424-3446-A9D1-8F31D3C0BE28}"/>
              </a:ext>
            </a:extLst>
          </p:cNvPr>
          <p:cNvSpPr txBox="1"/>
          <p:nvPr/>
        </p:nvSpPr>
        <p:spPr>
          <a:xfrm>
            <a:off x="6965265" y="365839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27310-4CAA-124A-8AE6-517022B5BFFC}"/>
              </a:ext>
            </a:extLst>
          </p:cNvPr>
          <p:cNvSpPr txBox="1"/>
          <p:nvPr/>
        </p:nvSpPr>
        <p:spPr>
          <a:xfrm>
            <a:off x="4418786" y="490131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2C4B7-B240-D34B-B6F6-D08C3123EC09}"/>
              </a:ext>
            </a:extLst>
          </p:cNvPr>
          <p:cNvSpPr txBox="1"/>
          <p:nvPr/>
        </p:nvSpPr>
        <p:spPr>
          <a:xfrm>
            <a:off x="5530449" y="5725498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"value": true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5E599-71DA-D740-BE32-6F6FF6A09DD5}"/>
              </a:ext>
            </a:extLst>
          </p:cNvPr>
          <p:cNvSpPr txBox="1"/>
          <p:nvPr/>
        </p:nvSpPr>
        <p:spPr>
          <a:xfrm>
            <a:off x="4717430" y="57344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48F91-D857-9D41-A9A2-D4C0440F9E93}"/>
              </a:ext>
            </a:extLst>
          </p:cNvPr>
          <p:cNvSpPr txBox="1"/>
          <p:nvPr/>
        </p:nvSpPr>
        <p:spPr>
          <a:xfrm>
            <a:off x="6404251" y="1772066"/>
            <a:ext cx="246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2600FE8-6548-C14F-8AA9-6AFF4E9B628B}"/>
              </a:ext>
            </a:extLst>
          </p:cNvPr>
          <p:cNvSpPr/>
          <p:nvPr/>
        </p:nvSpPr>
        <p:spPr>
          <a:xfrm>
            <a:off x="9817129" y="237143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7E7F3-D8A7-614D-9D2F-1D7AFF120E28}"/>
              </a:ext>
            </a:extLst>
          </p:cNvPr>
          <p:cNvSpPr txBox="1"/>
          <p:nvPr/>
        </p:nvSpPr>
        <p:spPr>
          <a:xfrm>
            <a:off x="9410928" y="19310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96D37-901A-C246-8DE3-5EB0C55DF6A8}"/>
              </a:ext>
            </a:extLst>
          </p:cNvPr>
          <p:cNvSpPr txBox="1"/>
          <p:nvPr/>
        </p:nvSpPr>
        <p:spPr>
          <a:xfrm>
            <a:off x="5618938" y="19235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87C78-26C3-2B44-AC05-01B829D0A04F}"/>
              </a:ext>
            </a:extLst>
          </p:cNvPr>
          <p:cNvSpPr txBox="1"/>
          <p:nvPr/>
        </p:nvSpPr>
        <p:spPr>
          <a:xfrm>
            <a:off x="4656516" y="62677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85340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540F-593A-EA4D-81FA-B6CD593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HTTP Delete: ネットワークの削除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30388-BEF9-494C-9240-46A1793BA205}"/>
              </a:ext>
            </a:extLst>
          </p:cNvPr>
          <p:cNvSpPr/>
          <p:nvPr/>
        </p:nvSpPr>
        <p:spPr>
          <a:xfrm>
            <a:off x="659787" y="329956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5366E-8D8D-8F47-AC53-BC36C7B9B349}"/>
              </a:ext>
            </a:extLst>
          </p:cNvPr>
          <p:cNvSpPr/>
          <p:nvPr/>
        </p:nvSpPr>
        <p:spPr>
          <a:xfrm>
            <a:off x="9140190" y="329956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A2B0DFF-9FDC-5F41-8297-C685146C0F5A}"/>
              </a:ext>
            </a:extLst>
          </p:cNvPr>
          <p:cNvSpPr/>
          <p:nvPr/>
        </p:nvSpPr>
        <p:spPr>
          <a:xfrm>
            <a:off x="5460682" y="357356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6EB0C-D325-2648-9177-3D340FB7DBDE}"/>
              </a:ext>
            </a:extLst>
          </p:cNvPr>
          <p:cNvSpPr txBox="1"/>
          <p:nvPr/>
        </p:nvSpPr>
        <p:spPr>
          <a:xfrm>
            <a:off x="5959372" y="396071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4A274F9-E1CC-E547-82F2-9784966E0128}"/>
              </a:ext>
            </a:extLst>
          </p:cNvPr>
          <p:cNvSpPr/>
          <p:nvPr/>
        </p:nvSpPr>
        <p:spPr>
          <a:xfrm>
            <a:off x="3924300" y="357356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E598CB7-8F44-FE48-809B-C0C9E6F2A0AD}"/>
              </a:ext>
            </a:extLst>
          </p:cNvPr>
          <p:cNvSpPr/>
          <p:nvPr/>
        </p:nvSpPr>
        <p:spPr>
          <a:xfrm rot="10800000">
            <a:off x="3924300" y="438751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6BADB-BED0-914B-B072-E5AC045973D3}"/>
              </a:ext>
            </a:extLst>
          </p:cNvPr>
          <p:cNvSpPr txBox="1"/>
          <p:nvPr/>
        </p:nvSpPr>
        <p:spPr>
          <a:xfrm>
            <a:off x="792087" y="2744750"/>
            <a:ext cx="843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PUT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BD7F2-3704-314E-A42B-A4BCB9BC9FB3}"/>
              </a:ext>
            </a:extLst>
          </p:cNvPr>
          <p:cNvSpPr txBox="1"/>
          <p:nvPr/>
        </p:nvSpPr>
        <p:spPr>
          <a:xfrm>
            <a:off x="6965265" y="336410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3F94-47F9-A843-9235-799BC7F0E737}"/>
              </a:ext>
            </a:extLst>
          </p:cNvPr>
          <p:cNvSpPr txBox="1"/>
          <p:nvPr/>
        </p:nvSpPr>
        <p:spPr>
          <a:xfrm>
            <a:off x="4418786" y="460702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19EA8-BB72-0744-A33E-A7AB6F52BE61}"/>
              </a:ext>
            </a:extLst>
          </p:cNvPr>
          <p:cNvSpPr txBox="1"/>
          <p:nvPr/>
        </p:nvSpPr>
        <p:spPr>
          <a:xfrm>
            <a:off x="5530449" y="5431208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"value": true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57896-DA9D-7A4E-AA74-24435E4F1755}"/>
              </a:ext>
            </a:extLst>
          </p:cNvPr>
          <p:cNvSpPr txBox="1"/>
          <p:nvPr/>
        </p:nvSpPr>
        <p:spPr>
          <a:xfrm>
            <a:off x="4717430" y="54401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C6385-1E54-AE4F-BAFB-5410EEE08D99}"/>
              </a:ext>
            </a:extLst>
          </p:cNvPr>
          <p:cNvSpPr txBox="1"/>
          <p:nvPr/>
        </p:nvSpPr>
        <p:spPr>
          <a:xfrm>
            <a:off x="6404251" y="1477776"/>
            <a:ext cx="246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26BFF4E7-1C76-C74C-B866-819AD0952C99}"/>
              </a:ext>
            </a:extLst>
          </p:cNvPr>
          <p:cNvSpPr/>
          <p:nvPr/>
        </p:nvSpPr>
        <p:spPr>
          <a:xfrm>
            <a:off x="9817129" y="207714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95E3D-1792-584F-834A-0A4A3529750F}"/>
              </a:ext>
            </a:extLst>
          </p:cNvPr>
          <p:cNvSpPr txBox="1"/>
          <p:nvPr/>
        </p:nvSpPr>
        <p:spPr>
          <a:xfrm>
            <a:off x="9410928" y="16367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38F0D-A4B9-F545-A653-8DB918FED086}"/>
              </a:ext>
            </a:extLst>
          </p:cNvPr>
          <p:cNvSpPr txBox="1"/>
          <p:nvPr/>
        </p:nvSpPr>
        <p:spPr>
          <a:xfrm>
            <a:off x="5618938" y="16292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E8CCE-4946-8C41-AB3C-2A78AF9EDD16}"/>
              </a:ext>
            </a:extLst>
          </p:cNvPr>
          <p:cNvSpPr txBox="1"/>
          <p:nvPr/>
        </p:nvSpPr>
        <p:spPr>
          <a:xfrm>
            <a:off x="4656516" y="597348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100484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DA4B-B7E0-514C-A191-042CE3E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requestsの認証とセッション管理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F687-8EB6-8945-9315-1B823BE7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多くのREST APIには認証(ユーザー名とパスワード)が必要</a:t>
            </a:r>
          </a:p>
          <a:p>
            <a:r>
              <a:rPr lang="en-JP"/>
              <a:t>認証はセッションで管理される</a:t>
            </a:r>
          </a:p>
          <a:p>
            <a:r>
              <a:rPr lang="en-JP"/>
              <a:t>requestsではセッションを作成し、それに認証情報をもたせることで自動的に認証をパスしてくれる</a:t>
            </a:r>
          </a:p>
          <a:p>
            <a:r>
              <a:rPr lang="en-JP"/>
              <a:t>Requestsのセッションの作法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セッションを作成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認証情報を登録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接続先の確認をオフにする(正しいHTTPS証明書を持つサーバーに繋ぎたい場合はオンにする)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セッションのヘッダーをやりとりする形式にする(今回であればJSONをUTF-8でやりとりする宣言)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セッションでGetやPostを使う</a:t>
            </a:r>
          </a:p>
        </p:txBody>
      </p:sp>
    </p:spTree>
    <p:extLst>
      <p:ext uri="{BB962C8B-B14F-4D97-AF65-F5344CB8AC3E}">
        <p14:creationId xmlns:p14="http://schemas.microsoft.com/office/powerpoint/2010/main" val="18702215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C49-BBBC-264A-BBAF-EBD7A64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例: Requestsのセッションでクラスタ情報を取得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3025D-38CF-1F49-9709-ED55847A81AD}"/>
              </a:ext>
            </a:extLst>
          </p:cNvPr>
          <p:cNvSpPr txBox="1"/>
          <p:nvPr/>
        </p:nvSpPr>
        <p:spPr>
          <a:xfrm>
            <a:off x="838200" y="1124607"/>
            <a:ext cx="882080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import requests, json, urllib3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urllib3.disable_warnings(urllib3.exceptions.InsecureRequestWarning)</a:t>
            </a:r>
          </a:p>
          <a:p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IP = '10.149.161.41'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USER = 'admin'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PASSWORD = 'Devops4Eva!'</a:t>
            </a:r>
          </a:p>
          <a:p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session = requests.Session()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session.auth = (USER, PASSWORD)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session.verify = False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session.headers.update({'Content-Type': 'application/json; charset=utf-8'})</a:t>
            </a:r>
          </a:p>
          <a:p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url = f'https://{IP}:9440/PrismGateway/services/rest/v1/cluster'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response = session.get(url)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if response.ok: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j = response.json()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print(json.dumps(j, indent=2))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print('error happens')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print(f'sutatus code : {response.status_code}')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print(response.text)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6178DF-E549-1842-BC94-807D16E14440}"/>
              </a:ext>
            </a:extLst>
          </p:cNvPr>
          <p:cNvSpPr/>
          <p:nvPr/>
        </p:nvSpPr>
        <p:spPr>
          <a:xfrm>
            <a:off x="9869216" y="2785241"/>
            <a:ext cx="199696" cy="10825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A72DA-AEEB-B54A-ABB8-733D6B4A871D}"/>
              </a:ext>
            </a:extLst>
          </p:cNvPr>
          <p:cNvSpPr txBox="1"/>
          <p:nvPr/>
        </p:nvSpPr>
        <p:spPr>
          <a:xfrm>
            <a:off x="10121462" y="31418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セッション作成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1A32B6-8DD6-ED49-8838-F64094617BF1}"/>
              </a:ext>
            </a:extLst>
          </p:cNvPr>
          <p:cNvSpPr/>
          <p:nvPr/>
        </p:nvSpPr>
        <p:spPr>
          <a:xfrm>
            <a:off x="9858706" y="4062248"/>
            <a:ext cx="199696" cy="22229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F3DE-DAD5-084D-B594-56D2E81CB6C1}"/>
              </a:ext>
            </a:extLst>
          </p:cNvPr>
          <p:cNvSpPr txBox="1"/>
          <p:nvPr/>
        </p:nvSpPr>
        <p:spPr>
          <a:xfrm>
            <a:off x="10121462" y="4435053"/>
            <a:ext cx="1915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REST APIの処理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リクエスト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結果チェック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成功時の処理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失敗時の処理</a:t>
            </a:r>
          </a:p>
        </p:txBody>
      </p:sp>
    </p:spTree>
    <p:extLst>
      <p:ext uri="{BB962C8B-B14F-4D97-AF65-F5344CB8AC3E}">
        <p14:creationId xmlns:p14="http://schemas.microsoft.com/office/powerpoint/2010/main" val="35349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9F76-9650-9043-B875-D5737DF1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そもそもインフラ自動化ってなに?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5B9D-F717-FD49-86B8-32A001CE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1202635"/>
            <a:ext cx="10857185" cy="5479080"/>
          </a:xfrm>
        </p:spPr>
        <p:txBody>
          <a:bodyPr/>
          <a:lstStyle/>
          <a:p>
            <a:r>
              <a:rPr lang="en-JP" dirty="0"/>
              <a:t>「インフラ」の構築や運用を自動化すること</a:t>
            </a:r>
          </a:p>
          <a:p>
            <a:r>
              <a:rPr lang="en-JP" dirty="0"/>
              <a:t>インフラの定義はおおまかに2種類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OSより上の世界のインフラ(DBやミドルウェアなど)</a:t>
            </a:r>
          </a:p>
          <a:p>
            <a:pPr lvl="1"/>
            <a:r>
              <a:rPr lang="en-JP" dirty="0">
                <a:solidFill>
                  <a:srgbClr val="FF0000"/>
                </a:solidFill>
              </a:rPr>
              <a:t>OSより下の世界のインフラ(ネットワーク、仮想化基盤など)</a:t>
            </a:r>
          </a:p>
          <a:p>
            <a:r>
              <a:rPr lang="en-JP" dirty="0"/>
              <a:t>やりたいことにより実現手法やツールが異なる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F6BC51-5C67-2D49-8497-A725950D6071}"/>
              </a:ext>
            </a:extLst>
          </p:cNvPr>
          <p:cNvCxnSpPr>
            <a:cxnSpLocks/>
          </p:cNvCxnSpPr>
          <p:nvPr/>
        </p:nvCxnSpPr>
        <p:spPr>
          <a:xfrm flipH="1">
            <a:off x="8550790" y="1202635"/>
            <a:ext cx="404024" cy="794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287A72-BB55-B54E-8C23-74799A69B581}"/>
              </a:ext>
            </a:extLst>
          </p:cNvPr>
          <p:cNvSpPr txBox="1"/>
          <p:nvPr/>
        </p:nvSpPr>
        <p:spPr>
          <a:xfrm>
            <a:off x="8550790" y="7289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一般的(アプリ屋)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59F84-39A8-904E-9382-051DA47AA021}"/>
              </a:ext>
            </a:extLst>
          </p:cNvPr>
          <p:cNvCxnSpPr>
            <a:cxnSpLocks/>
          </p:cNvCxnSpPr>
          <p:nvPr/>
        </p:nvCxnSpPr>
        <p:spPr>
          <a:xfrm flipH="1">
            <a:off x="10492347" y="1996938"/>
            <a:ext cx="311765" cy="536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4C5794-8291-C543-95AD-133EAFC83817}"/>
              </a:ext>
            </a:extLst>
          </p:cNvPr>
          <p:cNvSpPr txBox="1"/>
          <p:nvPr/>
        </p:nvSpPr>
        <p:spPr>
          <a:xfrm>
            <a:off x="9521568" y="13277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専門的(インフラ屋)</a:t>
            </a:r>
          </a:p>
          <a:p>
            <a:r>
              <a:rPr lang="en-JP" dirty="0"/>
              <a:t>本トレーニングの内容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C29F7-AC6E-9745-AECD-C74862325EB9}"/>
              </a:ext>
            </a:extLst>
          </p:cNvPr>
          <p:cNvSpPr/>
          <p:nvPr/>
        </p:nvSpPr>
        <p:spPr>
          <a:xfrm>
            <a:off x="838200" y="5654684"/>
            <a:ext cx="4541095" cy="924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インフラ基盤</a:t>
            </a:r>
          </a:p>
          <a:p>
            <a:pPr algn="ctr"/>
            <a:r>
              <a:rPr lang="en-JP" dirty="0"/>
              <a:t>(クラウドや仮想化、ネットワークなど)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EA905-6A5D-6340-8228-65246EBB4FD6}"/>
              </a:ext>
            </a:extLst>
          </p:cNvPr>
          <p:cNvSpPr/>
          <p:nvPr/>
        </p:nvSpPr>
        <p:spPr>
          <a:xfrm>
            <a:off x="838201" y="4949690"/>
            <a:ext cx="4541094" cy="4962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OS (仮想マシン、インスタンス)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2FB17-3322-FB43-A1D2-399F915265FA}"/>
              </a:ext>
            </a:extLst>
          </p:cNvPr>
          <p:cNvSpPr/>
          <p:nvPr/>
        </p:nvSpPr>
        <p:spPr>
          <a:xfrm>
            <a:off x="838200" y="3816861"/>
            <a:ext cx="4541093" cy="92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アプリケーション</a:t>
            </a:r>
          </a:p>
          <a:p>
            <a:pPr algn="ctr"/>
            <a:r>
              <a:rPr lang="en-JP" dirty="0"/>
              <a:t>(DB、ミドルウェア、開発中のサービス)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1FDF662-69FD-B749-BF77-9020676F6B68}"/>
              </a:ext>
            </a:extLst>
          </p:cNvPr>
          <p:cNvSpPr/>
          <p:nvPr/>
        </p:nvSpPr>
        <p:spPr>
          <a:xfrm>
            <a:off x="5736647" y="3730493"/>
            <a:ext cx="378372" cy="28483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58763-E0DA-894A-8A46-59EFFC6272EE}"/>
              </a:ext>
            </a:extLst>
          </p:cNvPr>
          <p:cNvSpPr txBox="1"/>
          <p:nvPr/>
        </p:nvSpPr>
        <p:spPr>
          <a:xfrm>
            <a:off x="6424918" y="4415979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自動化の場所により、インフラ自動化は</a:t>
            </a:r>
          </a:p>
          <a:p>
            <a:r>
              <a:rPr lang="en-JP" dirty="0"/>
              <a:t>全く異なるものとなる。</a:t>
            </a:r>
          </a:p>
          <a:p>
            <a:r>
              <a:rPr lang="en-JP" dirty="0"/>
              <a:t>アプリ屋が言う「インフラ自動化」は主に最上位層</a:t>
            </a:r>
          </a:p>
          <a:p>
            <a:r>
              <a:rPr lang="en-JP" dirty="0"/>
              <a:t>インフラ屋の自動化は最下位層</a:t>
            </a:r>
          </a:p>
          <a:p>
            <a:r>
              <a:rPr lang="en-JP" dirty="0"/>
              <a:t>OSはアプリ屋もインフラ屋もやる</a:t>
            </a:r>
          </a:p>
        </p:txBody>
      </p:sp>
    </p:spTree>
    <p:extLst>
      <p:ext uri="{BB962C8B-B14F-4D97-AF65-F5344CB8AC3E}">
        <p14:creationId xmlns:p14="http://schemas.microsoft.com/office/powerpoint/2010/main" val="3464501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6C37-7C17-E84C-B6F5-5967B13A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演習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828C-5BD0-5D44-BB7B-81763F2C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Prism -&gt; ユーザー名 -&gt; REST API Explorer -&gt; v2 -&gt; vms -&gt; GETと辿り、VM一覧を得るREST APIの作法を確認する</a:t>
            </a:r>
          </a:p>
          <a:p>
            <a:r>
              <a:rPr lang="en-JP"/>
              <a:t>「Try it out!」ボタンを押してURLと結果を確認</a:t>
            </a:r>
          </a:p>
          <a:p>
            <a:r>
              <a:rPr lang="en-JP"/>
              <a:t>確認できたURLにたいしてrequestsでアクセスして仮想マシン一覧を取得する</a:t>
            </a:r>
          </a:p>
          <a:p>
            <a:endParaRPr lang="en-JP"/>
          </a:p>
          <a:p>
            <a:r>
              <a:rPr lang="en-JP"/>
              <a:t>追加演習(宿題)</a:t>
            </a:r>
          </a:p>
          <a:p>
            <a:pPr lvl="1"/>
            <a:r>
              <a:rPr lang="en-JP"/>
              <a:t>仮想マシン名を指定して、仮想マシンのUUIDを取得</a:t>
            </a:r>
          </a:p>
          <a:p>
            <a:pPr lvl="1"/>
            <a:r>
              <a:rPr lang="en-JP"/>
              <a:t>保持するIPを指定して、仮想マシンのUUIDを取得</a:t>
            </a:r>
          </a:p>
          <a:p>
            <a:pPr lvl="1"/>
            <a:r>
              <a:rPr lang="en-JP"/>
              <a:t>リスト形式のリソース(仮想マシン一覧など)から条件を指定して特定のリソース(仮想マシン)を取得するといった操作はAPIを使うプログラムでは多様する</a:t>
            </a:r>
          </a:p>
        </p:txBody>
      </p:sp>
    </p:spTree>
    <p:extLst>
      <p:ext uri="{BB962C8B-B14F-4D97-AF65-F5344CB8AC3E}">
        <p14:creationId xmlns:p14="http://schemas.microsoft.com/office/powerpoint/2010/main" val="23992554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06B1-C752-CD4B-86F7-B3F94574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NutanixのREST APIの作法の調べ方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7B76-81BE-B843-8D52-FAAEEA1F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Prismでの操作は裏側でREST APIが使われている</a:t>
            </a:r>
          </a:p>
          <a:p>
            <a:r>
              <a:rPr lang="en-JP"/>
              <a:t>Prismの通信ログを調べることで、GUIの操作に相当する「REST APIのメソッドとURL」および「JSON形式のBodyの情報」が分かる</a:t>
            </a:r>
          </a:p>
          <a:p>
            <a:r>
              <a:rPr lang="en-JP"/>
              <a:t>GUI操作の通信をプログラムで模倣すれば自動化しやすい</a:t>
            </a:r>
          </a:p>
        </p:txBody>
      </p:sp>
    </p:spTree>
    <p:extLst>
      <p:ext uri="{BB962C8B-B14F-4D97-AF65-F5344CB8AC3E}">
        <p14:creationId xmlns:p14="http://schemas.microsoft.com/office/powerpoint/2010/main" val="6118996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E6F-77AF-C149-A347-23477592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演習: Prismでの仮想マシン作成の通信を取得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9C2-8F4A-7E41-AEDC-B34D0B3F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7"/>
            <a:ext cx="10515600" cy="56877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/>
              <a:t>Chromeなどのブラウザを開く -&gt; View(表示) -&gt; Developer(開発者モード) -&gt; Developer Tools(開発者ツール)を開く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開発者ツールでネットワークを選択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ブラウザとPrism(サーバー)間の通信が見えるようになる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仮想マシンを作成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重複しなさそうな名前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vCPU:1, Memory:1GB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NICやDiskはなし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通信を補足する。filterで「method:POST」とすれば絞れる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Headersの「Request Payload」でクライアントからのURLやリクエストボディを確認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View Sourceで生のJSONを見れる</a:t>
            </a:r>
          </a:p>
        </p:txBody>
      </p:sp>
    </p:spTree>
    <p:extLst>
      <p:ext uri="{BB962C8B-B14F-4D97-AF65-F5344CB8AC3E}">
        <p14:creationId xmlns:p14="http://schemas.microsoft.com/office/powerpoint/2010/main" val="25263703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5B6AB-E768-5246-B1CB-425CBDFD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00" y="1460940"/>
            <a:ext cx="9020955" cy="443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4E5716A-C382-BA42-9CC7-8B61C78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817632"/>
          </a:xfrm>
        </p:spPr>
        <p:txBody>
          <a:bodyPr/>
          <a:lstStyle/>
          <a:p>
            <a:r>
              <a:rPr lang="en-JP"/>
              <a:t>演習: Prismでの仮想マシン作成の通信を取得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5CCBA-5F0E-7C43-B215-E9EE9FCFE463}"/>
              </a:ext>
            </a:extLst>
          </p:cNvPr>
          <p:cNvSpPr/>
          <p:nvPr/>
        </p:nvSpPr>
        <p:spPr>
          <a:xfrm>
            <a:off x="5896303" y="3415861"/>
            <a:ext cx="945931" cy="2312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6E301A-F949-D74F-A4FB-E858C232031A}"/>
              </a:ext>
            </a:extLst>
          </p:cNvPr>
          <p:cNvSpPr/>
          <p:nvPr/>
        </p:nvSpPr>
        <p:spPr>
          <a:xfrm>
            <a:off x="1271751" y="3610303"/>
            <a:ext cx="1208690" cy="207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8B764-89B8-894B-A695-4C94E4C038E9}"/>
              </a:ext>
            </a:extLst>
          </p:cNvPr>
          <p:cNvSpPr/>
          <p:nvPr/>
        </p:nvSpPr>
        <p:spPr>
          <a:xfrm>
            <a:off x="1271751" y="2017985"/>
            <a:ext cx="1208690" cy="207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DEC2D6-8166-C346-9410-93BB03CC7384}"/>
              </a:ext>
            </a:extLst>
          </p:cNvPr>
          <p:cNvSpPr/>
          <p:nvPr/>
        </p:nvSpPr>
        <p:spPr>
          <a:xfrm>
            <a:off x="3536730" y="1623763"/>
            <a:ext cx="930166" cy="226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8874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310-9AEF-D042-A531-0E70A897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仮想マシン作成のJSON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F4E2B-1D88-9C47-964B-123D3A4643E9}"/>
              </a:ext>
            </a:extLst>
          </p:cNvPr>
          <p:cNvSpPr txBox="1"/>
          <p:nvPr/>
        </p:nvSpPr>
        <p:spPr>
          <a:xfrm>
            <a:off x="1933904" y="993917"/>
            <a:ext cx="383627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"name":"test",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"memory_mb":1024,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"num_vcpus":1,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"description":"",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"num_cores_per_vcpu":1,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"timezone":"UTC",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"boot":{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"uefi_boot":false,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"boot_device_order":[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"CDROM",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"DISK",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"NIC"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},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"vm_disks":[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"is_cdrom":true,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"is_empty":true,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"disk_address":{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"device_bus":"ide",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"device_index":0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],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"hypervisor_type":"ACROPOLIS",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"vm_features":{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"AGENT_VM":false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JP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EF14-53DB-DE4E-97F4-75986BA780FA}"/>
              </a:ext>
            </a:extLst>
          </p:cNvPr>
          <p:cNvSpPr txBox="1"/>
          <p:nvPr/>
        </p:nvSpPr>
        <p:spPr>
          <a:xfrm>
            <a:off x="6219811" y="1376855"/>
            <a:ext cx="4456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JSONをフォーマット(整形)してくれる</a:t>
            </a:r>
          </a:p>
          <a:p>
            <a:r>
              <a:rPr lang="en-JP"/>
              <a:t>サービスなどを使うと、左のように</a:t>
            </a:r>
          </a:p>
          <a:p>
            <a:r>
              <a:rPr lang="en-JP"/>
              <a:t>綺麗に構造が分かる。</a:t>
            </a:r>
          </a:p>
          <a:p>
            <a:endParaRPr lang="en-JP"/>
          </a:p>
          <a:p>
            <a:r>
              <a:rPr lang="en-JP"/>
              <a:t>フォーマットしないと1行に詰め込まれる</a:t>
            </a:r>
          </a:p>
          <a:p>
            <a:r>
              <a:rPr lang="en-JP"/>
              <a:t>ので構造が把握しづらい</a:t>
            </a:r>
          </a:p>
        </p:txBody>
      </p:sp>
    </p:spTree>
    <p:extLst>
      <p:ext uri="{BB962C8B-B14F-4D97-AF65-F5344CB8AC3E}">
        <p14:creationId xmlns:p14="http://schemas.microsoft.com/office/powerpoint/2010/main" val="24622264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DCD7-6F38-BB40-9588-F058DC48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仮想マシンの作成(1)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AAF0-DFAF-B844-9CA8-0F53D87F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7"/>
            <a:ext cx="10515600" cy="5479080"/>
          </a:xfrm>
        </p:spPr>
        <p:txBody>
          <a:bodyPr/>
          <a:lstStyle/>
          <a:p>
            <a:r>
              <a:rPr lang="en-JP"/>
              <a:t>演習で取得したJSONをdict化し、パラメーターを変数化する</a:t>
            </a:r>
          </a:p>
          <a:p>
            <a:r>
              <a:rPr lang="en-JP"/>
              <a:t>作成する仮想マシンのパラメーターを埋めたJSONを作成する関数のget_bodyを作成する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B9070-2AC5-EA4C-85E0-2653B738DAA5}"/>
              </a:ext>
            </a:extLst>
          </p:cNvPr>
          <p:cNvSpPr txBox="1"/>
          <p:nvPr/>
        </p:nvSpPr>
        <p:spPr>
          <a:xfrm>
            <a:off x="396768" y="2606296"/>
            <a:ext cx="631671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import requests, json, urllib3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urllib3.disable_warnings(urllib3.exceptions.InsecureRequestWarning)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IP = '10.149.161.41'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USER = 'admin'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PASSWORD = 'Devops4Eva!'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VM_NAME = 'myvm'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VM_CPU = 1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VM_MEMORY_MB = 1024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get_body(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cpu, memory_mb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 = {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"memory_mb":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memory_mb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"num_vcpus":1,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"description":"",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"num_cores_per_vcpu":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"timezone":"UTC",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"boot":{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"uefi_boot":False,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7CAEC-D159-B040-B995-828290E05431}"/>
              </a:ext>
            </a:extLst>
          </p:cNvPr>
          <p:cNvSpPr txBox="1"/>
          <p:nvPr/>
        </p:nvSpPr>
        <p:spPr>
          <a:xfrm>
            <a:off x="7312569" y="2421630"/>
            <a:ext cx="4629807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"boot_device_order":[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"CDROM",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"DISK",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"NIC"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"vm_disks":[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"is_cdrom":True,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"is_empty":True,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"disk_address":{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"device_bus":"ide",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"device_index":0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],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"hypervisor_type":"ACROPOLIS",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"vm_features":{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"AGENT_VM":False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json.dumps(d)</a:t>
            </a:r>
            <a:endParaRPr lang="en-JP" sz="12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891C1FA-5BD2-5446-9EED-36F44D9FC431}"/>
              </a:ext>
            </a:extLst>
          </p:cNvPr>
          <p:cNvSpPr/>
          <p:nvPr/>
        </p:nvSpPr>
        <p:spPr>
          <a:xfrm rot="5400000">
            <a:off x="5843751" y="6153940"/>
            <a:ext cx="683172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80C77-89D6-274F-9707-FD34212007C2}"/>
              </a:ext>
            </a:extLst>
          </p:cNvPr>
          <p:cNvSpPr/>
          <p:nvPr/>
        </p:nvSpPr>
        <p:spPr>
          <a:xfrm rot="5400000">
            <a:off x="11280225" y="6203627"/>
            <a:ext cx="683172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BC692D4-1A0F-154F-BD50-59E8AA84098D}"/>
              </a:ext>
            </a:extLst>
          </p:cNvPr>
          <p:cNvSpPr/>
          <p:nvPr/>
        </p:nvSpPr>
        <p:spPr>
          <a:xfrm rot="5400000">
            <a:off x="11230301" y="2248209"/>
            <a:ext cx="683172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36C37-1C10-474B-AC6C-D700E049D7CC}"/>
              </a:ext>
            </a:extLst>
          </p:cNvPr>
          <p:cNvSpPr txBox="1"/>
          <p:nvPr/>
        </p:nvSpPr>
        <p:spPr>
          <a:xfrm>
            <a:off x="3941380" y="4403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関数はじまり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9751D-82DD-CB46-B619-4959D67402FD}"/>
              </a:ext>
            </a:extLst>
          </p:cNvPr>
          <p:cNvSpPr txBox="1"/>
          <p:nvPr/>
        </p:nvSpPr>
        <p:spPr>
          <a:xfrm>
            <a:off x="9860562" y="62072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関数おわり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EAB84-6C6F-8A4F-98D5-1725C480B4FB}"/>
              </a:ext>
            </a:extLst>
          </p:cNvPr>
          <p:cNvSpPr txBox="1"/>
          <p:nvPr/>
        </p:nvSpPr>
        <p:spPr>
          <a:xfrm>
            <a:off x="11009808" y="2820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つづき</a:t>
            </a:r>
          </a:p>
        </p:txBody>
      </p:sp>
    </p:spTree>
    <p:extLst>
      <p:ext uri="{BB962C8B-B14F-4D97-AF65-F5344CB8AC3E}">
        <p14:creationId xmlns:p14="http://schemas.microsoft.com/office/powerpoint/2010/main" val="3462624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E300-E297-E74A-8590-3F012438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仮想マシンの作成(2)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CF6-9D43-4F45-AEA7-83A9C2CC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仮想マシン作成のURLにボディをつけてPOSTリクエストする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C94B7-5A57-A446-8B21-308653FDCEFF}"/>
              </a:ext>
            </a:extLst>
          </p:cNvPr>
          <p:cNvSpPr txBox="1"/>
          <p:nvPr/>
        </p:nvSpPr>
        <p:spPr>
          <a:xfrm>
            <a:off x="838200" y="2608377"/>
            <a:ext cx="105156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session = requests.Session()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session.auth = (USER, PASSWORD)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session.verify = False                              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session.headers.update({'Content-Type': 'application/json; charset=utf-8'})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 = f'https://{IP}:9440/PrismGateway/services/rest/v2.0/vms?include_vm_disk_config=true&amp;include_vm_nic_config=true'</a:t>
            </a:r>
          </a:p>
          <a:p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= get_body(VM_NAME, VM_CPU, VM_MEMORY_MB)</a:t>
            </a:r>
          </a:p>
          <a:p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 = session.post(url, data=body)</a:t>
            </a:r>
          </a:p>
          <a:p>
            <a:endParaRPr 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if response.ok: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j = response.json()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print(json.dumps(j, indent=2))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print('error happens')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print(f'sutatus code : {response.status_code}')</a:t>
            </a:r>
          </a:p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print(response.text)</a:t>
            </a:r>
            <a:endParaRPr lang="en-US" sz="12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F3144E-7F08-EE4B-A330-227224CC7388}"/>
              </a:ext>
            </a:extLst>
          </p:cNvPr>
          <p:cNvSpPr/>
          <p:nvPr/>
        </p:nvSpPr>
        <p:spPr>
          <a:xfrm rot="5400000">
            <a:off x="10168756" y="2330597"/>
            <a:ext cx="683172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2122-C886-1041-9300-2CE6FBD2235E}"/>
              </a:ext>
            </a:extLst>
          </p:cNvPr>
          <p:cNvSpPr txBox="1"/>
          <p:nvPr/>
        </p:nvSpPr>
        <p:spPr>
          <a:xfrm>
            <a:off x="2656597" y="586408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プログラム実行後に仮想マシンが作成されていることを確認する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BC9D6-ED97-A84F-9539-E7711B2248CD}"/>
              </a:ext>
            </a:extLst>
          </p:cNvPr>
          <p:cNvSpPr txBox="1"/>
          <p:nvPr/>
        </p:nvSpPr>
        <p:spPr>
          <a:xfrm>
            <a:off x="9364717" y="2030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つづき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39FA-8E8F-864A-892F-0662E7FDF280}"/>
              </a:ext>
            </a:extLst>
          </p:cNvPr>
          <p:cNvSpPr txBox="1"/>
          <p:nvPr/>
        </p:nvSpPr>
        <p:spPr>
          <a:xfrm>
            <a:off x="6096000" y="3942175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>
                <a:solidFill>
                  <a:schemeClr val="accent1"/>
                </a:solidFill>
              </a:rPr>
              <a:t>URLは長いが、ブラウザで補足したものと同じ</a:t>
            </a:r>
          </a:p>
          <a:p>
            <a:r>
              <a:rPr lang="en-JP" sz="1600">
                <a:solidFill>
                  <a:schemeClr val="accent1"/>
                </a:solidFill>
              </a:rPr>
              <a:t>ボディを関数で作成</a:t>
            </a:r>
          </a:p>
          <a:p>
            <a:r>
              <a:rPr lang="en-JP" sz="1600">
                <a:solidFill>
                  <a:schemeClr val="accent1"/>
                </a:solidFill>
              </a:rPr>
              <a:t>ボディ付きでURLにpostリクエスト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30223670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4103-42BB-B64D-95CF-CFF79292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宿題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C573-2128-0346-8017-25FD3E16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Prismでの仮想マシン作成時に以下を追加で設定</a:t>
            </a:r>
          </a:p>
          <a:p>
            <a:pPr lvl="1"/>
            <a:r>
              <a:rPr lang="en-JP"/>
              <a:t>NICの追加</a:t>
            </a:r>
          </a:p>
          <a:p>
            <a:pPr lvl="1"/>
            <a:r>
              <a:rPr lang="en-JP"/>
              <a:t>仮想ディスクをイメージのクローンで作成</a:t>
            </a:r>
          </a:p>
          <a:p>
            <a:r>
              <a:rPr lang="en-JP"/>
              <a:t>ブラウザでPrismの通信を補足して、JSONの書式を確認</a:t>
            </a:r>
          </a:p>
          <a:p>
            <a:r>
              <a:rPr lang="en-JP"/>
              <a:t>ネットワークのUUID, イメージのUUID(正確にはvmdisk_uuid)を指定して仮想マシンを作成するためのbodyを作成する関数を作成する</a:t>
            </a:r>
          </a:p>
          <a:p>
            <a:r>
              <a:rPr lang="en-JP"/>
              <a:t>関数を使って新規VMを作成する</a:t>
            </a:r>
          </a:p>
          <a:p>
            <a:r>
              <a:rPr lang="en-JP"/>
              <a:t>補足</a:t>
            </a:r>
          </a:p>
          <a:p>
            <a:pPr lvl="1"/>
            <a:r>
              <a:rPr lang="en-JP"/>
              <a:t>REST APIで「ネットワーク名 -&gt; UUID」も処理可能</a:t>
            </a:r>
          </a:p>
          <a:p>
            <a:pPr lvl="1"/>
            <a:r>
              <a:rPr lang="en-JP"/>
              <a:t>REST APIで「イメージ名 -&gt; UUID」も処理可能</a:t>
            </a:r>
          </a:p>
        </p:txBody>
      </p:sp>
    </p:spTree>
    <p:extLst>
      <p:ext uri="{BB962C8B-B14F-4D97-AF65-F5344CB8AC3E}">
        <p14:creationId xmlns:p14="http://schemas.microsoft.com/office/powerpoint/2010/main" val="19395837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9C11-1125-DD47-95DC-0B2F0A9A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Nutanix APIの発展の例(1)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1070-7D97-AB4B-A47E-131DECC5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sz="2400"/>
              <a:t>仮想マシンの開発者などへの払い出しをPrismを使わないでも実施できる(運用の負担軽減のシナリオ)</a:t>
            </a:r>
          </a:p>
          <a:p>
            <a:r>
              <a:rPr lang="en-JP" sz="2400"/>
              <a:t>ブラウザで以下を実装</a:t>
            </a:r>
          </a:p>
          <a:p>
            <a:pPr lvl="1"/>
            <a:r>
              <a:rPr lang="en-JP" sz="2400"/>
              <a:t>仮想マシンのイメージを選択</a:t>
            </a:r>
          </a:p>
          <a:p>
            <a:pPr lvl="1"/>
            <a:r>
              <a:rPr lang="en-JP" sz="2400"/>
              <a:t>仮想マシンのネットワークを選択</a:t>
            </a:r>
          </a:p>
          <a:p>
            <a:pPr lvl="1"/>
            <a:r>
              <a:rPr lang="en-JP" sz="2400"/>
              <a:t>CPU, Memoryを選択</a:t>
            </a:r>
          </a:p>
          <a:p>
            <a:pPr lvl="1"/>
            <a:r>
              <a:rPr lang="en-JP" sz="2400"/>
              <a:t>IPアドレスを指定するか払い出し(AHVのIPAM(管理されたネットワーク)を使うと簡単)</a:t>
            </a:r>
          </a:p>
          <a:p>
            <a:pPr lvl="1"/>
            <a:r>
              <a:rPr lang="en-JP" sz="2400"/>
              <a:t>作成ボタンを押すと仮想マシンを作成し、接続情報を表示</a:t>
            </a:r>
          </a:p>
          <a:p>
            <a:r>
              <a:rPr lang="en-JP" sz="2400"/>
              <a:t>システムとしての実装</a:t>
            </a:r>
          </a:p>
          <a:p>
            <a:pPr lvl="1"/>
            <a:r>
              <a:rPr lang="en-JP" sz="2400"/>
              <a:t>本格的にやるなら、データベースなどで情報を管理</a:t>
            </a:r>
          </a:p>
          <a:p>
            <a:pPr lvl="1"/>
            <a:r>
              <a:rPr lang="en-JP" sz="2400"/>
              <a:t>簡易的にやるなら、仮想マシンのdescriptionにオーナーや作成日時などを埋めて保守できるようにしておく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37641545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9C11-1125-DD47-95DC-0B2F0A9A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Nutanix APIの発展の例(2)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1070-7D97-AB4B-A47E-131DECC5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sz="2400"/>
              <a:t>PrismCentral や PrismのAlertなどがカバーできない内容の監視</a:t>
            </a:r>
          </a:p>
          <a:p>
            <a:r>
              <a:rPr lang="en-JP" sz="2400"/>
              <a:t>実装方法</a:t>
            </a:r>
          </a:p>
          <a:p>
            <a:pPr lvl="1"/>
            <a:r>
              <a:rPr lang="en-JP" sz="2400"/>
              <a:t>Cronもしくはスクリプトのインターバル処理</a:t>
            </a:r>
          </a:p>
          <a:p>
            <a:pPr lvl="1"/>
            <a:r>
              <a:rPr lang="en-JP" sz="2400"/>
              <a:t>REST APIやParamikoで現在の状態を取得</a:t>
            </a:r>
          </a:p>
          <a:p>
            <a:pPr lvl="1"/>
            <a:r>
              <a:rPr lang="en-JP" sz="2400"/>
              <a:t>状態をチェック</a:t>
            </a:r>
          </a:p>
          <a:p>
            <a:pPr lvl="1"/>
            <a:r>
              <a:rPr lang="en-JP" sz="2400"/>
              <a:t>問題があれば、メールなどを使って管理者に通達(独自に実装するよりも、SendGridなどのサービスを使うと簡単)</a:t>
            </a:r>
          </a:p>
        </p:txBody>
      </p:sp>
    </p:spTree>
    <p:extLst>
      <p:ext uri="{BB962C8B-B14F-4D97-AF65-F5344CB8AC3E}">
        <p14:creationId xmlns:p14="http://schemas.microsoft.com/office/powerpoint/2010/main" val="403126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C093-C8E6-6F4B-9D6B-54FC6705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自動化のメリット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4A0C-2799-A442-8D2D-A845083D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マニュアル操作の人的コストを削減する</a:t>
            </a:r>
          </a:p>
          <a:p>
            <a:pPr lvl="1"/>
            <a:r>
              <a:rPr lang="en-JP"/>
              <a:t>定形作業の量をこなせる</a:t>
            </a:r>
          </a:p>
          <a:p>
            <a:pPr lvl="1"/>
            <a:r>
              <a:rPr lang="en-JP"/>
              <a:t>定形作業がはやくこなせる</a:t>
            </a:r>
          </a:p>
          <a:p>
            <a:r>
              <a:rPr lang="en-JP"/>
              <a:t>例)レガシー環境での本番環境用の仮想マシンの払い出し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F849395-CCE0-CC48-A972-DB2016BBE6D1}"/>
              </a:ext>
            </a:extLst>
          </p:cNvPr>
          <p:cNvSpPr/>
          <p:nvPr/>
        </p:nvSpPr>
        <p:spPr>
          <a:xfrm>
            <a:off x="8878615" y="3385834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36559E6-8A6C-9647-ABD7-3B72E1391A09}"/>
              </a:ext>
            </a:extLst>
          </p:cNvPr>
          <p:cNvSpPr/>
          <p:nvPr/>
        </p:nvSpPr>
        <p:spPr>
          <a:xfrm>
            <a:off x="8878615" y="4607749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D340A84-96CC-7940-965D-34A692BC0099}"/>
              </a:ext>
            </a:extLst>
          </p:cNvPr>
          <p:cNvSpPr/>
          <p:nvPr/>
        </p:nvSpPr>
        <p:spPr>
          <a:xfrm>
            <a:off x="8878615" y="5744578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BA760-6838-A04B-933E-23857A43C6FE}"/>
              </a:ext>
            </a:extLst>
          </p:cNvPr>
          <p:cNvSpPr txBox="1"/>
          <p:nvPr/>
        </p:nvSpPr>
        <p:spPr>
          <a:xfrm>
            <a:off x="9921765" y="337983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仮想化</a:t>
            </a:r>
          </a:p>
          <a:p>
            <a:r>
              <a:rPr lang="en-JP"/>
              <a:t>エンジニア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0B004-FBDE-B147-91D2-CE834F24CA86}"/>
              </a:ext>
            </a:extLst>
          </p:cNvPr>
          <p:cNvSpPr txBox="1"/>
          <p:nvPr/>
        </p:nvSpPr>
        <p:spPr>
          <a:xfrm>
            <a:off x="9921765" y="460774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ネットワーク</a:t>
            </a:r>
          </a:p>
          <a:p>
            <a:r>
              <a:rPr lang="en-JP"/>
              <a:t>エンジニア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0DFA2-84B0-AC42-90AA-E841D9C1F00C}"/>
              </a:ext>
            </a:extLst>
          </p:cNvPr>
          <p:cNvSpPr txBox="1"/>
          <p:nvPr/>
        </p:nvSpPr>
        <p:spPr>
          <a:xfrm>
            <a:off x="9921765" y="57709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セキュリティ</a:t>
            </a:r>
          </a:p>
          <a:p>
            <a:r>
              <a:rPr lang="en-JP"/>
              <a:t>エンジニア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185C9535-2CEA-0343-A52E-E8918F13585C}"/>
              </a:ext>
            </a:extLst>
          </p:cNvPr>
          <p:cNvSpPr/>
          <p:nvPr/>
        </p:nvSpPr>
        <p:spPr>
          <a:xfrm>
            <a:off x="2350610" y="4682175"/>
            <a:ext cx="672662" cy="672662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78F08-B59C-4F40-85CE-8F9E13F995D6}"/>
              </a:ext>
            </a:extLst>
          </p:cNvPr>
          <p:cNvSpPr txBox="1"/>
          <p:nvPr/>
        </p:nvSpPr>
        <p:spPr>
          <a:xfrm>
            <a:off x="277637" y="4533323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作業エンジニア</a:t>
            </a:r>
          </a:p>
          <a:p>
            <a:r>
              <a:rPr lang="en-JP"/>
              <a:t>or</a:t>
            </a:r>
          </a:p>
          <a:p>
            <a:r>
              <a:rPr lang="en-JP"/>
              <a:t>ユーザー本人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078CC4-F02A-F243-AB03-553C53FD77BA}"/>
              </a:ext>
            </a:extLst>
          </p:cNvPr>
          <p:cNvSpPr/>
          <p:nvPr/>
        </p:nvSpPr>
        <p:spPr>
          <a:xfrm>
            <a:off x="6286275" y="4533323"/>
            <a:ext cx="966952" cy="82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目的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DA4312-3A69-7341-B0A2-40594A04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40" y="4267993"/>
            <a:ext cx="1168619" cy="1168619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7B49DDFD-E6FD-DD40-842E-8C8A99DE0DED}"/>
              </a:ext>
            </a:extLst>
          </p:cNvPr>
          <p:cNvSpPr/>
          <p:nvPr/>
        </p:nvSpPr>
        <p:spPr>
          <a:xfrm>
            <a:off x="3324477" y="4794099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979DDE7-8621-ED4E-BA7A-64B5635551C2}"/>
              </a:ext>
            </a:extLst>
          </p:cNvPr>
          <p:cNvSpPr/>
          <p:nvPr/>
        </p:nvSpPr>
        <p:spPr>
          <a:xfrm>
            <a:off x="5279703" y="3754818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4CF67AE-8AFD-D44E-822E-45248E7D799D}"/>
              </a:ext>
            </a:extLst>
          </p:cNvPr>
          <p:cNvSpPr/>
          <p:nvPr/>
        </p:nvSpPr>
        <p:spPr>
          <a:xfrm>
            <a:off x="5279703" y="4796087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FACCBFA-152D-1C45-A209-51A082AD63BA}"/>
              </a:ext>
            </a:extLst>
          </p:cNvPr>
          <p:cNvSpPr/>
          <p:nvPr/>
        </p:nvSpPr>
        <p:spPr>
          <a:xfrm>
            <a:off x="5282694" y="5746318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58E20D8-68BF-894D-8958-D4DCD6A9F705}"/>
              </a:ext>
            </a:extLst>
          </p:cNvPr>
          <p:cNvSpPr/>
          <p:nvPr/>
        </p:nvSpPr>
        <p:spPr>
          <a:xfrm rot="10800000">
            <a:off x="7734450" y="3754818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B1EC73C-961D-BC46-B7DD-2A87E305C5C2}"/>
              </a:ext>
            </a:extLst>
          </p:cNvPr>
          <p:cNvSpPr/>
          <p:nvPr/>
        </p:nvSpPr>
        <p:spPr>
          <a:xfrm rot="10800000">
            <a:off x="7734450" y="4796087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A2F689D-CDF5-7946-A349-85C923FC8949}"/>
              </a:ext>
            </a:extLst>
          </p:cNvPr>
          <p:cNvSpPr/>
          <p:nvPr/>
        </p:nvSpPr>
        <p:spPr>
          <a:xfrm rot="10800000">
            <a:off x="7737441" y="5746318"/>
            <a:ext cx="517178" cy="40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DD36A-DC1C-1D4B-A698-509CA6BE4FEB}"/>
              </a:ext>
            </a:extLst>
          </p:cNvPr>
          <p:cNvSpPr txBox="1"/>
          <p:nvPr/>
        </p:nvSpPr>
        <p:spPr>
          <a:xfrm>
            <a:off x="4093533" y="5436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自動化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AFE15-3106-0248-8849-544BBC9036EC}"/>
              </a:ext>
            </a:extLst>
          </p:cNvPr>
          <p:cNvSpPr txBox="1"/>
          <p:nvPr/>
        </p:nvSpPr>
        <p:spPr>
          <a:xfrm>
            <a:off x="7250601" y="63755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X 時間、X 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D1AA9-1BE7-0742-B3EC-3197B0BBD3BF}"/>
              </a:ext>
            </a:extLst>
          </p:cNvPr>
          <p:cNvSpPr txBox="1"/>
          <p:nvPr/>
        </p:nvSpPr>
        <p:spPr>
          <a:xfrm>
            <a:off x="5169812" y="631218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X 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10161-CBAD-4F4B-B23D-DC792A135231}"/>
              </a:ext>
            </a:extLst>
          </p:cNvPr>
          <p:cNvSpPr txBox="1"/>
          <p:nvPr/>
        </p:nvSpPr>
        <p:spPr>
          <a:xfrm>
            <a:off x="3344417" y="63196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X 分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1A48D-3587-F14A-8169-AA4BB89BA205}"/>
              </a:ext>
            </a:extLst>
          </p:cNvPr>
          <p:cNvSpPr txBox="1"/>
          <p:nvPr/>
        </p:nvSpPr>
        <p:spPr>
          <a:xfrm>
            <a:off x="5185967" y="3295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作業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931EB3-BD57-1445-B508-87F14E035247}"/>
              </a:ext>
            </a:extLst>
          </p:cNvPr>
          <p:cNvSpPr txBox="1"/>
          <p:nvPr/>
        </p:nvSpPr>
        <p:spPr>
          <a:xfrm>
            <a:off x="1172469" y="6377232"/>
            <a:ext cx="8771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自動化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536E65-66CA-3944-BC9B-A17859ABE494}"/>
              </a:ext>
            </a:extLst>
          </p:cNvPr>
          <p:cNvSpPr txBox="1"/>
          <p:nvPr/>
        </p:nvSpPr>
        <p:spPr>
          <a:xfrm>
            <a:off x="10152597" y="6444621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bg1"/>
                </a:solidFill>
              </a:rPr>
              <a:t>手動</a:t>
            </a:r>
          </a:p>
        </p:txBody>
      </p:sp>
    </p:spTree>
    <p:extLst>
      <p:ext uri="{BB962C8B-B14F-4D97-AF65-F5344CB8AC3E}">
        <p14:creationId xmlns:p14="http://schemas.microsoft.com/office/powerpoint/2010/main" val="22604306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4D7-266B-3B42-AA71-34B99C6D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531"/>
            <a:ext cx="9144000" cy="3067269"/>
          </a:xfrm>
        </p:spPr>
        <p:txBody>
          <a:bodyPr/>
          <a:lstStyle/>
          <a:p>
            <a:r>
              <a:rPr lang="en-JP" dirty="0"/>
              <a:t>第4部-1/4</a:t>
            </a:r>
            <a:br>
              <a:rPr lang="en-JP" dirty="0"/>
            </a:br>
            <a:br>
              <a:rPr lang="en-JP" dirty="0"/>
            </a:br>
            <a:r>
              <a:rPr lang="en-JP" dirty="0"/>
              <a:t>Nutanix基盤構築の自動化</a:t>
            </a:r>
            <a:br>
              <a:rPr lang="en-JP" dirty="0"/>
            </a:br>
            <a:r>
              <a:rPr lang="en-JP" dirty="0"/>
              <a:t>Foundation編</a:t>
            </a:r>
          </a:p>
        </p:txBody>
      </p:sp>
    </p:spTree>
    <p:extLst>
      <p:ext uri="{BB962C8B-B14F-4D97-AF65-F5344CB8AC3E}">
        <p14:creationId xmlns:p14="http://schemas.microsoft.com/office/powerpoint/2010/main" val="35677318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E099-F7CF-4144-AA4A-FE93D7B5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前提知識: Nutanixの初期セットアップの流れ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1DF0-D42A-7A42-AC47-066CBC99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/>
              <a:t>物理作業</a:t>
            </a:r>
          </a:p>
          <a:p>
            <a:pPr lvl="1"/>
            <a:r>
              <a:rPr lang="en-JP"/>
              <a:t>機器のラックマウント</a:t>
            </a:r>
          </a:p>
          <a:p>
            <a:pPr lvl="1"/>
            <a:r>
              <a:rPr lang="en-JP"/>
              <a:t>スイッチへの配線とスイッチの設定(VLANなど)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Foundation VMの準備(インストール、IP、AOSイメージ)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Foundationの実施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初ログイン時の設定(パスワードやEULAなど)</a:t>
            </a:r>
          </a:p>
          <a:p>
            <a:pPr marL="514350" indent="-514350">
              <a:buFont typeface="+mj-lt"/>
              <a:buAutoNum type="arabicPeriod"/>
            </a:pPr>
            <a:r>
              <a:rPr lang="en-JP"/>
              <a:t>クラスタを使うための設定(言語やネットワーク作成など)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43F0CA8-C902-BE44-BD83-8FD3AA455230}"/>
              </a:ext>
            </a:extLst>
          </p:cNvPr>
          <p:cNvSpPr/>
          <p:nvPr/>
        </p:nvSpPr>
        <p:spPr>
          <a:xfrm>
            <a:off x="304800" y="3121573"/>
            <a:ext cx="420413" cy="14819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D5B9-C2DB-8F46-9104-CE705B225E03}"/>
              </a:ext>
            </a:extLst>
          </p:cNvPr>
          <p:cNvSpPr txBox="1"/>
          <p:nvPr/>
        </p:nvSpPr>
        <p:spPr>
          <a:xfrm>
            <a:off x="515006" y="48122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>
                <a:solidFill>
                  <a:schemeClr val="accent1"/>
                </a:solidFill>
              </a:rPr>
              <a:t>ここを自動化する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71955-9EA5-7445-B42B-6591E470F55C}"/>
              </a:ext>
            </a:extLst>
          </p:cNvPr>
          <p:cNvSpPr txBox="1"/>
          <p:nvPr/>
        </p:nvSpPr>
        <p:spPr>
          <a:xfrm>
            <a:off x="1460938" y="5654649"/>
            <a:ext cx="909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常に自動化を成功させるためにはMACアドレスベースのベアメタルFoundationを実施</a:t>
            </a:r>
          </a:p>
          <a:p>
            <a:r>
              <a:rPr lang="en-JP"/>
              <a:t>IPMIのユーザー名(ADMIN)とパスワード(デフォルトADMIN)は知っておく必要がある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158050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B3F5-A6A0-D043-961D-66D79F08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Foundationの自動化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22D-9B45-7D43-95F3-B088FBE1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202635"/>
            <a:ext cx="11592911" cy="5479080"/>
          </a:xfrm>
        </p:spPr>
        <p:txBody>
          <a:bodyPr/>
          <a:lstStyle/>
          <a:p>
            <a:r>
              <a:rPr lang="en-JP"/>
              <a:t>Foundation VMのブラウザ操作相当のことをAPIで実施する</a:t>
            </a:r>
          </a:p>
          <a:p>
            <a:r>
              <a:rPr lang="en-JP"/>
              <a:t>詳細な通信はブラウザで調査すべきだが、おおまかに以下の通り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FoundationVMへの接続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使いたいイメージが存在するかのチェック(任意)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IPMIのMACの存在確認(任意)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IPMIに設定するIPを他マシンが利用していないかチェック(任意)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Primary NICの選択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IPMIへのIPの設定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Pre Check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Foundation開始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終了するまでFoundationの進捗状況のチェックを繰り返す</a:t>
            </a:r>
          </a:p>
          <a:p>
            <a:pPr marL="971550" lvl="1" indent="-514350">
              <a:buFont typeface="+mj-lt"/>
              <a:buAutoNum type="arabicPeriod"/>
            </a:pPr>
            <a:endParaRPr lang="en-JP"/>
          </a:p>
          <a:p>
            <a:pPr marL="971550" lvl="1" indent="-514350">
              <a:buFont typeface="+mj-lt"/>
              <a:buAutoNum type="arabicPeriod"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28609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BB9F-2F5F-8343-B164-98E2A946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 VMを使うサンプル実装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A5A7-2345-B44F-BF70-F5F6AA1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クライアント: FoundationをREST APIやParamikoで操作する</a:t>
            </a:r>
          </a:p>
          <a:p>
            <a:r>
              <a:rPr lang="en-JP"/>
              <a:t>実行管理(Ops): 上記クライアントを使って仕事を順次実行</a:t>
            </a:r>
          </a:p>
          <a:p>
            <a:r>
              <a:rPr lang="en-JP"/>
              <a:t>インターフェース: Opsの呼び出し(APIサーバーなど)。割愛時はOpsを直接スクリプトとして呼び出す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75DE-6C11-2140-80AD-8D7D97347F67}"/>
              </a:ext>
            </a:extLst>
          </p:cNvPr>
          <p:cNvSpPr/>
          <p:nvPr/>
        </p:nvSpPr>
        <p:spPr>
          <a:xfrm>
            <a:off x="6915807" y="4226856"/>
            <a:ext cx="1229712" cy="12289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FEE6A-D1EB-3A40-A3A3-F366F3EB46A8}"/>
              </a:ext>
            </a:extLst>
          </p:cNvPr>
          <p:cNvSpPr/>
          <p:nvPr/>
        </p:nvSpPr>
        <p:spPr>
          <a:xfrm>
            <a:off x="9388365" y="4005858"/>
            <a:ext cx="1048408" cy="785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Node-A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70A05-AFBF-4046-99CF-221F6441A39B}"/>
              </a:ext>
            </a:extLst>
          </p:cNvPr>
          <p:cNvSpPr/>
          <p:nvPr/>
        </p:nvSpPr>
        <p:spPr>
          <a:xfrm>
            <a:off x="10661429" y="4005858"/>
            <a:ext cx="1048408" cy="785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Node-B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C3E82-C618-A549-A5E1-FB26DBED6A48}"/>
              </a:ext>
            </a:extLst>
          </p:cNvPr>
          <p:cNvSpPr/>
          <p:nvPr/>
        </p:nvSpPr>
        <p:spPr>
          <a:xfrm>
            <a:off x="9388365" y="5051518"/>
            <a:ext cx="1048408" cy="785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Node-C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E1251-E0A5-D146-B343-2AF6EEEE0C02}"/>
              </a:ext>
            </a:extLst>
          </p:cNvPr>
          <p:cNvSpPr/>
          <p:nvPr/>
        </p:nvSpPr>
        <p:spPr>
          <a:xfrm>
            <a:off x="10661429" y="5051518"/>
            <a:ext cx="1048408" cy="785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Node-D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455A1B7-CFAC-124A-ACA2-B09B5ED26B60}"/>
              </a:ext>
            </a:extLst>
          </p:cNvPr>
          <p:cNvSpPr/>
          <p:nvPr/>
        </p:nvSpPr>
        <p:spPr>
          <a:xfrm>
            <a:off x="8492359" y="4592038"/>
            <a:ext cx="462455" cy="5465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2CBE00-C6E5-F045-96FF-9915B962EA9E}"/>
              </a:ext>
            </a:extLst>
          </p:cNvPr>
          <p:cNvSpPr/>
          <p:nvPr/>
        </p:nvSpPr>
        <p:spPr>
          <a:xfrm>
            <a:off x="6019801" y="3918000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6FB5B-C604-4F4D-BBD1-DF77A9483BEA}"/>
              </a:ext>
            </a:extLst>
          </p:cNvPr>
          <p:cNvSpPr/>
          <p:nvPr/>
        </p:nvSpPr>
        <p:spPr>
          <a:xfrm>
            <a:off x="4654774" y="4226856"/>
            <a:ext cx="911769" cy="122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Client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4AB7585-8247-B84A-B1DF-5197FDEF04C7}"/>
              </a:ext>
            </a:extLst>
          </p:cNvPr>
          <p:cNvSpPr/>
          <p:nvPr/>
        </p:nvSpPr>
        <p:spPr>
          <a:xfrm>
            <a:off x="6019801" y="4241141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35EE745-367E-5447-BAFE-76851C12E8FB}"/>
              </a:ext>
            </a:extLst>
          </p:cNvPr>
          <p:cNvSpPr/>
          <p:nvPr/>
        </p:nvSpPr>
        <p:spPr>
          <a:xfrm>
            <a:off x="6019801" y="4571816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23E38A-C486-7E43-9A0D-CC4F5C508101}"/>
              </a:ext>
            </a:extLst>
          </p:cNvPr>
          <p:cNvSpPr/>
          <p:nvPr/>
        </p:nvSpPr>
        <p:spPr>
          <a:xfrm>
            <a:off x="6019801" y="4891980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A81FE16-5BCE-4442-8CA6-450E0158D25C}"/>
              </a:ext>
            </a:extLst>
          </p:cNvPr>
          <p:cNvSpPr/>
          <p:nvPr/>
        </p:nvSpPr>
        <p:spPr>
          <a:xfrm>
            <a:off x="6019801" y="5215121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A1613B9-5FE7-AE49-97BD-47FCEF390C88}"/>
              </a:ext>
            </a:extLst>
          </p:cNvPr>
          <p:cNvSpPr/>
          <p:nvPr/>
        </p:nvSpPr>
        <p:spPr>
          <a:xfrm>
            <a:off x="6019801" y="5545796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1C292A-80C5-B741-BC35-A2919108E201}"/>
              </a:ext>
            </a:extLst>
          </p:cNvPr>
          <p:cNvSpPr/>
          <p:nvPr/>
        </p:nvSpPr>
        <p:spPr>
          <a:xfrm>
            <a:off x="2624964" y="4226856"/>
            <a:ext cx="911769" cy="122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Ops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A6F994D-906F-734C-BCAA-DF2E3344C200}"/>
              </a:ext>
            </a:extLst>
          </p:cNvPr>
          <p:cNvSpPr/>
          <p:nvPr/>
        </p:nvSpPr>
        <p:spPr>
          <a:xfrm>
            <a:off x="3845479" y="3918000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2D428D8-10C5-7148-96CC-B428B2012578}"/>
              </a:ext>
            </a:extLst>
          </p:cNvPr>
          <p:cNvSpPr/>
          <p:nvPr/>
        </p:nvSpPr>
        <p:spPr>
          <a:xfrm>
            <a:off x="3845479" y="4241141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E39E179-78A2-2A49-8D6E-307EC129C95D}"/>
              </a:ext>
            </a:extLst>
          </p:cNvPr>
          <p:cNvSpPr/>
          <p:nvPr/>
        </p:nvSpPr>
        <p:spPr>
          <a:xfrm>
            <a:off x="3845479" y="4571816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EC7CB12-15EE-294A-A07F-CA584B00846D}"/>
              </a:ext>
            </a:extLst>
          </p:cNvPr>
          <p:cNvSpPr/>
          <p:nvPr/>
        </p:nvSpPr>
        <p:spPr>
          <a:xfrm>
            <a:off x="3845479" y="4891980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5875D90-427E-964A-AFD5-0ABD90840AD5}"/>
              </a:ext>
            </a:extLst>
          </p:cNvPr>
          <p:cNvSpPr/>
          <p:nvPr/>
        </p:nvSpPr>
        <p:spPr>
          <a:xfrm>
            <a:off x="3845479" y="5215121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CF1CED4-8F35-8A46-BE35-AAC2C866DFDC}"/>
              </a:ext>
            </a:extLst>
          </p:cNvPr>
          <p:cNvSpPr/>
          <p:nvPr/>
        </p:nvSpPr>
        <p:spPr>
          <a:xfrm>
            <a:off x="3845479" y="5545796"/>
            <a:ext cx="462455" cy="2075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57D5923-4BE1-B242-8418-4B85E4C14466}"/>
              </a:ext>
            </a:extLst>
          </p:cNvPr>
          <p:cNvSpPr/>
          <p:nvPr/>
        </p:nvSpPr>
        <p:spPr>
          <a:xfrm>
            <a:off x="1883331" y="4665612"/>
            <a:ext cx="462455" cy="47296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21EB72-E20B-E347-8C9C-68511C7D55E2}"/>
              </a:ext>
            </a:extLst>
          </p:cNvPr>
          <p:cNvSpPr txBox="1"/>
          <p:nvPr/>
        </p:nvSpPr>
        <p:spPr>
          <a:xfrm>
            <a:off x="8552535" y="3863894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859A-526E-CD4F-90A9-E956CAC80B33}"/>
              </a:ext>
            </a:extLst>
          </p:cNvPr>
          <p:cNvSpPr txBox="1"/>
          <p:nvPr/>
        </p:nvSpPr>
        <p:spPr>
          <a:xfrm>
            <a:off x="4508050" y="5752998"/>
            <a:ext cx="1742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役割:</a:t>
            </a:r>
          </a:p>
          <a:p>
            <a:r>
              <a:rPr lang="en-JP"/>
              <a:t>Requests,</a:t>
            </a:r>
          </a:p>
          <a:p>
            <a:r>
              <a:rPr lang="en-JP"/>
              <a:t>Paramikoを隠蔽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25D75-0047-0340-89E7-178DAF3C735B}"/>
              </a:ext>
            </a:extLst>
          </p:cNvPr>
          <p:cNvSpPr txBox="1"/>
          <p:nvPr/>
        </p:nvSpPr>
        <p:spPr>
          <a:xfrm>
            <a:off x="2185239" y="575585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役割:</a:t>
            </a:r>
          </a:p>
          <a:p>
            <a:r>
              <a:rPr lang="en-JP"/>
              <a:t>Clientを使って</a:t>
            </a:r>
          </a:p>
          <a:p>
            <a:r>
              <a:rPr lang="en-JP"/>
              <a:t>仕事を順次実行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A77A5-A2C6-AD47-B755-50ECDBE9E936}"/>
              </a:ext>
            </a:extLst>
          </p:cNvPr>
          <p:cNvSpPr/>
          <p:nvPr/>
        </p:nvSpPr>
        <p:spPr>
          <a:xfrm>
            <a:off x="640485" y="4624162"/>
            <a:ext cx="911769" cy="5558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/>
              <a:t>JSON定義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E2BD83-C5D5-2444-9BB5-167AC5C960C8}"/>
              </a:ext>
            </a:extLst>
          </p:cNvPr>
          <p:cNvSpPr txBox="1"/>
          <p:nvPr/>
        </p:nvSpPr>
        <p:spPr>
          <a:xfrm>
            <a:off x="5722999" y="3224265"/>
            <a:ext cx="10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REST API,</a:t>
            </a:r>
          </a:p>
          <a:p>
            <a:r>
              <a:rPr lang="en-JP"/>
              <a:t>SSH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6F817-DAA3-1D43-B42C-1CD7CB7C915F}"/>
              </a:ext>
            </a:extLst>
          </p:cNvPr>
          <p:cNvSpPr txBox="1"/>
          <p:nvPr/>
        </p:nvSpPr>
        <p:spPr>
          <a:xfrm>
            <a:off x="3386247" y="3384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関数呼び出し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279158-CF41-5D4C-A076-77F311F47CAF}"/>
              </a:ext>
            </a:extLst>
          </p:cNvPr>
          <p:cNvSpPr txBox="1"/>
          <p:nvPr/>
        </p:nvSpPr>
        <p:spPr>
          <a:xfrm>
            <a:off x="397128" y="5407650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IPやクラスタ名</a:t>
            </a:r>
          </a:p>
          <a:p>
            <a:r>
              <a:rPr lang="en-JP" sz="1400"/>
              <a:t>などの定義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FEC3EF-A9A8-6C4B-870A-72879D251826}"/>
              </a:ext>
            </a:extLst>
          </p:cNvPr>
          <p:cNvSpPr txBox="1"/>
          <p:nvPr/>
        </p:nvSpPr>
        <p:spPr>
          <a:xfrm>
            <a:off x="7593601" y="3164167"/>
            <a:ext cx="256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Foundation VMより先は</a:t>
            </a:r>
          </a:p>
          <a:p>
            <a:r>
              <a:rPr lang="en-JP"/>
              <a:t>Foundation VM任せ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75D1BE-D5CC-914A-850E-1A4CBEB3698F}"/>
              </a:ext>
            </a:extLst>
          </p:cNvPr>
          <p:cNvSpPr txBox="1"/>
          <p:nvPr/>
        </p:nvSpPr>
        <p:spPr>
          <a:xfrm>
            <a:off x="6583729" y="6312383"/>
            <a:ext cx="443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OpsとClientを1ファイルにまとめてもよい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D70CC-06DD-1D41-8342-AD778BBE6CB6}"/>
              </a:ext>
            </a:extLst>
          </p:cNvPr>
          <p:cNvSpPr txBox="1"/>
          <p:nvPr/>
        </p:nvSpPr>
        <p:spPr>
          <a:xfrm>
            <a:off x="2603794" y="39267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/>
              <a:t>自作コード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26C446-A95C-D741-8905-2E6B79332504}"/>
              </a:ext>
            </a:extLst>
          </p:cNvPr>
          <p:cNvSpPr txBox="1"/>
          <p:nvPr/>
        </p:nvSpPr>
        <p:spPr>
          <a:xfrm>
            <a:off x="4654774" y="39444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/>
              <a:t>自作コード</a:t>
            </a:r>
          </a:p>
        </p:txBody>
      </p:sp>
    </p:spTree>
    <p:extLst>
      <p:ext uri="{BB962C8B-B14F-4D97-AF65-F5344CB8AC3E}">
        <p14:creationId xmlns:p14="http://schemas.microsoft.com/office/powerpoint/2010/main" val="16519452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7DC-7953-C24D-AC45-A6A289AA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クライアントの実装のメリット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7708-4445-A84E-AA95-1E74DF83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RequestsやParamikoの利用は本質ではない</a:t>
            </a:r>
          </a:p>
          <a:p>
            <a:r>
              <a:rPr lang="en-JP"/>
              <a:t>本質(Ops)から「単なる作法」を切り離して、Opsを単純化</a:t>
            </a:r>
          </a:p>
          <a:p>
            <a:r>
              <a:rPr lang="en-JP"/>
              <a:t>例: MACアドレスが存在するかを「Paramikoでコマンド発行して結果をパースして確認」から「does_mac_exist()の呼び出し」に簡素化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7A613-0473-1B40-AC80-21798AC2BC68}"/>
              </a:ext>
            </a:extLst>
          </p:cNvPr>
          <p:cNvSpPr txBox="1"/>
          <p:nvPr/>
        </p:nvSpPr>
        <p:spPr>
          <a:xfrm>
            <a:off x="5665075" y="3429000"/>
            <a:ext cx="59570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/>
              <a:t>MACアドレスとNICを引数で受け取る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MACアドレスをIPv6リンクローカルアドレスに変換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Paramikoのセッションを作成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ping6コマンドでリンクローカルアドレスに通信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結果をパースして「応答が0回」でないかをチェック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0回でなければ存在し、0回なら存在しないと判断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Paramikoのセッションをクローズ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結論を返り値として返す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EC18-C717-CA40-9E37-6D073A724E41}"/>
              </a:ext>
            </a:extLst>
          </p:cNvPr>
          <p:cNvSpPr txBox="1"/>
          <p:nvPr/>
        </p:nvSpPr>
        <p:spPr>
          <a:xfrm>
            <a:off x="5966504" y="5809059"/>
            <a:ext cx="565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Clientの関数の処理(手順)</a:t>
            </a:r>
          </a:p>
          <a:p>
            <a:r>
              <a:rPr lang="en-JP"/>
              <a:t>与えられたMACのリンクローカルアドレスにPingする</a:t>
            </a:r>
          </a:p>
          <a:p>
            <a:r>
              <a:rPr lang="en-JP"/>
              <a:t>応答があればMACがいると判断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4B2B3-4CB9-A24B-8C8B-F982698821C2}"/>
              </a:ext>
            </a:extLst>
          </p:cNvPr>
          <p:cNvSpPr txBox="1"/>
          <p:nvPr/>
        </p:nvSpPr>
        <p:spPr>
          <a:xfrm>
            <a:off x="459828" y="3962399"/>
            <a:ext cx="42941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/>
              <a:t>全ノードをループ処理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JP"/>
              <a:t>JSONからMAC取得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JP"/>
              <a:t>Clientを呼び出しMACの存在確認</a:t>
            </a:r>
          </a:p>
          <a:p>
            <a:pPr marL="342900" indent="-342900">
              <a:buFont typeface="+mj-lt"/>
              <a:buAutoNum type="arabicPeriod"/>
            </a:pPr>
            <a:r>
              <a:rPr lang="en-JP"/>
              <a:t>全ノードのMACがいればOK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34AAB-ED5D-D24D-B206-8B2764F1EF47}"/>
              </a:ext>
            </a:extLst>
          </p:cNvPr>
          <p:cNvSpPr txBox="1"/>
          <p:nvPr/>
        </p:nvSpPr>
        <p:spPr>
          <a:xfrm>
            <a:off x="1003032" y="5162728"/>
            <a:ext cx="34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Opsの関数の処理(本質)</a:t>
            </a:r>
          </a:p>
          <a:p>
            <a:r>
              <a:rPr lang="en-JP"/>
              <a:t>全ノードのIPMI MACの存在確認</a:t>
            </a:r>
          </a:p>
        </p:txBody>
      </p:sp>
    </p:spTree>
    <p:extLst>
      <p:ext uri="{BB962C8B-B14F-4D97-AF65-F5344CB8AC3E}">
        <p14:creationId xmlns:p14="http://schemas.microsoft.com/office/powerpoint/2010/main" val="30071348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7E95-1A3C-0B4D-B950-A5DD94B8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Foundation VMへの接続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F9C4-C650-7641-8AFA-CFB2B1ED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Clientのインスタンスで保持。コンストラクタで実装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E4540-B48A-744B-94CD-4501AAC60CB0}"/>
              </a:ext>
            </a:extLst>
          </p:cNvPr>
          <p:cNvSpPr txBox="1"/>
          <p:nvPr/>
        </p:nvSpPr>
        <p:spPr>
          <a:xfrm>
            <a:off x="549198" y="1880401"/>
            <a:ext cx="792524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# Make session</a:t>
            </a:r>
          </a:p>
          <a:p>
            <a:r>
              <a:rPr lang="en-US"/>
              <a:t>session = requests.Session()</a:t>
            </a:r>
          </a:p>
          <a:p>
            <a:r>
              <a:rPr lang="en-US"/>
              <a:t>session.auth = (username, password)</a:t>
            </a:r>
          </a:p>
          <a:p>
            <a:r>
              <a:rPr lang="en-US"/>
              <a:t>session.verify = False</a:t>
            </a:r>
          </a:p>
          <a:p>
            <a:r>
              <a:rPr lang="en-US"/>
              <a:t>session.headers.update(</a:t>
            </a:r>
          </a:p>
          <a:p>
            <a:r>
              <a:rPr lang="en-US"/>
              <a:t>	{'Content-Type': 'application/json; charset=utf-8'})</a:t>
            </a:r>
          </a:p>
          <a:p>
            <a:r>
              <a:rPr lang="en-US"/>
              <a:t>response = session.get(</a:t>
            </a:r>
          </a:p>
          <a:p>
            <a:r>
              <a:rPr lang="en-US"/>
              <a:t>	'http://{}:8000/foundation/version'.format(ip), timeout=TIMEOUT)</a:t>
            </a:r>
          </a:p>
          <a:p>
            <a:r>
              <a:rPr lang="en-US"/>
              <a:t>if not response.ok:</a:t>
            </a:r>
          </a:p>
          <a:p>
            <a:r>
              <a:rPr lang="en-US"/>
              <a:t>	raise Exception(</a:t>
            </a:r>
          </a:p>
          <a:p>
            <a:r>
              <a:rPr lang="en-US"/>
              <a:t>		'Able to connect, but unable to login. Please check credential.')</a:t>
            </a:r>
          </a:p>
          <a:p>
            <a:endParaRPr lang="en-US"/>
          </a:p>
          <a:p>
            <a:r>
              <a:rPr lang="en-US"/>
              <a:t>session.ip = ip</a:t>
            </a:r>
          </a:p>
          <a:p>
            <a:r>
              <a:rPr lang="en-US"/>
              <a:t>session.username = username</a:t>
            </a:r>
          </a:p>
          <a:p>
            <a:r>
              <a:rPr lang="en-US"/>
              <a:t>session.password = password</a:t>
            </a:r>
          </a:p>
          <a:p>
            <a:r>
              <a:rPr lang="en-US"/>
              <a:t>session.TIMEOUT = TIMEOUT</a:t>
            </a:r>
          </a:p>
          <a:p>
            <a:r>
              <a:rPr lang="en-US"/>
              <a:t>self.session =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3B91-1D6C-AF42-9222-8556D5BD6528}"/>
              </a:ext>
            </a:extLst>
          </p:cNvPr>
          <p:cNvSpPr txBox="1"/>
          <p:nvPr/>
        </p:nvSpPr>
        <p:spPr>
          <a:xfrm>
            <a:off x="9180182" y="255746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Prismへの接続と</a:t>
            </a:r>
          </a:p>
          <a:p>
            <a:r>
              <a:rPr lang="en-JP"/>
              <a:t>ほぼ同じ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F2C5B-8EEE-5B49-89E1-6F7D9691FCBD}"/>
              </a:ext>
            </a:extLst>
          </p:cNvPr>
          <p:cNvSpPr txBox="1"/>
          <p:nvPr/>
        </p:nvSpPr>
        <p:spPr>
          <a:xfrm>
            <a:off x="9136562" y="3820571"/>
            <a:ext cx="272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Version取得を試している</a:t>
            </a:r>
          </a:p>
          <a:p>
            <a:r>
              <a:rPr lang="en-JP"/>
              <a:t>ポートは8000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CF81C-D34F-2A43-8147-BEF5ACD8FB64}"/>
              </a:ext>
            </a:extLst>
          </p:cNvPr>
          <p:cNvSpPr txBox="1"/>
          <p:nvPr/>
        </p:nvSpPr>
        <p:spPr>
          <a:xfrm>
            <a:off x="8874125" y="5304165"/>
            <a:ext cx="2897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Paramiko用にセッションに</a:t>
            </a:r>
          </a:p>
          <a:p>
            <a:r>
              <a:rPr lang="en-JP"/>
              <a:t>クレデンシャルを追加。</a:t>
            </a:r>
          </a:p>
          <a:p>
            <a:r>
              <a:rPr lang="en-JP"/>
              <a:t>Paramiko利用時はここから</a:t>
            </a:r>
          </a:p>
          <a:p>
            <a:r>
              <a:rPr lang="en-JP"/>
              <a:t>情報を取得する</a:t>
            </a:r>
          </a:p>
        </p:txBody>
      </p:sp>
    </p:spTree>
    <p:extLst>
      <p:ext uri="{BB962C8B-B14F-4D97-AF65-F5344CB8AC3E}">
        <p14:creationId xmlns:p14="http://schemas.microsoft.com/office/powerpoint/2010/main" val="7620229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8811-ED44-904B-851C-761A5DA9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AOSイメージ一覧の取得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5304-C274-7545-B3D4-0FD983BF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Foundation VMが持つAOSイメージ一覧を取得</a:t>
            </a:r>
          </a:p>
          <a:p>
            <a:r>
              <a:rPr lang="en-JP"/>
              <a:t>メソッド: get</a:t>
            </a:r>
          </a:p>
          <a:p>
            <a:r>
              <a:rPr lang="en-JP"/>
              <a:t>API: /foundation/enumerate_nos_packages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4ACB1-1711-294B-91AD-D37BB726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38" y="2997303"/>
            <a:ext cx="5690038" cy="3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B58-52D8-9047-8371-A5F5661F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176285"/>
            <a:ext cx="11098924" cy="817632"/>
          </a:xfrm>
        </p:spPr>
        <p:txBody>
          <a:bodyPr/>
          <a:lstStyle/>
          <a:p>
            <a:r>
              <a:rPr lang="en-JP"/>
              <a:t>IPMIのMACアドレスの存在確認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AA5A-C80B-7146-8E9E-A51EA775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APIは存在しない?</a:t>
            </a:r>
          </a:p>
          <a:p>
            <a:r>
              <a:rPr lang="en-JP"/>
              <a:t>IPMIのMACアドレスがいないとFoundationが失敗するので、手動で事前にチェックするとよい(任意)</a:t>
            </a:r>
          </a:p>
          <a:p>
            <a:r>
              <a:rPr lang="en-JP"/>
              <a:t>存在確認の手順概要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ユーザーが入植したIPMIのMACアドレスを受け取る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MACアドレスをIPv6リンクローカルアドレスに変換</a:t>
            </a:r>
          </a:p>
          <a:p>
            <a:pPr lvl="2"/>
            <a:r>
              <a:rPr lang="en-JP"/>
              <a:t>IPv6でIPアドレスなしに同一ネットワーク(VLAN、セグメント)内のノード間が通信するための技術</a:t>
            </a:r>
          </a:p>
          <a:p>
            <a:pPr lvl="2"/>
            <a:r>
              <a:rPr lang="en-JP"/>
              <a:t>MACアドレスを規則的にIPv6アドレスに変換できる</a:t>
            </a:r>
          </a:p>
          <a:p>
            <a:pPr lvl="2"/>
            <a:r>
              <a:rPr lang="en-JP"/>
              <a:t>異なるネットワーク間では通信できない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リンクローカルアドレス宛にipv6 pingを打つ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JP"/>
              <a:t>応答があれば、そのMACは存在する</a:t>
            </a:r>
          </a:p>
        </p:txBody>
      </p:sp>
    </p:spTree>
    <p:extLst>
      <p:ext uri="{BB962C8B-B14F-4D97-AF65-F5344CB8AC3E}">
        <p14:creationId xmlns:p14="http://schemas.microsoft.com/office/powerpoint/2010/main" val="29147658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3AE5-BE07-FB41-BDDC-096D70AB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リンクローカルアドレスの算出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1AB4-9CA0-A54B-A08D-C77F6F38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人間がやる場合は変換ツールがある</a:t>
            </a:r>
          </a:p>
          <a:p>
            <a:r>
              <a:rPr lang="en-JP"/>
              <a:t>プログラムでも処理可能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18E88-6101-9A4B-8F2B-5989AD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" y="3126195"/>
            <a:ext cx="4935189" cy="288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6B3E9-7EBE-AB45-ACC2-2BC4D1F430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0489" y="2811869"/>
            <a:ext cx="5317591" cy="3200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672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38D7-BFF9-1B45-ADE0-EAD94CF4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リンクローカルアドレス宛の通信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E09B-70B4-6548-BA8A-97157898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ping6コマンド</a:t>
            </a:r>
          </a:p>
          <a:p>
            <a:pPr lvl="1"/>
            <a:r>
              <a:rPr lang="en-JP"/>
              <a:t>インターフェースの指定</a:t>
            </a:r>
          </a:p>
          <a:p>
            <a:pPr lvl="1"/>
            <a:r>
              <a:rPr lang="en-JP"/>
              <a:t>アドレスの指定</a:t>
            </a:r>
          </a:p>
          <a:p>
            <a:pPr lvl="1"/>
            <a:r>
              <a:rPr lang="en-JP"/>
              <a:t>通信回数の指定(自動化では必要)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BBF48-9F83-6F42-B286-0BD592687292}"/>
              </a:ext>
            </a:extLst>
          </p:cNvPr>
          <p:cNvSpPr txBox="1"/>
          <p:nvPr/>
        </p:nvSpPr>
        <p:spPr>
          <a:xfrm>
            <a:off x="745709" y="3747393"/>
            <a:ext cx="10265567" cy="235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[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nutanix@nutanix-installer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 ~]$ </a:t>
            </a:r>
            <a:r>
              <a:rPr lang="en-US" sz="1467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ping6 -I eth0 fe80::ec4:7aff:fe9a:3e4f -c 3</a:t>
            </a: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PING fe80::ec4:7aff:fe9a:3e4f(fe80::ec4:7aff:fe9a:3e4f) from fe80::526b:8dff:feaf:d2fa eth0: 56 data bytes</a:t>
            </a: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64 bytes from fe80::ec4:7aff:fe9a:3e4f: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icmp_seq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=1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ttl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=64 time=2.03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ms</a:t>
            </a:r>
            <a:endParaRPr lang="en-US" sz="1467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64 bytes from fe80::ec4:7aff:fe9a:3e4f: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icmp_seq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=2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ttl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=64 time=0.446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ms</a:t>
            </a:r>
            <a:endParaRPr lang="en-US" sz="1467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64 bytes from fe80::ec4:7aff:fe9a:3e4f: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icmp_seq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=3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ttl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=64 time=0.327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ms</a:t>
            </a:r>
            <a:endParaRPr lang="en-US" sz="1467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endParaRPr lang="en-US" sz="1467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--- fe80::ec4:7aff:fe9a:3e4f ping statistics ---</a:t>
            </a: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3 packets transmitted, 3 received, 0% packet loss, time 2003ms</a:t>
            </a:r>
          </a:p>
          <a:p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rtt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 min/avg/max/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mdev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 = 0.327/0.935/2.034/0.778 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ms</a:t>
            </a:r>
            <a:endParaRPr lang="en-US" sz="1467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[</a:t>
            </a:r>
            <a:r>
              <a:rPr lang="en-US" sz="14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nutanix@nutanix-installer</a:t>
            </a:r>
            <a:r>
              <a:rPr lang="en-US" sz="1467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Consolas" panose="020B0609020204030204" pitchFamily="49" charset="0"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353754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13460</Words>
  <Application>Microsoft Macintosh PowerPoint</Application>
  <PresentationFormat>Widescreen</PresentationFormat>
  <Paragraphs>2217</Paragraphs>
  <Slides>152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152</vt:i4>
      </vt:variant>
    </vt:vector>
  </HeadingPairs>
  <TitlesOfParts>
    <vt:vector size="159" baseType="lpstr">
      <vt:lpstr>Meiryo</vt:lpstr>
      <vt:lpstr>Yu Gothic</vt:lpstr>
      <vt:lpstr>Arial</vt:lpstr>
      <vt:lpstr>Calibri</vt:lpstr>
      <vt:lpstr>Consolas</vt:lpstr>
      <vt:lpstr>Menlo</vt:lpstr>
      <vt:lpstr>Office Theme</vt:lpstr>
      <vt:lpstr>Nutanix基盤の構築自動化</vt:lpstr>
      <vt:lpstr>目次</vt:lpstr>
      <vt:lpstr>演習環境について</vt:lpstr>
      <vt:lpstr>Nutanix Japanの自動化のコード</vt:lpstr>
      <vt:lpstr>APIの参考ページ</vt:lpstr>
      <vt:lpstr>第1部  インフラ自動化の全体像とNutanix</vt:lpstr>
      <vt:lpstr>この章のゴール</vt:lpstr>
      <vt:lpstr>そもそもインフラ自動化ってなに?</vt:lpstr>
      <vt:lpstr>自動化のメリット</vt:lpstr>
      <vt:lpstr>自動化の大前提</vt:lpstr>
      <vt:lpstr>OSより「上」のレイヤの自動化の目的</vt:lpstr>
      <vt:lpstr>OSより「下」のレイヤの自動化の目的</vt:lpstr>
      <vt:lpstr>どこで自動化を実施するか</vt:lpstr>
      <vt:lpstr>自動化サービスをどう動かすか</vt:lpstr>
      <vt:lpstr>インフラ自動化の手法の体系図</vt:lpstr>
      <vt:lpstr>手法: OSのコマンドを使うスクリプト</vt:lpstr>
      <vt:lpstr>手法: コマンドの良い例、悪い例</vt:lpstr>
      <vt:lpstr>手法: 製品の独自CLI</vt:lpstr>
      <vt:lpstr>手法: 専用API</vt:lpstr>
      <vt:lpstr>手法: REST API</vt:lpstr>
      <vt:lpstr>補足: Ansible</vt:lpstr>
      <vt:lpstr>補足: コンテナ(Dockerなど)</vt:lpstr>
      <vt:lpstr>補足: コンテナオーケストレーション(k8sなど)</vt:lpstr>
      <vt:lpstr>送る/受け取る情報(データ)の扱い</vt:lpstr>
      <vt:lpstr>JSON</vt:lpstr>
      <vt:lpstr>JSONのサンプル</vt:lpstr>
      <vt:lpstr>YAML</vt:lpstr>
      <vt:lpstr>YAMLのサンプル</vt:lpstr>
      <vt:lpstr>自動化ツールのおすすめの使い分け</vt:lpstr>
      <vt:lpstr>第2部  リモート機器のCLI操作</vt:lpstr>
      <vt:lpstr>この章のゴール</vt:lpstr>
      <vt:lpstr>リモート機器の操作手法</vt:lpstr>
      <vt:lpstr>参考: SSHでのリモートコマンド発行</vt:lpstr>
      <vt:lpstr>参考: SSHの鍵登録のやりかた</vt:lpstr>
      <vt:lpstr>参考: Expectによる対話シェルの処理</vt:lpstr>
      <vt:lpstr>Paramikoによるリモート機器のコマンド発行</vt:lpstr>
      <vt:lpstr>Paramikoのインストール</vt:lpstr>
      <vt:lpstr>Paramikoの利用手順(1) : 概要</vt:lpstr>
      <vt:lpstr>Paramikoの利用手順(2) : SSHクライアントの作成</vt:lpstr>
      <vt:lpstr>Paramikoの利用手順(3) : ホストキーの設定</vt:lpstr>
      <vt:lpstr>Paramikoの利用手順(4) : 対象ホストへの接続</vt:lpstr>
      <vt:lpstr>Paramikoの利用手順(5) : コマンドの実行</vt:lpstr>
      <vt:lpstr>Paramikoの利用手順(6) : 標準出力の取得</vt:lpstr>
      <vt:lpstr>接続のクローズ</vt:lpstr>
      <vt:lpstr>Paramiko利用時の注意点</vt:lpstr>
      <vt:lpstr>Paramikoを呼び出すラッパー関数のサンプル</vt:lpstr>
      <vt:lpstr>演習</vt:lpstr>
      <vt:lpstr>PythonプログラムでJSONを処理する</vt:lpstr>
      <vt:lpstr>JSON利用のサンプル(1): JSON Text -&gt; Dict </vt:lpstr>
      <vt:lpstr>JSON利用のサンプル(1): Dict -&gt; JSON TEXT</vt:lpstr>
      <vt:lpstr>ParamikoでNutanixを自動操縦する(1)</vt:lpstr>
      <vt:lpstr>ParamikoでNutanixを自動操縦する(2)</vt:lpstr>
      <vt:lpstr>ncliのJSON出力例</vt:lpstr>
      <vt:lpstr>acliのJSON出力例</vt:lpstr>
      <vt:lpstr>サンプル</vt:lpstr>
      <vt:lpstr>演習</vt:lpstr>
      <vt:lpstr>さらなる発展</vt:lpstr>
      <vt:lpstr>第3部  REST APIの操作</vt:lpstr>
      <vt:lpstr>REST APIの目次</vt:lpstr>
      <vt:lpstr>HTTP 基礎: リクエストとレスポンス</vt:lpstr>
      <vt:lpstr>HTTP基礎: URL</vt:lpstr>
      <vt:lpstr>HTTP基礎: メソッド</vt:lpstr>
      <vt:lpstr>HTTP基礎: レスポンスコード</vt:lpstr>
      <vt:lpstr>HTTP基礎: ヘッダとボディ</vt:lpstr>
      <vt:lpstr>HTTP基礎: リクエストのデータ形式</vt:lpstr>
      <vt:lpstr>HTTP基礎: レスポンスのデータ形式</vt:lpstr>
      <vt:lpstr>一般的なHTTP通信の流れ</vt:lpstr>
      <vt:lpstr>プログラムでHTTP通信を利用する</vt:lpstr>
      <vt:lpstr>Requestsの基礎</vt:lpstr>
      <vt:lpstr>補足</vt:lpstr>
      <vt:lpstr>演習</vt:lpstr>
      <vt:lpstr>REST APIとは</vt:lpstr>
      <vt:lpstr>リモート操作の種類: CRUD</vt:lpstr>
      <vt:lpstr>HTTP GET: ネットワーク一覧の取得</vt:lpstr>
      <vt:lpstr>HTTP Post: ネットワークの作成</vt:lpstr>
      <vt:lpstr>HTTP Put: ネットワークの設定更新</vt:lpstr>
      <vt:lpstr>HTTP Delete: ネットワークの削除</vt:lpstr>
      <vt:lpstr>requestsの認証とセッション管理</vt:lpstr>
      <vt:lpstr>例: Requestsのセッションでクラスタ情報を取得</vt:lpstr>
      <vt:lpstr>演習</vt:lpstr>
      <vt:lpstr>NutanixのREST APIの作法の調べ方</vt:lpstr>
      <vt:lpstr>演習: Prismでの仮想マシン作成の通信を取得</vt:lpstr>
      <vt:lpstr>演習: Prismでの仮想マシン作成の通信を取得</vt:lpstr>
      <vt:lpstr>仮想マシン作成のJSON</vt:lpstr>
      <vt:lpstr>仮想マシンの作成(1)</vt:lpstr>
      <vt:lpstr>仮想マシンの作成(2)</vt:lpstr>
      <vt:lpstr>宿題</vt:lpstr>
      <vt:lpstr>Nutanix APIの発展の例(1)</vt:lpstr>
      <vt:lpstr>Nutanix APIの発展の例(2)</vt:lpstr>
      <vt:lpstr>第4部-1/4  Nutanix基盤構築の自動化 Foundation編</vt:lpstr>
      <vt:lpstr>前提知識: Nutanixの初期セットアップの流れ</vt:lpstr>
      <vt:lpstr>Foundationの自動化</vt:lpstr>
      <vt:lpstr>Foundation VMを使うサンプル実装</vt:lpstr>
      <vt:lpstr>クライアントの実装のメリット</vt:lpstr>
      <vt:lpstr>Foundation VMへの接続</vt:lpstr>
      <vt:lpstr>AOSイメージ一覧の取得</vt:lpstr>
      <vt:lpstr>IPMIのMACアドレスの存在確認</vt:lpstr>
      <vt:lpstr>リンクローカルアドレスの算出</vt:lpstr>
      <vt:lpstr>リンクローカルアドレス宛の通信</vt:lpstr>
      <vt:lpstr>リンクローカルアドレスの変換プログラム</vt:lpstr>
      <vt:lpstr>IPMIの重複IPの判定</vt:lpstr>
      <vt:lpstr>重複IPチェックのサンプル実装</vt:lpstr>
      <vt:lpstr>Primary NICの選択</vt:lpstr>
      <vt:lpstr>IPMIのIP設定</vt:lpstr>
      <vt:lpstr>Foundation実施のJSONフォーマット</vt:lpstr>
      <vt:lpstr>PowerPoint Presentation</vt:lpstr>
      <vt:lpstr>PowerPoint Presentation</vt:lpstr>
      <vt:lpstr>Pre Check</vt:lpstr>
      <vt:lpstr>Foundationの開始</vt:lpstr>
      <vt:lpstr>Foundationの進捗状況の確認</vt:lpstr>
      <vt:lpstr>第4部-2/4  Nutanix基盤構築の自動化 EULA編</vt:lpstr>
      <vt:lpstr>初ログイン時の設定(EULAなど)の自動化</vt:lpstr>
      <vt:lpstr>初期パスワードの変更</vt:lpstr>
      <vt:lpstr>EULAの設定</vt:lpstr>
      <vt:lpstr>Pulseの設定</vt:lpstr>
      <vt:lpstr>Alertの設定</vt:lpstr>
      <vt:lpstr>第4部-3/4  Nutanix基盤構築の自動化 セットアップ編</vt:lpstr>
      <vt:lpstr>初期設定の自動化</vt:lpstr>
      <vt:lpstr>クラスタの言語の変更</vt:lpstr>
      <vt:lpstr>イメージのアップロード(1): 全体像</vt:lpstr>
      <vt:lpstr>イメージのアップロード(2): NASからの取得</vt:lpstr>
      <vt:lpstr>タスクの取得</vt:lpstr>
      <vt:lpstr>第4部-4/4  Nutanix基盤構築の自動化 電源管理編</vt:lpstr>
      <vt:lpstr>クラスタの電源OFF</vt:lpstr>
      <vt:lpstr>クラスタの起動</vt:lpstr>
      <vt:lpstr>第5部  自動化のシステム開発例</vt:lpstr>
      <vt:lpstr>自動化をCLI化する</vt:lpstr>
      <vt:lpstr>自動化をウェブサービス化する</vt:lpstr>
      <vt:lpstr>自動化サービスのサンプルの内部構成</vt:lpstr>
      <vt:lpstr>Dockerfile.yml</vt:lpstr>
      <vt:lpstr>APIサーバー(Foundation。他もほぼ同じ)</vt:lpstr>
      <vt:lpstr>PowerPoint Presentation</vt:lpstr>
      <vt:lpstr>Foundationコマンドの大枠</vt:lpstr>
      <vt:lpstr>Foundationコマンドのパーサー</vt:lpstr>
      <vt:lpstr>Foundation Opsの実装: コンストラクタ</vt:lpstr>
      <vt:lpstr>Foundation opsの作業関数の実装(macの存在チェック)</vt:lpstr>
      <vt:lpstr>DockerCompose: コンテナ群の定義</vt:lpstr>
      <vt:lpstr>Cluster情報の管理の実装</vt:lpstr>
      <vt:lpstr>Collectorの処理の流れ</vt:lpstr>
      <vt:lpstr>Collectorの監視ループ処理(1)</vt:lpstr>
      <vt:lpstr>クラスター情報配信サーバーの実装(1)</vt:lpstr>
      <vt:lpstr>クラスター情報配信サーバーの実装(2)</vt:lpstr>
      <vt:lpstr>MongoDB</vt:lpstr>
      <vt:lpstr>ウェブサーバー</vt:lpstr>
      <vt:lpstr>ウェブサーバー(タスク)</vt:lpstr>
      <vt:lpstr>JavaScript(jQueryのAJAX)</vt:lpstr>
      <vt:lpstr>JavaScript(クラスタ一覧画面描画の前半)</vt:lpstr>
      <vt:lpstr>JavaScript(クラスタ一覧画面描画の後半)</vt:lpstr>
      <vt:lpstr>リバースプロキシー(1)</vt:lpstr>
      <vt:lpstr>リバースプロキシー(2)</vt:lpstr>
      <vt:lpstr>コンテナ間の連携</vt:lpstr>
      <vt:lpstr>Bulkactionsの実装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 （伊藤 裕一 - いとう ゆういち）</dc:creator>
  <cp:lastModifiedBy>Yuichi Ito （伊藤 裕一 - いとう ゆういち）</cp:lastModifiedBy>
  <cp:revision>229</cp:revision>
  <dcterms:created xsi:type="dcterms:W3CDTF">2020-06-09T04:34:02Z</dcterms:created>
  <dcterms:modified xsi:type="dcterms:W3CDTF">2020-07-09T07:50:54Z</dcterms:modified>
</cp:coreProperties>
</file>