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EBE0C6-8270-4220-9933-AF922C7B88F9}">
  <a:tblStyle styleId="{7FEBE0C6-8270-4220-9933-AF922C7B88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498224943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498224943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498224943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498224943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498224943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498224943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498224943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498224943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498224943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498224943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498224943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498224943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498224943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498224943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498224943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b498224943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498224943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498224943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498224943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498224943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498224943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498224943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498224943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b498224943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498224943_0_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498224943_0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b498224943_0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b498224943_0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498224943_0_1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b498224943_0_1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b498224943_0_1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b498224943_0_1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adba3692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aadba3692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b498224943_0_1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b498224943_0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498224943_0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498224943_0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b498224943_0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b498224943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b498224943_0_1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b498224943_0_1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498224943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498224943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b498224943_0_10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b498224943_0_1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b498224943_0_1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b498224943_0_1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498224943_0_10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498224943_0_1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498224943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498224943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498224943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498224943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498224943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498224943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49822494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49822494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498224943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498224943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498224943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498224943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25100" y="453775"/>
            <a:ext cx="82938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FF9900"/>
                </a:solidFill>
              </a:rPr>
              <a:t>Viewing Quasar 3C286 through GMRT</a:t>
            </a:r>
            <a:endParaRPr sz="4600">
              <a:solidFill>
                <a:srgbClr val="FF99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25100" y="2437500"/>
            <a:ext cx="4335300" cy="21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879" u="sng">
                <a:solidFill>
                  <a:srgbClr val="FFFFFF"/>
                </a:solidFill>
              </a:rPr>
              <a:t>A presentation by Group 4:</a:t>
            </a:r>
            <a:endParaRPr b="1" sz="1879" u="sng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879">
                <a:solidFill>
                  <a:srgbClr val="FFFFFF"/>
                </a:solidFill>
              </a:rPr>
              <a:t>	</a:t>
            </a:r>
            <a:endParaRPr b="1" sz="1879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879">
                <a:solidFill>
                  <a:srgbClr val="FFFFFF"/>
                </a:solidFill>
              </a:rPr>
              <a:t>Shubham Kejriwal</a:t>
            </a:r>
            <a:endParaRPr b="1" sz="1879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879">
                <a:solidFill>
                  <a:srgbClr val="FFFFFF"/>
                </a:solidFill>
              </a:rPr>
              <a:t>Kritti Sharma</a:t>
            </a:r>
            <a:endParaRPr b="1" sz="1879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879">
                <a:solidFill>
                  <a:srgbClr val="FFFFFF"/>
                </a:solidFill>
              </a:rPr>
              <a:t>Achyut Kaushik</a:t>
            </a:r>
            <a:endParaRPr b="1" sz="1879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879">
                <a:solidFill>
                  <a:srgbClr val="FFFFFF"/>
                </a:solidFill>
              </a:rPr>
              <a:t>Aman Kumbhakar</a:t>
            </a:r>
            <a:endParaRPr b="1" sz="1879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879">
                <a:solidFill>
                  <a:srgbClr val="FFFFFF"/>
                </a:solidFill>
              </a:rPr>
              <a:t>Faculty Mentor: Ms. Suman Garia</a:t>
            </a:r>
            <a:endParaRPr b="1" sz="1879">
              <a:solidFill>
                <a:srgbClr val="FFFFFF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4549" y="1845775"/>
            <a:ext cx="1939176" cy="19489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6160126" y="3893275"/>
            <a:ext cx="232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</a:rPr>
              <a:t>IUCAA RAWS 2020</a:t>
            </a:r>
            <a:endParaRPr b="1"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751" y="-1700"/>
            <a:ext cx="1025250" cy="10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902400" y="522100"/>
            <a:ext cx="7339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9900"/>
                </a:solidFill>
              </a:rPr>
              <a:t>Voltage^2 Histograms Fitted with an Exponential</a:t>
            </a:r>
            <a:endParaRPr sz="2600">
              <a:solidFill>
                <a:srgbClr val="FF9900"/>
              </a:solidFill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6369600" y="4743300"/>
            <a:ext cx="27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Analysis on C11/12_..._B3 data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025" y="1304250"/>
            <a:ext cx="7813950" cy="2988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751" y="0"/>
            <a:ext cx="1025250" cy="10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902400" y="522100"/>
            <a:ext cx="7339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9900"/>
                </a:solidFill>
              </a:rPr>
              <a:t>Spectral Analysis - The Dynamical Spectrum</a:t>
            </a:r>
            <a:endParaRPr sz="3000">
              <a:solidFill>
                <a:srgbClr val="FF9900"/>
              </a:solidFill>
            </a:endParaRPr>
          </a:p>
        </p:txBody>
      </p:sp>
      <p:graphicFrame>
        <p:nvGraphicFramePr>
          <p:cNvPr id="139" name="Google Shape;139;p23"/>
          <p:cNvGraphicFramePr/>
          <p:nvPr/>
        </p:nvGraphicFramePr>
        <p:xfrm>
          <a:off x="543125" y="18922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{7FEBE0C6-8270-4220-9933-AF922C7B88F9}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7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0" name="Google Shape;140;p23"/>
          <p:cNvSpPr txBox="1"/>
          <p:nvPr/>
        </p:nvSpPr>
        <p:spPr>
          <a:xfrm>
            <a:off x="251450" y="1320000"/>
            <a:ext cx="40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 given as an array of 4194304 elements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41" name="Google Shape;141;p23"/>
          <p:cNvCxnSpPr/>
          <p:nvPr/>
        </p:nvCxnSpPr>
        <p:spPr>
          <a:xfrm>
            <a:off x="4221450" y="2070200"/>
            <a:ext cx="716100" cy="15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2" name="Google Shape;142;p23"/>
          <p:cNvSpPr txBox="1"/>
          <p:nvPr/>
        </p:nvSpPr>
        <p:spPr>
          <a:xfrm>
            <a:off x="5575900" y="1184825"/>
            <a:ext cx="22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Reshape to 1024 x 4096 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43" name="Google Shape;143;p23"/>
          <p:cNvGraphicFramePr/>
          <p:nvPr/>
        </p:nvGraphicFramePr>
        <p:xfrm>
          <a:off x="5170225" y="177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{7FEBE0C6-8270-4220-9933-AF922C7B88F9}</a:tableStyleId>
              </a:tblPr>
              <a:tblGrid>
                <a:gridCol w="719300"/>
                <a:gridCol w="719300"/>
                <a:gridCol w="719300"/>
                <a:gridCol w="719300"/>
                <a:gridCol w="719300"/>
              </a:tblGrid>
              <a:tr h="24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</a:tr>
              <a:tr h="24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</a:tr>
              <a:tr h="24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44" name="Google Shape;144;p23"/>
          <p:cNvCxnSpPr/>
          <p:nvPr/>
        </p:nvCxnSpPr>
        <p:spPr>
          <a:xfrm flipH="1">
            <a:off x="6608825" y="2740575"/>
            <a:ext cx="15000" cy="447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aphicFrame>
        <p:nvGraphicFramePr>
          <p:cNvPr id="145" name="Google Shape;145;p23"/>
          <p:cNvGraphicFramePr/>
          <p:nvPr/>
        </p:nvGraphicFramePr>
        <p:xfrm>
          <a:off x="5170225" y="33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{7FEBE0C6-8270-4220-9933-AF922C7B88F9}</a:tableStyleId>
              </a:tblPr>
              <a:tblGrid>
                <a:gridCol w="719300"/>
                <a:gridCol w="719300"/>
                <a:gridCol w="719300"/>
                <a:gridCol w="719300"/>
                <a:gridCol w="719300"/>
              </a:tblGrid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6" name="Google Shape;146;p23"/>
          <p:cNvSpPr txBox="1"/>
          <p:nvPr/>
        </p:nvSpPr>
        <p:spPr>
          <a:xfrm>
            <a:off x="6794050" y="2885375"/>
            <a:ext cx="20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FFT along the columns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47" name="Google Shape;147;p23"/>
          <p:cNvCxnSpPr/>
          <p:nvPr/>
        </p:nvCxnSpPr>
        <p:spPr>
          <a:xfrm>
            <a:off x="5325300" y="3532050"/>
            <a:ext cx="33414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48" name="Google Shape;148;p23"/>
          <p:cNvCxnSpPr/>
          <p:nvPr/>
        </p:nvCxnSpPr>
        <p:spPr>
          <a:xfrm flipH="1">
            <a:off x="5056925" y="3457475"/>
            <a:ext cx="29700" cy="865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49" name="Google Shape;149;p23"/>
          <p:cNvSpPr txBox="1"/>
          <p:nvPr/>
        </p:nvSpPr>
        <p:spPr>
          <a:xfrm>
            <a:off x="5575900" y="3597288"/>
            <a:ext cx="29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Frequency Spectrum (2048 chans)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5056925" y="4309200"/>
            <a:ext cx="117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Time Series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1024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1" name="Google Shape;151;p23"/>
          <p:cNvCxnSpPr/>
          <p:nvPr/>
        </p:nvCxnSpPr>
        <p:spPr>
          <a:xfrm rot="10800000">
            <a:off x="4146650" y="3882575"/>
            <a:ext cx="686400" cy="15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2" name="Google Shape;152;p23"/>
          <p:cNvSpPr txBox="1"/>
          <p:nvPr/>
        </p:nvSpPr>
        <p:spPr>
          <a:xfrm>
            <a:off x="46000" y="2880025"/>
            <a:ext cx="40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Obtain power* along each frequency channel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53" name="Google Shape;153;p23"/>
          <p:cNvGraphicFramePr/>
          <p:nvPr/>
        </p:nvGraphicFramePr>
        <p:xfrm>
          <a:off x="262238" y="3508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{7FEBE0C6-8270-4220-9933-AF922C7B88F9}</a:tableStyleId>
              </a:tblPr>
              <a:tblGrid>
                <a:gridCol w="719300"/>
                <a:gridCol w="719300"/>
                <a:gridCol w="719300"/>
                <a:gridCol w="719300"/>
                <a:gridCol w="719300"/>
              </a:tblGrid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54" name="Google Shape;154;p23"/>
          <p:cNvCxnSpPr/>
          <p:nvPr/>
        </p:nvCxnSpPr>
        <p:spPr>
          <a:xfrm>
            <a:off x="417313" y="3662888"/>
            <a:ext cx="33414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55" name="Google Shape;155;p23"/>
          <p:cNvCxnSpPr/>
          <p:nvPr/>
        </p:nvCxnSpPr>
        <p:spPr>
          <a:xfrm flipH="1">
            <a:off x="148938" y="3588313"/>
            <a:ext cx="29700" cy="865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56" name="Google Shape;156;p23"/>
          <p:cNvSpPr txBox="1"/>
          <p:nvPr/>
        </p:nvSpPr>
        <p:spPr>
          <a:xfrm>
            <a:off x="667913" y="3728125"/>
            <a:ext cx="29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Power</a:t>
            </a:r>
            <a:r>
              <a:rPr lang="en">
                <a:solidFill>
                  <a:srgbClr val="FFFFFF"/>
                </a:solidFill>
              </a:rPr>
              <a:t> Spectrum (2048 chans)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148938" y="4440038"/>
            <a:ext cx="117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Time Series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1024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751" y="0"/>
            <a:ext cx="1025250" cy="10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543000" y="1184525"/>
            <a:ext cx="40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Power Spectrum for each time series</a:t>
            </a:r>
            <a:endParaRPr b="1">
              <a:solidFill>
                <a:srgbClr val="FFFFFF"/>
              </a:solidFill>
            </a:endParaRPr>
          </a:p>
        </p:txBody>
      </p:sp>
      <p:graphicFrame>
        <p:nvGraphicFramePr>
          <p:cNvPr id="164" name="Google Shape;164;p24"/>
          <p:cNvGraphicFramePr/>
          <p:nvPr/>
        </p:nvGraphicFramePr>
        <p:xfrm>
          <a:off x="759238" y="1646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{7FEBE0C6-8270-4220-9933-AF922C7B88F9}</a:tableStyleId>
              </a:tblPr>
              <a:tblGrid>
                <a:gridCol w="719300"/>
                <a:gridCol w="719300"/>
                <a:gridCol w="719300"/>
                <a:gridCol w="719300"/>
                <a:gridCol w="719300"/>
              </a:tblGrid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65" name="Google Shape;165;p24"/>
          <p:cNvCxnSpPr/>
          <p:nvPr/>
        </p:nvCxnSpPr>
        <p:spPr>
          <a:xfrm>
            <a:off x="914313" y="1801513"/>
            <a:ext cx="33414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66" name="Google Shape;166;p24"/>
          <p:cNvCxnSpPr/>
          <p:nvPr/>
        </p:nvCxnSpPr>
        <p:spPr>
          <a:xfrm flipH="1">
            <a:off x="645938" y="1726938"/>
            <a:ext cx="29700" cy="865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67" name="Google Shape;167;p24"/>
          <p:cNvSpPr txBox="1"/>
          <p:nvPr/>
        </p:nvSpPr>
        <p:spPr>
          <a:xfrm>
            <a:off x="1164913" y="1866750"/>
            <a:ext cx="29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Power Spectrum (2048 chans)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645938" y="2578663"/>
            <a:ext cx="117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Time Series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1024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902400" y="522100"/>
            <a:ext cx="7339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9900"/>
                </a:solidFill>
              </a:rPr>
              <a:t>Spectral Analysis - The Dynamical Spectrum</a:t>
            </a:r>
            <a:endParaRPr sz="3000">
              <a:solidFill>
                <a:srgbClr val="FF9900"/>
              </a:solidFill>
            </a:endParaRPr>
          </a:p>
        </p:txBody>
      </p:sp>
      <p:cxnSp>
        <p:nvCxnSpPr>
          <p:cNvPr id="170" name="Google Shape;170;p24"/>
          <p:cNvCxnSpPr>
            <a:endCxn id="171" idx="1"/>
          </p:cNvCxnSpPr>
          <p:nvPr/>
        </p:nvCxnSpPr>
        <p:spPr>
          <a:xfrm>
            <a:off x="4624350" y="2147838"/>
            <a:ext cx="969600" cy="1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72" name="Google Shape;172;p24"/>
          <p:cNvGraphicFramePr/>
          <p:nvPr/>
        </p:nvGraphicFramePr>
        <p:xfrm>
          <a:off x="5310213" y="3866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{7FEBE0C6-8270-4220-9933-AF922C7B88F9}</a:tableStyleId>
              </a:tblPr>
              <a:tblGrid>
                <a:gridCol w="719300"/>
                <a:gridCol w="719300"/>
                <a:gridCol w="719300"/>
                <a:gridCol w="719300"/>
                <a:gridCol w="719300"/>
              </a:tblGrid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73" name="Google Shape;173;p24"/>
          <p:cNvCxnSpPr/>
          <p:nvPr/>
        </p:nvCxnSpPr>
        <p:spPr>
          <a:xfrm>
            <a:off x="5465288" y="4021263"/>
            <a:ext cx="33414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74" name="Google Shape;174;p24"/>
          <p:cNvCxnSpPr/>
          <p:nvPr/>
        </p:nvCxnSpPr>
        <p:spPr>
          <a:xfrm flipH="1">
            <a:off x="5196913" y="3946688"/>
            <a:ext cx="29700" cy="865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75" name="Google Shape;175;p24"/>
          <p:cNvSpPr txBox="1"/>
          <p:nvPr/>
        </p:nvSpPr>
        <p:spPr>
          <a:xfrm>
            <a:off x="5639663" y="3575900"/>
            <a:ext cx="29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Power Spectrum (2048/avg chans)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4048213" y="4071488"/>
            <a:ext cx="117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Time Series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1024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5593950" y="1841238"/>
            <a:ext cx="277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Average over </a:t>
            </a:r>
            <a:r>
              <a:rPr i="1" lang="en">
                <a:solidFill>
                  <a:srgbClr val="FFFFFF"/>
                </a:solidFill>
              </a:rPr>
              <a:t>some</a:t>
            </a:r>
            <a:r>
              <a:rPr lang="en">
                <a:solidFill>
                  <a:srgbClr val="FFFFFF"/>
                </a:solidFill>
              </a:rPr>
              <a:t> frequency channels to obtain better SNR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7" name="Google Shape;177;p24"/>
          <p:cNvCxnSpPr>
            <a:endCxn id="178" idx="0"/>
          </p:cNvCxnSpPr>
          <p:nvPr/>
        </p:nvCxnSpPr>
        <p:spPr>
          <a:xfrm flipH="1">
            <a:off x="6937900" y="2551100"/>
            <a:ext cx="1800" cy="690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9" name="Google Shape;179;p24"/>
          <p:cNvSpPr/>
          <p:nvPr/>
        </p:nvSpPr>
        <p:spPr>
          <a:xfrm>
            <a:off x="3684525" y="3641900"/>
            <a:ext cx="343200" cy="1276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 txBox="1"/>
          <p:nvPr/>
        </p:nvSpPr>
        <p:spPr>
          <a:xfrm>
            <a:off x="4923400" y="3241700"/>
            <a:ext cx="40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rgbClr val="FFFFFF"/>
                </a:solidFill>
              </a:rPr>
              <a:t>Averaged Power Spectrum</a:t>
            </a:r>
            <a:endParaRPr b="1" i="1" u="sng">
              <a:solidFill>
                <a:srgbClr val="FFFFFF"/>
              </a:solidFill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914325" y="3952838"/>
            <a:ext cx="2770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00"/>
                </a:solidFill>
              </a:rPr>
              <a:t>Ready to Plot as a dynamic spectrum!</a:t>
            </a:r>
            <a:endParaRPr sz="17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751" y="0"/>
            <a:ext cx="1025250" cy="10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 txBox="1"/>
          <p:nvPr/>
        </p:nvSpPr>
        <p:spPr>
          <a:xfrm>
            <a:off x="902400" y="522100"/>
            <a:ext cx="7339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9900"/>
                </a:solidFill>
              </a:rPr>
              <a:t>Spectral Analysis - The Dynamical Spectrum</a:t>
            </a:r>
            <a:endParaRPr sz="3000">
              <a:solidFill>
                <a:srgbClr val="FF9900"/>
              </a:solidFill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902400" y="1528950"/>
            <a:ext cx="7339200" cy="20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* Obtaining power from the frequency spectrum (FS) can be done in two ways: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Correlating the FS from one antenna with itself (Auto-correlation).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Correlating FS from one antenna with the other (Cross-correlation).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902400" y="3539975"/>
            <a:ext cx="3542700" cy="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Both have been explored below.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751" y="0"/>
            <a:ext cx="1025250" cy="10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 txBox="1"/>
          <p:nvPr/>
        </p:nvSpPr>
        <p:spPr>
          <a:xfrm>
            <a:off x="902400" y="522100"/>
            <a:ext cx="7339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9900"/>
                </a:solidFill>
              </a:rPr>
              <a:t>Spectral Analysis - The Dynamical Spectrum</a:t>
            </a:r>
            <a:endParaRPr sz="3000">
              <a:solidFill>
                <a:srgbClr val="FF9900"/>
              </a:solidFill>
            </a:endParaRPr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250" y="1274800"/>
            <a:ext cx="4243550" cy="3549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250" y="1274800"/>
            <a:ext cx="4243550" cy="354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 txBox="1"/>
          <p:nvPr/>
        </p:nvSpPr>
        <p:spPr>
          <a:xfrm>
            <a:off x="6369600" y="4748525"/>
            <a:ext cx="27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Analysis on C11/12_..._B3 data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751" y="0"/>
            <a:ext cx="1025250" cy="10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 txBox="1"/>
          <p:nvPr/>
        </p:nvSpPr>
        <p:spPr>
          <a:xfrm>
            <a:off x="902400" y="522100"/>
            <a:ext cx="7339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9900"/>
                </a:solidFill>
              </a:rPr>
              <a:t>Spectral Analysis - The Dynamical Spectrum</a:t>
            </a:r>
            <a:endParaRPr sz="3000">
              <a:solidFill>
                <a:srgbClr val="FF9900"/>
              </a:solidFill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902400" y="1528950"/>
            <a:ext cx="7339200" cy="20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Inference: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Cross-correlation DynSpec was comparatively smoother.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Signature features of the DynSpec more prominent for cross-correlation.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751" y="0"/>
            <a:ext cx="1025250" cy="10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8"/>
          <p:cNvSpPr txBox="1"/>
          <p:nvPr/>
        </p:nvSpPr>
        <p:spPr>
          <a:xfrm>
            <a:off x="902400" y="522100"/>
            <a:ext cx="7339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9900"/>
                </a:solidFill>
              </a:rPr>
              <a:t>Spectral Analysis - Power Spectral Density</a:t>
            </a:r>
            <a:endParaRPr sz="3000">
              <a:solidFill>
                <a:srgbClr val="FF9900"/>
              </a:solidFill>
            </a:endParaRPr>
          </a:p>
        </p:txBody>
      </p:sp>
      <p:graphicFrame>
        <p:nvGraphicFramePr>
          <p:cNvPr id="211" name="Google Shape;211;p28"/>
          <p:cNvGraphicFramePr/>
          <p:nvPr/>
        </p:nvGraphicFramePr>
        <p:xfrm>
          <a:off x="479400" y="1773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{7FEBE0C6-8270-4220-9933-AF922C7B88F9}</a:tableStyleId>
              </a:tblPr>
              <a:tblGrid>
                <a:gridCol w="719300"/>
                <a:gridCol w="719300"/>
                <a:gridCol w="719300"/>
                <a:gridCol w="719300"/>
                <a:gridCol w="719300"/>
              </a:tblGrid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12" name="Google Shape;212;p28"/>
          <p:cNvCxnSpPr/>
          <p:nvPr/>
        </p:nvCxnSpPr>
        <p:spPr>
          <a:xfrm>
            <a:off x="634475" y="1928063"/>
            <a:ext cx="33414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13" name="Google Shape;213;p28"/>
          <p:cNvCxnSpPr/>
          <p:nvPr/>
        </p:nvCxnSpPr>
        <p:spPr>
          <a:xfrm flipH="1">
            <a:off x="366100" y="1853488"/>
            <a:ext cx="29700" cy="865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14" name="Google Shape;214;p28"/>
          <p:cNvSpPr txBox="1"/>
          <p:nvPr/>
        </p:nvSpPr>
        <p:spPr>
          <a:xfrm>
            <a:off x="808850" y="1482700"/>
            <a:ext cx="29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Power Spectrum (2048/avg chans)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" name="Google Shape;215;p28"/>
          <p:cNvSpPr txBox="1"/>
          <p:nvPr/>
        </p:nvSpPr>
        <p:spPr>
          <a:xfrm>
            <a:off x="20350" y="2718688"/>
            <a:ext cx="117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Time Series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1024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6" name="Google Shape;216;p28"/>
          <p:cNvSpPr txBox="1"/>
          <p:nvPr/>
        </p:nvSpPr>
        <p:spPr>
          <a:xfrm>
            <a:off x="92588" y="1148500"/>
            <a:ext cx="40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rgbClr val="FFFFFF"/>
                </a:solidFill>
              </a:rPr>
              <a:t>Averaged Power Spectrum</a:t>
            </a:r>
            <a:endParaRPr b="1" i="1" u="sng">
              <a:solidFill>
                <a:srgbClr val="FFFFFF"/>
              </a:solidFill>
            </a:endParaRPr>
          </a:p>
        </p:txBody>
      </p:sp>
      <p:sp>
        <p:nvSpPr>
          <p:cNvPr id="217" name="Google Shape;217;p28"/>
          <p:cNvSpPr/>
          <p:nvPr/>
        </p:nvSpPr>
        <p:spPr>
          <a:xfrm>
            <a:off x="4281125" y="1800075"/>
            <a:ext cx="745800" cy="963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8" name="Google Shape;218;p28"/>
          <p:cNvGraphicFramePr/>
          <p:nvPr/>
        </p:nvGraphicFramePr>
        <p:xfrm>
          <a:off x="5376175" y="21032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{7FEBE0C6-8270-4220-9933-AF922C7B88F9}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7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9" name="Google Shape;219;p28"/>
          <p:cNvSpPr txBox="1"/>
          <p:nvPr/>
        </p:nvSpPr>
        <p:spPr>
          <a:xfrm>
            <a:off x="5630200" y="1482700"/>
            <a:ext cx="29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Power Spectrum (2048/avg chans)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20" name="Google Shape;220;p28"/>
          <p:cNvCxnSpPr/>
          <p:nvPr/>
        </p:nvCxnSpPr>
        <p:spPr>
          <a:xfrm>
            <a:off x="5428300" y="1928063"/>
            <a:ext cx="33414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21" name="Google Shape;221;p28"/>
          <p:cNvSpPr txBox="1"/>
          <p:nvPr/>
        </p:nvSpPr>
        <p:spPr>
          <a:xfrm>
            <a:off x="902400" y="3545950"/>
            <a:ext cx="73392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Taking the mean along all rows for a fixed frequency channel gives the PSD.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“Squeezing the Dynamical Spectrum along time axis.”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22" name="Google Shape;222;p28"/>
          <p:cNvSpPr txBox="1"/>
          <p:nvPr/>
        </p:nvSpPr>
        <p:spPr>
          <a:xfrm>
            <a:off x="5630200" y="2644100"/>
            <a:ext cx="29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(Can now be plotted against freq)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751" y="0"/>
            <a:ext cx="1025250" cy="10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 txBox="1"/>
          <p:nvPr/>
        </p:nvSpPr>
        <p:spPr>
          <a:xfrm>
            <a:off x="902400" y="522100"/>
            <a:ext cx="7339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9900"/>
                </a:solidFill>
              </a:rPr>
              <a:t>Spectral Analysis - Power Spectral Density</a:t>
            </a:r>
            <a:endParaRPr sz="3000">
              <a:solidFill>
                <a:srgbClr val="FF9900"/>
              </a:solidFill>
            </a:endParaRPr>
          </a:p>
        </p:txBody>
      </p:sp>
      <p:pic>
        <p:nvPicPr>
          <p:cNvPr id="229" name="Google Shape;22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1373" y="1394124"/>
            <a:ext cx="4162277" cy="324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525" y="1394125"/>
            <a:ext cx="4162275" cy="324375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9"/>
          <p:cNvSpPr txBox="1"/>
          <p:nvPr/>
        </p:nvSpPr>
        <p:spPr>
          <a:xfrm>
            <a:off x="6369600" y="4748525"/>
            <a:ext cx="27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Analysis on C11/12_..._B3 data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751" y="0"/>
            <a:ext cx="1025250" cy="10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 txBox="1"/>
          <p:nvPr/>
        </p:nvSpPr>
        <p:spPr>
          <a:xfrm>
            <a:off x="902400" y="522100"/>
            <a:ext cx="7339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9900"/>
                </a:solidFill>
              </a:rPr>
              <a:t>Spectral Analysis - Power Spectral Density</a:t>
            </a:r>
            <a:endParaRPr sz="3000">
              <a:solidFill>
                <a:srgbClr val="FF9900"/>
              </a:solidFill>
            </a:endParaRPr>
          </a:p>
        </p:txBody>
      </p:sp>
      <p:sp>
        <p:nvSpPr>
          <p:cNvPr id="238" name="Google Shape;238;p30"/>
          <p:cNvSpPr txBox="1"/>
          <p:nvPr/>
        </p:nvSpPr>
        <p:spPr>
          <a:xfrm>
            <a:off x="902400" y="1528950"/>
            <a:ext cx="7339200" cy="1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Inference: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Noted a suppression of power in the cross-correlation PSD. </a:t>
            </a:r>
            <a:endParaRPr sz="18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Can be related to noisy time-series components averaging to ~0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(happens in both correlations, but better in cross-correlation).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751" y="0"/>
            <a:ext cx="1025250" cy="10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1"/>
          <p:cNvSpPr txBox="1"/>
          <p:nvPr/>
        </p:nvSpPr>
        <p:spPr>
          <a:xfrm>
            <a:off x="902400" y="522100"/>
            <a:ext cx="7339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9900"/>
                </a:solidFill>
              </a:rPr>
              <a:t>Basic Statistics of the data</a:t>
            </a:r>
            <a:endParaRPr sz="3000">
              <a:solidFill>
                <a:srgbClr val="FF9900"/>
              </a:solidFill>
            </a:endParaRPr>
          </a:p>
        </p:txBody>
      </p:sp>
      <p:graphicFrame>
        <p:nvGraphicFramePr>
          <p:cNvPr id="245" name="Google Shape;245;p31"/>
          <p:cNvGraphicFramePr/>
          <p:nvPr/>
        </p:nvGraphicFramePr>
        <p:xfrm>
          <a:off x="479400" y="1773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{7FEBE0C6-8270-4220-9933-AF922C7B88F9}</a:tableStyleId>
              </a:tblPr>
              <a:tblGrid>
                <a:gridCol w="719300"/>
                <a:gridCol w="719300"/>
                <a:gridCol w="719300"/>
                <a:gridCol w="719300"/>
                <a:gridCol w="719300"/>
              </a:tblGrid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46" name="Google Shape;246;p31"/>
          <p:cNvCxnSpPr/>
          <p:nvPr/>
        </p:nvCxnSpPr>
        <p:spPr>
          <a:xfrm>
            <a:off x="634475" y="1928063"/>
            <a:ext cx="33414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47" name="Google Shape;247;p31"/>
          <p:cNvCxnSpPr/>
          <p:nvPr/>
        </p:nvCxnSpPr>
        <p:spPr>
          <a:xfrm flipH="1">
            <a:off x="366100" y="1853488"/>
            <a:ext cx="29700" cy="865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48" name="Google Shape;248;p31"/>
          <p:cNvSpPr txBox="1"/>
          <p:nvPr/>
        </p:nvSpPr>
        <p:spPr>
          <a:xfrm>
            <a:off x="808850" y="1482700"/>
            <a:ext cx="29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Power Spectrum (2048/avg chans)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9" name="Google Shape;249;p31"/>
          <p:cNvSpPr txBox="1"/>
          <p:nvPr/>
        </p:nvSpPr>
        <p:spPr>
          <a:xfrm>
            <a:off x="20350" y="2718688"/>
            <a:ext cx="117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Time Series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1024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0" name="Google Shape;250;p31"/>
          <p:cNvSpPr txBox="1"/>
          <p:nvPr/>
        </p:nvSpPr>
        <p:spPr>
          <a:xfrm>
            <a:off x="92588" y="1148500"/>
            <a:ext cx="40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rgbClr val="FFFFFF"/>
                </a:solidFill>
              </a:rPr>
              <a:t>Averaged Power Spectrum</a:t>
            </a:r>
            <a:endParaRPr b="1" i="1" u="sng">
              <a:solidFill>
                <a:srgbClr val="FFFFFF"/>
              </a:solidFill>
            </a:endParaRPr>
          </a:p>
        </p:txBody>
      </p:sp>
      <p:sp>
        <p:nvSpPr>
          <p:cNvPr id="251" name="Google Shape;251;p31"/>
          <p:cNvSpPr/>
          <p:nvPr/>
        </p:nvSpPr>
        <p:spPr>
          <a:xfrm>
            <a:off x="4281125" y="1800075"/>
            <a:ext cx="745800" cy="963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2" name="Google Shape;252;p31"/>
          <p:cNvGraphicFramePr/>
          <p:nvPr/>
        </p:nvGraphicFramePr>
        <p:xfrm>
          <a:off x="5376175" y="21032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{7FEBE0C6-8270-4220-9933-AF922C7B88F9}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7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3" name="Google Shape;253;p31"/>
          <p:cNvSpPr txBox="1"/>
          <p:nvPr/>
        </p:nvSpPr>
        <p:spPr>
          <a:xfrm>
            <a:off x="5630200" y="1482700"/>
            <a:ext cx="29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Power Spectrum (2048/avg chans)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54" name="Google Shape;254;p31"/>
          <p:cNvCxnSpPr/>
          <p:nvPr/>
        </p:nvCxnSpPr>
        <p:spPr>
          <a:xfrm>
            <a:off x="5428300" y="1928063"/>
            <a:ext cx="33414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55" name="Google Shape;255;p31"/>
          <p:cNvSpPr txBox="1"/>
          <p:nvPr/>
        </p:nvSpPr>
        <p:spPr>
          <a:xfrm>
            <a:off x="5630200" y="2644100"/>
            <a:ext cx="29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(Can now be plotted against freq)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6" name="Google Shape;256;p31"/>
          <p:cNvSpPr txBox="1"/>
          <p:nvPr/>
        </p:nvSpPr>
        <p:spPr>
          <a:xfrm>
            <a:off x="902400" y="3469750"/>
            <a:ext cx="7339200" cy="13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n" sz="1600">
                <a:solidFill>
                  <a:srgbClr val="FFFFFF"/>
                </a:solidFill>
              </a:rPr>
              <a:t>Averaging along time-axis can be done as mean or rms. We thus obtain the observed mean and rms PSD. </a:t>
            </a:r>
            <a:endParaRPr sz="16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600">
                <a:solidFill>
                  <a:srgbClr val="FFFFFF"/>
                </a:solidFill>
              </a:rPr>
              <a:t>Expected rms can be obtained as mean/sqrt(2*1024*dt*df) where dt = </a:t>
            </a:r>
            <a:r>
              <a:rPr lang="en" sz="1600">
                <a:solidFill>
                  <a:srgbClr val="FFFFFF"/>
                </a:solidFill>
              </a:rPr>
              <a:t>1/(2</a:t>
            </a:r>
            <a:r>
              <a:rPr lang="en" sz="1600">
                <a:solidFill>
                  <a:srgbClr val="FFFFFF"/>
                </a:solidFill>
              </a:rPr>
              <a:t>*bandwidth) and df = bandwidth/(no. of channels).</a:t>
            </a:r>
            <a:r>
              <a:rPr lang="en" sz="1800">
                <a:solidFill>
                  <a:srgbClr val="FFFFFF"/>
                </a:solidFill>
              </a:rPr>
              <a:t> 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751" y="0"/>
            <a:ext cx="1025250" cy="10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902400" y="626525"/>
            <a:ext cx="733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9900"/>
                </a:solidFill>
              </a:rPr>
              <a:t>Contents</a:t>
            </a:r>
            <a:endParaRPr sz="3000">
              <a:solidFill>
                <a:srgbClr val="FF9900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902400" y="1593550"/>
            <a:ext cx="7339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en" sz="2000">
                <a:solidFill>
                  <a:srgbClr val="FFFFFF"/>
                </a:solidFill>
              </a:rPr>
              <a:t>Introduction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en" sz="2000">
                <a:solidFill>
                  <a:srgbClr val="FFFFFF"/>
                </a:solidFill>
              </a:rPr>
              <a:t>Preliminary Analysis</a:t>
            </a:r>
            <a:endParaRPr sz="17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en" sz="2000">
                <a:solidFill>
                  <a:srgbClr val="FFFFFF"/>
                </a:solidFill>
              </a:rPr>
              <a:t>Spectral Analysis</a:t>
            </a:r>
            <a:endParaRPr sz="17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en" sz="2000">
                <a:solidFill>
                  <a:srgbClr val="FFFFFF"/>
                </a:solidFill>
              </a:rPr>
              <a:t>Statistical Inference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en" sz="2000">
                <a:solidFill>
                  <a:srgbClr val="FFFFFF"/>
                </a:solidFill>
              </a:rPr>
              <a:t>Conclusion and Future prospects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751" y="0"/>
            <a:ext cx="1025250" cy="10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2"/>
          <p:cNvSpPr txBox="1"/>
          <p:nvPr/>
        </p:nvSpPr>
        <p:spPr>
          <a:xfrm>
            <a:off x="902400" y="522100"/>
            <a:ext cx="7339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9900"/>
                </a:solidFill>
              </a:rPr>
              <a:t>Basic Statistics of the data - mean &amp; rms</a:t>
            </a:r>
            <a:endParaRPr sz="3000">
              <a:solidFill>
                <a:srgbClr val="FF9900"/>
              </a:solidFill>
            </a:endParaRPr>
          </a:p>
        </p:txBody>
      </p:sp>
      <p:pic>
        <p:nvPicPr>
          <p:cNvPr id="263" name="Google Shape;26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1025" y="1259900"/>
            <a:ext cx="6121950" cy="340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2"/>
          <p:cNvSpPr txBox="1"/>
          <p:nvPr/>
        </p:nvSpPr>
        <p:spPr>
          <a:xfrm>
            <a:off x="6369600" y="4748525"/>
            <a:ext cx="27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Analysis on C11/12_..._B3 data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751" y="0"/>
            <a:ext cx="1025250" cy="10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3"/>
          <p:cNvSpPr txBox="1"/>
          <p:nvPr/>
        </p:nvSpPr>
        <p:spPr>
          <a:xfrm>
            <a:off x="902400" y="522100"/>
            <a:ext cx="7339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9900"/>
                </a:solidFill>
              </a:rPr>
              <a:t>Basic Statistics of the data - mean &amp; rms</a:t>
            </a:r>
            <a:endParaRPr sz="3000">
              <a:solidFill>
                <a:srgbClr val="FF9900"/>
              </a:solidFill>
            </a:endParaRPr>
          </a:p>
        </p:txBody>
      </p:sp>
      <p:pic>
        <p:nvPicPr>
          <p:cNvPr id="271" name="Google Shape;27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1025" y="1259900"/>
            <a:ext cx="6121950" cy="340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3"/>
          <p:cNvSpPr txBox="1"/>
          <p:nvPr/>
        </p:nvSpPr>
        <p:spPr>
          <a:xfrm>
            <a:off x="6369600" y="4748525"/>
            <a:ext cx="27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Analysis on C11/12_..._B3 data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751" y="0"/>
            <a:ext cx="1025250" cy="10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4"/>
          <p:cNvSpPr txBox="1"/>
          <p:nvPr/>
        </p:nvSpPr>
        <p:spPr>
          <a:xfrm>
            <a:off x="902400" y="522100"/>
            <a:ext cx="7339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9900"/>
                </a:solidFill>
              </a:rPr>
              <a:t>Enhancing relation b/w expected and obs rms</a:t>
            </a:r>
            <a:endParaRPr sz="3000">
              <a:solidFill>
                <a:srgbClr val="FF9900"/>
              </a:solidFill>
            </a:endParaRPr>
          </a:p>
        </p:txBody>
      </p:sp>
      <p:pic>
        <p:nvPicPr>
          <p:cNvPr id="279" name="Google Shape;279;p34"/>
          <p:cNvPicPr preferRelativeResize="0"/>
          <p:nvPr/>
        </p:nvPicPr>
        <p:blipFill rotWithShape="1">
          <a:blip r:embed="rId4">
            <a:alphaModFix/>
          </a:blip>
          <a:srcRect b="0" l="495" r="504" t="0"/>
          <a:stretch/>
        </p:blipFill>
        <p:spPr>
          <a:xfrm>
            <a:off x="1413626" y="1289700"/>
            <a:ext cx="6316750" cy="353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4"/>
          <p:cNvSpPr txBox="1"/>
          <p:nvPr/>
        </p:nvSpPr>
        <p:spPr>
          <a:xfrm>
            <a:off x="6369600" y="4748525"/>
            <a:ext cx="27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Analysis on C11/12_..._B3 data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751" y="0"/>
            <a:ext cx="1025250" cy="10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5"/>
          <p:cNvSpPr txBox="1"/>
          <p:nvPr/>
        </p:nvSpPr>
        <p:spPr>
          <a:xfrm>
            <a:off x="902400" y="522100"/>
            <a:ext cx="7339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9900"/>
                </a:solidFill>
              </a:rPr>
              <a:t>Enhancing relation b/w expected and obs rms</a:t>
            </a:r>
            <a:endParaRPr sz="3000">
              <a:solidFill>
                <a:srgbClr val="FF9900"/>
              </a:solidFill>
            </a:endParaRPr>
          </a:p>
        </p:txBody>
      </p:sp>
      <p:pic>
        <p:nvPicPr>
          <p:cNvPr id="287" name="Google Shape;287;p35"/>
          <p:cNvPicPr preferRelativeResize="0"/>
          <p:nvPr/>
        </p:nvPicPr>
        <p:blipFill rotWithShape="1">
          <a:blip r:embed="rId4">
            <a:alphaModFix/>
          </a:blip>
          <a:srcRect b="0" l="495" r="504" t="0"/>
          <a:stretch/>
        </p:blipFill>
        <p:spPr>
          <a:xfrm>
            <a:off x="1413626" y="1289700"/>
            <a:ext cx="6316750" cy="353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5"/>
          <p:cNvSpPr txBox="1"/>
          <p:nvPr/>
        </p:nvSpPr>
        <p:spPr>
          <a:xfrm>
            <a:off x="6369600" y="4748525"/>
            <a:ext cx="27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Analysis on C11/12_..._B3 data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751" y="0"/>
            <a:ext cx="1025250" cy="10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6"/>
          <p:cNvSpPr txBox="1"/>
          <p:nvPr/>
        </p:nvSpPr>
        <p:spPr>
          <a:xfrm>
            <a:off x="902400" y="522100"/>
            <a:ext cx="7339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9900"/>
                </a:solidFill>
              </a:rPr>
              <a:t>Enhancing relation b/w expected and obs rms</a:t>
            </a:r>
            <a:endParaRPr sz="3000">
              <a:solidFill>
                <a:srgbClr val="FF9900"/>
              </a:solidFill>
            </a:endParaRPr>
          </a:p>
        </p:txBody>
      </p:sp>
      <p:sp>
        <p:nvSpPr>
          <p:cNvPr id="295" name="Google Shape;295;p36"/>
          <p:cNvSpPr txBox="1"/>
          <p:nvPr/>
        </p:nvSpPr>
        <p:spPr>
          <a:xfrm>
            <a:off x="902400" y="1452750"/>
            <a:ext cx="73392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Inference: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An overall suppression of power again noticed in cross-correlation for statistical plots. This corresponds to reduction in independent instrumental noise due to the combination of data points from both antennae.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For the ratio of expected to observed RMS, we received a value closer to 1 for cross-correlated dataset compared to the auto-correlated one. I.e. the two mach better for cross-correlation.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751" y="0"/>
            <a:ext cx="1025250" cy="10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7"/>
          <p:cNvSpPr txBox="1"/>
          <p:nvPr/>
        </p:nvSpPr>
        <p:spPr>
          <a:xfrm>
            <a:off x="902400" y="522100"/>
            <a:ext cx="7339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9900"/>
                </a:solidFill>
              </a:rPr>
              <a:t>Identifying high RFI channels</a:t>
            </a:r>
            <a:endParaRPr sz="3000">
              <a:solidFill>
                <a:srgbClr val="FF9900"/>
              </a:solidFill>
            </a:endParaRPr>
          </a:p>
        </p:txBody>
      </p:sp>
      <p:sp>
        <p:nvSpPr>
          <p:cNvPr id="302" name="Google Shape;302;p37"/>
          <p:cNvSpPr txBox="1"/>
          <p:nvPr/>
        </p:nvSpPr>
        <p:spPr>
          <a:xfrm>
            <a:off x="902400" y="1452750"/>
            <a:ext cx="73392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Frequency channels with a high RFI can now be identified using the plot for ratio of expected to observed rms.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Step 1: Set an educated threshold on the minimum acceptable ratio (MAR) in range (0,1) from the expected to observed rms spectrum.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Step 2: 	Every channel for which the ratio is &gt;= MAR has acceptable RFI. Every channel with ratio &lt; MAR is a high RFI channel and can be excluded from the data analysis process.  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751" y="0"/>
            <a:ext cx="1025250" cy="10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8"/>
          <p:cNvSpPr txBox="1"/>
          <p:nvPr/>
        </p:nvSpPr>
        <p:spPr>
          <a:xfrm>
            <a:off x="902400" y="522100"/>
            <a:ext cx="7339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9900"/>
                </a:solidFill>
              </a:rPr>
              <a:t>Importance of datapoint values and signature</a:t>
            </a:r>
            <a:endParaRPr sz="3000">
              <a:solidFill>
                <a:srgbClr val="FF9900"/>
              </a:solidFill>
            </a:endParaRPr>
          </a:p>
        </p:txBody>
      </p:sp>
      <p:sp>
        <p:nvSpPr>
          <p:cNvPr id="309" name="Google Shape;309;p38"/>
          <p:cNvSpPr txBox="1"/>
          <p:nvPr/>
        </p:nvSpPr>
        <p:spPr>
          <a:xfrm>
            <a:off x="902400" y="1452750"/>
            <a:ext cx="73392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Datapoints have two components - absolute value and sign.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Following test was conducted to infer the relative importance of each component in drawing inference from obtained data.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Dynamical Spectra and mean &amp; rms spectra were obtained for value-only and sign-only datasets. 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0" name="Google Shape;310;p38"/>
          <p:cNvSpPr txBox="1"/>
          <p:nvPr/>
        </p:nvSpPr>
        <p:spPr>
          <a:xfrm>
            <a:off x="1269125" y="3748025"/>
            <a:ext cx="2755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Obtaining absolute values only: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Data_abs = numpy.abs(data)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1" name="Google Shape;311;p38"/>
          <p:cNvSpPr txBox="1"/>
          <p:nvPr/>
        </p:nvSpPr>
        <p:spPr>
          <a:xfrm>
            <a:off x="4719575" y="3452525"/>
            <a:ext cx="36504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Obtaining signs only </a:t>
            </a:r>
            <a:r>
              <a:rPr lang="en">
                <a:solidFill>
                  <a:srgbClr val="FFFFFF"/>
                </a:solidFill>
              </a:rPr>
              <a:t>(Simple loop)</a:t>
            </a:r>
            <a:r>
              <a:rPr lang="en">
                <a:solidFill>
                  <a:srgbClr val="FFFFFF"/>
                </a:solidFill>
              </a:rPr>
              <a:t>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If data element &gt; 0: data element &lt;= +1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If data element &lt; 0: data element &lt;= -1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Else data element = 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751" y="0"/>
            <a:ext cx="1025250" cy="10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9"/>
          <p:cNvSpPr txBox="1"/>
          <p:nvPr/>
        </p:nvSpPr>
        <p:spPr>
          <a:xfrm>
            <a:off x="902400" y="522100"/>
            <a:ext cx="7339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9900"/>
                </a:solidFill>
              </a:rPr>
              <a:t>Importance of values and signs: DynSpec</a:t>
            </a:r>
            <a:endParaRPr sz="3000">
              <a:solidFill>
                <a:srgbClr val="FF9900"/>
              </a:solidFill>
            </a:endParaRPr>
          </a:p>
        </p:txBody>
      </p:sp>
      <p:pic>
        <p:nvPicPr>
          <p:cNvPr id="318" name="Google Shape;31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700" y="1274800"/>
            <a:ext cx="4243550" cy="3549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8041" y="1274800"/>
            <a:ext cx="4243559" cy="3549287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9"/>
          <p:cNvSpPr txBox="1"/>
          <p:nvPr/>
        </p:nvSpPr>
        <p:spPr>
          <a:xfrm>
            <a:off x="6369600" y="4748525"/>
            <a:ext cx="27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Analysis on C11/12_..._B3 data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751" y="0"/>
            <a:ext cx="1025250" cy="10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0"/>
          <p:cNvSpPr txBox="1"/>
          <p:nvPr/>
        </p:nvSpPr>
        <p:spPr>
          <a:xfrm>
            <a:off x="902400" y="522100"/>
            <a:ext cx="7339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9900"/>
                </a:solidFill>
              </a:rPr>
              <a:t>Importance of values and signs: PSD</a:t>
            </a:r>
            <a:endParaRPr sz="3000">
              <a:solidFill>
                <a:srgbClr val="FF9900"/>
              </a:solidFill>
            </a:endParaRPr>
          </a:p>
        </p:txBody>
      </p:sp>
      <p:pic>
        <p:nvPicPr>
          <p:cNvPr id="327" name="Google Shape;32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688325"/>
            <a:ext cx="4430132" cy="24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1850" y="1688325"/>
            <a:ext cx="4430150" cy="24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0"/>
          <p:cNvSpPr txBox="1"/>
          <p:nvPr/>
        </p:nvSpPr>
        <p:spPr>
          <a:xfrm>
            <a:off x="6369600" y="4748525"/>
            <a:ext cx="27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Analysis on C11/12_..._B3 data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751" y="0"/>
            <a:ext cx="1025250" cy="10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1"/>
          <p:cNvSpPr txBox="1"/>
          <p:nvPr/>
        </p:nvSpPr>
        <p:spPr>
          <a:xfrm>
            <a:off x="902400" y="1452750"/>
            <a:ext cx="73392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Inference: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Signs-only PSD &amp; Dynamical Spectrum closely resembles one obtained from original data. Values-only PSD infers nothing.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Clearly, signs are more important components for a spectral analysis.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6" name="Google Shape;336;p41"/>
          <p:cNvSpPr txBox="1"/>
          <p:nvPr/>
        </p:nvSpPr>
        <p:spPr>
          <a:xfrm>
            <a:off x="902400" y="522100"/>
            <a:ext cx="7339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9900"/>
                </a:solidFill>
              </a:rPr>
              <a:t>Importance of datapoint values and signature</a:t>
            </a:r>
            <a:endParaRPr sz="30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751" y="0"/>
            <a:ext cx="1025250" cy="10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902400" y="522100"/>
            <a:ext cx="733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9900"/>
                </a:solidFill>
              </a:rPr>
              <a:t>Introduction to the Data</a:t>
            </a:r>
            <a:endParaRPr sz="3000">
              <a:solidFill>
                <a:srgbClr val="FF9900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902400" y="1593550"/>
            <a:ext cx="7339200" cy="27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Source: Quasar 3C 286 [1] - 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Towards constellation </a:t>
            </a:r>
            <a:r>
              <a:rPr i="1" lang="en" sz="1800">
                <a:solidFill>
                  <a:srgbClr val="FFFFFF"/>
                </a:solidFill>
              </a:rPr>
              <a:t>Canes Venatici</a:t>
            </a:r>
            <a:endParaRPr i="1"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Apparent Mag = 17.25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z ~ 0.85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4 pairs of data from GMRT antennae C11 and C12 in frequency bands B3 (300-500 MHz) and B5 (1050-1450 MHz). (Total 8 files)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Time </a:t>
            </a:r>
            <a:r>
              <a:rPr lang="en" sz="1800">
                <a:solidFill>
                  <a:srgbClr val="FFFFFF"/>
                </a:solidFill>
              </a:rPr>
              <a:t>se</a:t>
            </a:r>
            <a:r>
              <a:rPr lang="en" sz="1800">
                <a:solidFill>
                  <a:srgbClr val="FFFFFF"/>
                </a:solidFill>
              </a:rPr>
              <a:t>ries data with 1024*4096 elements in each file (1D array).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369600" y="4717625"/>
            <a:ext cx="27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[1] from Simbad Database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751" y="0"/>
            <a:ext cx="1025250" cy="10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2"/>
          <p:cNvSpPr txBox="1"/>
          <p:nvPr/>
        </p:nvSpPr>
        <p:spPr>
          <a:xfrm>
            <a:off x="902400" y="522100"/>
            <a:ext cx="7339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9900"/>
                </a:solidFill>
              </a:rPr>
              <a:t>Conclusion</a:t>
            </a:r>
            <a:endParaRPr sz="3000">
              <a:solidFill>
                <a:srgbClr val="FF9900"/>
              </a:solidFill>
            </a:endParaRPr>
          </a:p>
        </p:txBody>
      </p:sp>
      <p:sp>
        <p:nvSpPr>
          <p:cNvPr id="343" name="Google Shape;343;p42"/>
          <p:cNvSpPr txBox="1"/>
          <p:nvPr/>
        </p:nvSpPr>
        <p:spPr>
          <a:xfrm>
            <a:off x="902400" y="1452750"/>
            <a:ext cx="73392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Analysis of data produced by GMRT for quasar 3C286 produced non-random frequency characteristics. (if purely random, PSD would be approximately constant across all channels).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Cross-correlation of data from two antennae helps improve SNR and suppress instrumental noise.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While, both, absolute values and signs are important for DynSpec, sign is more crucial in PSD preparation.  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751" y="0"/>
            <a:ext cx="1025250" cy="10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3"/>
          <p:cNvSpPr txBox="1"/>
          <p:nvPr/>
        </p:nvSpPr>
        <p:spPr>
          <a:xfrm>
            <a:off x="902400" y="522100"/>
            <a:ext cx="7339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9900"/>
                </a:solidFill>
              </a:rPr>
              <a:t>Future Prospects</a:t>
            </a:r>
            <a:endParaRPr sz="3000">
              <a:solidFill>
                <a:srgbClr val="FF9900"/>
              </a:solidFill>
            </a:endParaRPr>
          </a:p>
        </p:txBody>
      </p:sp>
      <p:sp>
        <p:nvSpPr>
          <p:cNvPr id="350" name="Google Shape;350;p43"/>
          <p:cNvSpPr txBox="1"/>
          <p:nvPr/>
        </p:nvSpPr>
        <p:spPr>
          <a:xfrm>
            <a:off x="902400" y="1452750"/>
            <a:ext cx="73392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Streamlining of the written code - making it modular, user friendly, and efficient.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Analysis of obtained PSD to interpret 3C 286 and the interstellar/intergalactic medium.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Comparison of other pairs of data. Cross-comparison of different pairs. 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751" y="0"/>
            <a:ext cx="1025250" cy="10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4"/>
          <p:cNvSpPr txBox="1"/>
          <p:nvPr/>
        </p:nvSpPr>
        <p:spPr>
          <a:xfrm>
            <a:off x="3118200" y="2163900"/>
            <a:ext cx="29076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100">
                <a:solidFill>
                  <a:srgbClr val="FF9900"/>
                </a:solidFill>
              </a:rPr>
              <a:t>Thank You</a:t>
            </a:r>
            <a:endParaRPr i="1" sz="44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626" y="0"/>
            <a:ext cx="1025250" cy="10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902400" y="522100"/>
            <a:ext cx="7339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9900"/>
                </a:solidFill>
              </a:rPr>
              <a:t>Time Series Visualization</a:t>
            </a:r>
            <a:endParaRPr sz="2900">
              <a:solidFill>
                <a:srgbClr val="FF9900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025" y="1365375"/>
            <a:ext cx="7813951" cy="314018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6369600" y="4717625"/>
            <a:ext cx="27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Analysis on C11/12_..._B3 data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751" y="0"/>
            <a:ext cx="1025250" cy="10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902400" y="522100"/>
            <a:ext cx="7339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9900"/>
                </a:solidFill>
              </a:rPr>
              <a:t>Time Series Visualization - Complete Dataset</a:t>
            </a:r>
            <a:endParaRPr sz="2700">
              <a:solidFill>
                <a:srgbClr val="FF9900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4">
            <a:alphaModFix/>
          </a:blip>
          <a:srcRect b="416" l="0" r="0" t="416"/>
          <a:stretch/>
        </p:blipFill>
        <p:spPr>
          <a:xfrm>
            <a:off x="665025" y="1365375"/>
            <a:ext cx="7813951" cy="314018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6369600" y="4748525"/>
            <a:ext cx="27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Analysis on C11/12_..._B3 data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751" y="0"/>
            <a:ext cx="1025250" cy="10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902400" y="522100"/>
            <a:ext cx="7339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9900"/>
                </a:solidFill>
              </a:rPr>
              <a:t>Time Series Visualization - Complete Dataset</a:t>
            </a:r>
            <a:endParaRPr sz="3000">
              <a:solidFill>
                <a:srgbClr val="FF9900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902400" y="1593550"/>
            <a:ext cx="7339200" cy="20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Comments…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Data from both antennae almost perfectly overlapping.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Small discrepancies because of instrumentation/RFI.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Fix? Techniques such as cross-correlation (later).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751" y="0"/>
            <a:ext cx="1025250" cy="10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902400" y="522100"/>
            <a:ext cx="7339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9900"/>
                </a:solidFill>
              </a:rPr>
              <a:t>Voltage Histograms Fitted with a Gaussian</a:t>
            </a:r>
            <a:endParaRPr sz="2700">
              <a:solidFill>
                <a:srgbClr val="FF9900"/>
              </a:solidFill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6369600" y="4728525"/>
            <a:ext cx="27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Analysis on C11/12_..._B3 data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1088" y="1244300"/>
            <a:ext cx="698182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751" y="-1700"/>
            <a:ext cx="1025250" cy="10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902400" y="522100"/>
            <a:ext cx="7339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9900"/>
                </a:solidFill>
              </a:rPr>
              <a:t>Voltage Histograms: DC Offset Correction</a:t>
            </a:r>
            <a:endParaRPr sz="2700">
              <a:solidFill>
                <a:srgbClr val="FF9900"/>
              </a:solidFill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6369475" y="4743300"/>
            <a:ext cx="27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Analysis on C11/12_..._B3 data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5475" y="1360879"/>
            <a:ext cx="2084200" cy="12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5475" y="3443950"/>
            <a:ext cx="2667725" cy="925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21652" y="3443950"/>
            <a:ext cx="2084220" cy="925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20"/>
          <p:cNvCxnSpPr/>
          <p:nvPr/>
        </p:nvCxnSpPr>
        <p:spPr>
          <a:xfrm flipH="1">
            <a:off x="6109150" y="2685025"/>
            <a:ext cx="678000" cy="641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20"/>
          <p:cNvSpPr txBox="1"/>
          <p:nvPr/>
        </p:nvSpPr>
        <p:spPr>
          <a:xfrm>
            <a:off x="902400" y="1593550"/>
            <a:ext cx="4661700" cy="20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Step 1: Fit a Gaussian to Voltage Histograms. Extract mean and std.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Step 2: Subtract data by the mean.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Step 3: Fit a Gaussian to corrected Voltage. Extract mean and std.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6796375" y="2567500"/>
            <a:ext cx="19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Implemented verbose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751" y="-1700"/>
            <a:ext cx="1025250" cy="10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902400" y="522100"/>
            <a:ext cx="7339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9900"/>
                </a:solidFill>
              </a:rPr>
              <a:t>Voltage^2 visualization</a:t>
            </a:r>
            <a:endParaRPr sz="2700">
              <a:solidFill>
                <a:srgbClr val="FF9900"/>
              </a:solidFill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6369600" y="4743300"/>
            <a:ext cx="27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Analysis on C11/12_..._B3 data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025" y="1244300"/>
            <a:ext cx="7813950" cy="3123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