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2"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3399"/>
    <a:srgbClr val="FF66CC"/>
    <a:srgbClr val="8148A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3" d="100"/>
          <a:sy n="73"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1/27/2025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868F-1978-8C45-F446-0A9CAF6A5A21}"/>
              </a:ext>
            </a:extLst>
          </p:cNvPr>
          <p:cNvSpPr>
            <a:spLocks noGrp="1"/>
          </p:cNvSpPr>
          <p:nvPr>
            <p:ph type="ctrTitle"/>
          </p:nvPr>
        </p:nvSpPr>
        <p:spPr>
          <a:xfrm>
            <a:off x="1751012" y="2876367"/>
            <a:ext cx="8689976" cy="2509213"/>
          </a:xfrm>
        </p:spPr>
        <p:txBody>
          <a:bodyPr/>
          <a:lstStyle/>
          <a:p>
            <a:pPr>
              <a:lnSpc>
                <a:spcPct val="150000"/>
              </a:lnSpc>
            </a:pPr>
            <a:r>
              <a:rPr lang="en-IN" b="1" cap="none" dirty="0">
                <a:ln w="0"/>
                <a:effectLst>
                  <a:outerShdw blurRad="38100" dist="19050" dir="2700000" algn="tl" rotWithShape="0">
                    <a:schemeClr val="dk1">
                      <a:alpha val="40000"/>
                    </a:schemeClr>
                  </a:outerShdw>
                </a:effectLst>
              </a:rPr>
              <a:t>CAPACITY AND AGGREGATE PLANNING</a:t>
            </a:r>
          </a:p>
        </p:txBody>
      </p:sp>
      <p:sp>
        <p:nvSpPr>
          <p:cNvPr id="3" name="Subtitle 2">
            <a:extLst>
              <a:ext uri="{FF2B5EF4-FFF2-40B4-BE49-F238E27FC236}">
                <a16:creationId xmlns:a16="http://schemas.microsoft.com/office/drawing/2014/main" id="{5B9956C5-A4AF-F671-68B6-8ADBBDFDFFA1}"/>
              </a:ext>
            </a:extLst>
          </p:cNvPr>
          <p:cNvSpPr>
            <a:spLocks noGrp="1"/>
          </p:cNvSpPr>
          <p:nvPr>
            <p:ph type="subTitle" idx="1"/>
          </p:nvPr>
        </p:nvSpPr>
        <p:spPr>
          <a:xfrm>
            <a:off x="1511861" y="1354017"/>
            <a:ext cx="8689976" cy="1121898"/>
          </a:xfrm>
        </p:spPr>
        <p:txBody>
          <a:bodyPr>
            <a:normAutofit/>
            <a:scene3d>
              <a:camera prst="orthographicFront"/>
              <a:lightRig rig="soft" dir="t">
                <a:rot lat="0" lon="0" rev="15600000"/>
              </a:lightRig>
            </a:scene3d>
            <a:sp3d extrusionH="57150" prstMaterial="softEdge">
              <a:bevelT w="25400" h="38100"/>
            </a:sp3d>
          </a:bodyPr>
          <a:lstStyle/>
          <a:p>
            <a:r>
              <a:rPr lang="en-IN" sz="4000" b="1" cap="none" dirty="0">
                <a:ln/>
                <a:solidFill>
                  <a:schemeClr val="accent6">
                    <a:lumMod val="75000"/>
                  </a:schemeClr>
                </a:solidFill>
              </a:rPr>
              <a:t>WEEK : 4</a:t>
            </a:r>
          </a:p>
        </p:txBody>
      </p:sp>
    </p:spTree>
    <p:extLst>
      <p:ext uri="{BB962C8B-B14F-4D97-AF65-F5344CB8AC3E}">
        <p14:creationId xmlns:p14="http://schemas.microsoft.com/office/powerpoint/2010/main" val="175178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D185A0-9668-2ABF-2296-85C7B3D4BEA0}"/>
              </a:ext>
            </a:extLst>
          </p:cNvPr>
          <p:cNvSpPr txBox="1"/>
          <p:nvPr/>
        </p:nvSpPr>
        <p:spPr>
          <a:xfrm>
            <a:off x="787791" y="590844"/>
            <a:ext cx="11043139" cy="6126805"/>
          </a:xfrm>
          <a:prstGeom prst="rect">
            <a:avLst/>
          </a:prstGeom>
          <a:gradFill>
            <a:gsLst>
              <a:gs pos="100000">
                <a:schemeClr val="bg1">
                  <a:tint val="90000"/>
                  <a:lumMod val="110000"/>
                </a:schemeClr>
              </a:gs>
              <a:gs pos="100000">
                <a:schemeClr val="bg1">
                  <a:shade val="64000"/>
                  <a:lumMod val="88000"/>
                </a:schemeClr>
              </a:gs>
            </a:gsLst>
            <a:lin ang="5400000" scaled="0"/>
          </a:gradFill>
        </p:spPr>
        <p:txBody>
          <a:bodyPr wrap="square" rtlCol="0">
            <a:spAutoFit/>
          </a:bodyPr>
          <a:lstStyle/>
          <a:p>
            <a:pPr marL="285750" indent="-285750">
              <a:lnSpc>
                <a:spcPct val="150000"/>
              </a:lnSpc>
              <a:buFont typeface="Wingdings" panose="05000000000000000000" pitchFamily="2" charset="2"/>
              <a:buChar char="q"/>
            </a:pPr>
            <a:r>
              <a:rPr lang="en-IN" sz="2400" dirty="0"/>
              <a:t> </a:t>
            </a:r>
            <a:r>
              <a:rPr lang="en-IN" sz="2400" b="1" dirty="0"/>
              <a:t>Long term capacity strategies :   </a:t>
            </a:r>
          </a:p>
          <a:p>
            <a:pPr marL="285750" indent="-285750">
              <a:lnSpc>
                <a:spcPct val="150000"/>
              </a:lnSpc>
              <a:buFont typeface="Wingdings" panose="05000000000000000000" pitchFamily="2" charset="2"/>
              <a:buChar char="Ø"/>
            </a:pPr>
            <a:r>
              <a:rPr lang="en-IN" sz="2400" dirty="0"/>
              <a:t>Long term capacity planning is concerned with accommodating major changes that affect overall level of the output in long-term (more than one year).</a:t>
            </a:r>
          </a:p>
          <a:p>
            <a:pPr marL="285750" indent="-285750">
              <a:lnSpc>
                <a:spcPct val="150000"/>
              </a:lnSpc>
              <a:buFont typeface="Wingdings" panose="05000000000000000000" pitchFamily="2" charset="2"/>
              <a:buChar char="Ø"/>
            </a:pPr>
            <a:r>
              <a:rPr lang="en-IN" sz="2400" dirty="0"/>
              <a:t>Marketing environmental assessment and implementing the long-term capacity plans in a systematic manner are the major responsibilities of management.</a:t>
            </a:r>
          </a:p>
          <a:p>
            <a:pPr marL="285750" indent="-285750">
              <a:lnSpc>
                <a:spcPct val="150000"/>
              </a:lnSpc>
              <a:buFont typeface="Wingdings" panose="05000000000000000000" pitchFamily="2" charset="2"/>
              <a:buChar char="Ø"/>
            </a:pPr>
            <a:endParaRPr lang="en-IN" sz="2400" dirty="0"/>
          </a:p>
          <a:p>
            <a:pPr marL="285750" indent="-285750">
              <a:lnSpc>
                <a:spcPct val="150000"/>
              </a:lnSpc>
              <a:buFont typeface="Wingdings" panose="05000000000000000000" pitchFamily="2" charset="2"/>
              <a:buChar char="q"/>
            </a:pPr>
            <a:r>
              <a:rPr lang="en-IN" sz="2400" dirty="0"/>
              <a:t> </a:t>
            </a:r>
            <a:r>
              <a:rPr lang="en-IN" sz="2400" b="1" dirty="0"/>
              <a:t>Multiple Products :</a:t>
            </a:r>
          </a:p>
          <a:p>
            <a:pPr marL="285750" indent="-285750">
              <a:lnSpc>
                <a:spcPct val="150000"/>
              </a:lnSpc>
              <a:buFont typeface="Wingdings" panose="05000000000000000000" pitchFamily="2" charset="2"/>
              <a:buChar char="Ø"/>
            </a:pPr>
            <a:r>
              <a:rPr lang="en-IN" sz="2400" dirty="0"/>
              <a:t>Company’s produce more than one product using the same facilities in order to increase the profit.</a:t>
            </a:r>
          </a:p>
          <a:p>
            <a:pPr marL="285750" indent="-285750">
              <a:lnSpc>
                <a:spcPct val="150000"/>
              </a:lnSpc>
              <a:buFont typeface="Wingdings" panose="05000000000000000000" pitchFamily="2" charset="2"/>
              <a:buChar char="Ø"/>
            </a:pPr>
            <a:r>
              <a:rPr lang="en-IN" sz="2400" dirty="0"/>
              <a:t>The manufacturing of multiple products will reduce the risk of failure.</a:t>
            </a:r>
          </a:p>
          <a:p>
            <a:pPr marL="285750" indent="-285750">
              <a:lnSpc>
                <a:spcPct val="150000"/>
              </a:lnSpc>
              <a:buFont typeface="Wingdings" panose="05000000000000000000" pitchFamily="2" charset="2"/>
              <a:buChar char="Ø"/>
            </a:pPr>
            <a:r>
              <a:rPr lang="en-IN" sz="2400" dirty="0"/>
              <a:t>Having more than one product helps the capacity planners to do a better job.</a:t>
            </a:r>
          </a:p>
        </p:txBody>
      </p:sp>
    </p:spTree>
    <p:extLst>
      <p:ext uri="{BB962C8B-B14F-4D97-AF65-F5344CB8AC3E}">
        <p14:creationId xmlns:p14="http://schemas.microsoft.com/office/powerpoint/2010/main" val="176801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C6B7BA-5FE9-01D4-E3FB-1845FF5886BF}"/>
              </a:ext>
            </a:extLst>
          </p:cNvPr>
          <p:cNvSpPr txBox="1"/>
          <p:nvPr/>
        </p:nvSpPr>
        <p:spPr>
          <a:xfrm>
            <a:off x="978568" y="428178"/>
            <a:ext cx="10748209"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dirty="0"/>
              <a:t> </a:t>
            </a:r>
            <a:r>
              <a:rPr lang="en-IN" sz="2600" b="1" dirty="0"/>
              <a:t>Phasing in capacity :</a:t>
            </a:r>
          </a:p>
          <a:p>
            <a:pPr marL="285750" indent="-285750">
              <a:lnSpc>
                <a:spcPct val="150000"/>
              </a:lnSpc>
              <a:buFont typeface="Wingdings" panose="05000000000000000000" pitchFamily="2" charset="2"/>
              <a:buChar char="Ø"/>
            </a:pPr>
            <a:r>
              <a:rPr lang="en-IN" sz="2400" dirty="0"/>
              <a:t>In high technology industries, and in industries where technology developments are very fast, the rate of obsolescence is high.</a:t>
            </a:r>
          </a:p>
          <a:p>
            <a:pPr marL="285750" indent="-285750">
              <a:lnSpc>
                <a:spcPct val="150000"/>
              </a:lnSpc>
              <a:buFont typeface="Wingdings" panose="05000000000000000000" pitchFamily="2" charset="2"/>
              <a:buChar char="Ø"/>
            </a:pPr>
            <a:r>
              <a:rPr lang="en-IN" sz="2400" dirty="0"/>
              <a:t>The products should brought into the market quickly.</a:t>
            </a:r>
          </a:p>
          <a:p>
            <a:pPr marL="285750" indent="-285750">
              <a:lnSpc>
                <a:spcPct val="150000"/>
              </a:lnSpc>
              <a:buFont typeface="Wingdings" panose="05000000000000000000" pitchFamily="2" charset="2"/>
              <a:buChar char="Ø"/>
            </a:pPr>
            <a:r>
              <a:rPr lang="en-IN" sz="2400" dirty="0"/>
              <a:t>The time to construct the facilities will be long and there is no much time as the products should be introduced into the market quickly.</a:t>
            </a:r>
          </a:p>
          <a:p>
            <a:pPr>
              <a:lnSpc>
                <a:spcPct val="150000"/>
              </a:lnSpc>
            </a:pPr>
            <a:endParaRPr lang="en-IN" sz="2400" dirty="0"/>
          </a:p>
          <a:p>
            <a:pPr marL="285750" indent="-285750">
              <a:lnSpc>
                <a:spcPct val="150000"/>
              </a:lnSpc>
              <a:buFont typeface="Wingdings" panose="05000000000000000000" pitchFamily="2" charset="2"/>
              <a:buChar char="q"/>
            </a:pPr>
            <a:r>
              <a:rPr lang="en-IN" sz="2600" b="1" dirty="0"/>
              <a:t> Phasing out capacity :</a:t>
            </a:r>
          </a:p>
          <a:p>
            <a:pPr marL="285750" indent="-285750">
              <a:lnSpc>
                <a:spcPct val="150000"/>
              </a:lnSpc>
              <a:buFont typeface="Wingdings" panose="05000000000000000000" pitchFamily="2" charset="2"/>
              <a:buChar char="Ø"/>
            </a:pPr>
            <a:r>
              <a:rPr lang="en-IN" sz="2400" dirty="0"/>
              <a:t>The outdated manufacturing facilities cause excessive plant closures and down time.</a:t>
            </a:r>
          </a:p>
          <a:p>
            <a:pPr marL="285750" indent="-285750">
              <a:lnSpc>
                <a:spcPct val="150000"/>
              </a:lnSpc>
              <a:buFont typeface="Wingdings" panose="05000000000000000000" pitchFamily="2" charset="2"/>
              <a:buChar char="Ø"/>
            </a:pPr>
            <a:r>
              <a:rPr lang="en-IN" sz="2400" dirty="0"/>
              <a:t>The impact of closures are not limited to only fixed costs of plant and machinery.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71924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tint val="90000"/>
                <a:lumMod val="110000"/>
              </a:schemeClr>
            </a:gs>
            <a:gs pos="100000">
              <a:schemeClr val="bg1">
                <a:shade val="64000"/>
                <a:lumMod val="8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12FAEC-94AD-1679-181F-7CD1BB28DD99}"/>
              </a:ext>
            </a:extLst>
          </p:cNvPr>
          <p:cNvSpPr txBox="1"/>
          <p:nvPr/>
        </p:nvSpPr>
        <p:spPr>
          <a:xfrm>
            <a:off x="1074821" y="439868"/>
            <a:ext cx="8967537" cy="586827"/>
          </a:xfrm>
          <a:prstGeom prst="rect">
            <a:avLst/>
          </a:prstGeom>
          <a:noFill/>
        </p:spPr>
        <p:txBody>
          <a:bodyPr wrap="square" rtlCol="0">
            <a:spAutoFit/>
          </a:bodyPr>
          <a:lstStyle/>
          <a:p>
            <a:pPr>
              <a:lnSpc>
                <a:spcPct val="150000"/>
              </a:lnSpc>
            </a:pPr>
            <a:r>
              <a:rPr lang="en-IN" sz="2400" b="1" dirty="0"/>
              <a:t>2). SHORT TERM CAPACITY STRATEGIES :</a:t>
            </a:r>
          </a:p>
        </p:txBody>
      </p:sp>
      <p:sp>
        <p:nvSpPr>
          <p:cNvPr id="6" name="TextBox 5">
            <a:extLst>
              <a:ext uri="{FF2B5EF4-FFF2-40B4-BE49-F238E27FC236}">
                <a16:creationId xmlns:a16="http://schemas.microsoft.com/office/drawing/2014/main" id="{A663A941-43B2-913A-5DAC-2AE8D5FC75BC}"/>
              </a:ext>
            </a:extLst>
          </p:cNvPr>
          <p:cNvSpPr txBox="1"/>
          <p:nvPr/>
        </p:nvSpPr>
        <p:spPr>
          <a:xfrm>
            <a:off x="818148" y="1026695"/>
            <a:ext cx="11133220" cy="501881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t>Managers often use forecasts of products demand to estimate the short-term workload the facility must handle.</a:t>
            </a:r>
          </a:p>
          <a:p>
            <a:pPr marL="342900" indent="-342900">
              <a:lnSpc>
                <a:spcPct val="150000"/>
              </a:lnSpc>
              <a:buFont typeface="Wingdings" panose="05000000000000000000" pitchFamily="2" charset="2"/>
              <a:buChar char="Ø"/>
            </a:pPr>
            <a:r>
              <a:rPr lang="en-IN" sz="2400" dirty="0"/>
              <a:t>Managers looking a head up to 12 months, anticipate output requirements for different products, and services.</a:t>
            </a:r>
          </a:p>
          <a:p>
            <a:pPr marL="342900" indent="-342900">
              <a:lnSpc>
                <a:spcPct val="150000"/>
              </a:lnSpc>
              <a:buFont typeface="Wingdings" panose="05000000000000000000" pitchFamily="2" charset="2"/>
              <a:buChar char="Ø"/>
            </a:pPr>
            <a:r>
              <a:rPr lang="en-IN" sz="2400" dirty="0"/>
              <a:t>Managers then compare requirements with existing capacity and then take decisions as to when the capacity adjustments are needed.</a:t>
            </a:r>
          </a:p>
          <a:p>
            <a:pPr marL="342900" indent="-342900">
              <a:lnSpc>
                <a:spcPct val="150000"/>
              </a:lnSpc>
              <a:buFont typeface="Wingdings" panose="05000000000000000000" pitchFamily="2" charset="2"/>
              <a:buChar char="Ø"/>
            </a:pPr>
            <a:r>
              <a:rPr lang="en-IN" sz="2400" dirty="0"/>
              <a:t>For short term periods of up to one year, fundamental capacity is fixed.</a:t>
            </a:r>
          </a:p>
          <a:p>
            <a:pPr marL="342900" indent="-342900">
              <a:lnSpc>
                <a:spcPct val="150000"/>
              </a:lnSpc>
              <a:buFont typeface="Wingdings" panose="05000000000000000000" pitchFamily="2" charset="2"/>
              <a:buChar char="Ø"/>
            </a:pPr>
            <a:r>
              <a:rPr lang="en-IN" sz="2400" dirty="0"/>
              <a:t>Major short term adjustments for increasing or decreasing capacity are possible.</a:t>
            </a:r>
          </a:p>
          <a:p>
            <a:pPr marL="342900" indent="-342900">
              <a:lnSpc>
                <a:spcPct val="150000"/>
              </a:lnSpc>
              <a:buFont typeface="Wingdings" panose="05000000000000000000" pitchFamily="2" charset="2"/>
              <a:buChar char="Ø"/>
            </a:pPr>
            <a:r>
              <a:rPr lang="en-IN" sz="2400" dirty="0"/>
              <a:t>The adjustments to be required depend upon the conversion process.</a:t>
            </a:r>
          </a:p>
        </p:txBody>
      </p:sp>
    </p:spTree>
    <p:extLst>
      <p:ext uri="{BB962C8B-B14F-4D97-AF65-F5344CB8AC3E}">
        <p14:creationId xmlns:p14="http://schemas.microsoft.com/office/powerpoint/2010/main" val="175399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DE2C2-AF40-20E2-1945-3F5894FBAAF7}"/>
              </a:ext>
            </a:extLst>
          </p:cNvPr>
          <p:cNvSpPr txBox="1"/>
          <p:nvPr/>
        </p:nvSpPr>
        <p:spPr>
          <a:xfrm>
            <a:off x="1347537" y="571925"/>
            <a:ext cx="10299032" cy="492443"/>
          </a:xfrm>
          <a:prstGeom prst="rect">
            <a:avLst/>
          </a:prstGeom>
          <a:noFill/>
        </p:spPr>
        <p:txBody>
          <a:bodyPr wrap="square" rtlCol="0">
            <a:spAutoFit/>
          </a:bodyPr>
          <a:lstStyle/>
          <a:p>
            <a:r>
              <a:rPr lang="en-IN" sz="2600" b="1" dirty="0"/>
              <a:t>The short-term capacity strategies are as follows </a:t>
            </a:r>
            <a:r>
              <a:rPr lang="en-IN" dirty="0"/>
              <a:t>:</a:t>
            </a:r>
          </a:p>
        </p:txBody>
      </p:sp>
      <p:sp>
        <p:nvSpPr>
          <p:cNvPr id="5" name="TextBox 4">
            <a:extLst>
              <a:ext uri="{FF2B5EF4-FFF2-40B4-BE49-F238E27FC236}">
                <a16:creationId xmlns:a16="http://schemas.microsoft.com/office/drawing/2014/main" id="{03817E34-4758-0BE1-5C18-E11B0BBB0848}"/>
              </a:ext>
            </a:extLst>
          </p:cNvPr>
          <p:cNvSpPr txBox="1"/>
          <p:nvPr/>
        </p:nvSpPr>
        <p:spPr>
          <a:xfrm>
            <a:off x="625642" y="1219200"/>
            <a:ext cx="11341769" cy="557280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 </a:t>
            </a:r>
            <a:r>
              <a:rPr lang="en-IN" sz="2400" b="1" dirty="0"/>
              <a:t>Inventories :</a:t>
            </a:r>
            <a:r>
              <a:rPr lang="en-IN" sz="2400" dirty="0"/>
              <a:t> Stock finished goods during slack periods to meet the demand during peak periods.</a:t>
            </a:r>
          </a:p>
          <a:p>
            <a:pPr marL="285750" indent="-285750">
              <a:lnSpc>
                <a:spcPct val="150000"/>
              </a:lnSpc>
              <a:buFont typeface="Wingdings" panose="05000000000000000000" pitchFamily="2" charset="2"/>
              <a:buChar char="q"/>
            </a:pPr>
            <a:r>
              <a:rPr lang="en-IN" sz="2400" dirty="0"/>
              <a:t> </a:t>
            </a:r>
            <a:r>
              <a:rPr lang="en-IN" sz="2400" b="1" dirty="0"/>
              <a:t>Backlogs : </a:t>
            </a:r>
            <a:r>
              <a:rPr lang="en-IN" sz="2400" dirty="0"/>
              <a:t>During peak periods, the willing customers are requested to wait, and their orders are fulfilled after the peak demand period.</a:t>
            </a:r>
          </a:p>
          <a:p>
            <a:pPr marL="285750" indent="-285750">
              <a:lnSpc>
                <a:spcPct val="150000"/>
              </a:lnSpc>
              <a:buFont typeface="Wingdings" panose="05000000000000000000" pitchFamily="2" charset="2"/>
              <a:buChar char="q"/>
            </a:pPr>
            <a:r>
              <a:rPr lang="en-IN" sz="2400" dirty="0"/>
              <a:t> </a:t>
            </a:r>
            <a:r>
              <a:rPr lang="en-IN" sz="2400" b="1" dirty="0"/>
              <a:t>Employment level (hiring and firing):</a:t>
            </a:r>
            <a:r>
              <a:rPr lang="en-IN" sz="2400" dirty="0"/>
              <a:t> Here additional employees during peak demand periods and layoff employees as demand decreases.</a:t>
            </a:r>
          </a:p>
          <a:p>
            <a:pPr marL="285750" indent="-285750">
              <a:lnSpc>
                <a:spcPct val="150000"/>
              </a:lnSpc>
              <a:buFont typeface="Wingdings" panose="05000000000000000000" pitchFamily="2" charset="2"/>
              <a:buChar char="q"/>
            </a:pPr>
            <a:r>
              <a:rPr lang="en-IN" sz="2400" dirty="0"/>
              <a:t> </a:t>
            </a:r>
            <a:r>
              <a:rPr lang="en-IN" sz="2400" b="1" dirty="0"/>
              <a:t>Employee training : </a:t>
            </a:r>
            <a:r>
              <a:rPr lang="en-IN" sz="2400" dirty="0"/>
              <a:t>Develop multi-skilled employees through training so that they can be rotated among different jobs. The multi-skilling helps as an alternative to hiring employees.</a:t>
            </a:r>
          </a:p>
          <a:p>
            <a:pPr>
              <a:lnSpc>
                <a:spcPct val="150000"/>
              </a:lnSpc>
            </a:pPr>
            <a:r>
              <a:rPr lang="en-IN" sz="2400" dirty="0"/>
              <a:t> </a:t>
            </a:r>
          </a:p>
        </p:txBody>
      </p:sp>
    </p:spTree>
    <p:extLst>
      <p:ext uri="{BB962C8B-B14F-4D97-AF65-F5344CB8AC3E}">
        <p14:creationId xmlns:p14="http://schemas.microsoft.com/office/powerpoint/2010/main" val="158761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3C5D7-105C-076F-3E32-F4FAA19DEC7C}"/>
              </a:ext>
            </a:extLst>
          </p:cNvPr>
          <p:cNvSpPr txBox="1"/>
          <p:nvPr/>
        </p:nvSpPr>
        <p:spPr>
          <a:xfrm>
            <a:off x="786064" y="1155031"/>
            <a:ext cx="11101137"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 </a:t>
            </a:r>
            <a:r>
              <a:rPr lang="en-IN" sz="2400" b="1" dirty="0"/>
              <a:t>Workforce utilisation : </a:t>
            </a:r>
            <a:r>
              <a:rPr lang="en-IN" sz="2400" dirty="0"/>
              <a:t>Employees are made to work over time during peak hours and work fewer hours during slack hours (flexible work hours).</a:t>
            </a:r>
          </a:p>
          <a:p>
            <a:pPr marL="285750" indent="-285750">
              <a:lnSpc>
                <a:spcPct val="150000"/>
              </a:lnSpc>
              <a:buFont typeface="Wingdings" panose="05000000000000000000" pitchFamily="2" charset="2"/>
              <a:buChar char="q"/>
            </a:pPr>
            <a:r>
              <a:rPr lang="en-IN" sz="2400" dirty="0"/>
              <a:t> </a:t>
            </a:r>
            <a:r>
              <a:rPr lang="en-IN" sz="2400" b="1" dirty="0"/>
              <a:t>Subcontracting :</a:t>
            </a:r>
            <a:r>
              <a:rPr lang="en-IN" sz="2400" dirty="0"/>
              <a:t> During peak periods, hire the capacity of other firms temporarily to make the component parts or products.</a:t>
            </a:r>
          </a:p>
          <a:p>
            <a:pPr marL="285750" indent="-285750">
              <a:lnSpc>
                <a:spcPct val="150000"/>
              </a:lnSpc>
              <a:buFont typeface="Wingdings" panose="05000000000000000000" pitchFamily="2" charset="2"/>
              <a:buChar char="q"/>
            </a:pPr>
            <a:r>
              <a:rPr lang="en-IN" sz="2400" dirty="0"/>
              <a:t> </a:t>
            </a:r>
            <a:r>
              <a:rPr lang="en-IN" sz="2400" b="1" dirty="0"/>
              <a:t>Process design : </a:t>
            </a:r>
            <a:r>
              <a:rPr lang="en-IN" sz="2400" dirty="0"/>
              <a:t>Change job content by redesigning the job.</a:t>
            </a:r>
          </a:p>
          <a:p>
            <a:pPr marL="285750" indent="-285750">
              <a:lnSpc>
                <a:spcPct val="150000"/>
              </a:lnSpc>
              <a:buFont typeface="Wingdings" panose="05000000000000000000" pitchFamily="2" charset="2"/>
              <a:buChar char="q"/>
            </a:pPr>
            <a:r>
              <a:rPr lang="en-IN" sz="2400" dirty="0"/>
              <a:t> </a:t>
            </a:r>
            <a:r>
              <a:rPr lang="en-IN" sz="2400" b="1" dirty="0"/>
              <a:t>Maintenance : </a:t>
            </a:r>
            <a:r>
              <a:rPr lang="en-IN" sz="2400" dirty="0"/>
              <a:t>Temporarily discontinue routine maintenance so that this time can be utilised for production.</a:t>
            </a:r>
          </a:p>
          <a:p>
            <a:endParaRPr lang="en-IN" dirty="0"/>
          </a:p>
        </p:txBody>
      </p:sp>
    </p:spTree>
    <p:extLst>
      <p:ext uri="{BB962C8B-B14F-4D97-AF65-F5344CB8AC3E}">
        <p14:creationId xmlns:p14="http://schemas.microsoft.com/office/powerpoint/2010/main" val="204898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26370516"/>
              </p:ext>
            </p:extLst>
          </p:nvPr>
        </p:nvGraphicFramePr>
        <p:xfrm>
          <a:off x="587828" y="156755"/>
          <a:ext cx="11351623" cy="822960"/>
        </p:xfrm>
        <a:graphic>
          <a:graphicData uri="http://schemas.openxmlformats.org/drawingml/2006/table">
            <a:tbl>
              <a:tblPr>
                <a:tableStyleId>{5C22544A-7EE6-4342-B048-85BDC9FD1C3A}</a:tableStyleId>
              </a:tblPr>
              <a:tblGrid>
                <a:gridCol w="11351623">
                  <a:extLst>
                    <a:ext uri="{9D8B030D-6E8A-4147-A177-3AD203B41FA5}">
                      <a16:colId xmlns:a16="http://schemas.microsoft.com/office/drawing/2014/main" val="1067854462"/>
                    </a:ext>
                  </a:extLst>
                </a:gridCol>
              </a:tblGrid>
              <a:tr h="692331">
                <a:tc>
                  <a:txBody>
                    <a:bodyPr/>
                    <a:lstStyle/>
                    <a:p>
                      <a:pPr algn="just">
                        <a:spcAft>
                          <a:spcPts val="0"/>
                        </a:spcAft>
                      </a:pPr>
                      <a:r>
                        <a:rPr lang="en-US" sz="1800" dirty="0">
                          <a:effectLst/>
                        </a:rPr>
                        <a:t>A washing station is designed to wash 50 trucks a day, but its effective capacity is 40 trucks a </a:t>
                      </a:r>
                      <a:r>
                        <a:rPr lang="en-US" sz="1800" dirty="0" smtClean="0">
                          <a:effectLst/>
                        </a:rPr>
                        <a:t>day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But one day it has washed 36 trucks . calculate its efficiency and capacity utilization       </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algn="just">
                        <a:spcAft>
                          <a:spcPts val="0"/>
                        </a:spcAft>
                      </a:pPr>
                      <a:endParaRPr lang="en-US"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114300" marR="114300" marT="0" marB="0"/>
                </a:tc>
                <a:extLst>
                  <a:ext uri="{0D108BD9-81ED-4DB2-BD59-A6C34878D82A}">
                    <a16:rowId xmlns:a16="http://schemas.microsoft.com/office/drawing/2014/main" val="654992172"/>
                  </a:ext>
                </a:extLst>
              </a:tr>
            </a:tbl>
          </a:graphicData>
        </a:graphic>
      </p:graphicFrame>
      <p:pic>
        <p:nvPicPr>
          <p:cNvPr id="6" name="Picture 5"/>
          <p:cNvPicPr>
            <a:picLocks noChangeAspect="1"/>
          </p:cNvPicPr>
          <p:nvPr/>
        </p:nvPicPr>
        <p:blipFill>
          <a:blip r:embed="rId2"/>
          <a:stretch>
            <a:fillRect/>
          </a:stretch>
        </p:blipFill>
        <p:spPr>
          <a:xfrm>
            <a:off x="587828" y="1246005"/>
            <a:ext cx="10006149" cy="4971915"/>
          </a:xfrm>
          <a:prstGeom prst="rect">
            <a:avLst/>
          </a:prstGeom>
        </p:spPr>
      </p:pic>
    </p:spTree>
    <p:extLst>
      <p:ext uri="{BB962C8B-B14F-4D97-AF65-F5344CB8AC3E}">
        <p14:creationId xmlns:p14="http://schemas.microsoft.com/office/powerpoint/2010/main" val="47600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63A8B2-7946-5FED-F371-768A54EEFBE9}"/>
              </a:ext>
            </a:extLst>
          </p:cNvPr>
          <p:cNvSpPr txBox="1"/>
          <p:nvPr/>
        </p:nvSpPr>
        <p:spPr>
          <a:xfrm>
            <a:off x="658836" y="2457254"/>
            <a:ext cx="10874327" cy="132343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8000" b="1" dirty="0">
                <a:ln/>
                <a:solidFill>
                  <a:srgbClr val="FF3399"/>
                </a:solidFill>
              </a:rPr>
              <a:t>AGGREGATE PLANNING</a:t>
            </a:r>
          </a:p>
        </p:txBody>
      </p:sp>
    </p:spTree>
    <p:extLst>
      <p:ext uri="{BB962C8B-B14F-4D97-AF65-F5344CB8AC3E}">
        <p14:creationId xmlns:p14="http://schemas.microsoft.com/office/powerpoint/2010/main" val="123348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21301-044C-FBF2-FDB0-F744CB202CA5}"/>
              </a:ext>
            </a:extLst>
          </p:cNvPr>
          <p:cNvSpPr txBox="1"/>
          <p:nvPr/>
        </p:nvSpPr>
        <p:spPr>
          <a:xfrm>
            <a:off x="1252025" y="844062"/>
            <a:ext cx="9017390"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800" b="1" dirty="0">
                <a:ln/>
                <a:solidFill>
                  <a:srgbClr val="6600FF"/>
                </a:solidFill>
              </a:rPr>
              <a:t>INTRODUCTION OF AGGREGATE PLANNING </a:t>
            </a:r>
            <a:r>
              <a:rPr lang="en-IN" sz="2800" b="1" dirty="0">
                <a:ln/>
                <a:solidFill>
                  <a:schemeClr val="accent4"/>
                </a:solidFill>
              </a:rPr>
              <a:t>:</a:t>
            </a:r>
          </a:p>
        </p:txBody>
      </p:sp>
      <p:sp>
        <p:nvSpPr>
          <p:cNvPr id="3" name="TextBox 2">
            <a:extLst>
              <a:ext uri="{FF2B5EF4-FFF2-40B4-BE49-F238E27FC236}">
                <a16:creationId xmlns:a16="http://schemas.microsoft.com/office/drawing/2014/main" id="{66F5A263-3464-D17A-5738-AC575F10AB10}"/>
              </a:ext>
            </a:extLst>
          </p:cNvPr>
          <p:cNvSpPr txBox="1"/>
          <p:nvPr/>
        </p:nvSpPr>
        <p:spPr>
          <a:xfrm>
            <a:off x="858129" y="1367282"/>
            <a:ext cx="10649243" cy="501881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2400" dirty="0"/>
              <a:t>When an organisation carries out demand forecasting it will come to know of the possible demand for its products in the market.</a:t>
            </a:r>
          </a:p>
          <a:p>
            <a:pPr marL="342900" indent="-342900">
              <a:lnSpc>
                <a:spcPct val="150000"/>
              </a:lnSpc>
              <a:buFont typeface="Wingdings" panose="05000000000000000000" pitchFamily="2" charset="2"/>
              <a:buChar char="ü"/>
            </a:pPr>
            <a:r>
              <a:rPr lang="en-IN" sz="2400" dirty="0"/>
              <a:t>Once when the likely demand is known, the organisation gears up all its activities to meet the demand.</a:t>
            </a:r>
          </a:p>
          <a:p>
            <a:pPr marL="342900" indent="-342900">
              <a:lnSpc>
                <a:spcPct val="150000"/>
              </a:lnSpc>
              <a:buFont typeface="Wingdings" panose="05000000000000000000" pitchFamily="2" charset="2"/>
              <a:buChar char="ü"/>
            </a:pPr>
            <a:r>
              <a:rPr lang="en-IN" sz="2400" dirty="0"/>
              <a:t>Here aggregate planning comes into the picture.</a:t>
            </a:r>
          </a:p>
          <a:p>
            <a:pPr marL="342900" indent="-342900">
              <a:lnSpc>
                <a:spcPct val="150000"/>
              </a:lnSpc>
              <a:buFont typeface="Wingdings" panose="05000000000000000000" pitchFamily="2" charset="2"/>
              <a:buChar char="ü"/>
            </a:pPr>
            <a:r>
              <a:rPr lang="en-IN" sz="2400" dirty="0"/>
              <a:t>Aggregate planning is nothing but deciding the ways and means of utilizing the resources to produce the output in order to meet likely  demand.</a:t>
            </a:r>
          </a:p>
          <a:p>
            <a:pPr marL="342900" indent="-342900">
              <a:lnSpc>
                <a:spcPct val="150000"/>
              </a:lnSpc>
              <a:buFont typeface="Wingdings" panose="05000000000000000000" pitchFamily="2" charset="2"/>
              <a:buChar char="ü"/>
            </a:pPr>
            <a:r>
              <a:rPr lang="en-IN" sz="2400" dirty="0"/>
              <a:t>Aggregate planning is always done over an intermediate time horizon i.e, 3 months to 1 year. </a:t>
            </a:r>
          </a:p>
        </p:txBody>
      </p:sp>
    </p:spTree>
    <p:extLst>
      <p:ext uri="{BB962C8B-B14F-4D97-AF65-F5344CB8AC3E}">
        <p14:creationId xmlns:p14="http://schemas.microsoft.com/office/powerpoint/2010/main" val="153176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0607C-937A-B6D1-9786-91A6A1CA5147}"/>
              </a:ext>
            </a:extLst>
          </p:cNvPr>
          <p:cNvSpPr txBox="1"/>
          <p:nvPr/>
        </p:nvSpPr>
        <p:spPr>
          <a:xfrm>
            <a:off x="1474763" y="506437"/>
            <a:ext cx="9242473" cy="523220"/>
          </a:xfrm>
          <a:prstGeom prst="rect">
            <a:avLst/>
          </a:prstGeom>
          <a:noFill/>
        </p:spPr>
        <p:txBody>
          <a:bodyPr wrap="square" rtlCol="0">
            <a:spAutoFit/>
          </a:bodyPr>
          <a:lstStyle/>
          <a:p>
            <a:r>
              <a:rPr lang="en-IN" sz="2800" b="1" dirty="0"/>
              <a:t>OBJECTIVE OF AGGREGATE PLANNING </a:t>
            </a:r>
            <a:r>
              <a:rPr lang="en-IN" dirty="0"/>
              <a:t>:</a:t>
            </a:r>
          </a:p>
        </p:txBody>
      </p:sp>
      <p:sp>
        <p:nvSpPr>
          <p:cNvPr id="3" name="TextBox 2">
            <a:extLst>
              <a:ext uri="{FF2B5EF4-FFF2-40B4-BE49-F238E27FC236}">
                <a16:creationId xmlns:a16="http://schemas.microsoft.com/office/drawing/2014/main" id="{54C46232-A9CA-BC21-7402-047496797FB0}"/>
              </a:ext>
            </a:extLst>
          </p:cNvPr>
          <p:cNvSpPr txBox="1"/>
          <p:nvPr/>
        </p:nvSpPr>
        <p:spPr>
          <a:xfrm>
            <a:off x="773723" y="1223889"/>
            <a:ext cx="10930597" cy="5018810"/>
          </a:xfrm>
          <a:prstGeom prst="rect">
            <a:avLst/>
          </a:prstGeom>
          <a:noFill/>
        </p:spPr>
        <p:txBody>
          <a:bodyPr wrap="square" rtlCol="0">
            <a:spAutoFit/>
          </a:bodyPr>
          <a:lstStyle/>
          <a:p>
            <a:pPr marL="342900" indent="-342900">
              <a:lnSpc>
                <a:spcPct val="150000"/>
              </a:lnSpc>
              <a:buFont typeface="+mj-lt"/>
              <a:buAutoNum type="arabicParenR"/>
            </a:pPr>
            <a:r>
              <a:rPr lang="en-IN" sz="2400" dirty="0"/>
              <a:t>The basic aim of aggregate planning is to balance the demand against capacity by various methods.</a:t>
            </a:r>
          </a:p>
          <a:p>
            <a:pPr marL="342900" indent="-342900">
              <a:lnSpc>
                <a:spcPct val="150000"/>
              </a:lnSpc>
              <a:buFont typeface="+mj-lt"/>
              <a:buAutoNum type="arabicParenR"/>
            </a:pPr>
            <a:r>
              <a:rPr lang="en-IN" sz="2400" dirty="0"/>
              <a:t>Aggregate plan has to provide the overall levels of output, inventory and backlogs as per the forecasting and business plan of the organisation.</a:t>
            </a:r>
          </a:p>
          <a:p>
            <a:pPr marL="342900" indent="-342900">
              <a:lnSpc>
                <a:spcPct val="150000"/>
              </a:lnSpc>
              <a:buFont typeface="+mj-lt"/>
              <a:buAutoNum type="arabicParenR"/>
            </a:pPr>
            <a:r>
              <a:rPr lang="en-IN" sz="2400" dirty="0"/>
              <a:t>An aggregate plan should be consistent with the company’s goals and policies regarding its employee’s.</a:t>
            </a:r>
          </a:p>
          <a:p>
            <a:pPr marL="342900" indent="-342900">
              <a:lnSpc>
                <a:spcPct val="150000"/>
              </a:lnSpc>
              <a:buFont typeface="+mj-lt"/>
              <a:buAutoNum type="arabicParenR"/>
            </a:pPr>
            <a:r>
              <a:rPr lang="en-IN" sz="2400" dirty="0"/>
              <a:t>Aggregate plans should be flexible to take care of market fluctuations.</a:t>
            </a:r>
          </a:p>
          <a:p>
            <a:pPr marL="342900" indent="-342900">
              <a:lnSpc>
                <a:spcPct val="150000"/>
              </a:lnSpc>
              <a:buFont typeface="+mj-lt"/>
              <a:buAutoNum type="arabicParenR"/>
            </a:pPr>
            <a:r>
              <a:rPr lang="en-IN" sz="2400" dirty="0"/>
              <a:t>Aggregate planning should make optimum use of strategies to modify demands capacity. </a:t>
            </a:r>
          </a:p>
        </p:txBody>
      </p:sp>
    </p:spTree>
    <p:extLst>
      <p:ext uri="{BB962C8B-B14F-4D97-AF65-F5344CB8AC3E}">
        <p14:creationId xmlns:p14="http://schemas.microsoft.com/office/powerpoint/2010/main" val="3602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4E714-D6DA-1032-B6F4-AC173AB12551}"/>
              </a:ext>
            </a:extLst>
          </p:cNvPr>
          <p:cNvSpPr txBox="1"/>
          <p:nvPr/>
        </p:nvSpPr>
        <p:spPr>
          <a:xfrm>
            <a:off x="1125415" y="900332"/>
            <a:ext cx="8651631" cy="523220"/>
          </a:xfrm>
          <a:prstGeom prst="rect">
            <a:avLst/>
          </a:prstGeom>
          <a:noFill/>
        </p:spPr>
        <p:txBody>
          <a:bodyPr wrap="square" rtlCol="0">
            <a:spAutoFit/>
          </a:bodyPr>
          <a:lstStyle/>
          <a:p>
            <a:r>
              <a:rPr lang="en-IN" sz="2800" b="1" dirty="0"/>
              <a:t>AGGREGATE PLANNING STRATEGIES : </a:t>
            </a:r>
          </a:p>
        </p:txBody>
      </p:sp>
      <p:sp>
        <p:nvSpPr>
          <p:cNvPr id="3" name="TextBox 2">
            <a:extLst>
              <a:ext uri="{FF2B5EF4-FFF2-40B4-BE49-F238E27FC236}">
                <a16:creationId xmlns:a16="http://schemas.microsoft.com/office/drawing/2014/main" id="{48B4CF4F-D1C7-A147-A83C-BF97B600F6DF}"/>
              </a:ext>
            </a:extLst>
          </p:cNvPr>
          <p:cNvSpPr txBox="1"/>
          <p:nvPr/>
        </p:nvSpPr>
        <p:spPr>
          <a:xfrm>
            <a:off x="956603" y="1423552"/>
            <a:ext cx="10199077" cy="1463991"/>
          </a:xfrm>
          <a:prstGeom prst="rect">
            <a:avLst/>
          </a:prstGeom>
          <a:noFill/>
        </p:spPr>
        <p:txBody>
          <a:bodyPr wrap="square" rtlCol="0">
            <a:spAutoFit/>
          </a:bodyPr>
          <a:lstStyle/>
          <a:p>
            <a:pPr marL="400050" indent="-400050">
              <a:lnSpc>
                <a:spcPct val="200000"/>
              </a:lnSpc>
              <a:buFont typeface="+mj-lt"/>
              <a:buAutoNum type="romanLcPeriod"/>
            </a:pPr>
            <a:r>
              <a:rPr lang="en-IN" sz="2400" dirty="0"/>
              <a:t>Three pure planning strategies (Internal to the organisation).</a:t>
            </a:r>
          </a:p>
          <a:p>
            <a:pPr marL="400050" indent="-400050">
              <a:lnSpc>
                <a:spcPct val="200000"/>
              </a:lnSpc>
              <a:buFont typeface="+mj-lt"/>
              <a:buAutoNum type="romanLcPeriod"/>
            </a:pPr>
            <a:r>
              <a:rPr lang="en-IN" sz="2400" dirty="0"/>
              <a:t>Other pure strategies (External to the organisation).</a:t>
            </a:r>
          </a:p>
        </p:txBody>
      </p:sp>
      <p:sp>
        <p:nvSpPr>
          <p:cNvPr id="4" name="TextBox 3">
            <a:extLst>
              <a:ext uri="{FF2B5EF4-FFF2-40B4-BE49-F238E27FC236}">
                <a16:creationId xmlns:a16="http://schemas.microsoft.com/office/drawing/2014/main" id="{1430206E-C07E-298B-3153-F26B46E9B6CC}"/>
              </a:ext>
            </a:extLst>
          </p:cNvPr>
          <p:cNvSpPr txBox="1"/>
          <p:nvPr/>
        </p:nvSpPr>
        <p:spPr>
          <a:xfrm>
            <a:off x="1110174" y="3429000"/>
            <a:ext cx="10199077"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 </a:t>
            </a:r>
            <a:r>
              <a:rPr lang="en-IN" sz="2400" b="1" dirty="0"/>
              <a:t>THREE PURE PLANNING STRATEGIES : </a:t>
            </a:r>
          </a:p>
        </p:txBody>
      </p:sp>
      <p:sp>
        <p:nvSpPr>
          <p:cNvPr id="5" name="TextBox 4">
            <a:extLst>
              <a:ext uri="{FF2B5EF4-FFF2-40B4-BE49-F238E27FC236}">
                <a16:creationId xmlns:a16="http://schemas.microsoft.com/office/drawing/2014/main" id="{0BA2BD29-84DF-9149-FADD-C810A7B41C25}"/>
              </a:ext>
            </a:extLst>
          </p:cNvPr>
          <p:cNvSpPr txBox="1"/>
          <p:nvPr/>
        </p:nvSpPr>
        <p:spPr>
          <a:xfrm>
            <a:off x="996461" y="4157803"/>
            <a:ext cx="10426505"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When strategies aim to modify the capacity to meet the demand only with the help of internal resources of the organization. They  are known as ‘Pure planning strategies’.</a:t>
            </a:r>
          </a:p>
          <a:p>
            <a:endParaRPr lang="en-IN" dirty="0"/>
          </a:p>
        </p:txBody>
      </p:sp>
    </p:spTree>
    <p:extLst>
      <p:ext uri="{BB962C8B-B14F-4D97-AF65-F5344CB8AC3E}">
        <p14:creationId xmlns:p14="http://schemas.microsoft.com/office/powerpoint/2010/main" val="344856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6CD75-B1F2-BFED-AC1D-FA3A51C30269}"/>
              </a:ext>
            </a:extLst>
          </p:cNvPr>
          <p:cNvSpPr txBox="1"/>
          <p:nvPr/>
        </p:nvSpPr>
        <p:spPr>
          <a:xfrm>
            <a:off x="1106905" y="2438400"/>
            <a:ext cx="9978189" cy="132343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8000" b="1" dirty="0">
                <a:ln/>
                <a:solidFill>
                  <a:schemeClr val="accent6">
                    <a:lumMod val="75000"/>
                  </a:schemeClr>
                </a:solidFill>
              </a:rPr>
              <a:t>CAPACITY PLANNING</a:t>
            </a:r>
          </a:p>
        </p:txBody>
      </p:sp>
    </p:spTree>
    <p:extLst>
      <p:ext uri="{BB962C8B-B14F-4D97-AF65-F5344CB8AC3E}">
        <p14:creationId xmlns:p14="http://schemas.microsoft.com/office/powerpoint/2010/main" val="77247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7944A-124E-9089-CDDC-C1422D264EE9}"/>
              </a:ext>
            </a:extLst>
          </p:cNvPr>
          <p:cNvSpPr txBox="1"/>
          <p:nvPr/>
        </p:nvSpPr>
        <p:spPr>
          <a:xfrm>
            <a:off x="859023" y="889837"/>
            <a:ext cx="9748911"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 Strategy No. 1 :- Vary the size of the work force : </a:t>
            </a:r>
          </a:p>
        </p:txBody>
      </p:sp>
      <p:sp>
        <p:nvSpPr>
          <p:cNvPr id="3" name="TextBox 2">
            <a:extLst>
              <a:ext uri="{FF2B5EF4-FFF2-40B4-BE49-F238E27FC236}">
                <a16:creationId xmlns:a16="http://schemas.microsoft.com/office/drawing/2014/main" id="{E38C1CB7-B04B-D6C9-3FA5-F73198729A56}"/>
              </a:ext>
            </a:extLst>
          </p:cNvPr>
          <p:cNvSpPr txBox="1"/>
          <p:nvPr/>
        </p:nvSpPr>
        <p:spPr>
          <a:xfrm>
            <a:off x="859023" y="1351502"/>
            <a:ext cx="11057206" cy="16948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In this pure strategy, the company varies the number of employees in response to varying output requirements.</a:t>
            </a:r>
          </a:p>
          <a:p>
            <a:pPr marL="285750" indent="-285750">
              <a:lnSpc>
                <a:spcPct val="150000"/>
              </a:lnSpc>
              <a:buFont typeface="Wingdings" panose="05000000000000000000" pitchFamily="2" charset="2"/>
              <a:buChar char="Ø"/>
            </a:pPr>
            <a:r>
              <a:rPr lang="en-IN" sz="2400" dirty="0"/>
              <a:t>Output is controlled by hiring or firing the workers in proportion to changes in demand.</a:t>
            </a:r>
          </a:p>
        </p:txBody>
      </p:sp>
      <p:sp>
        <p:nvSpPr>
          <p:cNvPr id="4" name="TextBox 3">
            <a:extLst>
              <a:ext uri="{FF2B5EF4-FFF2-40B4-BE49-F238E27FC236}">
                <a16:creationId xmlns:a16="http://schemas.microsoft.com/office/drawing/2014/main" id="{FF5AA1D7-F776-8994-A438-AF87FA54277A}"/>
              </a:ext>
            </a:extLst>
          </p:cNvPr>
          <p:cNvSpPr txBox="1"/>
          <p:nvPr/>
        </p:nvSpPr>
        <p:spPr>
          <a:xfrm>
            <a:off x="859023" y="3951514"/>
            <a:ext cx="9997663"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Strategy No. 2 :- Vary the </a:t>
            </a:r>
            <a:r>
              <a:rPr lang="en-IN" sz="2400" b="1" dirty="0" smtClean="0"/>
              <a:t>time </a:t>
            </a:r>
            <a:r>
              <a:rPr lang="en-IN" sz="2400" b="1" dirty="0"/>
              <a:t>of the work force :</a:t>
            </a:r>
            <a:endParaRPr lang="en-IN" sz="2400" dirty="0"/>
          </a:p>
        </p:txBody>
      </p:sp>
      <p:sp>
        <p:nvSpPr>
          <p:cNvPr id="5" name="TextBox 4">
            <a:extLst>
              <a:ext uri="{FF2B5EF4-FFF2-40B4-BE49-F238E27FC236}">
                <a16:creationId xmlns:a16="http://schemas.microsoft.com/office/drawing/2014/main" id="{5DA81DAE-9A5B-8A4F-0BA4-8F3324B85A05}"/>
              </a:ext>
            </a:extLst>
          </p:cNvPr>
          <p:cNvSpPr txBox="1"/>
          <p:nvPr/>
        </p:nvSpPr>
        <p:spPr>
          <a:xfrm>
            <a:off x="713880" y="4747955"/>
            <a:ext cx="10287948" cy="1140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In this strategy, the organisation maintains a constant work force but varies the utilisation of the work force</a:t>
            </a:r>
            <a:r>
              <a:rPr lang="en-IN" dirty="0"/>
              <a:t>. </a:t>
            </a:r>
          </a:p>
        </p:txBody>
      </p:sp>
    </p:spTree>
    <p:extLst>
      <p:ext uri="{BB962C8B-B14F-4D97-AF65-F5344CB8AC3E}">
        <p14:creationId xmlns:p14="http://schemas.microsoft.com/office/powerpoint/2010/main" val="383342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F62B1-C861-645A-F3CC-6C12132DF053}"/>
              </a:ext>
            </a:extLst>
          </p:cNvPr>
          <p:cNvSpPr txBox="1"/>
          <p:nvPr/>
        </p:nvSpPr>
        <p:spPr>
          <a:xfrm>
            <a:off x="1074057" y="827314"/>
            <a:ext cx="9681028" cy="46166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t>Strategy No. 3 :- Vary the inventory levels : </a:t>
            </a:r>
          </a:p>
        </p:txBody>
      </p:sp>
      <p:sp>
        <p:nvSpPr>
          <p:cNvPr id="3" name="TextBox 2">
            <a:extLst>
              <a:ext uri="{FF2B5EF4-FFF2-40B4-BE49-F238E27FC236}">
                <a16:creationId xmlns:a16="http://schemas.microsoft.com/office/drawing/2014/main" id="{042C0AD1-2F60-F939-1467-57B0EA17854D}"/>
              </a:ext>
            </a:extLst>
          </p:cNvPr>
          <p:cNvSpPr txBox="1"/>
          <p:nvPr/>
        </p:nvSpPr>
        <p:spPr>
          <a:xfrm>
            <a:off x="1074057" y="1509486"/>
            <a:ext cx="10769600" cy="16948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In this strategy, the organisation maintains a constant work force and also a constant rate of production but will carry sufficiently large amounts of inventory to absorb all demand fluctuations.</a:t>
            </a:r>
          </a:p>
        </p:txBody>
      </p:sp>
    </p:spTree>
    <p:extLst>
      <p:ext uri="{BB962C8B-B14F-4D97-AF65-F5344CB8AC3E}">
        <p14:creationId xmlns:p14="http://schemas.microsoft.com/office/powerpoint/2010/main" val="21859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59F89-FE6D-99F4-8864-8388750D35D9}"/>
              </a:ext>
            </a:extLst>
          </p:cNvPr>
          <p:cNvSpPr txBox="1"/>
          <p:nvPr/>
        </p:nvSpPr>
        <p:spPr>
          <a:xfrm>
            <a:off x="1204686" y="783772"/>
            <a:ext cx="9129485"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OTHER PURE STRATEGIES :</a:t>
            </a:r>
          </a:p>
        </p:txBody>
      </p:sp>
      <p:sp>
        <p:nvSpPr>
          <p:cNvPr id="3" name="TextBox 2">
            <a:extLst>
              <a:ext uri="{FF2B5EF4-FFF2-40B4-BE49-F238E27FC236}">
                <a16:creationId xmlns:a16="http://schemas.microsoft.com/office/drawing/2014/main" id="{6B75CC8E-4CC8-5188-07BF-F6491CFD35F2}"/>
              </a:ext>
            </a:extLst>
          </p:cNvPr>
          <p:cNvSpPr txBox="1"/>
          <p:nvPr/>
        </p:nvSpPr>
        <p:spPr>
          <a:xfrm>
            <a:off x="943429" y="1230923"/>
            <a:ext cx="10392228" cy="53553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Some organizations aim to monthly either the demand or the supply with strategies which take the help of factors which are external to the organization.</a:t>
            </a:r>
          </a:p>
          <a:p>
            <a:pPr>
              <a:lnSpc>
                <a:spcPct val="150000"/>
              </a:lnSpc>
            </a:pPr>
            <a:endParaRPr lang="en-IN" sz="2400" dirty="0"/>
          </a:p>
          <a:p>
            <a:pPr marL="285750" indent="-285750">
              <a:lnSpc>
                <a:spcPct val="150000"/>
              </a:lnSpc>
              <a:buFont typeface="Wingdings" panose="05000000000000000000" pitchFamily="2" charset="2"/>
              <a:buChar char="q"/>
            </a:pPr>
            <a:r>
              <a:rPr lang="en-IN" sz="2400" dirty="0"/>
              <a:t> </a:t>
            </a:r>
            <a:r>
              <a:rPr lang="en-IN" sz="2400" b="1" dirty="0"/>
              <a:t>Back Ordering : </a:t>
            </a:r>
          </a:p>
          <a:p>
            <a:pPr marL="285750" indent="-285750">
              <a:lnSpc>
                <a:spcPct val="150000"/>
              </a:lnSpc>
              <a:buFont typeface="Wingdings" panose="05000000000000000000" pitchFamily="2" charset="2"/>
              <a:buChar char="ü"/>
            </a:pPr>
            <a:r>
              <a:rPr lang="en-IN" sz="2400" dirty="0"/>
              <a:t>This is a method of modifying the demand.</a:t>
            </a:r>
          </a:p>
          <a:p>
            <a:pPr marL="285750" indent="-285750">
              <a:lnSpc>
                <a:spcPct val="150000"/>
              </a:lnSpc>
              <a:buFont typeface="Wingdings" panose="05000000000000000000" pitchFamily="2" charset="2"/>
              <a:buChar char="ü"/>
            </a:pPr>
            <a:r>
              <a:rPr lang="en-IN" sz="2400" dirty="0"/>
              <a:t>Backorders are nothing but outstanding of unfulfilled customer orders.</a:t>
            </a:r>
          </a:p>
          <a:p>
            <a:pPr marL="285750" indent="-285750">
              <a:lnSpc>
                <a:spcPct val="150000"/>
              </a:lnSpc>
              <a:buFont typeface="Wingdings" panose="05000000000000000000" pitchFamily="2" charset="2"/>
              <a:buChar char="ü"/>
            </a:pPr>
            <a:r>
              <a:rPr lang="en-IN" sz="2400" dirty="0"/>
              <a:t>In other words customers are asked to wait by the organizations before fulfilling their demand in a future period.</a:t>
            </a:r>
          </a:p>
          <a:p>
            <a:pPr marL="285750" indent="-285750">
              <a:lnSpc>
                <a:spcPct val="150000"/>
              </a:lnSpc>
              <a:buFont typeface="Wingdings" panose="05000000000000000000" pitchFamily="2" charset="2"/>
              <a:buChar char="ü"/>
            </a:pPr>
            <a:endParaRPr lang="en-IN" sz="2400" dirty="0"/>
          </a:p>
          <a:p>
            <a:r>
              <a:rPr lang="en-IN" dirty="0"/>
              <a:t> </a:t>
            </a:r>
          </a:p>
        </p:txBody>
      </p:sp>
    </p:spTree>
    <p:extLst>
      <p:ext uri="{BB962C8B-B14F-4D97-AF65-F5344CB8AC3E}">
        <p14:creationId xmlns:p14="http://schemas.microsoft.com/office/powerpoint/2010/main" val="38463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3FF14-30C2-D504-5E52-AD8DB2DCB338}"/>
              </a:ext>
            </a:extLst>
          </p:cNvPr>
          <p:cNvSpPr txBox="1"/>
          <p:nvPr/>
        </p:nvSpPr>
        <p:spPr>
          <a:xfrm>
            <a:off x="1320800" y="580571"/>
            <a:ext cx="10522857" cy="501881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 </a:t>
            </a:r>
            <a:r>
              <a:rPr lang="en-IN" sz="2400" b="1" dirty="0"/>
              <a:t>Sub contracting :</a:t>
            </a:r>
          </a:p>
          <a:p>
            <a:pPr marL="285750" indent="-285750">
              <a:lnSpc>
                <a:spcPct val="150000"/>
              </a:lnSpc>
              <a:buFont typeface="Wingdings" panose="05000000000000000000" pitchFamily="2" charset="2"/>
              <a:buChar char="ü"/>
            </a:pPr>
            <a:r>
              <a:rPr lang="en-IN" sz="2400" dirty="0"/>
              <a:t>This is a very widely used method of modifying the supply.</a:t>
            </a:r>
          </a:p>
          <a:p>
            <a:pPr marL="285750" indent="-285750">
              <a:lnSpc>
                <a:spcPct val="150000"/>
              </a:lnSpc>
              <a:buFont typeface="Wingdings" panose="05000000000000000000" pitchFamily="2" charset="2"/>
              <a:buChar char="ü"/>
            </a:pPr>
            <a:r>
              <a:rPr lang="en-IN" sz="2400" dirty="0"/>
              <a:t>In sub contracting, organizations off load some of the jobs to outside vendors thus hiring external capacity to meet  the demand especially during peak periods.</a:t>
            </a:r>
          </a:p>
          <a:p>
            <a:pPr marL="285750" indent="-285750">
              <a:lnSpc>
                <a:spcPct val="150000"/>
              </a:lnSpc>
              <a:buFont typeface="Wingdings" panose="05000000000000000000" pitchFamily="2" charset="2"/>
              <a:buChar char="ü"/>
            </a:pPr>
            <a:endParaRPr lang="en-IN" sz="2400" dirty="0"/>
          </a:p>
          <a:p>
            <a:pPr marL="342900" indent="-342900">
              <a:lnSpc>
                <a:spcPct val="150000"/>
              </a:lnSpc>
              <a:buFont typeface="Wingdings" panose="05000000000000000000" pitchFamily="2" charset="2"/>
              <a:buChar char="q"/>
            </a:pPr>
            <a:r>
              <a:rPr lang="en-IN" sz="2400" b="1" dirty="0"/>
              <a:t>Product Promotion :</a:t>
            </a:r>
          </a:p>
          <a:p>
            <a:pPr marL="342900" indent="-342900">
              <a:lnSpc>
                <a:spcPct val="150000"/>
              </a:lnSpc>
              <a:buFont typeface="Wingdings" panose="05000000000000000000" pitchFamily="2" charset="2"/>
              <a:buChar char="ü"/>
            </a:pPr>
            <a:r>
              <a:rPr lang="en-IN" sz="2400" dirty="0"/>
              <a:t>This is a method of modifying the demand by vigorous advertisement, by giving off-season discounts, development of complimentary products offering </a:t>
            </a:r>
            <a:r>
              <a:rPr lang="en-IN" sz="2400" dirty="0" err="1"/>
              <a:t>schems</a:t>
            </a:r>
            <a:r>
              <a:rPr lang="en-IN" sz="2400" dirty="0"/>
              <a:t> such as ‘buy one taken one’ free etc.</a:t>
            </a:r>
          </a:p>
        </p:txBody>
      </p:sp>
    </p:spTree>
    <p:extLst>
      <p:ext uri="{BB962C8B-B14F-4D97-AF65-F5344CB8AC3E}">
        <p14:creationId xmlns:p14="http://schemas.microsoft.com/office/powerpoint/2010/main" val="523095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E4222-358C-9B5E-D5A6-FA341954ED4E}"/>
              </a:ext>
            </a:extLst>
          </p:cNvPr>
          <p:cNvSpPr txBox="1"/>
          <p:nvPr/>
        </p:nvSpPr>
        <p:spPr>
          <a:xfrm>
            <a:off x="1262743" y="914400"/>
            <a:ext cx="9492343"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AGGREGATE PLANNING METHODS :</a:t>
            </a:r>
          </a:p>
        </p:txBody>
      </p:sp>
      <p:sp>
        <p:nvSpPr>
          <p:cNvPr id="3" name="TextBox 2">
            <a:extLst>
              <a:ext uri="{FF2B5EF4-FFF2-40B4-BE49-F238E27FC236}">
                <a16:creationId xmlns:a16="http://schemas.microsoft.com/office/drawing/2014/main" id="{CA94911D-26EC-E3BD-673B-A777CEA2DADE}"/>
              </a:ext>
            </a:extLst>
          </p:cNvPr>
          <p:cNvSpPr txBox="1"/>
          <p:nvPr/>
        </p:nvSpPr>
        <p:spPr>
          <a:xfrm>
            <a:off x="928914" y="1437620"/>
            <a:ext cx="10000343" cy="2248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t>There are many mathematical, graphical and analytical to help us in cost computations in the course of aggregate planning.</a:t>
            </a:r>
          </a:p>
          <a:p>
            <a:pPr marL="285750" indent="-285750">
              <a:lnSpc>
                <a:spcPct val="150000"/>
              </a:lnSpc>
              <a:buFont typeface="Wingdings" panose="05000000000000000000" pitchFamily="2" charset="2"/>
              <a:buChar char="Ø"/>
            </a:pPr>
            <a:r>
              <a:rPr lang="en-IN" sz="2400" dirty="0"/>
              <a:t>Cost computation are required while comparing the different strategies for effective selection of any one of them or for any form of mixed strategy.</a:t>
            </a:r>
          </a:p>
        </p:txBody>
      </p:sp>
      <p:sp>
        <p:nvSpPr>
          <p:cNvPr id="4" name="TextBox 3">
            <a:extLst>
              <a:ext uri="{FF2B5EF4-FFF2-40B4-BE49-F238E27FC236}">
                <a16:creationId xmlns:a16="http://schemas.microsoft.com/office/drawing/2014/main" id="{37A532DC-6D3E-15B3-4838-523F139EB88A}"/>
              </a:ext>
            </a:extLst>
          </p:cNvPr>
          <p:cNvSpPr txBox="1"/>
          <p:nvPr/>
        </p:nvSpPr>
        <p:spPr>
          <a:xfrm>
            <a:off x="1262743" y="3860800"/>
            <a:ext cx="9492343"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AGGREGATE PLANNING GUIDELINES </a:t>
            </a:r>
            <a:r>
              <a:rPr lang="en-IN" sz="2800" dirty="0"/>
              <a:t>:</a:t>
            </a:r>
          </a:p>
        </p:txBody>
      </p:sp>
      <p:sp>
        <p:nvSpPr>
          <p:cNvPr id="5" name="TextBox 4">
            <a:extLst>
              <a:ext uri="{FF2B5EF4-FFF2-40B4-BE49-F238E27FC236}">
                <a16:creationId xmlns:a16="http://schemas.microsoft.com/office/drawing/2014/main" id="{069B0D83-EDC5-3844-7503-4E3BCCF48F12}"/>
              </a:ext>
            </a:extLst>
          </p:cNvPr>
          <p:cNvSpPr txBox="1"/>
          <p:nvPr/>
        </p:nvSpPr>
        <p:spPr>
          <a:xfrm>
            <a:off x="928914" y="4384020"/>
            <a:ext cx="9492343" cy="224882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Determine corporate policy regrading usage of resources.</a:t>
            </a:r>
          </a:p>
          <a:p>
            <a:pPr marL="285750" indent="-285750">
              <a:lnSpc>
                <a:spcPct val="150000"/>
              </a:lnSpc>
              <a:buFont typeface="Wingdings" panose="05000000000000000000" pitchFamily="2" charset="2"/>
              <a:buChar char="q"/>
            </a:pPr>
            <a:r>
              <a:rPr lang="en-IN" sz="2400" dirty="0"/>
              <a:t>Select a good forecasting technique  as a basis for planning.</a:t>
            </a:r>
          </a:p>
          <a:p>
            <a:pPr marL="285750" indent="-285750">
              <a:lnSpc>
                <a:spcPct val="150000"/>
              </a:lnSpc>
              <a:buFont typeface="Wingdings" panose="05000000000000000000" pitchFamily="2" charset="2"/>
              <a:buChar char="q"/>
            </a:pPr>
            <a:r>
              <a:rPr lang="en-IN" sz="2400" dirty="0"/>
              <a:t>Plan in appropriate units of capacity.</a:t>
            </a:r>
          </a:p>
          <a:p>
            <a:pPr marL="285750" indent="-285750">
              <a:lnSpc>
                <a:spcPct val="150000"/>
              </a:lnSpc>
              <a:buFont typeface="Wingdings" panose="05000000000000000000" pitchFamily="2" charset="2"/>
              <a:buChar char="q"/>
            </a:pPr>
            <a:r>
              <a:rPr lang="en-IN" sz="2400" dirty="0"/>
              <a:t>Maintain a stable workforce.</a:t>
            </a:r>
          </a:p>
        </p:txBody>
      </p:sp>
    </p:spTree>
    <p:extLst>
      <p:ext uri="{BB962C8B-B14F-4D97-AF65-F5344CB8AC3E}">
        <p14:creationId xmlns:p14="http://schemas.microsoft.com/office/powerpoint/2010/main" val="250028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B284E-79C9-5EAD-55B7-9291291FA57E}"/>
              </a:ext>
            </a:extLst>
          </p:cNvPr>
          <p:cNvSpPr txBox="1"/>
          <p:nvPr/>
        </p:nvSpPr>
        <p:spPr>
          <a:xfrm>
            <a:off x="1161143" y="885371"/>
            <a:ext cx="9985828" cy="224882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dirty="0"/>
              <a:t>Have good control over inventories.</a:t>
            </a:r>
          </a:p>
          <a:p>
            <a:pPr marL="342900" indent="-342900">
              <a:lnSpc>
                <a:spcPct val="150000"/>
              </a:lnSpc>
              <a:buFont typeface="Wingdings" panose="05000000000000000000" pitchFamily="2" charset="2"/>
              <a:buChar char="q"/>
            </a:pPr>
            <a:r>
              <a:rPr lang="en-IN" sz="2400" dirty="0"/>
              <a:t>Be always flexible to change .</a:t>
            </a:r>
          </a:p>
          <a:p>
            <a:pPr marL="342900" indent="-342900">
              <a:lnSpc>
                <a:spcPct val="150000"/>
              </a:lnSpc>
              <a:buFont typeface="Wingdings" panose="05000000000000000000" pitchFamily="2" charset="2"/>
              <a:buChar char="q"/>
            </a:pPr>
            <a:r>
              <a:rPr lang="en-IN" sz="2400" dirty="0"/>
              <a:t>Respond to demand in a controlled manner.</a:t>
            </a:r>
          </a:p>
          <a:p>
            <a:pPr marL="342900" indent="-342900">
              <a:lnSpc>
                <a:spcPct val="150000"/>
              </a:lnSpc>
              <a:buFont typeface="Wingdings" panose="05000000000000000000" pitchFamily="2" charset="2"/>
              <a:buChar char="q"/>
            </a:pPr>
            <a:r>
              <a:rPr lang="en-IN" sz="2400" dirty="0"/>
              <a:t>Evaluate and check plans on a regular basis. </a:t>
            </a:r>
          </a:p>
        </p:txBody>
      </p:sp>
    </p:spTree>
    <p:extLst>
      <p:ext uri="{BB962C8B-B14F-4D97-AF65-F5344CB8AC3E}">
        <p14:creationId xmlns:p14="http://schemas.microsoft.com/office/powerpoint/2010/main" val="90289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195943" y="91441"/>
            <a:ext cx="11996057" cy="5632311"/>
          </a:xfrm>
          <a:prstGeom prst="rect">
            <a:avLst/>
          </a:prstGeom>
        </p:spPr>
        <p:txBody>
          <a:bodyPr wrap="square">
            <a:spAutoFit/>
          </a:bodyPr>
          <a:lstStyle/>
          <a:p>
            <a:r>
              <a:rPr lang="en-US" dirty="0"/>
              <a:t>Manufacturing produces a product which has a 6 month demand cycle, as shown. Each unit requires 10 worker-hours to be produced, at a </a:t>
            </a:r>
            <a:r>
              <a:rPr lang="en-US" dirty="0" smtClean="0"/>
              <a:t>labor </a:t>
            </a:r>
            <a:r>
              <a:rPr lang="en-US" dirty="0"/>
              <a:t>cost of </a:t>
            </a:r>
            <a:r>
              <a:rPr lang="en-US" dirty="0" smtClean="0"/>
              <a:t>Rs6 </a:t>
            </a:r>
            <a:r>
              <a:rPr lang="en-US" dirty="0"/>
              <a:t>per hour regular rate (for </a:t>
            </a:r>
            <a:r>
              <a:rPr lang="en-US" dirty="0" smtClean="0"/>
              <a:t>Rs9 </a:t>
            </a:r>
            <a:r>
              <a:rPr lang="en-US" dirty="0"/>
              <a:t>per hour overtime). The total cost per unit is estimated at Rs</a:t>
            </a:r>
            <a:r>
              <a:rPr lang="en-US" dirty="0" smtClean="0"/>
              <a:t>200</a:t>
            </a:r>
            <a:r>
              <a:rPr lang="en-US" dirty="0"/>
              <a:t>, but units can be subcontracted at a cost of </a:t>
            </a:r>
            <a:r>
              <a:rPr lang="en-US" dirty="0" smtClean="0"/>
              <a:t>Rs208 </a:t>
            </a:r>
            <a:r>
              <a:rPr lang="en-US" dirty="0"/>
              <a:t>per unit. There are currently 20 workers employed in the subject dept., and hiring and training costs for additional workers are Rs</a:t>
            </a:r>
            <a:r>
              <a:rPr lang="en-US" dirty="0" smtClean="0"/>
              <a:t>300 </a:t>
            </a:r>
            <a:r>
              <a:rPr lang="en-US" dirty="0"/>
              <a:t>per person, whereas layoff costs are Rs</a:t>
            </a:r>
            <a:r>
              <a:rPr lang="en-US" dirty="0" smtClean="0"/>
              <a:t>400 </a:t>
            </a:r>
            <a:r>
              <a:rPr lang="en-US" dirty="0"/>
              <a:t>per person. Company policy is to retain a safety stock equal to 20 percent of monthly forecast., and each month's safety stock becomes the beginning inventory for the next month. There are currently 50 units in stock carried at a cost of Rs</a:t>
            </a:r>
            <a:r>
              <a:rPr lang="en-US" dirty="0" smtClean="0"/>
              <a:t>2 </a:t>
            </a:r>
            <a:r>
              <a:rPr lang="en-US" dirty="0"/>
              <a:t>per unit-month. </a:t>
            </a:r>
            <a:r>
              <a:rPr lang="en-US" dirty="0" err="1"/>
              <a:t>Stockouts</a:t>
            </a:r>
            <a:r>
              <a:rPr lang="en-US" dirty="0"/>
              <a:t> have been assigned a cost of Rs</a:t>
            </a:r>
            <a:r>
              <a:rPr lang="en-US" dirty="0" smtClean="0"/>
              <a:t>20 </a:t>
            </a:r>
            <a:r>
              <a:rPr lang="en-US" dirty="0"/>
              <a:t>per unit-month</a:t>
            </a:r>
            <a:r>
              <a:rPr lang="en-US" dirty="0" smtClean="0"/>
              <a:t>.</a:t>
            </a:r>
          </a:p>
          <a:p>
            <a:endParaRPr lang="en-US" dirty="0"/>
          </a:p>
          <a:p>
            <a:endParaRPr lang="en-US" dirty="0" smtClean="0"/>
          </a:p>
          <a:p>
            <a:r>
              <a:rPr lang="en-US" dirty="0" smtClean="0"/>
              <a:t> </a:t>
            </a:r>
          </a:p>
          <a:p>
            <a:endParaRPr lang="en-US" dirty="0" smtClean="0"/>
          </a:p>
          <a:p>
            <a:endParaRPr lang="en-US" dirty="0" smtClean="0"/>
          </a:p>
          <a:p>
            <a:endParaRPr lang="en-US" dirty="0"/>
          </a:p>
          <a:p>
            <a:endParaRPr lang="en-US" dirty="0" smtClean="0"/>
          </a:p>
          <a:p>
            <a:endParaRPr lang="en-US" dirty="0"/>
          </a:p>
          <a:p>
            <a:r>
              <a:rPr lang="en-US" dirty="0" smtClean="0"/>
              <a:t>Three </a:t>
            </a:r>
            <a:r>
              <a:rPr lang="en-US" dirty="0"/>
              <a:t>aggregate plans are proposed. </a:t>
            </a:r>
            <a:endParaRPr lang="en-US" dirty="0" smtClean="0"/>
          </a:p>
          <a:p>
            <a:r>
              <a:rPr lang="en-US" dirty="0" smtClean="0"/>
              <a:t>PLAN </a:t>
            </a:r>
            <a:r>
              <a:rPr lang="en-US" dirty="0"/>
              <a:t>1. Vary the work-force size to accommodate demand. </a:t>
            </a:r>
            <a:endParaRPr lang="en-US" dirty="0" smtClean="0"/>
          </a:p>
          <a:p>
            <a:r>
              <a:rPr lang="en-US" dirty="0" smtClean="0"/>
              <a:t>PLAN </a:t>
            </a:r>
            <a:r>
              <a:rPr lang="en-US" dirty="0"/>
              <a:t>II: Maintain a constant workforce of 20, and use overtime and idle time to meet demand. </a:t>
            </a:r>
            <a:endParaRPr lang="en-US" dirty="0" smtClean="0"/>
          </a:p>
          <a:p>
            <a:r>
              <a:rPr lang="en-US" dirty="0" smtClean="0"/>
              <a:t>PLAN </a:t>
            </a:r>
            <a:r>
              <a:rPr lang="en-US" dirty="0"/>
              <a:t>III: Maintain a constant workforce of 20, and build inventory or incur a </a:t>
            </a:r>
            <a:r>
              <a:rPr lang="en-US" dirty="0" err="1"/>
              <a:t>stockout</a:t>
            </a:r>
            <a:r>
              <a:rPr lang="en-US" dirty="0"/>
              <a:t> cost. The firm must begin January with the 50 unit inventory on hand. Compare </a:t>
            </a:r>
            <a:r>
              <a:rPr lang="en-US" dirty="0" err="1"/>
              <a:t>thre</a:t>
            </a:r>
            <a:r>
              <a:rPr lang="en-US" dirty="0"/>
              <a:t> costs of the three </a:t>
            </a:r>
            <a:r>
              <a:rPr lang="en-US" dirty="0" smtClean="0"/>
              <a:t>plans and Suggest cheapest one</a:t>
            </a:r>
            <a:endParaRPr lang="en-US" dirty="0"/>
          </a:p>
        </p:txBody>
      </p:sp>
      <p:pic>
        <p:nvPicPr>
          <p:cNvPr id="3" name="Picture 2"/>
          <p:cNvPicPr>
            <a:picLocks noChangeAspect="1"/>
          </p:cNvPicPr>
          <p:nvPr/>
        </p:nvPicPr>
        <p:blipFill>
          <a:blip r:embed="rId2"/>
          <a:stretch>
            <a:fillRect/>
          </a:stretch>
        </p:blipFill>
        <p:spPr>
          <a:xfrm>
            <a:off x="0" y="2155226"/>
            <a:ext cx="8020104" cy="1504739"/>
          </a:xfrm>
          <a:prstGeom prst="rect">
            <a:avLst/>
          </a:prstGeom>
        </p:spPr>
      </p:pic>
    </p:spTree>
    <p:extLst>
      <p:ext uri="{BB962C8B-B14F-4D97-AF65-F5344CB8AC3E}">
        <p14:creationId xmlns:p14="http://schemas.microsoft.com/office/powerpoint/2010/main" val="330711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234645205"/>
              </p:ext>
            </p:extLst>
          </p:nvPr>
        </p:nvGraphicFramePr>
        <p:xfrm>
          <a:off x="914400" y="4002881"/>
          <a:ext cx="10363200" cy="1313702"/>
        </p:xfrm>
        <a:graphic>
          <a:graphicData uri="http://schemas.openxmlformats.org/drawingml/2006/table">
            <a:tbl>
              <a:tblPr>
                <a:tableStyleId>{5C22544A-7EE6-4342-B048-85BDC9FD1C3A}</a:tableStyleId>
              </a:tblPr>
              <a:tblGrid>
                <a:gridCol w="10363200">
                  <a:extLst>
                    <a:ext uri="{9D8B030D-6E8A-4147-A177-3AD203B41FA5}">
                      <a16:colId xmlns:a16="http://schemas.microsoft.com/office/drawing/2014/main" val="1013502358"/>
                    </a:ext>
                  </a:extLst>
                </a:gridCol>
              </a:tblGrid>
              <a:tr h="1313702">
                <a:tc>
                  <a:txBody>
                    <a:bodyPr/>
                    <a:lstStyle/>
                    <a:p>
                      <a:pPr algn="just">
                        <a:spcAft>
                          <a:spcPts val="0"/>
                        </a:spcAft>
                      </a:pPr>
                      <a:r>
                        <a:rPr lang="en-US" sz="1000" dirty="0">
                          <a:effectLst/>
                        </a:rPr>
                        <a:t>A washing station is designed to wash 50 trucks a day, but its effective capacity is 40 trucks a day</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114300" marR="114300" marT="0" marB="0"/>
                </a:tc>
                <a:extLst>
                  <a:ext uri="{0D108BD9-81ED-4DB2-BD59-A6C34878D82A}">
                    <a16:rowId xmlns:a16="http://schemas.microsoft.com/office/drawing/2014/main" val="72777692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95705767"/>
              </p:ext>
            </p:extLst>
          </p:nvPr>
        </p:nvGraphicFramePr>
        <p:xfrm>
          <a:off x="640080" y="750229"/>
          <a:ext cx="10363200" cy="1313702"/>
        </p:xfrm>
        <a:graphic>
          <a:graphicData uri="http://schemas.openxmlformats.org/drawingml/2006/table">
            <a:tbl>
              <a:tblPr>
                <a:tableStyleId>{5C22544A-7EE6-4342-B048-85BDC9FD1C3A}</a:tableStyleId>
              </a:tblPr>
              <a:tblGrid>
                <a:gridCol w="10363200">
                  <a:extLst>
                    <a:ext uri="{9D8B030D-6E8A-4147-A177-3AD203B41FA5}">
                      <a16:colId xmlns:a16="http://schemas.microsoft.com/office/drawing/2014/main" val="2478801957"/>
                    </a:ext>
                  </a:extLst>
                </a:gridCol>
              </a:tblGrid>
              <a:tr h="131370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effectLst/>
                        </a:rPr>
                        <a:t>A washing station is designed to wash 50 trucks a day, but its effective capacity is 40 trucks a </a:t>
                      </a:r>
                      <a:r>
                        <a:rPr lang="en-US" sz="1000" dirty="0" smtClean="0">
                          <a:effectLst/>
                        </a:rPr>
                        <a:t>day </a:t>
                      </a:r>
                      <a:r>
                        <a:rPr lang="en-US" sz="1200" dirty="0" smtClean="0">
                          <a:effectLst/>
                        </a:rPr>
                        <a:t>A washing station is designed to wash 50 trucks a day, but its effective capacity is 40 trucks a day</a:t>
                      </a:r>
                      <a:endParaRPr lang="en-US" sz="1800" dirty="0" smtClean="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spcAft>
                          <a:spcPts val="0"/>
                        </a:spcAft>
                      </a:pP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114300" marR="114300" marT="0" marB="0"/>
                </a:tc>
                <a:extLst>
                  <a:ext uri="{0D108BD9-81ED-4DB2-BD59-A6C34878D82A}">
                    <a16:rowId xmlns:a16="http://schemas.microsoft.com/office/drawing/2014/main" val="2003576402"/>
                  </a:ext>
                </a:extLst>
              </a:tr>
            </a:tbl>
          </a:graphicData>
        </a:graphic>
      </p:graphicFrame>
      <p:sp>
        <p:nvSpPr>
          <p:cNvPr id="7" name="Rectangle 2"/>
          <p:cNvSpPr>
            <a:spLocks noChangeArrowheads="1"/>
          </p:cNvSpPr>
          <p:nvPr/>
        </p:nvSpPr>
        <p:spPr bwMode="auto">
          <a:xfrm>
            <a:off x="914400" y="4002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But one day it has washed 36 trucks . calculate its efficiency and capacity utilization       </a:t>
            </a: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239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8" y="0"/>
            <a:ext cx="6222138" cy="3555507"/>
          </a:xfrm>
          <a:prstGeom prst="rect">
            <a:avLst/>
          </a:prstGeom>
        </p:spPr>
      </p:pic>
      <p:pic>
        <p:nvPicPr>
          <p:cNvPr id="3" name="Picture 2"/>
          <p:cNvPicPr>
            <a:picLocks noChangeAspect="1"/>
          </p:cNvPicPr>
          <p:nvPr/>
        </p:nvPicPr>
        <p:blipFill>
          <a:blip r:embed="rId3"/>
          <a:stretch>
            <a:fillRect/>
          </a:stretch>
        </p:blipFill>
        <p:spPr>
          <a:xfrm>
            <a:off x="6742748" y="0"/>
            <a:ext cx="4819650" cy="3257550"/>
          </a:xfrm>
          <a:prstGeom prst="rect">
            <a:avLst/>
          </a:prstGeom>
        </p:spPr>
      </p:pic>
      <p:pic>
        <p:nvPicPr>
          <p:cNvPr id="4" name="Picture 3"/>
          <p:cNvPicPr>
            <a:picLocks noChangeAspect="1"/>
          </p:cNvPicPr>
          <p:nvPr/>
        </p:nvPicPr>
        <p:blipFill>
          <a:blip r:embed="rId4"/>
          <a:stretch>
            <a:fillRect/>
          </a:stretch>
        </p:blipFill>
        <p:spPr>
          <a:xfrm>
            <a:off x="6742748" y="3257550"/>
            <a:ext cx="5019408" cy="3401242"/>
          </a:xfrm>
          <a:prstGeom prst="rect">
            <a:avLst/>
          </a:prstGeom>
        </p:spPr>
      </p:pic>
      <p:pic>
        <p:nvPicPr>
          <p:cNvPr id="5" name="Picture 4"/>
          <p:cNvPicPr>
            <a:picLocks noChangeAspect="1"/>
          </p:cNvPicPr>
          <p:nvPr/>
        </p:nvPicPr>
        <p:blipFill>
          <a:blip r:embed="rId5"/>
          <a:stretch>
            <a:fillRect/>
          </a:stretch>
        </p:blipFill>
        <p:spPr>
          <a:xfrm>
            <a:off x="535577" y="3525067"/>
            <a:ext cx="4876800" cy="3133725"/>
          </a:xfrm>
          <a:prstGeom prst="rect">
            <a:avLst/>
          </a:prstGeom>
        </p:spPr>
      </p:pic>
    </p:spTree>
    <p:extLst>
      <p:ext uri="{BB962C8B-B14F-4D97-AF65-F5344CB8AC3E}">
        <p14:creationId xmlns:p14="http://schemas.microsoft.com/office/powerpoint/2010/main" val="120066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29062" y="2709862"/>
            <a:ext cx="4333875" cy="1438275"/>
          </a:xfrm>
          <a:prstGeom prst="rect">
            <a:avLst/>
          </a:prstGeom>
        </p:spPr>
      </p:pic>
    </p:spTree>
    <p:extLst>
      <p:ext uri="{BB962C8B-B14F-4D97-AF65-F5344CB8AC3E}">
        <p14:creationId xmlns:p14="http://schemas.microsoft.com/office/powerpoint/2010/main" val="55531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C5DF-4513-5B99-C8EC-429A62A15970}"/>
              </a:ext>
            </a:extLst>
          </p:cNvPr>
          <p:cNvSpPr>
            <a:spLocks noGrp="1"/>
          </p:cNvSpPr>
          <p:nvPr>
            <p:ph type="title"/>
          </p:nvPr>
        </p:nvSpPr>
        <p:spPr>
          <a:xfrm>
            <a:off x="913775" y="618518"/>
            <a:ext cx="10364451" cy="802320"/>
          </a:xfrm>
        </p:spPr>
        <p:txBody>
          <a:bodyPr>
            <a:normAutofit/>
            <a:scene3d>
              <a:camera prst="orthographicFront"/>
              <a:lightRig rig="soft" dir="t">
                <a:rot lat="0" lon="0" rev="15600000"/>
              </a:lightRig>
            </a:scene3d>
            <a:sp3d extrusionH="57150" prstMaterial="softEdge">
              <a:bevelT w="25400" h="38100"/>
            </a:sp3d>
          </a:bodyPr>
          <a:lstStyle/>
          <a:p>
            <a:r>
              <a:rPr lang="en-IN" b="1" cap="none" dirty="0">
                <a:ln/>
                <a:solidFill>
                  <a:srgbClr val="FF0066"/>
                </a:solidFill>
                <a:latin typeface="Algerian" panose="04020705040A02060702" pitchFamily="82" charset="0"/>
              </a:rPr>
              <a:t>INTRODUCTION</a:t>
            </a:r>
          </a:p>
        </p:txBody>
      </p:sp>
      <p:sp>
        <p:nvSpPr>
          <p:cNvPr id="4" name="TextBox 3">
            <a:extLst>
              <a:ext uri="{FF2B5EF4-FFF2-40B4-BE49-F238E27FC236}">
                <a16:creationId xmlns:a16="http://schemas.microsoft.com/office/drawing/2014/main" id="{56AA9EB2-D548-EE37-EA6F-64F2165B4AB3}"/>
              </a:ext>
            </a:extLst>
          </p:cNvPr>
          <p:cNvSpPr txBox="1"/>
          <p:nvPr/>
        </p:nvSpPr>
        <p:spPr>
          <a:xfrm>
            <a:off x="154745" y="1533378"/>
            <a:ext cx="12037255" cy="5009769"/>
          </a:xfrm>
          <a:prstGeom prst="rect">
            <a:avLst/>
          </a:prstGeom>
          <a:noFill/>
        </p:spPr>
        <p:txBody>
          <a:bodyPr wrap="square" rtlCol="0">
            <a:spAutoFit/>
          </a:bodyPr>
          <a:lstStyle/>
          <a:p>
            <a:pPr>
              <a:lnSpc>
                <a:spcPct val="150000"/>
              </a:lnSpc>
            </a:pPr>
            <a:r>
              <a:rPr lang="en-IN" dirty="0"/>
              <a:t>                        </a:t>
            </a:r>
            <a:r>
              <a:rPr lang="en-IN" sz="2400" dirty="0">
                <a:latin typeface="+mj-lt"/>
                <a:ea typeface="Cambria" panose="02040503050406030204" pitchFamily="18" charset="0"/>
              </a:rPr>
              <a:t>Capacity is the rate of productive capability of a facility. </a:t>
            </a:r>
            <a:r>
              <a:rPr lang="en-IN" sz="2400" b="1" dirty="0">
                <a:latin typeface="+mj-lt"/>
                <a:ea typeface="Cambria" panose="02040503050406030204" pitchFamily="18" charset="0"/>
              </a:rPr>
              <a:t>The capacity planning is process of determining the production capacity needed by an organization to meet the changing demand for its products.</a:t>
            </a:r>
          </a:p>
          <a:p>
            <a:pPr>
              <a:lnSpc>
                <a:spcPct val="150000"/>
              </a:lnSpc>
            </a:pPr>
            <a:r>
              <a:rPr lang="en-IN" sz="2400" dirty="0">
                <a:latin typeface="+mj-lt"/>
                <a:ea typeface="Cambria" panose="02040503050406030204" pitchFamily="18" charset="0"/>
              </a:rPr>
              <a:t>The capacity is usually expressed as volume of output per time period.</a:t>
            </a:r>
          </a:p>
          <a:p>
            <a:pPr>
              <a:lnSpc>
                <a:spcPct val="150000"/>
              </a:lnSpc>
            </a:pPr>
            <a:r>
              <a:rPr lang="en-IN" sz="2400" dirty="0">
                <a:latin typeface="+mj-lt"/>
                <a:ea typeface="Cambria" panose="02040503050406030204" pitchFamily="18" charset="0"/>
              </a:rPr>
              <a:t>                       The objective of capacity management ( </a:t>
            </a:r>
            <a:r>
              <a:rPr lang="en-IN" sz="2400" dirty="0" err="1">
                <a:latin typeface="+mj-lt"/>
                <a:ea typeface="Cambria" panose="02040503050406030204" pitchFamily="18" charset="0"/>
              </a:rPr>
              <a:t>i</a:t>
            </a:r>
            <a:r>
              <a:rPr lang="en-IN" sz="2400" dirty="0">
                <a:latin typeface="+mj-lt"/>
                <a:ea typeface="Cambria" panose="02040503050406030204" pitchFamily="18" charset="0"/>
              </a:rPr>
              <a:t>. e. planning and control of capacity) is to match the level of operations to the level of demand.</a:t>
            </a:r>
          </a:p>
          <a:p>
            <a:pPr>
              <a:lnSpc>
                <a:spcPct val="150000"/>
              </a:lnSpc>
            </a:pPr>
            <a:r>
              <a:rPr lang="en-IN" sz="2400" dirty="0">
                <a:latin typeface="+mj-lt"/>
                <a:ea typeface="Cambria" panose="02040503050406030204" pitchFamily="18" charset="0"/>
              </a:rPr>
              <a:t>                       The effective management of capacity is the most important responsibility of operation management, since managers seek a good return on investment, both the cost and revenues of a capacity planning decision must be carefully evaluated</a:t>
            </a:r>
            <a:r>
              <a:rPr lang="en-IN"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7473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54C8E-8D7F-0B8A-A2EE-D93A80244822}"/>
              </a:ext>
            </a:extLst>
          </p:cNvPr>
          <p:cNvSpPr>
            <a:spLocks noGrp="1"/>
          </p:cNvSpPr>
          <p:nvPr>
            <p:ph sz="quarter" idx="13"/>
          </p:nvPr>
        </p:nvSpPr>
        <p:spPr>
          <a:xfrm>
            <a:off x="1054764" y="636765"/>
            <a:ext cx="10565150" cy="587124"/>
          </a:xfrm>
        </p:spPr>
        <p:txBody>
          <a:bodyPr>
            <a:noAutofit/>
            <a:scene3d>
              <a:camera prst="orthographicFront"/>
              <a:lightRig rig="soft" dir="t">
                <a:rot lat="0" lon="0" rev="15600000"/>
              </a:lightRig>
            </a:scene3d>
            <a:sp3d extrusionH="57150" prstMaterial="softEdge">
              <a:bevelT w="25400" h="38100"/>
            </a:sp3d>
          </a:bodyPr>
          <a:lstStyle/>
          <a:p>
            <a:pPr marL="0" indent="0">
              <a:buNone/>
            </a:pPr>
            <a:r>
              <a:rPr lang="en-IN" sz="3000" b="1" cap="none" dirty="0">
                <a:ln/>
                <a:solidFill>
                  <a:schemeClr val="accent1">
                    <a:lumMod val="75000"/>
                  </a:schemeClr>
                </a:solidFill>
              </a:rPr>
              <a:t>NEED FOR CAPACITY PLANNING :</a:t>
            </a:r>
          </a:p>
        </p:txBody>
      </p:sp>
      <p:sp>
        <p:nvSpPr>
          <p:cNvPr id="6" name="TextBox 5">
            <a:extLst>
              <a:ext uri="{FF2B5EF4-FFF2-40B4-BE49-F238E27FC236}">
                <a16:creationId xmlns:a16="http://schemas.microsoft.com/office/drawing/2014/main" id="{BD348600-D678-D479-79EC-C937A5C01BC8}"/>
              </a:ext>
            </a:extLst>
          </p:cNvPr>
          <p:cNvSpPr txBox="1"/>
          <p:nvPr/>
        </p:nvSpPr>
        <p:spPr>
          <a:xfrm>
            <a:off x="724330" y="1434904"/>
            <a:ext cx="11226018" cy="50188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Capacity planning is to be carried out keeping in mind future growth and expansion plans, market trends, sales forecasting, etc.</a:t>
            </a:r>
          </a:p>
          <a:p>
            <a:pPr marL="285750" indent="-285750">
              <a:lnSpc>
                <a:spcPct val="150000"/>
              </a:lnSpc>
              <a:buFont typeface="Arial" panose="020B0604020202020204" pitchFamily="34" charset="0"/>
              <a:buChar char="•"/>
            </a:pPr>
            <a:r>
              <a:rPr lang="en-IN" sz="2400" dirty="0"/>
              <a:t>It is a simple task to plan the capacity in case of stable demand.</a:t>
            </a:r>
          </a:p>
          <a:p>
            <a:pPr marL="285750" indent="-285750">
              <a:lnSpc>
                <a:spcPct val="150000"/>
              </a:lnSpc>
              <a:buFont typeface="Arial" panose="020B0604020202020204" pitchFamily="34" charset="0"/>
              <a:buChar char="•"/>
            </a:pPr>
            <a:r>
              <a:rPr lang="en-IN" sz="2400" dirty="0"/>
              <a:t>But in practice the demand will be unstable.</a:t>
            </a:r>
          </a:p>
          <a:p>
            <a:pPr marL="285750" indent="-285750">
              <a:lnSpc>
                <a:spcPct val="150000"/>
              </a:lnSpc>
              <a:buFont typeface="Arial" panose="020B0604020202020204" pitchFamily="34" charset="0"/>
              <a:buChar char="•"/>
            </a:pPr>
            <a:r>
              <a:rPr lang="en-IN" sz="2400" dirty="0"/>
              <a:t>Fluctuation of demand creates problems regrading the procurement of resources to meet the customer demand.</a:t>
            </a:r>
          </a:p>
          <a:p>
            <a:pPr marL="285750" indent="-285750">
              <a:lnSpc>
                <a:spcPct val="150000"/>
              </a:lnSpc>
              <a:buFont typeface="Arial" panose="020B0604020202020204" pitchFamily="34" charset="0"/>
              <a:buChar char="•"/>
            </a:pPr>
            <a:r>
              <a:rPr lang="en-IN" sz="2400" dirty="0"/>
              <a:t>Capacity decisions are strategic in nature.</a:t>
            </a:r>
          </a:p>
          <a:p>
            <a:pPr marL="285750" indent="-285750">
              <a:lnSpc>
                <a:spcPct val="150000"/>
              </a:lnSpc>
              <a:buFont typeface="Arial" panose="020B0604020202020204" pitchFamily="34" charset="0"/>
              <a:buChar char="•"/>
            </a:pPr>
            <a:r>
              <a:rPr lang="en-IN" sz="2400" dirty="0"/>
              <a:t>Capacity is the rate of productive capability of a facility.</a:t>
            </a:r>
          </a:p>
          <a:p>
            <a:pPr marL="285750" indent="-285750">
              <a:lnSpc>
                <a:spcPct val="150000"/>
              </a:lnSpc>
              <a:buFont typeface="Arial" panose="020B0604020202020204" pitchFamily="34" charset="0"/>
              <a:buChar char="•"/>
            </a:pPr>
            <a:r>
              <a:rPr lang="en-IN" sz="2400" dirty="0"/>
              <a:t>Capacity is usually expressed as volume of output per period of time.</a:t>
            </a:r>
          </a:p>
        </p:txBody>
      </p:sp>
    </p:spTree>
    <p:extLst>
      <p:ext uri="{BB962C8B-B14F-4D97-AF65-F5344CB8AC3E}">
        <p14:creationId xmlns:p14="http://schemas.microsoft.com/office/powerpoint/2010/main" val="56585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5E931-A33F-3314-C3CD-3D0852C8298B}"/>
              </a:ext>
            </a:extLst>
          </p:cNvPr>
          <p:cNvSpPr txBox="1"/>
          <p:nvPr/>
        </p:nvSpPr>
        <p:spPr>
          <a:xfrm>
            <a:off x="675249" y="1083212"/>
            <a:ext cx="11366696" cy="954107"/>
          </a:xfrm>
          <a:prstGeom prst="rect">
            <a:avLst/>
          </a:prstGeom>
          <a:noFill/>
        </p:spPr>
        <p:txBody>
          <a:bodyPr wrap="square" rtlCol="0">
            <a:spAutoFit/>
          </a:bodyPr>
          <a:lstStyle/>
          <a:p>
            <a:r>
              <a:rPr lang="en-IN" sz="2800" dirty="0"/>
              <a:t>Production managers are more concerned about the capacity for the following reasons </a:t>
            </a:r>
            <a:r>
              <a:rPr lang="en-IN" dirty="0"/>
              <a:t>:</a:t>
            </a:r>
          </a:p>
        </p:txBody>
      </p:sp>
      <p:sp>
        <p:nvSpPr>
          <p:cNvPr id="5" name="TextBox 4">
            <a:extLst>
              <a:ext uri="{FF2B5EF4-FFF2-40B4-BE49-F238E27FC236}">
                <a16:creationId xmlns:a16="http://schemas.microsoft.com/office/drawing/2014/main" id="{A20B13A7-D22C-A25D-DEBA-8E1538C9C01C}"/>
              </a:ext>
            </a:extLst>
          </p:cNvPr>
          <p:cNvSpPr txBox="1"/>
          <p:nvPr/>
        </p:nvSpPr>
        <p:spPr>
          <a:xfrm>
            <a:off x="900332" y="2037319"/>
            <a:ext cx="11141613" cy="464947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2400" dirty="0"/>
              <a:t>Sufficient capacity is required to meet the customers demand in time.</a:t>
            </a:r>
          </a:p>
          <a:p>
            <a:pPr marL="285750" indent="-285750">
              <a:lnSpc>
                <a:spcPct val="200000"/>
              </a:lnSpc>
              <a:buFont typeface="Wingdings" panose="05000000000000000000" pitchFamily="2" charset="2"/>
              <a:buChar char="Ø"/>
            </a:pPr>
            <a:r>
              <a:rPr lang="en-IN" sz="2400" dirty="0"/>
              <a:t>Capacity affects the cost efficiency of operations.</a:t>
            </a:r>
          </a:p>
          <a:p>
            <a:pPr marL="285750" indent="-285750">
              <a:lnSpc>
                <a:spcPct val="200000"/>
              </a:lnSpc>
              <a:buFont typeface="Wingdings" panose="05000000000000000000" pitchFamily="2" charset="2"/>
              <a:buChar char="Ø"/>
            </a:pPr>
            <a:r>
              <a:rPr lang="en-IN" sz="2400" dirty="0"/>
              <a:t>Capacity affects the scheduling system.</a:t>
            </a:r>
          </a:p>
          <a:p>
            <a:pPr marL="285750" indent="-285750">
              <a:lnSpc>
                <a:spcPct val="200000"/>
              </a:lnSpc>
              <a:buFont typeface="Wingdings" panose="05000000000000000000" pitchFamily="2" charset="2"/>
              <a:buChar char="Ø"/>
            </a:pPr>
            <a:r>
              <a:rPr lang="en-IN" sz="2400" dirty="0"/>
              <a:t>Capacity creation requires an investment.</a:t>
            </a:r>
          </a:p>
          <a:p>
            <a:pPr>
              <a:lnSpc>
                <a:spcPct val="150000"/>
              </a:lnSpc>
            </a:pPr>
            <a:r>
              <a:rPr lang="en-IN" sz="2400" dirty="0"/>
              <a:t>         </a:t>
            </a:r>
          </a:p>
          <a:p>
            <a:pPr>
              <a:lnSpc>
                <a:spcPct val="150000"/>
              </a:lnSpc>
            </a:pPr>
            <a:r>
              <a:rPr lang="en-IN" sz="2400" dirty="0"/>
              <a:t>             Capacity planning is the first step when an organisation decides to produce more or new products.</a:t>
            </a:r>
          </a:p>
        </p:txBody>
      </p:sp>
    </p:spTree>
    <p:extLst>
      <p:ext uri="{BB962C8B-B14F-4D97-AF65-F5344CB8AC3E}">
        <p14:creationId xmlns:p14="http://schemas.microsoft.com/office/powerpoint/2010/main" val="115833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200A9-D14F-FC71-9EE1-2279414B8450}"/>
              </a:ext>
            </a:extLst>
          </p:cNvPr>
          <p:cNvSpPr txBox="1"/>
          <p:nvPr/>
        </p:nvSpPr>
        <p:spPr>
          <a:xfrm>
            <a:off x="1277815" y="717453"/>
            <a:ext cx="9636370" cy="523220"/>
          </a:xfrm>
          <a:prstGeom prst="rect">
            <a:avLst/>
          </a:prstGeom>
          <a:noFill/>
        </p:spPr>
        <p:txBody>
          <a:bodyPr wrap="square" rtlCol="0">
            <a:spAutoFit/>
          </a:bodyPr>
          <a:lstStyle/>
          <a:p>
            <a:r>
              <a:rPr lang="en-IN" sz="2800" b="1" dirty="0"/>
              <a:t>MEASUREMENT OF CAPACITY :</a:t>
            </a:r>
          </a:p>
        </p:txBody>
      </p:sp>
      <p:sp>
        <p:nvSpPr>
          <p:cNvPr id="3" name="TextBox 2">
            <a:extLst>
              <a:ext uri="{FF2B5EF4-FFF2-40B4-BE49-F238E27FC236}">
                <a16:creationId xmlns:a16="http://schemas.microsoft.com/office/drawing/2014/main" id="{30964C95-791C-42D8-5CAD-85C5F94E2090}"/>
              </a:ext>
            </a:extLst>
          </p:cNvPr>
          <p:cNvSpPr txBox="1"/>
          <p:nvPr/>
        </p:nvSpPr>
        <p:spPr>
          <a:xfrm>
            <a:off x="829994" y="1128131"/>
            <a:ext cx="11071274" cy="5572808"/>
          </a:xfrm>
          <a:prstGeom prst="rect">
            <a:avLst/>
          </a:prstGeom>
          <a:noFill/>
        </p:spPr>
        <p:txBody>
          <a:bodyPr wrap="square" rtlCol="0">
            <a:spAutoFit/>
          </a:bodyPr>
          <a:lstStyle/>
          <a:p>
            <a:pPr>
              <a:lnSpc>
                <a:spcPct val="150000"/>
              </a:lnSpc>
            </a:pPr>
            <a:r>
              <a:rPr lang="en-IN" sz="2400" dirty="0"/>
              <a:t>* It is simple to measure the capacity of a unit manufacturing homogeneous tangible products which can be counted.</a:t>
            </a:r>
          </a:p>
          <a:p>
            <a:pPr>
              <a:lnSpc>
                <a:spcPct val="150000"/>
              </a:lnSpc>
            </a:pPr>
            <a:r>
              <a:rPr lang="en-IN" sz="2400" dirty="0"/>
              <a:t>* The capacity of such units can be expressed in number of units of output per period.</a:t>
            </a:r>
          </a:p>
          <a:p>
            <a:pPr>
              <a:lnSpc>
                <a:spcPct val="150000"/>
              </a:lnSpc>
            </a:pPr>
            <a:r>
              <a:rPr lang="en-IN" sz="2400" dirty="0"/>
              <a:t>* For example, the capacity of an automobile unit can be expressed as number of vehicles produced per month.</a:t>
            </a:r>
          </a:p>
          <a:p>
            <a:pPr>
              <a:lnSpc>
                <a:spcPct val="150000"/>
              </a:lnSpc>
            </a:pPr>
            <a:r>
              <a:rPr lang="en-IN" sz="2400" dirty="0"/>
              <a:t>* The capacity of a steel plant can be expressed as millions of tones per annum.</a:t>
            </a:r>
          </a:p>
          <a:p>
            <a:pPr>
              <a:lnSpc>
                <a:spcPct val="150000"/>
              </a:lnSpc>
            </a:pPr>
            <a:r>
              <a:rPr lang="en-IN" sz="2400" dirty="0"/>
              <a:t>* The capacity of a textile mill is expressed as meters of cloth per day.</a:t>
            </a:r>
          </a:p>
          <a:p>
            <a:pPr>
              <a:lnSpc>
                <a:spcPct val="150000"/>
              </a:lnSpc>
            </a:pPr>
            <a:r>
              <a:rPr lang="en-IN" sz="2400" dirty="0"/>
              <a:t>It is difficult to express capacities when the company manufactures multiple products and some of the products requiring common facilities and others specialised facilities . In this situation measuring capacity is more complicated.</a:t>
            </a:r>
          </a:p>
        </p:txBody>
      </p:sp>
    </p:spTree>
    <p:extLst>
      <p:ext uri="{BB962C8B-B14F-4D97-AF65-F5344CB8AC3E}">
        <p14:creationId xmlns:p14="http://schemas.microsoft.com/office/powerpoint/2010/main" val="6777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3E18E-D200-B3B9-B11C-AF38296B6661}"/>
              </a:ext>
            </a:extLst>
          </p:cNvPr>
          <p:cNvSpPr txBox="1"/>
          <p:nvPr/>
        </p:nvSpPr>
        <p:spPr>
          <a:xfrm>
            <a:off x="787792" y="1505396"/>
            <a:ext cx="11404208" cy="3847207"/>
          </a:xfrm>
          <a:prstGeom prst="rect">
            <a:avLst/>
          </a:prstGeom>
          <a:noFill/>
        </p:spPr>
        <p:txBody>
          <a:bodyPr wrap="square" rtlCol="0">
            <a:spAutoFit/>
          </a:bodyPr>
          <a:lstStyle/>
          <a:p>
            <a:r>
              <a:rPr lang="en-IN" sz="2800" b="1" dirty="0"/>
              <a:t>PROCESS OF CAPACITY PLANNING :</a:t>
            </a:r>
          </a:p>
          <a:p>
            <a:endParaRPr lang="en-IN" dirty="0"/>
          </a:p>
          <a:p>
            <a:pPr>
              <a:lnSpc>
                <a:spcPct val="150000"/>
              </a:lnSpc>
            </a:pPr>
            <a:r>
              <a:rPr lang="en-IN" sz="2400" dirty="0"/>
              <a:t>              Capacity planning is concerned with defining the long –term and the short-term capacity needs of an organisation and determining how those needs will be satisfied.</a:t>
            </a:r>
          </a:p>
          <a:p>
            <a:pPr>
              <a:lnSpc>
                <a:spcPct val="150000"/>
              </a:lnSpc>
            </a:pPr>
            <a:endParaRPr lang="en-IN" sz="2400" dirty="0"/>
          </a:p>
          <a:p>
            <a:pPr>
              <a:lnSpc>
                <a:spcPct val="150000"/>
              </a:lnSpc>
            </a:pPr>
            <a:r>
              <a:rPr lang="en-IN" sz="2400" dirty="0"/>
              <a:t>           Capacity planning decisions are taken based upon the consumer demand (market) and this is merged with the human, material and financial resources of the organisation.</a:t>
            </a:r>
          </a:p>
          <a:p>
            <a:endParaRPr lang="en-IN" dirty="0"/>
          </a:p>
        </p:txBody>
      </p:sp>
      <p:sp>
        <p:nvSpPr>
          <p:cNvPr id="5" name="TextBox 4">
            <a:extLst>
              <a:ext uri="{FF2B5EF4-FFF2-40B4-BE49-F238E27FC236}">
                <a16:creationId xmlns:a16="http://schemas.microsoft.com/office/drawing/2014/main" id="{A172C6FA-DFAF-7BBA-E67B-2E02C8793DAF}"/>
              </a:ext>
            </a:extLst>
          </p:cNvPr>
          <p:cNvSpPr txBox="1"/>
          <p:nvPr/>
        </p:nvSpPr>
        <p:spPr>
          <a:xfrm>
            <a:off x="1716259" y="5488186"/>
            <a:ext cx="9340948" cy="461665"/>
          </a:xfrm>
          <a:prstGeom prst="rect">
            <a:avLst/>
          </a:prstGeom>
          <a:noFill/>
        </p:spPr>
        <p:txBody>
          <a:bodyPr wrap="square" rtlCol="0">
            <a:spAutoFit/>
          </a:bodyPr>
          <a:lstStyle/>
          <a:p>
            <a:r>
              <a:rPr lang="en-IN" sz="2400" dirty="0"/>
              <a:t>The process of capacity planning is shown in block diagram.</a:t>
            </a:r>
          </a:p>
        </p:txBody>
      </p:sp>
    </p:spTree>
    <p:extLst>
      <p:ext uri="{BB962C8B-B14F-4D97-AF65-F5344CB8AC3E}">
        <p14:creationId xmlns:p14="http://schemas.microsoft.com/office/powerpoint/2010/main" val="35307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506B23-C0F1-073D-0796-C375A0924739}"/>
              </a:ext>
            </a:extLst>
          </p:cNvPr>
          <p:cNvSpPr/>
          <p:nvPr/>
        </p:nvSpPr>
        <p:spPr>
          <a:xfrm>
            <a:off x="3812344" y="207835"/>
            <a:ext cx="4065563"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Environmental Scanning</a:t>
            </a:r>
          </a:p>
        </p:txBody>
      </p:sp>
      <p:sp>
        <p:nvSpPr>
          <p:cNvPr id="6" name="Rectangle 5">
            <a:extLst>
              <a:ext uri="{FF2B5EF4-FFF2-40B4-BE49-F238E27FC236}">
                <a16:creationId xmlns:a16="http://schemas.microsoft.com/office/drawing/2014/main" id="{DB929A83-A7C0-FF0B-1C2C-11D9C0BCAED9}"/>
              </a:ext>
            </a:extLst>
          </p:cNvPr>
          <p:cNvSpPr/>
          <p:nvPr/>
        </p:nvSpPr>
        <p:spPr>
          <a:xfrm>
            <a:off x="3812344" y="1204297"/>
            <a:ext cx="4065563" cy="461665"/>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Demand Forecasting</a:t>
            </a:r>
          </a:p>
        </p:txBody>
      </p:sp>
      <p:sp>
        <p:nvSpPr>
          <p:cNvPr id="7" name="Rectangle 6">
            <a:extLst>
              <a:ext uri="{FF2B5EF4-FFF2-40B4-BE49-F238E27FC236}">
                <a16:creationId xmlns:a16="http://schemas.microsoft.com/office/drawing/2014/main" id="{8E68CC4D-7F4E-A07B-84EB-296537F9F150}"/>
              </a:ext>
            </a:extLst>
          </p:cNvPr>
          <p:cNvSpPr/>
          <p:nvPr/>
        </p:nvSpPr>
        <p:spPr>
          <a:xfrm>
            <a:off x="3812344" y="2200759"/>
            <a:ext cx="4065563" cy="4616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Estimation of Present Capacity</a:t>
            </a:r>
          </a:p>
        </p:txBody>
      </p:sp>
      <p:sp>
        <p:nvSpPr>
          <p:cNvPr id="8" name="Rectangle 7">
            <a:extLst>
              <a:ext uri="{FF2B5EF4-FFF2-40B4-BE49-F238E27FC236}">
                <a16:creationId xmlns:a16="http://schemas.microsoft.com/office/drawing/2014/main" id="{702E5D64-0391-722E-D8FA-076B436AEE7F}"/>
              </a:ext>
            </a:extLst>
          </p:cNvPr>
          <p:cNvSpPr/>
          <p:nvPr/>
        </p:nvSpPr>
        <p:spPr>
          <a:xfrm>
            <a:off x="2602523" y="3197221"/>
            <a:ext cx="6569612"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dirty="0"/>
              <a:t>Alternative capacity plans to meet demand</a:t>
            </a:r>
          </a:p>
        </p:txBody>
      </p:sp>
      <p:sp>
        <p:nvSpPr>
          <p:cNvPr id="9" name="Rectangle 8">
            <a:extLst>
              <a:ext uri="{FF2B5EF4-FFF2-40B4-BE49-F238E27FC236}">
                <a16:creationId xmlns:a16="http://schemas.microsoft.com/office/drawing/2014/main" id="{08870867-3829-1BB6-D35D-6FB32D61BF7C}"/>
              </a:ext>
            </a:extLst>
          </p:cNvPr>
          <p:cNvSpPr/>
          <p:nvPr/>
        </p:nvSpPr>
        <p:spPr>
          <a:xfrm>
            <a:off x="2602524" y="4195576"/>
            <a:ext cx="6569612"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Quantitative and Economic Analysis of various plans</a:t>
            </a:r>
          </a:p>
        </p:txBody>
      </p:sp>
      <p:sp>
        <p:nvSpPr>
          <p:cNvPr id="10" name="Rectangle 9">
            <a:extLst>
              <a:ext uri="{FF2B5EF4-FFF2-40B4-BE49-F238E27FC236}">
                <a16:creationId xmlns:a16="http://schemas.microsoft.com/office/drawing/2014/main" id="{0BA58E67-3151-C06B-886B-BB9F0FD8B45B}"/>
              </a:ext>
            </a:extLst>
          </p:cNvPr>
          <p:cNvSpPr/>
          <p:nvPr/>
        </p:nvSpPr>
        <p:spPr>
          <a:xfrm>
            <a:off x="3812343" y="5192038"/>
            <a:ext cx="4065563" cy="46166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Select the Best Plan</a:t>
            </a:r>
          </a:p>
        </p:txBody>
      </p:sp>
      <p:sp>
        <p:nvSpPr>
          <p:cNvPr id="11" name="Rectangle 10">
            <a:extLst>
              <a:ext uri="{FF2B5EF4-FFF2-40B4-BE49-F238E27FC236}">
                <a16:creationId xmlns:a16="http://schemas.microsoft.com/office/drawing/2014/main" id="{3F4DCF47-A930-12B1-CF7D-45754E3400AD}"/>
              </a:ext>
            </a:extLst>
          </p:cNvPr>
          <p:cNvSpPr/>
          <p:nvPr/>
        </p:nvSpPr>
        <p:spPr>
          <a:xfrm>
            <a:off x="3812342" y="6188500"/>
            <a:ext cx="4065563" cy="461665"/>
          </a:xfrm>
          <a:prstGeom prst="rect">
            <a:avLst/>
          </a:prstGeom>
          <a:solidFill>
            <a:srgbClr val="FF66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Implementation</a:t>
            </a:r>
          </a:p>
        </p:txBody>
      </p:sp>
      <p:sp>
        <p:nvSpPr>
          <p:cNvPr id="12" name="Arrow: Down 11">
            <a:extLst>
              <a:ext uri="{FF2B5EF4-FFF2-40B4-BE49-F238E27FC236}">
                <a16:creationId xmlns:a16="http://schemas.microsoft.com/office/drawing/2014/main" id="{C4B3476A-4FD9-D02B-2349-33C24EEF9432}"/>
              </a:ext>
            </a:extLst>
          </p:cNvPr>
          <p:cNvSpPr/>
          <p:nvPr/>
        </p:nvSpPr>
        <p:spPr>
          <a:xfrm>
            <a:off x="5796787" y="749747"/>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8B87BABF-A989-2010-6714-A1D5B9FB3745}"/>
              </a:ext>
            </a:extLst>
          </p:cNvPr>
          <p:cNvSpPr/>
          <p:nvPr/>
        </p:nvSpPr>
        <p:spPr>
          <a:xfrm>
            <a:off x="5796787" y="1730230"/>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7CF68485-1809-AAB1-144E-C61EAB75D070}"/>
              </a:ext>
            </a:extLst>
          </p:cNvPr>
          <p:cNvSpPr/>
          <p:nvPr/>
        </p:nvSpPr>
        <p:spPr>
          <a:xfrm>
            <a:off x="5796787" y="2742671"/>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840368CA-4151-BEC2-841C-1DA925B50073}"/>
              </a:ext>
            </a:extLst>
          </p:cNvPr>
          <p:cNvSpPr/>
          <p:nvPr/>
        </p:nvSpPr>
        <p:spPr>
          <a:xfrm>
            <a:off x="5791844" y="3740079"/>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AF6A849C-33D4-653B-83DD-FECFA1265515}"/>
              </a:ext>
            </a:extLst>
          </p:cNvPr>
          <p:cNvSpPr/>
          <p:nvPr/>
        </p:nvSpPr>
        <p:spPr>
          <a:xfrm>
            <a:off x="5791843" y="4738434"/>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B774A2A9-5E4B-FDEA-C780-713A3DCE5D89}"/>
              </a:ext>
            </a:extLst>
          </p:cNvPr>
          <p:cNvSpPr/>
          <p:nvPr/>
        </p:nvSpPr>
        <p:spPr>
          <a:xfrm>
            <a:off x="5791843" y="5745221"/>
            <a:ext cx="181083" cy="372410"/>
          </a:xfrm>
          <a:prstGeom prst="down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916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EB12E-3403-D596-DD35-5E689D44B8A6}"/>
              </a:ext>
            </a:extLst>
          </p:cNvPr>
          <p:cNvSpPr txBox="1"/>
          <p:nvPr/>
        </p:nvSpPr>
        <p:spPr>
          <a:xfrm>
            <a:off x="1252025" y="858129"/>
            <a:ext cx="9833317" cy="523220"/>
          </a:xfrm>
          <a:prstGeom prst="rect">
            <a:avLst/>
          </a:prstGeom>
          <a:noFill/>
        </p:spPr>
        <p:txBody>
          <a:bodyPr wrap="square" rtlCol="0">
            <a:spAutoFit/>
          </a:bodyPr>
          <a:lstStyle/>
          <a:p>
            <a:r>
              <a:rPr lang="en-IN" sz="2800" b="1" dirty="0"/>
              <a:t>CAPACITY EXPANSION STRATEGIES : </a:t>
            </a:r>
          </a:p>
        </p:txBody>
      </p:sp>
      <p:sp>
        <p:nvSpPr>
          <p:cNvPr id="5" name="TextBox 4">
            <a:extLst>
              <a:ext uri="{FF2B5EF4-FFF2-40B4-BE49-F238E27FC236}">
                <a16:creationId xmlns:a16="http://schemas.microsoft.com/office/drawing/2014/main" id="{0E45162A-41AA-63BF-4ED8-A773F9275142}"/>
              </a:ext>
            </a:extLst>
          </p:cNvPr>
          <p:cNvSpPr txBox="1"/>
          <p:nvPr/>
        </p:nvSpPr>
        <p:spPr>
          <a:xfrm>
            <a:off x="520505" y="1381349"/>
            <a:ext cx="11183815" cy="1694823"/>
          </a:xfrm>
          <a:prstGeom prst="rect">
            <a:avLst/>
          </a:prstGeom>
          <a:noFill/>
        </p:spPr>
        <p:txBody>
          <a:bodyPr wrap="square" rtlCol="0">
            <a:spAutoFit/>
          </a:bodyPr>
          <a:lstStyle/>
          <a:p>
            <a:pPr>
              <a:lnSpc>
                <a:spcPct val="150000"/>
              </a:lnSpc>
            </a:pPr>
            <a:r>
              <a:rPr lang="en-IN" sz="2400" dirty="0"/>
              <a:t>Capacity expansions can be evaluated from two strategies; </a:t>
            </a:r>
          </a:p>
          <a:p>
            <a:pPr marL="285750" indent="-285750">
              <a:lnSpc>
                <a:spcPct val="150000"/>
              </a:lnSpc>
              <a:buFont typeface="Wingdings" panose="05000000000000000000" pitchFamily="2" charset="2"/>
              <a:buChar char="q"/>
            </a:pPr>
            <a:r>
              <a:rPr lang="en-IN" sz="2400" dirty="0"/>
              <a:t>Long-term capacity strategies</a:t>
            </a:r>
          </a:p>
          <a:p>
            <a:pPr marL="285750" indent="-285750">
              <a:lnSpc>
                <a:spcPct val="150000"/>
              </a:lnSpc>
              <a:buFont typeface="Wingdings" panose="05000000000000000000" pitchFamily="2" charset="2"/>
              <a:buChar char="q"/>
            </a:pPr>
            <a:r>
              <a:rPr lang="en-IN" sz="2400" dirty="0"/>
              <a:t>Short-term capacity strategies</a:t>
            </a:r>
          </a:p>
        </p:txBody>
      </p:sp>
      <p:sp>
        <p:nvSpPr>
          <p:cNvPr id="6" name="TextBox 5">
            <a:extLst>
              <a:ext uri="{FF2B5EF4-FFF2-40B4-BE49-F238E27FC236}">
                <a16:creationId xmlns:a16="http://schemas.microsoft.com/office/drawing/2014/main" id="{D708CB63-32A3-88F5-DCF0-7FD0D51E211C}"/>
              </a:ext>
            </a:extLst>
          </p:cNvPr>
          <p:cNvSpPr txBox="1"/>
          <p:nvPr/>
        </p:nvSpPr>
        <p:spPr>
          <a:xfrm>
            <a:off x="520505" y="3263704"/>
            <a:ext cx="11183816" cy="2802819"/>
          </a:xfrm>
          <a:prstGeom prst="rect">
            <a:avLst/>
          </a:prstGeom>
          <a:noFill/>
        </p:spPr>
        <p:txBody>
          <a:bodyPr wrap="square" rtlCol="0">
            <a:spAutoFit/>
          </a:bodyPr>
          <a:lstStyle/>
          <a:p>
            <a:pPr>
              <a:lnSpc>
                <a:spcPct val="150000"/>
              </a:lnSpc>
            </a:pPr>
            <a:r>
              <a:rPr lang="en-IN" sz="2400" b="1" dirty="0"/>
              <a:t>1). LONG TERM CAPACITY STRATEGIES:</a:t>
            </a:r>
          </a:p>
          <a:p>
            <a:pPr marL="342900" indent="-342900">
              <a:lnSpc>
                <a:spcPct val="150000"/>
              </a:lnSpc>
              <a:buFont typeface="Arial" panose="020B0604020202020204" pitchFamily="34" charset="0"/>
              <a:buChar char="•"/>
            </a:pPr>
            <a:r>
              <a:rPr lang="en-IN" sz="2400" dirty="0"/>
              <a:t>Long term capacity requirement are more difficult to determine because the future demand and technology are uncertain.</a:t>
            </a:r>
          </a:p>
          <a:p>
            <a:pPr marL="342900" indent="-342900">
              <a:lnSpc>
                <a:spcPct val="150000"/>
              </a:lnSpc>
              <a:buFont typeface="Arial" panose="020B0604020202020204" pitchFamily="34" charset="0"/>
              <a:buChar char="•"/>
            </a:pPr>
            <a:r>
              <a:rPr lang="en-IN" sz="2400" dirty="0"/>
              <a:t>Forecasting for five or ten years into future is more risky and difficult.</a:t>
            </a:r>
          </a:p>
          <a:p>
            <a:pPr marL="342900" indent="-342900">
              <a:lnSpc>
                <a:spcPct val="150000"/>
              </a:lnSpc>
              <a:buFont typeface="Arial" panose="020B0604020202020204" pitchFamily="34" charset="0"/>
              <a:buChar char="•"/>
            </a:pPr>
            <a:r>
              <a:rPr lang="en-IN" sz="2400" dirty="0"/>
              <a:t>Even sometimes company’s today’s products may not be existing in the future.</a:t>
            </a:r>
          </a:p>
        </p:txBody>
      </p:sp>
    </p:spTree>
    <p:extLst>
      <p:ext uri="{BB962C8B-B14F-4D97-AF65-F5344CB8AC3E}">
        <p14:creationId xmlns:p14="http://schemas.microsoft.com/office/powerpoint/2010/main" val="6276377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368</TotalTime>
  <Words>2056</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Calibri</vt:lpstr>
      <vt:lpstr>Cambria</vt:lpstr>
      <vt:lpstr>Times New Roman</vt:lpstr>
      <vt:lpstr>Tw Cen MT</vt:lpstr>
      <vt:lpstr>Wingdings</vt:lpstr>
      <vt:lpstr>Droplet</vt:lpstr>
      <vt:lpstr>CAPACITY AND AGGREGATE PLANNING</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AND AGGREGATE PLANNING</dc:title>
  <dc:creator>Vishal ullas</dc:creator>
  <cp:lastModifiedBy>admin</cp:lastModifiedBy>
  <cp:revision>8</cp:revision>
  <dcterms:created xsi:type="dcterms:W3CDTF">2023-04-02T16:55:00Z</dcterms:created>
  <dcterms:modified xsi:type="dcterms:W3CDTF">2025-01-27T06:44:59Z</dcterms:modified>
</cp:coreProperties>
</file>