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91" r:id="rId2"/>
    <p:sldId id="308" r:id="rId3"/>
    <p:sldId id="309" r:id="rId4"/>
    <p:sldId id="294" r:id="rId5"/>
    <p:sldId id="295" r:id="rId6"/>
    <p:sldId id="296" r:id="rId7"/>
    <p:sldId id="303" r:id="rId8"/>
    <p:sldId id="297" r:id="rId9"/>
    <p:sldId id="298" r:id="rId10"/>
    <p:sldId id="304" r:id="rId11"/>
    <p:sldId id="305" r:id="rId12"/>
    <p:sldId id="299" r:id="rId13"/>
    <p:sldId id="300" r:id="rId14"/>
    <p:sldId id="306" r:id="rId15"/>
    <p:sldId id="307" r:id="rId16"/>
    <p:sldId id="301" r:id="rId17"/>
    <p:sldId id="302" r:id="rId18"/>
    <p:sldId id="310" r:id="rId19"/>
    <p:sldId id="311" r:id="rId20"/>
    <p:sldId id="312" r:id="rId21"/>
    <p:sldId id="313" r:id="rId22"/>
    <p:sldId id="314" r:id="rId23"/>
    <p:sldId id="315" r:id="rId24"/>
    <p:sldId id="316" r:id="rId25"/>
    <p:sldId id="317" r:id="rId26"/>
    <p:sldId id="319" r:id="rId27"/>
    <p:sldId id="321" r:id="rId28"/>
    <p:sldId id="322" r:id="rId29"/>
    <p:sldId id="323" r:id="rId30"/>
    <p:sldId id="324" r:id="rId31"/>
    <p:sldId id="325" r:id="rId32"/>
    <p:sldId id="326" r:id="rId33"/>
    <p:sldId id="32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9" d="100"/>
          <a:sy n="69" d="100"/>
        </p:scale>
        <p:origin x="79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564CC7-A6FE-4876-9C59-1BF2BC3C1DEC}" type="datetimeFigureOut">
              <a:rPr lang="en-US" smtClean="0"/>
              <a:pPr/>
              <a:t>3/14/2025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456938-BEE9-4C0B-8BDE-90420041B28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D22536-822E-422A-9CC7-BA52F209DD0D}" type="datetime1">
              <a:rPr lang="en-US" smtClean="0"/>
              <a:pPr/>
              <a:t>3/14/2025</a:t>
            </a:fld>
            <a:endParaRPr lang="en-US"/>
          </a:p>
        </p:txBody>
      </p:sp>
      <p:sp>
        <p:nvSpPr>
          <p:cNvPr id="5" name="Footer Placeholder 4"/>
          <p:cNvSpPr>
            <a:spLocks noGrp="1"/>
          </p:cNvSpPr>
          <p:nvPr>
            <p:ph type="ftr" sz="quarter" idx="11"/>
          </p:nvPr>
        </p:nvSpPr>
        <p:spPr/>
        <p:txBody>
          <a:bodyPr/>
          <a:lstStyle/>
          <a:p>
            <a:r>
              <a:rPr lang="en-US"/>
              <a:t>ELECTRONICS AND COMMUNICATION ENGG. 15EC34T</a:t>
            </a:r>
          </a:p>
        </p:txBody>
      </p:sp>
      <p:sp>
        <p:nvSpPr>
          <p:cNvPr id="6" name="Slide Number Placeholder 5"/>
          <p:cNvSpPr>
            <a:spLocks noGrp="1"/>
          </p:cNvSpPr>
          <p:nvPr>
            <p:ph type="sldNum" sz="quarter" idx="12"/>
          </p:nvPr>
        </p:nvSpPr>
        <p:spPr/>
        <p:txBody>
          <a:bodyPr/>
          <a:lstStyle/>
          <a:p>
            <a:fld id="{BCC1D2AE-A10B-4466-B821-5474984B2C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8124C3-AE26-4AB4-9A09-43AAFA25C63E}" type="datetime1">
              <a:rPr lang="en-US" smtClean="0"/>
              <a:pPr/>
              <a:t>3/14/2025</a:t>
            </a:fld>
            <a:endParaRPr lang="en-US"/>
          </a:p>
        </p:txBody>
      </p:sp>
      <p:sp>
        <p:nvSpPr>
          <p:cNvPr id="5" name="Footer Placeholder 4"/>
          <p:cNvSpPr>
            <a:spLocks noGrp="1"/>
          </p:cNvSpPr>
          <p:nvPr>
            <p:ph type="ftr" sz="quarter" idx="11"/>
          </p:nvPr>
        </p:nvSpPr>
        <p:spPr/>
        <p:txBody>
          <a:bodyPr/>
          <a:lstStyle/>
          <a:p>
            <a:r>
              <a:rPr lang="en-US"/>
              <a:t>ELECTRONICS AND COMMUNICATION ENGG. 15EC34T</a:t>
            </a:r>
          </a:p>
        </p:txBody>
      </p:sp>
      <p:sp>
        <p:nvSpPr>
          <p:cNvPr id="6" name="Slide Number Placeholder 5"/>
          <p:cNvSpPr>
            <a:spLocks noGrp="1"/>
          </p:cNvSpPr>
          <p:nvPr>
            <p:ph type="sldNum" sz="quarter" idx="12"/>
          </p:nvPr>
        </p:nvSpPr>
        <p:spPr/>
        <p:txBody>
          <a:bodyPr/>
          <a:lstStyle/>
          <a:p>
            <a:fld id="{BCC1D2AE-A10B-4466-B821-5474984B2C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AA0879-5416-4527-B6D0-BF24AB0F4121}" type="datetime1">
              <a:rPr lang="en-US" smtClean="0"/>
              <a:pPr/>
              <a:t>3/14/2025</a:t>
            </a:fld>
            <a:endParaRPr lang="en-US"/>
          </a:p>
        </p:txBody>
      </p:sp>
      <p:sp>
        <p:nvSpPr>
          <p:cNvPr id="5" name="Footer Placeholder 4"/>
          <p:cNvSpPr>
            <a:spLocks noGrp="1"/>
          </p:cNvSpPr>
          <p:nvPr>
            <p:ph type="ftr" sz="quarter" idx="11"/>
          </p:nvPr>
        </p:nvSpPr>
        <p:spPr/>
        <p:txBody>
          <a:bodyPr/>
          <a:lstStyle/>
          <a:p>
            <a:r>
              <a:rPr lang="en-US"/>
              <a:t>ELECTRONICS AND COMMUNICATION ENGG. 15EC34T</a:t>
            </a:r>
          </a:p>
        </p:txBody>
      </p:sp>
      <p:sp>
        <p:nvSpPr>
          <p:cNvPr id="6" name="Slide Number Placeholder 5"/>
          <p:cNvSpPr>
            <a:spLocks noGrp="1"/>
          </p:cNvSpPr>
          <p:nvPr>
            <p:ph type="sldNum" sz="quarter" idx="12"/>
          </p:nvPr>
        </p:nvSpPr>
        <p:spPr/>
        <p:txBody>
          <a:bodyPr/>
          <a:lstStyle/>
          <a:p>
            <a:fld id="{BCC1D2AE-A10B-4466-B821-5474984B2C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680E71-E3E7-413D-990B-B276D59A02B4}" type="datetime1">
              <a:rPr lang="en-US" smtClean="0"/>
              <a:pPr/>
              <a:t>3/14/2025</a:t>
            </a:fld>
            <a:endParaRPr lang="en-US"/>
          </a:p>
        </p:txBody>
      </p:sp>
      <p:sp>
        <p:nvSpPr>
          <p:cNvPr id="5" name="Footer Placeholder 4"/>
          <p:cNvSpPr>
            <a:spLocks noGrp="1"/>
          </p:cNvSpPr>
          <p:nvPr>
            <p:ph type="ftr" sz="quarter" idx="11"/>
          </p:nvPr>
        </p:nvSpPr>
        <p:spPr/>
        <p:txBody>
          <a:bodyPr/>
          <a:lstStyle/>
          <a:p>
            <a:r>
              <a:rPr lang="en-US"/>
              <a:t>ELECTRONICS AND COMMUNICATION ENGG. 15EC34T</a:t>
            </a:r>
          </a:p>
        </p:txBody>
      </p:sp>
      <p:sp>
        <p:nvSpPr>
          <p:cNvPr id="6" name="Slide Number Placeholder 5"/>
          <p:cNvSpPr>
            <a:spLocks noGrp="1"/>
          </p:cNvSpPr>
          <p:nvPr>
            <p:ph type="sldNum" sz="quarter" idx="12"/>
          </p:nvPr>
        </p:nvSpPr>
        <p:spPr/>
        <p:txBody>
          <a:bodyPr/>
          <a:lstStyle/>
          <a:p>
            <a:fld id="{BCC1D2AE-A10B-4466-B821-5474984B2C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DF4F6C-D42A-415C-BC5F-C9C68C69CC17}" type="datetime1">
              <a:rPr lang="en-US" smtClean="0"/>
              <a:pPr/>
              <a:t>3/14/2025</a:t>
            </a:fld>
            <a:endParaRPr lang="en-US"/>
          </a:p>
        </p:txBody>
      </p:sp>
      <p:sp>
        <p:nvSpPr>
          <p:cNvPr id="5" name="Footer Placeholder 4"/>
          <p:cNvSpPr>
            <a:spLocks noGrp="1"/>
          </p:cNvSpPr>
          <p:nvPr>
            <p:ph type="ftr" sz="quarter" idx="11"/>
          </p:nvPr>
        </p:nvSpPr>
        <p:spPr/>
        <p:txBody>
          <a:bodyPr/>
          <a:lstStyle/>
          <a:p>
            <a:r>
              <a:rPr lang="en-US"/>
              <a:t>ELECTRONICS AND COMMUNICATION ENGG. 15EC34T</a:t>
            </a:r>
          </a:p>
        </p:txBody>
      </p:sp>
      <p:sp>
        <p:nvSpPr>
          <p:cNvPr id="6" name="Slide Number Placeholder 5"/>
          <p:cNvSpPr>
            <a:spLocks noGrp="1"/>
          </p:cNvSpPr>
          <p:nvPr>
            <p:ph type="sldNum" sz="quarter" idx="12"/>
          </p:nvPr>
        </p:nvSpPr>
        <p:spPr/>
        <p:txBody>
          <a:bodyPr/>
          <a:lstStyle/>
          <a:p>
            <a:fld id="{BCC1D2AE-A10B-4466-B821-5474984B2C7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DA9DD8-936E-4A65-B31B-73BE32D6F347}" type="datetime1">
              <a:rPr lang="en-US" smtClean="0"/>
              <a:pPr/>
              <a:t>3/14/2025</a:t>
            </a:fld>
            <a:endParaRPr lang="en-US"/>
          </a:p>
        </p:txBody>
      </p:sp>
      <p:sp>
        <p:nvSpPr>
          <p:cNvPr id="6" name="Footer Placeholder 5"/>
          <p:cNvSpPr>
            <a:spLocks noGrp="1"/>
          </p:cNvSpPr>
          <p:nvPr>
            <p:ph type="ftr" sz="quarter" idx="11"/>
          </p:nvPr>
        </p:nvSpPr>
        <p:spPr/>
        <p:txBody>
          <a:bodyPr/>
          <a:lstStyle/>
          <a:p>
            <a:r>
              <a:rPr lang="en-US"/>
              <a:t>ELECTRONICS AND COMMUNICATION ENGG. 15EC34T</a:t>
            </a:r>
          </a:p>
        </p:txBody>
      </p:sp>
      <p:sp>
        <p:nvSpPr>
          <p:cNvPr id="7" name="Slide Number Placeholder 6"/>
          <p:cNvSpPr>
            <a:spLocks noGrp="1"/>
          </p:cNvSpPr>
          <p:nvPr>
            <p:ph type="sldNum" sz="quarter" idx="12"/>
          </p:nvPr>
        </p:nvSpPr>
        <p:spPr/>
        <p:txBody>
          <a:bodyPr/>
          <a:lstStyle/>
          <a:p>
            <a:fld id="{BCC1D2AE-A10B-4466-B821-5474984B2C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5B639E-300B-4A24-B1E6-338D84BB92E1}" type="datetime1">
              <a:rPr lang="en-US" smtClean="0"/>
              <a:pPr/>
              <a:t>3/14/2025</a:t>
            </a:fld>
            <a:endParaRPr lang="en-US"/>
          </a:p>
        </p:txBody>
      </p:sp>
      <p:sp>
        <p:nvSpPr>
          <p:cNvPr id="8" name="Footer Placeholder 7"/>
          <p:cNvSpPr>
            <a:spLocks noGrp="1"/>
          </p:cNvSpPr>
          <p:nvPr>
            <p:ph type="ftr" sz="quarter" idx="11"/>
          </p:nvPr>
        </p:nvSpPr>
        <p:spPr/>
        <p:txBody>
          <a:bodyPr/>
          <a:lstStyle/>
          <a:p>
            <a:r>
              <a:rPr lang="en-US"/>
              <a:t>ELECTRONICS AND COMMUNICATION ENGG. 15EC34T</a:t>
            </a:r>
          </a:p>
        </p:txBody>
      </p:sp>
      <p:sp>
        <p:nvSpPr>
          <p:cNvPr id="9" name="Slide Number Placeholder 8"/>
          <p:cNvSpPr>
            <a:spLocks noGrp="1"/>
          </p:cNvSpPr>
          <p:nvPr>
            <p:ph type="sldNum" sz="quarter" idx="12"/>
          </p:nvPr>
        </p:nvSpPr>
        <p:spPr/>
        <p:txBody>
          <a:bodyPr/>
          <a:lstStyle/>
          <a:p>
            <a:fld id="{BCC1D2AE-A10B-4466-B821-5474984B2C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5318C2-66EE-4F9E-9C73-78DC7B40DB2E}" type="datetime1">
              <a:rPr lang="en-US" smtClean="0"/>
              <a:pPr/>
              <a:t>3/14/2025</a:t>
            </a:fld>
            <a:endParaRPr lang="en-US"/>
          </a:p>
        </p:txBody>
      </p:sp>
      <p:sp>
        <p:nvSpPr>
          <p:cNvPr id="4" name="Footer Placeholder 3"/>
          <p:cNvSpPr>
            <a:spLocks noGrp="1"/>
          </p:cNvSpPr>
          <p:nvPr>
            <p:ph type="ftr" sz="quarter" idx="11"/>
          </p:nvPr>
        </p:nvSpPr>
        <p:spPr/>
        <p:txBody>
          <a:bodyPr/>
          <a:lstStyle/>
          <a:p>
            <a:r>
              <a:rPr lang="en-US"/>
              <a:t>ELECTRONICS AND COMMUNICATION ENGG. 15EC34T</a:t>
            </a:r>
          </a:p>
        </p:txBody>
      </p:sp>
      <p:sp>
        <p:nvSpPr>
          <p:cNvPr id="5" name="Slide Number Placeholder 4"/>
          <p:cNvSpPr>
            <a:spLocks noGrp="1"/>
          </p:cNvSpPr>
          <p:nvPr>
            <p:ph type="sldNum" sz="quarter" idx="12"/>
          </p:nvPr>
        </p:nvSpPr>
        <p:spPr/>
        <p:txBody>
          <a:bodyPr/>
          <a:lstStyle/>
          <a:p>
            <a:fld id="{BCC1D2AE-A10B-4466-B821-5474984B2C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9BD03-4957-4760-9688-176168862276}" type="datetime1">
              <a:rPr lang="en-US" smtClean="0"/>
              <a:pPr/>
              <a:t>3/14/2025</a:t>
            </a:fld>
            <a:endParaRPr lang="en-US"/>
          </a:p>
        </p:txBody>
      </p:sp>
      <p:sp>
        <p:nvSpPr>
          <p:cNvPr id="3" name="Footer Placeholder 2"/>
          <p:cNvSpPr>
            <a:spLocks noGrp="1"/>
          </p:cNvSpPr>
          <p:nvPr>
            <p:ph type="ftr" sz="quarter" idx="11"/>
          </p:nvPr>
        </p:nvSpPr>
        <p:spPr/>
        <p:txBody>
          <a:bodyPr/>
          <a:lstStyle/>
          <a:p>
            <a:r>
              <a:rPr lang="en-US"/>
              <a:t>ELECTRONICS AND COMMUNICATION ENGG. 15EC34T</a:t>
            </a:r>
          </a:p>
        </p:txBody>
      </p:sp>
      <p:sp>
        <p:nvSpPr>
          <p:cNvPr id="4" name="Slide Number Placeholder 3"/>
          <p:cNvSpPr>
            <a:spLocks noGrp="1"/>
          </p:cNvSpPr>
          <p:nvPr>
            <p:ph type="sldNum" sz="quarter" idx="12"/>
          </p:nvPr>
        </p:nvSpPr>
        <p:spPr/>
        <p:txBody>
          <a:bodyPr/>
          <a:lstStyle/>
          <a:p>
            <a:fld id="{BCC1D2AE-A10B-4466-B821-5474984B2C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4163EE-859E-4CD8-B353-62AACC8F5F8E}" type="datetime1">
              <a:rPr lang="en-US" smtClean="0"/>
              <a:pPr/>
              <a:t>3/14/2025</a:t>
            </a:fld>
            <a:endParaRPr lang="en-US"/>
          </a:p>
        </p:txBody>
      </p:sp>
      <p:sp>
        <p:nvSpPr>
          <p:cNvPr id="6" name="Footer Placeholder 5"/>
          <p:cNvSpPr>
            <a:spLocks noGrp="1"/>
          </p:cNvSpPr>
          <p:nvPr>
            <p:ph type="ftr" sz="quarter" idx="11"/>
          </p:nvPr>
        </p:nvSpPr>
        <p:spPr/>
        <p:txBody>
          <a:bodyPr/>
          <a:lstStyle/>
          <a:p>
            <a:r>
              <a:rPr lang="en-US"/>
              <a:t>ELECTRONICS AND COMMUNICATION ENGG. 15EC34T</a:t>
            </a:r>
          </a:p>
        </p:txBody>
      </p:sp>
      <p:sp>
        <p:nvSpPr>
          <p:cNvPr id="7" name="Slide Number Placeholder 6"/>
          <p:cNvSpPr>
            <a:spLocks noGrp="1"/>
          </p:cNvSpPr>
          <p:nvPr>
            <p:ph type="sldNum" sz="quarter" idx="12"/>
          </p:nvPr>
        </p:nvSpPr>
        <p:spPr/>
        <p:txBody>
          <a:bodyPr/>
          <a:lstStyle/>
          <a:p>
            <a:fld id="{BCC1D2AE-A10B-4466-B821-5474984B2C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9948A5-6DB8-438E-AD0C-674F59FA6BD9}" type="datetime1">
              <a:rPr lang="en-US" smtClean="0"/>
              <a:pPr/>
              <a:t>3/14/2025</a:t>
            </a:fld>
            <a:endParaRPr lang="en-US"/>
          </a:p>
        </p:txBody>
      </p:sp>
      <p:sp>
        <p:nvSpPr>
          <p:cNvPr id="6" name="Footer Placeholder 5"/>
          <p:cNvSpPr>
            <a:spLocks noGrp="1"/>
          </p:cNvSpPr>
          <p:nvPr>
            <p:ph type="ftr" sz="quarter" idx="11"/>
          </p:nvPr>
        </p:nvSpPr>
        <p:spPr/>
        <p:txBody>
          <a:bodyPr/>
          <a:lstStyle/>
          <a:p>
            <a:r>
              <a:rPr lang="en-US"/>
              <a:t>ELECTRONICS AND COMMUNICATION ENGG. 15EC34T</a:t>
            </a:r>
          </a:p>
        </p:txBody>
      </p:sp>
      <p:sp>
        <p:nvSpPr>
          <p:cNvPr id="7" name="Slide Number Placeholder 6"/>
          <p:cNvSpPr>
            <a:spLocks noGrp="1"/>
          </p:cNvSpPr>
          <p:nvPr>
            <p:ph type="sldNum" sz="quarter" idx="12"/>
          </p:nvPr>
        </p:nvSpPr>
        <p:spPr/>
        <p:txBody>
          <a:bodyPr/>
          <a:lstStyle/>
          <a:p>
            <a:fld id="{BCC1D2AE-A10B-4466-B821-5474984B2C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41000"/>
            <a:lum bright="-6000" contrast="1000"/>
          </a:blip>
          <a:srcRect/>
          <a:stretch>
            <a:fillRect l="84000" r="2000" b="8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719E2-0BEB-4398-B568-4CCF02CC3011}" type="datetime1">
              <a:rPr lang="en-US" smtClean="0"/>
              <a:pPr/>
              <a:t>3/14/2025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ELECTRONICS AND COMMUNICATION ENGG. 15EC34T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1D2AE-A10B-4466-B821-5474984B2C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46892"/>
            <a:ext cx="9144000" cy="1643050"/>
          </a:xfrm>
          <a:prstGeom prst="rect">
            <a:avLst/>
          </a:prstGeom>
          <a:solidFill>
            <a:schemeClr val="accent5">
              <a:lumMod val="40000"/>
              <a:lumOff val="6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457200"/>
            <a:ext cx="9144000" cy="542908"/>
          </a:xfrm>
        </p:spPr>
        <p:txBody>
          <a:bodyPr>
            <a:normAutofit fontScale="90000"/>
          </a:bodyPr>
          <a:lstStyle/>
          <a:p>
            <a:r>
              <a:rPr lang="en-US" sz="2800" dirty="0">
                <a:solidFill>
                  <a:srgbClr val="FF0000"/>
                </a:solidFill>
                <a:latin typeface="Times New Roman" pitchFamily="18" charset="0"/>
                <a:cs typeface="Times New Roman" pitchFamily="18" charset="0"/>
              </a:rPr>
              <a:t/>
            </a:r>
            <a:br>
              <a:rPr lang="en-US" sz="2800" dirty="0">
                <a:solidFill>
                  <a:srgbClr val="FF0000"/>
                </a:solidFill>
                <a:latin typeface="Times New Roman" pitchFamily="18" charset="0"/>
                <a:cs typeface="Times New Roman" pitchFamily="18" charset="0"/>
              </a:rPr>
            </a:br>
            <a:r>
              <a:rPr lang="en-US" sz="2800" dirty="0">
                <a:solidFill>
                  <a:srgbClr val="FF0000"/>
                </a:solidFill>
                <a:latin typeface="Times New Roman" pitchFamily="18" charset="0"/>
                <a:cs typeface="Times New Roman" pitchFamily="18" charset="0"/>
              </a:rPr>
              <a:t/>
            </a:r>
            <a:br>
              <a:rPr lang="en-US" sz="2800" dirty="0">
                <a:solidFill>
                  <a:srgbClr val="FF0000"/>
                </a:solidFill>
                <a:latin typeface="Times New Roman" pitchFamily="18" charset="0"/>
                <a:cs typeface="Times New Roman" pitchFamily="18" charset="0"/>
              </a:rPr>
            </a:br>
            <a:r>
              <a:rPr lang="en-US" sz="28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r>
            <a:br>
              <a:rPr lang="en-US" sz="28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br>
            <a:r>
              <a:rPr lang="en-US" sz="2700" dirty="0">
                <a:solidFill>
                  <a:srgbClr val="FF0000"/>
                </a:solidFill>
                <a:latin typeface="Times New Roman" pitchFamily="18" charset="0"/>
                <a:cs typeface="Times New Roman" pitchFamily="18" charset="0"/>
              </a:rPr>
              <a:t>    </a:t>
            </a:r>
            <a:r>
              <a:rPr lang="en-US" sz="2200" b="1" dirty="0">
                <a:solidFill>
                  <a:srgbClr val="FF0000"/>
                </a:solidFill>
                <a:latin typeface="Times New Roman" pitchFamily="18" charset="0"/>
                <a:cs typeface="Times New Roman" pitchFamily="18" charset="0"/>
              </a:rPr>
              <a:t>DEPARTMENT OF COLLEGIATE AND TECHNICAL EDUCATION</a:t>
            </a:r>
            <a:endParaRPr lang="en-US" sz="2800"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0" y="1524000"/>
            <a:ext cx="9144000" cy="1752600"/>
          </a:xfrm>
        </p:spPr>
        <p:txBody>
          <a:bodyPr>
            <a:noAutofit/>
          </a:bodyPr>
          <a:lstStyle/>
          <a:p>
            <a:endParaRPr lang="en-IN" sz="36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r>
              <a:rPr lang="en-IN" b="1" dirty="0" smtClean="0">
                <a:solidFill>
                  <a:schemeClr val="tx1"/>
                </a:solidFill>
                <a:latin typeface="Times New Roman" pitchFamily="18" charset="0"/>
                <a:cs typeface="Times New Roman" pitchFamily="18" charset="0"/>
              </a:rPr>
              <a:t>QUALITY MANAGEMENT (WEEK 12)</a:t>
            </a:r>
          </a:p>
          <a:p>
            <a:endParaRPr lang="en-IN" b="1" dirty="0" smtClean="0">
              <a:solidFill>
                <a:schemeClr val="tx1"/>
              </a:solidFill>
              <a:latin typeface="Times New Roman" pitchFamily="18" charset="0"/>
              <a:cs typeface="Times New Roman" pitchFamily="18" charset="0"/>
            </a:endParaRPr>
          </a:p>
          <a:p>
            <a:r>
              <a:rPr lang="en-IN" sz="2000" b="1" dirty="0" smtClean="0">
                <a:solidFill>
                  <a:srgbClr val="FF0000"/>
                </a:solidFill>
                <a:latin typeface="Times New Roman" pitchFamily="18" charset="0"/>
                <a:cs typeface="Times New Roman" pitchFamily="18" charset="0"/>
              </a:rPr>
              <a:t>QUALTY MANAGEMENT SYSTEM</a:t>
            </a:r>
          </a:p>
          <a:p>
            <a:r>
              <a:rPr lang="en-IN" sz="2000" b="1" dirty="0" smtClean="0">
                <a:solidFill>
                  <a:srgbClr val="FF0000"/>
                </a:solidFill>
                <a:latin typeface="Times New Roman" pitchFamily="18" charset="0"/>
                <a:cs typeface="Times New Roman" pitchFamily="18" charset="0"/>
              </a:rPr>
              <a:t>QUALITY TOOLS</a:t>
            </a:r>
          </a:p>
          <a:p>
            <a:endParaRPr lang="en-IN" sz="2000" b="1" dirty="0" smtClean="0">
              <a:solidFill>
                <a:srgbClr val="FF0000"/>
              </a:solidFill>
              <a:latin typeface="Times New Roman" pitchFamily="18" charset="0"/>
              <a:cs typeface="Times New Roman" pitchFamily="18" charset="0"/>
            </a:endParaRPr>
          </a:p>
          <a:p>
            <a:r>
              <a:rPr lang="en-IN" sz="2400" b="1" dirty="0" smtClean="0">
                <a:solidFill>
                  <a:schemeClr val="tx1"/>
                </a:solidFill>
                <a:latin typeface="Times New Roman" pitchFamily="18" charset="0"/>
                <a:cs typeface="Times New Roman" pitchFamily="18" charset="0"/>
              </a:rPr>
              <a:t>OPERATIONS MANAGEMENT</a:t>
            </a:r>
            <a:endParaRPr lang="en-IN" sz="2400" b="1" dirty="0">
              <a:solidFill>
                <a:schemeClr val="tx1"/>
              </a:solidFill>
              <a:latin typeface="Times New Roman" pitchFamily="18" charset="0"/>
              <a:cs typeface="Times New Roman" pitchFamily="18" charset="0"/>
            </a:endParaRPr>
          </a:p>
          <a:p>
            <a:r>
              <a:rPr lang="en-IN" sz="2400" b="1" dirty="0">
                <a:solidFill>
                  <a:schemeClr val="tx1"/>
                </a:solidFill>
                <a:latin typeface="Times New Roman" pitchFamily="18" charset="0"/>
                <a:cs typeface="Times New Roman" pitchFamily="18" charset="0"/>
              </a:rPr>
              <a:t>(</a:t>
            </a:r>
            <a:r>
              <a:rPr lang="en-IN" sz="2400" b="1" dirty="0" smtClean="0">
                <a:solidFill>
                  <a:schemeClr val="tx1"/>
                </a:solidFill>
                <a:latin typeface="Times New Roman" pitchFamily="18" charset="0"/>
                <a:cs typeface="Times New Roman" pitchFamily="18" charset="0"/>
              </a:rPr>
              <a:t>IV </a:t>
            </a:r>
            <a:r>
              <a:rPr lang="en-IN" sz="2400" b="1" dirty="0">
                <a:solidFill>
                  <a:schemeClr val="tx1"/>
                </a:solidFill>
                <a:latin typeface="Times New Roman" pitchFamily="18" charset="0"/>
                <a:cs typeface="Times New Roman" pitchFamily="18" charset="0"/>
              </a:rPr>
              <a:t>SEMESTER</a:t>
            </a:r>
            <a:r>
              <a:rPr lang="en-IN" sz="2400" b="1" dirty="0" smtClean="0">
                <a:solidFill>
                  <a:schemeClr val="tx1"/>
                </a:solidFill>
                <a:latin typeface="Times New Roman" pitchFamily="18" charset="0"/>
                <a:cs typeface="Times New Roman" pitchFamily="18" charset="0"/>
              </a:rPr>
              <a:t>)</a:t>
            </a:r>
          </a:p>
          <a:p>
            <a:endParaRPr lang="en-IN" sz="2400" b="1" dirty="0" smtClean="0">
              <a:solidFill>
                <a:schemeClr val="tx1"/>
              </a:solidFill>
              <a:latin typeface="Times New Roman" pitchFamily="18" charset="0"/>
              <a:cs typeface="Times New Roman" pitchFamily="18" charset="0"/>
            </a:endParaRPr>
          </a:p>
          <a:p>
            <a:r>
              <a:rPr lang="en-I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MECHANICAL ENGINEERING</a:t>
            </a:r>
            <a:r>
              <a:rPr lang="en-IN"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endParaRPr lang="en-IN" sz="2000" b="1" dirty="0">
              <a:solidFill>
                <a:schemeClr val="tx1"/>
              </a:solidFill>
              <a:latin typeface="Times New Roman" pitchFamily="18" charset="0"/>
              <a:cs typeface="Times New Roman" pitchFamily="18" charset="0"/>
            </a:endParaRPr>
          </a:p>
          <a:p>
            <a:endParaRPr lang="en-IN" sz="2000" b="1" dirty="0">
              <a:solidFill>
                <a:schemeClr val="tx1"/>
              </a:solidFill>
              <a:latin typeface="Times New Roman" pitchFamily="18" charset="0"/>
              <a:cs typeface="Times New Roman" pitchFamily="18" charset="0"/>
            </a:endParaRPr>
          </a:p>
        </p:txBody>
      </p:sp>
      <p:sp>
        <p:nvSpPr>
          <p:cNvPr id="7" name="Footer Placeholder 6"/>
          <p:cNvSpPr>
            <a:spLocks noGrp="1"/>
          </p:cNvSpPr>
          <p:nvPr>
            <p:ph type="ftr" sz="quarter" idx="11"/>
          </p:nvPr>
        </p:nvSpPr>
        <p:spPr>
          <a:xfrm>
            <a:off x="5124432" y="6492875"/>
            <a:ext cx="4019568" cy="365125"/>
          </a:xfrm>
        </p:spPr>
        <p:txBody>
          <a:bodyPr/>
          <a:lstStyle/>
          <a:p>
            <a:r>
              <a:rPr lang="en-US" dirty="0" smtClean="0">
                <a:latin typeface="Times New Roman" pitchFamily="18" charset="0"/>
                <a:cs typeface="Times New Roman" pitchFamily="18" charset="0"/>
              </a:rPr>
              <a:t>MECHANICAL ENGINEERING -20M41P</a:t>
            </a:r>
            <a:endParaRPr lang="en-US" dirty="0">
              <a:latin typeface="Times New Roman" pitchFamily="18" charset="0"/>
              <a:cs typeface="Times New Roman" pitchFamily="18" charset="0"/>
            </a:endParaRPr>
          </a:p>
        </p:txBody>
      </p:sp>
      <p:pic>
        <p:nvPicPr>
          <p:cNvPr id="8" name="Picture 7" descr="logonew-removebg-preview.png">
            <a:extLst>
              <a:ext uri="{FF2B5EF4-FFF2-40B4-BE49-F238E27FC236}">
                <a16:creationId xmlns:a16="http://schemas.microsoft.com/office/drawing/2014/main" id="{2F697A86-E03D-426A-BCAE-6CB2C004E220}"/>
              </a:ext>
            </a:extLst>
          </p:cNvPr>
          <p:cNvPicPr>
            <a:picLocks noChangeAspect="1"/>
          </p:cNvPicPr>
          <p:nvPr/>
        </p:nvPicPr>
        <p:blipFill>
          <a:blip r:embed="rId2" cstate="print"/>
          <a:stretch>
            <a:fillRect/>
          </a:stretch>
        </p:blipFill>
        <p:spPr>
          <a:xfrm>
            <a:off x="4114800" y="56270"/>
            <a:ext cx="943223" cy="93432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003232" cy="3845023"/>
          </a:xfrm>
        </p:spPr>
        <p:txBody>
          <a:bodyPr>
            <a:noAutofit/>
          </a:bodyPr>
          <a:lstStyle/>
          <a:p>
            <a:pPr algn="just">
              <a:buNone/>
            </a:pPr>
            <a:r>
              <a:rPr lang="en-US" sz="2400" dirty="0" smtClean="0">
                <a:latin typeface="Times New Roman" pitchFamily="18" charset="0"/>
                <a:cs typeface="Times New Roman" pitchFamily="18" charset="0"/>
              </a:rPr>
              <a:t>		An assistant at a doctor's office is frustrated. Patients have not been following the proper procedure for filling their prescriptions; often calling the day they run out of their medicines to request refills. Each time the assistant needs to stop her work to spend time looking up patient records, getting the doctor's approval and calling pharmacies. To determine how much of a problem the last-minute phone calls are becoming, she decides to keep track of the types of phone calls she receives in week. What type of quality control tool would be ideal?</a:t>
            </a:r>
            <a:endParaRPr lang="en-IN" sz="2400" dirty="0">
              <a:latin typeface="Times New Roman" pitchFamily="18" charset="0"/>
              <a:cs typeface="Times New Roman" pitchFamily="18" charset="0"/>
            </a:endParaRPr>
          </a:p>
        </p:txBody>
      </p:sp>
      <p:sp>
        <p:nvSpPr>
          <p:cNvPr id="7" name="Title 1"/>
          <p:cNvSpPr>
            <a:spLocks noGrp="1"/>
          </p:cNvSpPr>
          <p:nvPr>
            <p:ph type="title"/>
          </p:nvPr>
        </p:nvSpPr>
        <p:spPr>
          <a:xfrm>
            <a:off x="457200" y="274638"/>
            <a:ext cx="8229600" cy="1143000"/>
          </a:xfrm>
        </p:spPr>
        <p:txBody>
          <a:bodyPr>
            <a:normAutofit/>
          </a:bodyPr>
          <a:lstStyle/>
          <a:p>
            <a:r>
              <a:rPr lang="en-US" sz="3200" b="1" dirty="0" smtClean="0">
                <a:solidFill>
                  <a:srgbClr val="FF0000"/>
                </a:solidFill>
                <a:latin typeface="Times New Roman" pitchFamily="18" charset="0"/>
                <a:cs typeface="Times New Roman" pitchFamily="18" charset="0"/>
              </a:rPr>
              <a:t>QC TOOL EXERCISE</a:t>
            </a:r>
            <a:endParaRPr lang="en-IN" sz="3200" b="1" dirty="0">
              <a:solidFill>
                <a:srgbClr val="FF0000"/>
              </a:solidFill>
              <a:latin typeface="Times New Roman" pitchFamily="18" charset="0"/>
              <a:cs typeface="Times New Roman" pitchFamily="18" charset="0"/>
            </a:endParaRPr>
          </a:p>
        </p:txBody>
      </p:sp>
      <p:sp>
        <p:nvSpPr>
          <p:cNvPr id="8" name="Footer Placeholder 3"/>
          <p:cNvSpPr>
            <a:spLocks noGrp="1"/>
          </p:cNvSpPr>
          <p:nvPr>
            <p:ph type="ftr" sz="quarter" idx="11"/>
          </p:nvPr>
        </p:nvSpPr>
        <p:spPr>
          <a:xfrm>
            <a:off x="5652120" y="6520259"/>
            <a:ext cx="3491880" cy="365125"/>
          </a:xfrm>
        </p:spPr>
        <p:txBody>
          <a:bodyPr/>
          <a:lstStyle/>
          <a:p>
            <a:r>
              <a:rPr lang="en-US" dirty="0" smtClean="0">
                <a:latin typeface="Times New Roman" pitchFamily="18" charset="0"/>
                <a:cs typeface="Times New Roman" pitchFamily="18" charset="0"/>
              </a:rPr>
              <a:t>MECHANICAL ENGINEERING -20M41P</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003232" cy="3845023"/>
          </a:xfrm>
        </p:spPr>
        <p:txBody>
          <a:bodyPr>
            <a:noAutofit/>
          </a:bodyPr>
          <a:lstStyle/>
          <a:p>
            <a:pPr algn="just">
              <a:buNone/>
            </a:pPr>
            <a:r>
              <a:rPr lang="en-US" sz="2400" b="1" dirty="0" smtClean="0">
                <a:latin typeface="Times New Roman" pitchFamily="18" charset="0"/>
                <a:cs typeface="Times New Roman" pitchFamily="18" charset="0"/>
              </a:rPr>
              <a:t>	Check sheet</a:t>
            </a:r>
            <a:r>
              <a:rPr lang="en-US" sz="2400" dirty="0" smtClean="0">
                <a:latin typeface="Times New Roman" pitchFamily="18" charset="0"/>
                <a:cs typeface="Times New Roman" pitchFamily="18" charset="0"/>
              </a:rPr>
              <a:t> would be the most ideal quality control tool to use in this situation. Since the secretary will be the only person collecting the data and will be stationed in the same location throughout the week, she can be assured that the data collection will be consistent. Additionally, since the secretary is looking for frequency data, this tool will provide a quick and easy way to determine how frequently the short-notice phone calls are being received.</a:t>
            </a:r>
            <a:endParaRPr lang="en-IN" sz="2400" dirty="0">
              <a:latin typeface="Times New Roman" pitchFamily="18" charset="0"/>
              <a:cs typeface="Times New Roman" pitchFamily="18" charset="0"/>
            </a:endParaRPr>
          </a:p>
        </p:txBody>
      </p:sp>
      <p:sp>
        <p:nvSpPr>
          <p:cNvPr id="7" name="Title 1"/>
          <p:cNvSpPr>
            <a:spLocks noGrp="1"/>
          </p:cNvSpPr>
          <p:nvPr>
            <p:ph type="title"/>
          </p:nvPr>
        </p:nvSpPr>
        <p:spPr>
          <a:xfrm>
            <a:off x="457200" y="274638"/>
            <a:ext cx="8229600" cy="1143000"/>
          </a:xfrm>
        </p:spPr>
        <p:txBody>
          <a:bodyPr>
            <a:normAutofit/>
          </a:bodyPr>
          <a:lstStyle/>
          <a:p>
            <a:r>
              <a:rPr lang="en-US" sz="3200" b="1" dirty="0" smtClean="0">
                <a:solidFill>
                  <a:srgbClr val="FF0000"/>
                </a:solidFill>
                <a:latin typeface="Times New Roman" pitchFamily="18" charset="0"/>
                <a:cs typeface="Times New Roman" pitchFamily="18" charset="0"/>
              </a:rPr>
              <a:t>SOLUTION</a:t>
            </a:r>
            <a:endParaRPr lang="en-IN" sz="3200" dirty="0">
              <a:solidFill>
                <a:srgbClr val="FF0000"/>
              </a:solidFill>
              <a:latin typeface="Times New Roman" pitchFamily="18" charset="0"/>
              <a:cs typeface="Times New Roman" pitchFamily="18" charset="0"/>
            </a:endParaRPr>
          </a:p>
        </p:txBody>
      </p:sp>
      <p:sp>
        <p:nvSpPr>
          <p:cNvPr id="8" name="Footer Placeholder 3"/>
          <p:cNvSpPr>
            <a:spLocks noGrp="1"/>
          </p:cNvSpPr>
          <p:nvPr>
            <p:ph type="ftr" sz="quarter" idx="11"/>
          </p:nvPr>
        </p:nvSpPr>
        <p:spPr>
          <a:xfrm>
            <a:off x="5652120" y="6520259"/>
            <a:ext cx="3491880" cy="365125"/>
          </a:xfrm>
        </p:spPr>
        <p:txBody>
          <a:bodyPr/>
          <a:lstStyle/>
          <a:p>
            <a:r>
              <a:rPr lang="en-US" dirty="0" smtClean="0">
                <a:latin typeface="Times New Roman" pitchFamily="18" charset="0"/>
                <a:cs typeface="Times New Roman" pitchFamily="18" charset="0"/>
              </a:rPr>
              <a:t>MECHANICAL ENGINEERING -20M41P</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pitchFamily="18" charset="0"/>
                <a:cs typeface="Times New Roman" pitchFamily="18" charset="0"/>
              </a:rPr>
              <a:t>Tools and Techniques of QMS</a:t>
            </a:r>
            <a:endParaRPr lang="en-IN" sz="3200" dirty="0">
              <a:latin typeface="Times New Roman" pitchFamily="18" charset="0"/>
              <a:cs typeface="Times New Roman" pitchFamily="18" charset="0"/>
            </a:endParaRPr>
          </a:p>
        </p:txBody>
      </p:sp>
      <p:sp>
        <p:nvSpPr>
          <p:cNvPr id="7" name="Rectangle 6"/>
          <p:cNvSpPr/>
          <p:nvPr/>
        </p:nvSpPr>
        <p:spPr>
          <a:xfrm>
            <a:off x="467544" y="1484784"/>
            <a:ext cx="8208912" cy="4278094"/>
          </a:xfrm>
          <a:prstGeom prst="rect">
            <a:avLst/>
          </a:prstGeom>
        </p:spPr>
        <p:txBody>
          <a:bodyPr wrap="square">
            <a:spAutoFit/>
          </a:bodyPr>
          <a:lstStyle/>
          <a:p>
            <a:pPr algn="just"/>
            <a:r>
              <a:rPr lang="en-US" sz="2800" b="1" u="sng" dirty="0" smtClean="0">
                <a:latin typeface="Times New Roman" pitchFamily="18" charset="0"/>
                <a:cs typeface="Times New Roman" pitchFamily="18" charset="0"/>
              </a:rPr>
              <a:t>Scatter Diagram</a:t>
            </a:r>
          </a:p>
          <a:p>
            <a:pPr algn="just"/>
            <a:endParaRPr lang="en-IN" sz="28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 Scatter Diagram can be used to study the degree of co      relationship exists between the two variables of cause and effect during manufacturing process.</a:t>
            </a:r>
            <a:endParaRPr lang="en-IN"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 Scatter diagram is plotted by taking the cause variable on X-axis and effect variable on Y axis.</a:t>
            </a:r>
            <a:endParaRPr lang="en-IN"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 If greater the degree of co-relation, the more linearity is observed in diagram.</a:t>
            </a:r>
            <a:endParaRPr lang="en-IN"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 If co-relation is weaker, the plotted points will scatter.</a:t>
            </a:r>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
        <p:nvSpPr>
          <p:cNvPr id="9" name="Footer Placeholder 3"/>
          <p:cNvSpPr txBox="1">
            <a:spLocks/>
          </p:cNvSpPr>
          <p:nvPr/>
        </p:nvSpPr>
        <p:spPr>
          <a:xfrm>
            <a:off x="5652120" y="6520259"/>
            <a:ext cx="3491880" cy="365125"/>
          </a:xfrm>
          <a:prstGeom prst="rect">
            <a:avLst/>
          </a:prstGeom>
        </p:spPr>
        <p:txBody>
          <a:bodyPr vert="horz" lIns="91440" tIns="45720" rIns="91440" bIns="45720" rtlCol="0" anchor="ctr"/>
          <a:lstStyle/>
          <a:p>
            <a:r>
              <a:rPr lang="en-US" sz="1200" dirty="0" smtClean="0">
                <a:latin typeface="Times New Roman" pitchFamily="18" charset="0"/>
                <a:cs typeface="Times New Roman" pitchFamily="18" charset="0"/>
              </a:rPr>
              <a:t>MECHANICAL ENGINEERING -20M41P</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pitchFamily="18" charset="0"/>
                <a:cs typeface="Times New Roman" pitchFamily="18" charset="0"/>
              </a:rPr>
              <a:t>Tools and Techniques of QMS</a:t>
            </a:r>
            <a:endParaRPr lang="en-IN" sz="3200" dirty="0">
              <a:solidFill>
                <a:srgbClr val="FF0000"/>
              </a:solidFill>
              <a:latin typeface="Times New Roman" pitchFamily="18" charset="0"/>
              <a:cs typeface="Times New Roman" pitchFamily="18" charset="0"/>
            </a:endParaRPr>
          </a:p>
        </p:txBody>
      </p:sp>
      <p:sp>
        <p:nvSpPr>
          <p:cNvPr id="5" name="Footer Placeholder 3"/>
          <p:cNvSpPr txBox="1">
            <a:spLocks/>
          </p:cNvSpPr>
          <p:nvPr/>
        </p:nvSpPr>
        <p:spPr>
          <a:xfrm>
            <a:off x="5652120" y="6520259"/>
            <a:ext cx="3491880" cy="365125"/>
          </a:xfrm>
          <a:prstGeom prst="rect">
            <a:avLst/>
          </a:prstGeom>
        </p:spPr>
        <p:txBody>
          <a:bodyPr vert="horz" lIns="91440" tIns="45720" rIns="91440" bIns="45720" rtlCol="0" anchor="ctr"/>
          <a:lstStyle/>
          <a:p>
            <a:r>
              <a:rPr lang="en-US" sz="1200" dirty="0" smtClean="0">
                <a:latin typeface="Times New Roman" pitchFamily="18" charset="0"/>
                <a:cs typeface="Times New Roman" pitchFamily="18" charset="0"/>
              </a:rPr>
              <a:t>MECHANICAL ENGINEERING -20M41P</a:t>
            </a:r>
            <a:endParaRPr lang="en-US" sz="1200" dirty="0">
              <a:latin typeface="Times New Roman" pitchFamily="18" charset="0"/>
              <a:cs typeface="Times New Roman" pitchFamily="18" charset="0"/>
            </a:endParaRPr>
          </a:p>
        </p:txBody>
      </p:sp>
      <p:pic>
        <p:nvPicPr>
          <p:cNvPr id="14338" name="Picture 28"/>
          <p:cNvPicPr>
            <a:picLocks noChangeAspect="1" noChangeArrowheads="1"/>
          </p:cNvPicPr>
          <p:nvPr/>
        </p:nvPicPr>
        <p:blipFill>
          <a:blip r:embed="rId2" cstate="print"/>
          <a:srcRect/>
          <a:stretch>
            <a:fillRect/>
          </a:stretch>
        </p:blipFill>
        <p:spPr bwMode="auto">
          <a:xfrm>
            <a:off x="899592" y="3645024"/>
            <a:ext cx="7221906" cy="1512168"/>
          </a:xfrm>
          <a:prstGeom prst="rect">
            <a:avLst/>
          </a:prstGeom>
          <a:noFill/>
        </p:spPr>
      </p:pic>
      <p:pic>
        <p:nvPicPr>
          <p:cNvPr id="14337" name="Picture 31"/>
          <p:cNvPicPr>
            <a:picLocks noChangeAspect="1" noChangeArrowheads="1"/>
          </p:cNvPicPr>
          <p:nvPr/>
        </p:nvPicPr>
        <p:blipFill>
          <a:blip r:embed="rId3" cstate="print"/>
          <a:srcRect/>
          <a:stretch>
            <a:fillRect/>
          </a:stretch>
        </p:blipFill>
        <p:spPr bwMode="auto">
          <a:xfrm>
            <a:off x="899592" y="5229200"/>
            <a:ext cx="3844298" cy="1440160"/>
          </a:xfrm>
          <a:prstGeom prst="rect">
            <a:avLst/>
          </a:prstGeom>
          <a:noFill/>
        </p:spPr>
      </p:pic>
      <p:sp>
        <p:nvSpPr>
          <p:cNvPr id="14339" name="Rectangle 3"/>
          <p:cNvSpPr>
            <a:spLocks noChangeArrowheads="1"/>
          </p:cNvSpPr>
          <p:nvPr/>
        </p:nvSpPr>
        <p:spPr bwMode="auto">
          <a:xfrm>
            <a:off x="683568" y="1628800"/>
            <a:ext cx="8100392"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Example: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a:t>
            </a:r>
            <a:r>
              <a:rPr kumimoji="0" lang="en-US" sz="24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As production speed increases, so number of defects increases. This is Positive Co relation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  As worker training increases, so number of defects decreases. This is Negative Co relation.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4340" name="Rectangle 4"/>
          <p:cNvSpPr>
            <a:spLocks noChangeArrowheads="1"/>
          </p:cNvSpPr>
          <p:nvPr/>
        </p:nvSpPr>
        <p:spPr bwMode="auto">
          <a:xfrm>
            <a:off x="0" y="1562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41" name="Rectangle 5"/>
          <p:cNvSpPr>
            <a:spLocks noChangeArrowheads="1"/>
          </p:cNvSpPr>
          <p:nvPr/>
        </p:nvSpPr>
        <p:spPr bwMode="auto">
          <a:xfrm>
            <a:off x="0" y="3200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pitchFamily="18" charset="0"/>
                <a:cs typeface="Times New Roman" pitchFamily="18" charset="0"/>
              </a:rPr>
              <a:t>QC TOOL EXERCISE:</a:t>
            </a:r>
            <a:endParaRPr lang="en-IN" sz="3200" b="1" dirty="0">
              <a:solidFill>
                <a:srgbClr val="FF0000"/>
              </a:solidFill>
              <a:latin typeface="Times New Roman" pitchFamily="18" charset="0"/>
              <a:cs typeface="Times New Roman" pitchFamily="18" charset="0"/>
            </a:endParaRPr>
          </a:p>
        </p:txBody>
      </p:sp>
      <p:sp>
        <p:nvSpPr>
          <p:cNvPr id="7" name="Rectangle 6"/>
          <p:cNvSpPr/>
          <p:nvPr/>
        </p:nvSpPr>
        <p:spPr>
          <a:xfrm>
            <a:off x="467544" y="1484784"/>
            <a:ext cx="8208912" cy="3785652"/>
          </a:xfrm>
          <a:prstGeom prst="rect">
            <a:avLst/>
          </a:prstGeom>
        </p:spPr>
        <p:txBody>
          <a:bodyPr wrap="square">
            <a:spAutoFit/>
          </a:bodyPr>
          <a:lstStyle/>
          <a:p>
            <a:pPr algn="just"/>
            <a:r>
              <a:rPr lang="en-US" sz="2400" dirty="0" smtClean="0">
                <a:latin typeface="Times New Roman" pitchFamily="18" charset="0"/>
                <a:cs typeface="Times New Roman" pitchFamily="18" charset="0"/>
              </a:rPr>
              <a:t>Bill, a sixth-grade student, needs to select a science fair project. While shopping with his mother, he notices that she always buys the most expensive paper towels. She says that these absorb the most liquid when cleaning. Bill wants to see if this relationship between cost and absorbency exists, so he decides to design a science fair project around this question. In his experiment, he examines the relationship between the cost of paper towels and their absorbency capabilities. What type 00 quality control tool would be ideal for analyzing this?</a:t>
            </a:r>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
        <p:nvSpPr>
          <p:cNvPr id="9" name="Footer Placeholder 3"/>
          <p:cNvSpPr txBox="1">
            <a:spLocks/>
          </p:cNvSpPr>
          <p:nvPr/>
        </p:nvSpPr>
        <p:spPr>
          <a:xfrm>
            <a:off x="5652120" y="6520259"/>
            <a:ext cx="3491880" cy="365125"/>
          </a:xfrm>
          <a:prstGeom prst="rect">
            <a:avLst/>
          </a:prstGeom>
        </p:spPr>
        <p:txBody>
          <a:bodyPr vert="horz" lIns="91440" tIns="45720" rIns="91440" bIns="45720" rtlCol="0" anchor="ctr"/>
          <a:lstStyle/>
          <a:p>
            <a:r>
              <a:rPr lang="en-US" sz="1200" dirty="0" smtClean="0">
                <a:latin typeface="Times New Roman" pitchFamily="18" charset="0"/>
                <a:cs typeface="Times New Roman" pitchFamily="18" charset="0"/>
              </a:rPr>
              <a:t>MECHANICAL ENGINEERING -20M41P</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pitchFamily="18" charset="0"/>
                <a:cs typeface="Times New Roman" pitchFamily="18" charset="0"/>
              </a:rPr>
              <a:t>SOLUTION</a:t>
            </a:r>
            <a:endParaRPr lang="en-IN" sz="3200" dirty="0">
              <a:latin typeface="Times New Roman" pitchFamily="18" charset="0"/>
              <a:cs typeface="Times New Roman" pitchFamily="18" charset="0"/>
            </a:endParaRPr>
          </a:p>
        </p:txBody>
      </p:sp>
      <p:sp>
        <p:nvSpPr>
          <p:cNvPr id="7" name="Rectangle 6"/>
          <p:cNvSpPr/>
          <p:nvPr/>
        </p:nvSpPr>
        <p:spPr>
          <a:xfrm>
            <a:off x="467544" y="1484784"/>
            <a:ext cx="8208912" cy="1938992"/>
          </a:xfrm>
          <a:prstGeom prst="rect">
            <a:avLst/>
          </a:prstGeom>
        </p:spPr>
        <p:txBody>
          <a:bodyPr wrap="square">
            <a:spAutoFit/>
          </a:bodyPr>
          <a:lstStyle/>
          <a:p>
            <a:pPr algn="just"/>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scatter diagram</a:t>
            </a:r>
            <a:r>
              <a:rPr lang="en-US" sz="2400" dirty="0" smtClean="0">
                <a:latin typeface="Times New Roman" pitchFamily="18" charset="0"/>
                <a:cs typeface="Times New Roman" pitchFamily="18" charset="0"/>
              </a:rPr>
              <a:t> would be the best choice for comparing two variables to determine if there is a logical relationship. In this case, Bill should be able to determine if there is, in fact, a positive correlation between paper towel cost and absorbency as his mother suggests, by using a scatter diagram</a:t>
            </a:r>
            <a:endParaRPr lang="en-IN" sz="2400" dirty="0">
              <a:latin typeface="Times New Roman" pitchFamily="18" charset="0"/>
              <a:cs typeface="Times New Roman" pitchFamily="18" charset="0"/>
            </a:endParaRPr>
          </a:p>
        </p:txBody>
      </p:sp>
      <p:sp>
        <p:nvSpPr>
          <p:cNvPr id="9" name="Footer Placeholder 3"/>
          <p:cNvSpPr txBox="1">
            <a:spLocks/>
          </p:cNvSpPr>
          <p:nvPr/>
        </p:nvSpPr>
        <p:spPr>
          <a:xfrm>
            <a:off x="5652120" y="6520259"/>
            <a:ext cx="3491880" cy="365125"/>
          </a:xfrm>
          <a:prstGeom prst="rect">
            <a:avLst/>
          </a:prstGeom>
        </p:spPr>
        <p:txBody>
          <a:bodyPr vert="horz" lIns="91440" tIns="45720" rIns="91440" bIns="45720" rtlCol="0" anchor="ctr"/>
          <a:lstStyle/>
          <a:p>
            <a:r>
              <a:rPr lang="en-US" sz="1200" dirty="0" smtClean="0">
                <a:latin typeface="Times New Roman" pitchFamily="18" charset="0"/>
                <a:cs typeface="Times New Roman" pitchFamily="18" charset="0"/>
              </a:rPr>
              <a:t>MECHANICAL ENGINEERING -20M41P</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pitchFamily="18" charset="0"/>
                <a:cs typeface="Times New Roman" pitchFamily="18" charset="0"/>
              </a:rPr>
              <a:t>Tools and Techniques of QMS</a:t>
            </a:r>
            <a:endParaRPr lang="en-IN"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67544" y="1340768"/>
            <a:ext cx="8229600" cy="4525963"/>
          </a:xfrm>
        </p:spPr>
        <p:txBody>
          <a:bodyPr>
            <a:noAutofit/>
          </a:bodyPr>
          <a:lstStyle/>
          <a:p>
            <a:pPr algn="just">
              <a:buNone/>
            </a:pPr>
            <a:r>
              <a:rPr lang="en-US" sz="2400" b="1" u="sng" dirty="0" smtClean="0">
                <a:latin typeface="Times New Roman" pitchFamily="18" charset="0"/>
                <a:cs typeface="Times New Roman" pitchFamily="18" charset="0"/>
              </a:rPr>
              <a:t>Five Whys</a:t>
            </a:r>
            <a:r>
              <a:rPr lang="en-US" sz="2400" b="1" dirty="0" smtClean="0">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It is an iterative interrogative technique used to explore the cause and effect relationship underlying a particular problem.</a:t>
            </a:r>
            <a:endParaRPr lang="en-IN"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The primary goal of technique is to determine the root cause of a defect or problem repeating the question “Why?” Each answer forms the basis of the next question.</a:t>
            </a:r>
            <a:endParaRPr lang="en-IN" sz="2400" dirty="0" smtClean="0">
              <a:latin typeface="Times New Roman" pitchFamily="18" charset="0"/>
              <a:cs typeface="Times New Roman" pitchFamily="18" charset="0"/>
            </a:endParaRPr>
          </a:p>
          <a:p>
            <a:pPr lvl="0" algn="just"/>
            <a:r>
              <a:rPr lang="en-US" sz="2400" dirty="0" err="1" smtClean="0">
                <a:latin typeface="Times New Roman" pitchFamily="18" charset="0"/>
                <a:cs typeface="Times New Roman" pitchFamily="18" charset="0"/>
              </a:rPr>
              <a:t>Sakichi</a:t>
            </a:r>
            <a:r>
              <a:rPr lang="en-US" sz="2400" dirty="0" smtClean="0">
                <a:latin typeface="Times New Roman" pitchFamily="18" charset="0"/>
                <a:cs typeface="Times New Roman" pitchFamily="18" charset="0"/>
              </a:rPr>
              <a:t> Toyoda, the Japanese industrialist developed this technique in 1930. </a:t>
            </a:r>
            <a:endParaRPr lang="en-IN"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5 whys are used for troubleshooting, quality improvement, and problem solving, but it is most effective when used to resolve simple or moderately difficult problems.</a:t>
            </a:r>
            <a:endParaRPr lang="en-IN"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To develop a better and more detailed understanding of the problem.</a:t>
            </a:r>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
        <p:nvSpPr>
          <p:cNvPr id="5" name="Footer Placeholder 3"/>
          <p:cNvSpPr txBox="1">
            <a:spLocks/>
          </p:cNvSpPr>
          <p:nvPr/>
        </p:nvSpPr>
        <p:spPr>
          <a:xfrm>
            <a:off x="5652120" y="6492875"/>
            <a:ext cx="3491880" cy="365125"/>
          </a:xfrm>
          <a:prstGeom prst="rect">
            <a:avLst/>
          </a:prstGeom>
        </p:spPr>
        <p:txBody>
          <a:bodyPr vert="horz" lIns="91440" tIns="45720" rIns="91440" bIns="45720" rtlCol="0" anchor="ctr"/>
          <a:lstStyle/>
          <a:p>
            <a:r>
              <a:rPr lang="en-US" sz="1200" dirty="0" smtClean="0">
                <a:latin typeface="Times New Roman" pitchFamily="18" charset="0"/>
                <a:cs typeface="Times New Roman" pitchFamily="18" charset="0"/>
              </a:rPr>
              <a:t>MECHANICAL ENGINEERING -20M41P</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pitchFamily="18" charset="0"/>
                <a:cs typeface="Times New Roman" pitchFamily="18" charset="0"/>
              </a:rPr>
              <a:t>Tools and Techniques of QMS</a:t>
            </a:r>
            <a:endParaRPr lang="en-IN" sz="3200" dirty="0">
              <a:solidFill>
                <a:srgbClr val="FF0000"/>
              </a:solidFill>
              <a:latin typeface="Times New Roman" pitchFamily="18" charset="0"/>
              <a:cs typeface="Times New Roman" pitchFamily="18" charset="0"/>
            </a:endParaRPr>
          </a:p>
        </p:txBody>
      </p:sp>
      <p:sp>
        <p:nvSpPr>
          <p:cNvPr id="5" name="Footer Placeholder 3"/>
          <p:cNvSpPr txBox="1">
            <a:spLocks/>
          </p:cNvSpPr>
          <p:nvPr/>
        </p:nvSpPr>
        <p:spPr>
          <a:xfrm>
            <a:off x="5652120" y="6492875"/>
            <a:ext cx="3491880" cy="365125"/>
          </a:xfrm>
          <a:prstGeom prst="rect">
            <a:avLst/>
          </a:prstGeom>
        </p:spPr>
        <p:txBody>
          <a:bodyPr vert="horz" lIns="91440" tIns="45720" rIns="91440" bIns="45720" rtlCol="0" anchor="ctr"/>
          <a:lstStyle/>
          <a:p>
            <a:r>
              <a:rPr lang="en-US" sz="1200" dirty="0" smtClean="0">
                <a:latin typeface="Times New Roman" pitchFamily="18" charset="0"/>
                <a:cs typeface="Times New Roman" pitchFamily="18" charset="0"/>
              </a:rPr>
              <a:t>MECHANICAL ENGINEERING -20M41P</a:t>
            </a:r>
            <a:endParaRPr lang="en-US" sz="1200" dirty="0">
              <a:latin typeface="Times New Roman" pitchFamily="18" charset="0"/>
              <a:cs typeface="Times New Roman" pitchFamily="18" charset="0"/>
            </a:endParaRPr>
          </a:p>
        </p:txBody>
      </p:sp>
      <p:sp>
        <p:nvSpPr>
          <p:cNvPr id="12290" name="Rectangle 2"/>
          <p:cNvSpPr>
            <a:spLocks noChangeArrowheads="1"/>
          </p:cNvSpPr>
          <p:nvPr/>
        </p:nvSpPr>
        <p:spPr bwMode="auto">
          <a:xfrm>
            <a:off x="971600" y="1363442"/>
            <a:ext cx="4824536" cy="2539157"/>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Procedure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Form a team</a:t>
            </a:r>
            <a:endPar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Define the problem.</a:t>
            </a:r>
            <a:endPar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 Ask Why?</a:t>
            </a:r>
            <a:endPar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2289" name="Picture 34"/>
          <p:cNvPicPr>
            <a:picLocks noChangeAspect="1" noChangeArrowheads="1"/>
          </p:cNvPicPr>
          <p:nvPr/>
        </p:nvPicPr>
        <p:blipFill>
          <a:blip r:embed="rId2" cstate="print"/>
          <a:srcRect/>
          <a:stretch>
            <a:fillRect/>
          </a:stretch>
        </p:blipFill>
        <p:spPr bwMode="auto">
          <a:xfrm>
            <a:off x="2555776" y="3248885"/>
            <a:ext cx="5904656" cy="3063040"/>
          </a:xfrm>
          <a:prstGeom prst="rect">
            <a:avLst/>
          </a:prstGeom>
          <a:noFill/>
        </p:spPr>
      </p:pic>
      <p:sp>
        <p:nvSpPr>
          <p:cNvPr id="12291" name="Rectangle 3"/>
          <p:cNvSpPr>
            <a:spLocks noChangeArrowheads="1"/>
          </p:cNvSpPr>
          <p:nvPr/>
        </p:nvSpPr>
        <p:spPr bwMode="auto">
          <a:xfrm>
            <a:off x="0" y="2828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94179D-E708-063F-7068-7909E80CA815}"/>
              </a:ext>
            </a:extLst>
          </p:cNvPr>
          <p:cNvSpPr>
            <a:spLocks noGrp="1"/>
          </p:cNvSpPr>
          <p:nvPr>
            <p:ph sz="quarter" idx="4294967295"/>
          </p:nvPr>
        </p:nvSpPr>
        <p:spPr>
          <a:xfrm>
            <a:off x="251520" y="476672"/>
            <a:ext cx="8712968" cy="6120680"/>
          </a:xfrm>
        </p:spPr>
        <p:txBody>
          <a:bodyPr>
            <a:normAutofit fontScale="77500" lnSpcReduction="20000"/>
          </a:bodyPr>
          <a:lstStyle/>
          <a:p>
            <a:pPr>
              <a:buFont typeface="Wingdings" panose="05000000000000000000" pitchFamily="2" charset="2"/>
              <a:buChar char="q"/>
            </a:pPr>
            <a:r>
              <a:rPr lang="en-US" sz="2400" b="1" dirty="0"/>
              <a:t> </a:t>
            </a:r>
            <a:r>
              <a:rPr lang="en-US" sz="3100" b="1" dirty="0"/>
              <a:t>Kaizen and Continuous Improvement </a:t>
            </a:r>
            <a:r>
              <a:rPr lang="en-US" sz="2400" b="1" dirty="0"/>
              <a:t>:</a:t>
            </a:r>
          </a:p>
          <a:p>
            <a:pPr>
              <a:lnSpc>
                <a:spcPct val="160000"/>
              </a:lnSpc>
              <a:buFont typeface="Wingdings" panose="05000000000000000000" pitchFamily="2" charset="2"/>
              <a:buChar char="§"/>
            </a:pPr>
            <a:r>
              <a:rPr lang="en-US" sz="3100" dirty="0"/>
              <a:t>Kaizen is as continuous improvement and is originally a Japanese management concept for incremental change.</a:t>
            </a:r>
          </a:p>
          <a:p>
            <a:pPr>
              <a:lnSpc>
                <a:spcPct val="160000"/>
              </a:lnSpc>
              <a:buFont typeface="Wingdings" panose="05000000000000000000" pitchFamily="2" charset="2"/>
              <a:buChar char="§"/>
            </a:pPr>
            <a:r>
              <a:rPr lang="en-US" sz="3100" dirty="0"/>
              <a:t>Kaizen literally means 'change' (kai) to become 'Good' (Zen). </a:t>
            </a:r>
          </a:p>
          <a:p>
            <a:pPr>
              <a:lnSpc>
                <a:spcPct val="160000"/>
              </a:lnSpc>
              <a:buFont typeface="Wingdings" panose="05000000000000000000" pitchFamily="2" charset="2"/>
              <a:buChar char="§"/>
            </a:pPr>
            <a:r>
              <a:rPr lang="en-US" sz="3100" dirty="0"/>
              <a:t>It is culture of sustained continuous improvement focusing on eliminating waste, in all systems and processes of an organization. </a:t>
            </a:r>
          </a:p>
          <a:p>
            <a:pPr marL="0" lvl="0" indent="0" eaLnBrk="0" fontAlgn="base" hangingPunct="0">
              <a:spcBef>
                <a:spcPct val="0"/>
              </a:spcBef>
              <a:spcAft>
                <a:spcPct val="0"/>
              </a:spcAft>
              <a:buNone/>
            </a:pPr>
            <a:endParaRPr lang="en-US" altLang="en-US" sz="3100" dirty="0" smtClean="0"/>
          </a:p>
          <a:p>
            <a:pPr marL="0" lvl="0" indent="0" eaLnBrk="0" fontAlgn="base" hangingPunct="0">
              <a:spcBef>
                <a:spcPct val="0"/>
              </a:spcBef>
              <a:spcAft>
                <a:spcPct val="0"/>
              </a:spcAft>
              <a:buNone/>
            </a:pPr>
            <a:r>
              <a:rPr lang="en-US" altLang="en-US" sz="3100" dirty="0" smtClean="0"/>
              <a:t>How </a:t>
            </a:r>
            <a:r>
              <a:rPr lang="en-US" altLang="en-US" sz="3100" dirty="0"/>
              <a:t>does Kaizen work?</a:t>
            </a:r>
          </a:p>
          <a:p>
            <a:pPr marL="0" lvl="0" indent="0" eaLnBrk="0" fontAlgn="base" hangingPunct="0">
              <a:spcBef>
                <a:spcPct val="0"/>
              </a:spcBef>
              <a:spcAft>
                <a:spcPct val="0"/>
              </a:spcAft>
              <a:buFontTx/>
              <a:buChar char="•"/>
            </a:pPr>
            <a:r>
              <a:rPr lang="en-US" altLang="en-US" sz="3100" dirty="0"/>
              <a:t>Employees at all levels work together to identify problems and eliminate their root causes </a:t>
            </a:r>
          </a:p>
          <a:p>
            <a:pPr marL="0" lvl="0" indent="0" eaLnBrk="0" fontAlgn="base" hangingPunct="0">
              <a:spcBef>
                <a:spcPct val="0"/>
              </a:spcBef>
              <a:spcAft>
                <a:spcPct val="0"/>
              </a:spcAft>
              <a:buFontTx/>
              <a:buChar char="•"/>
            </a:pPr>
            <a:r>
              <a:rPr lang="en-US" altLang="en-US" sz="3100" dirty="0"/>
              <a:t>Small, incremental changes are made over time to create big results </a:t>
            </a:r>
          </a:p>
          <a:p>
            <a:pPr marL="0" lvl="0" indent="0" eaLnBrk="0" fontAlgn="base" hangingPunct="0">
              <a:spcBef>
                <a:spcPct val="0"/>
              </a:spcBef>
              <a:spcAft>
                <a:spcPct val="0"/>
              </a:spcAft>
              <a:buFontTx/>
              <a:buChar char="•"/>
            </a:pPr>
            <a:r>
              <a:rPr lang="en-US" altLang="en-US" sz="3100" dirty="0"/>
              <a:t>The PDCA (Plan-Do-Check-Act) cycle is used to systematically test solutions, assess results, and implement the best ones</a:t>
            </a:r>
            <a:r>
              <a:rPr lang="en-US" altLang="en-US" dirty="0">
                <a:solidFill>
                  <a:srgbClr val="001D35"/>
                </a:solidFill>
                <a:latin typeface="Google Sans"/>
              </a:rPr>
              <a:t> </a:t>
            </a:r>
          </a:p>
        </p:txBody>
      </p:sp>
    </p:spTree>
    <p:extLst>
      <p:ext uri="{BB962C8B-B14F-4D97-AF65-F5344CB8AC3E}">
        <p14:creationId xmlns:p14="http://schemas.microsoft.com/office/powerpoint/2010/main" val="2472964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1685E1-71AA-F6ED-47FF-CF227FAED35C}"/>
              </a:ext>
            </a:extLst>
          </p:cNvPr>
          <p:cNvSpPr>
            <a:spLocks noGrp="1"/>
          </p:cNvSpPr>
          <p:nvPr>
            <p:ph sz="quarter" idx="4294967295"/>
          </p:nvPr>
        </p:nvSpPr>
        <p:spPr>
          <a:xfrm>
            <a:off x="0" y="0"/>
            <a:ext cx="8240414" cy="6669360"/>
          </a:xfrm>
        </p:spPr>
        <p:txBody>
          <a:bodyPr>
            <a:normAutofit fontScale="92500"/>
          </a:bodyPr>
          <a:lstStyle/>
          <a:p>
            <a:pPr marL="0" indent="0">
              <a:lnSpc>
                <a:spcPct val="200000"/>
              </a:lnSpc>
              <a:buNone/>
            </a:pPr>
            <a:r>
              <a:rPr lang="en-US" sz="3500" b="1" dirty="0"/>
              <a:t>The three key elements of kaizen are :</a:t>
            </a:r>
          </a:p>
          <a:p>
            <a:pPr marL="0" indent="0">
              <a:lnSpc>
                <a:spcPct val="200000"/>
              </a:lnSpc>
              <a:buNone/>
            </a:pPr>
            <a:r>
              <a:rPr lang="en-US" sz="2400" dirty="0" smtClean="0"/>
              <a:t>1 </a:t>
            </a:r>
            <a:r>
              <a:rPr lang="en-US" sz="2400" b="1" dirty="0"/>
              <a:t>Elimination of waste and inefficiency.</a:t>
            </a:r>
          </a:p>
          <a:p>
            <a:pPr marL="0" indent="0">
              <a:lnSpc>
                <a:spcPct val="200000"/>
              </a:lnSpc>
              <a:buNone/>
            </a:pPr>
            <a:r>
              <a:rPr lang="en-US" sz="2400" dirty="0" smtClean="0"/>
              <a:t>2 </a:t>
            </a:r>
            <a:r>
              <a:rPr lang="en-US" sz="2400" b="1" dirty="0"/>
              <a:t>The kaizen 5s framework for good house keeping</a:t>
            </a:r>
            <a:r>
              <a:rPr lang="en-US" sz="2400" dirty="0" smtClean="0"/>
              <a:t>.</a:t>
            </a:r>
          </a:p>
          <a:p>
            <a:r>
              <a:rPr lang="en-US" sz="2400" b="1" dirty="0" err="1"/>
              <a:t>Seiri</a:t>
            </a:r>
            <a:r>
              <a:rPr lang="en-US" sz="2400" b="1" dirty="0"/>
              <a:t>/Sort (organize).</a:t>
            </a:r>
            <a:r>
              <a:rPr lang="en-US" sz="2400" dirty="0"/>
              <a:t> Separate necessary workplace items from unnecessary ones and remove unnecessary items.</a:t>
            </a:r>
          </a:p>
          <a:p>
            <a:r>
              <a:rPr lang="en-US" sz="2400" b="1" dirty="0" err="1"/>
              <a:t>Seiton</a:t>
            </a:r>
            <a:r>
              <a:rPr lang="en-US" sz="2400" b="1" dirty="0"/>
              <a:t>/Set in order (create orderliness).</a:t>
            </a:r>
            <a:r>
              <a:rPr lang="en-US" sz="2400" dirty="0"/>
              <a:t> Arrange items to allow for easy access in the way that makes the most sense for work.</a:t>
            </a:r>
          </a:p>
          <a:p>
            <a:r>
              <a:rPr lang="en-US" sz="2400" b="1" dirty="0" err="1"/>
              <a:t>Seiso</a:t>
            </a:r>
            <a:r>
              <a:rPr lang="en-US" sz="2400" b="1" dirty="0"/>
              <a:t>/Shine (cleanliness).</a:t>
            </a:r>
            <a:r>
              <a:rPr lang="en-US" sz="2400" dirty="0"/>
              <a:t> Keep the workspace clean and tidy.</a:t>
            </a:r>
          </a:p>
          <a:p>
            <a:r>
              <a:rPr lang="en-US" sz="2400" b="1" dirty="0" err="1"/>
              <a:t>Seiketsu</a:t>
            </a:r>
            <a:r>
              <a:rPr lang="en-US" sz="2400" b="1" dirty="0"/>
              <a:t>/Standardize (standardized cleaning).</a:t>
            </a:r>
            <a:r>
              <a:rPr lang="en-US" sz="2400" dirty="0"/>
              <a:t> Systematize workplace cleanup best practices.</a:t>
            </a:r>
          </a:p>
          <a:p>
            <a:r>
              <a:rPr lang="en-US" sz="2400" b="1" dirty="0" err="1"/>
              <a:t>Shitsuke</a:t>
            </a:r>
            <a:r>
              <a:rPr lang="en-US" sz="2400" b="1" dirty="0"/>
              <a:t>/Sustain (discipline).</a:t>
            </a:r>
            <a:r>
              <a:rPr lang="en-US" sz="2400" dirty="0"/>
              <a:t> Keep the effort going.</a:t>
            </a:r>
          </a:p>
          <a:p>
            <a:pPr marL="0" indent="0">
              <a:lnSpc>
                <a:spcPct val="200000"/>
              </a:lnSpc>
              <a:buNone/>
            </a:pPr>
            <a:r>
              <a:rPr lang="en-US" sz="2400" dirty="0" smtClean="0"/>
              <a:t>3. </a:t>
            </a:r>
            <a:r>
              <a:rPr lang="en-US" sz="2400" b="1" dirty="0"/>
              <a:t>Standardization.</a:t>
            </a:r>
            <a:endParaRPr lang="en-IN" sz="2400" b="1" dirty="0"/>
          </a:p>
        </p:txBody>
      </p:sp>
    </p:spTree>
    <p:extLst>
      <p:ext uri="{BB962C8B-B14F-4D97-AF65-F5344CB8AC3E}">
        <p14:creationId xmlns:p14="http://schemas.microsoft.com/office/powerpoint/2010/main" val="4021303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buNone/>
            </a:pPr>
            <a:r>
              <a:rPr lang="en-US" sz="2800" b="1" u="sng" dirty="0" smtClean="0">
                <a:latin typeface="Times New Roman" pitchFamily="18" charset="0"/>
                <a:cs typeface="Times New Roman" pitchFamily="18" charset="0"/>
              </a:rPr>
              <a:t>Pareto Chart</a:t>
            </a:r>
            <a:endParaRPr lang="en-IN" sz="28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1. Pareto Analysis is a technique used to identify quality problems based on their degree of importance.</a:t>
            </a:r>
            <a:endParaRPr lang="en-IN"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2. Pareto chart can be used to detect and present quality problems in increasing order of percentage of defects.</a:t>
            </a:r>
            <a:endParaRPr lang="en-IN"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3. The Pareto Analysis suggests that most of the problems arise from relatively few defects or causes.</a:t>
            </a:r>
            <a:endParaRPr lang="en-IN"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4. Pareto Analysis is called as 80:20 Rules indicating that 80% of the problems emerge from hardly 20% of the causes such as machine failure, service delay etc.</a:t>
            </a:r>
            <a:endParaRPr lang="en-IN"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5. Pareto Chart helps to locate most important problem that needs to be given immediate action.</a:t>
            </a:r>
            <a:endParaRPr lang="en-IN" sz="2400" dirty="0" smtClean="0">
              <a:latin typeface="Times New Roman" pitchFamily="18" charset="0"/>
              <a:cs typeface="Times New Roman" pitchFamily="18" charset="0"/>
            </a:endParaRPr>
          </a:p>
          <a:p>
            <a:pPr algn="just">
              <a:buNone/>
            </a:pPr>
            <a:endParaRPr lang="en-IN" sz="2400" dirty="0">
              <a:latin typeface="Times New Roman" pitchFamily="18" charset="0"/>
              <a:cs typeface="Times New Roman" pitchFamily="18" charset="0"/>
            </a:endParaRPr>
          </a:p>
        </p:txBody>
      </p:sp>
      <p:sp>
        <p:nvSpPr>
          <p:cNvPr id="6" name="Footer Placeholder 3"/>
          <p:cNvSpPr>
            <a:spLocks noGrp="1"/>
          </p:cNvSpPr>
          <p:nvPr>
            <p:ph type="ftr" sz="quarter" idx="11"/>
          </p:nvPr>
        </p:nvSpPr>
        <p:spPr>
          <a:xfrm>
            <a:off x="5652120" y="6492875"/>
            <a:ext cx="3491880" cy="365125"/>
          </a:xfrm>
        </p:spPr>
        <p:txBody>
          <a:bodyPr/>
          <a:lstStyle/>
          <a:p>
            <a:r>
              <a:rPr lang="en-US" dirty="0" smtClean="0">
                <a:latin typeface="Times New Roman" pitchFamily="18" charset="0"/>
                <a:cs typeface="Times New Roman" pitchFamily="18" charset="0"/>
              </a:rPr>
              <a:t>MECHANICAL ENGINEERING -20ME41P</a:t>
            </a:r>
            <a:endParaRPr lang="en-US" dirty="0">
              <a:latin typeface="Times New Roman" pitchFamily="18" charset="0"/>
              <a:cs typeface="Times New Roman" pitchFamily="18" charset="0"/>
            </a:endParaRPr>
          </a:p>
        </p:txBody>
      </p:sp>
      <p:sp>
        <p:nvSpPr>
          <p:cNvPr id="9" name="Title 1"/>
          <p:cNvSpPr>
            <a:spLocks noGrp="1"/>
          </p:cNvSpPr>
          <p:nvPr>
            <p:ph type="title"/>
          </p:nvPr>
        </p:nvSpPr>
        <p:spPr>
          <a:xfrm>
            <a:off x="457200" y="274638"/>
            <a:ext cx="8229600" cy="1143000"/>
          </a:xfrm>
        </p:spPr>
        <p:txBody>
          <a:bodyPr>
            <a:normAutofit/>
          </a:bodyPr>
          <a:lstStyle/>
          <a:p>
            <a:pPr>
              <a:lnSpc>
                <a:spcPct val="150000"/>
              </a:lnSpc>
              <a:spcAft>
                <a:spcPts val="1000"/>
              </a:spcAft>
            </a:pPr>
            <a:r>
              <a:rPr lang="en-US" sz="3200" b="1" dirty="0" smtClean="0">
                <a:solidFill>
                  <a:srgbClr val="FF0000"/>
                </a:solidFill>
                <a:latin typeface="Times New Roman" pitchFamily="18" charset="0"/>
                <a:cs typeface="Times New Roman" pitchFamily="18" charset="0"/>
              </a:rPr>
              <a:t>Tools and Techniques of QMS</a:t>
            </a:r>
            <a:endParaRPr lang="en-IN" sz="3200" dirty="0" smtClean="0">
              <a:solidFill>
                <a:srgbClr val="FF0000"/>
              </a:solidFill>
              <a:ea typeface="Calibri"/>
              <a:cs typeface="Times New Roman"/>
            </a:endParaRPr>
          </a:p>
        </p:txBody>
      </p:sp>
    </p:spTree>
    <p:extLst>
      <p:ext uri="{BB962C8B-B14F-4D97-AF65-F5344CB8AC3E}">
        <p14:creationId xmlns:p14="http://schemas.microsoft.com/office/powerpoint/2010/main" val="973568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C73EB8-423D-4DC3-27BD-A0631A158BCE}"/>
              </a:ext>
            </a:extLst>
          </p:cNvPr>
          <p:cNvSpPr>
            <a:spLocks noGrp="1"/>
          </p:cNvSpPr>
          <p:nvPr>
            <p:ph sz="quarter" idx="4294967295"/>
          </p:nvPr>
        </p:nvSpPr>
        <p:spPr>
          <a:xfrm>
            <a:off x="179512" y="116632"/>
            <a:ext cx="8848315" cy="6741368"/>
          </a:xfrm>
        </p:spPr>
        <p:txBody>
          <a:bodyPr>
            <a:normAutofit/>
          </a:bodyPr>
          <a:lstStyle/>
          <a:p>
            <a:pPr>
              <a:buFont typeface="Wingdings" panose="05000000000000000000" pitchFamily="2" charset="2"/>
              <a:buChar char="q"/>
            </a:pPr>
            <a:r>
              <a:rPr lang="en-US" sz="2250" b="1" dirty="0"/>
              <a:t> Classification of Kaizen :</a:t>
            </a:r>
          </a:p>
          <a:p>
            <a:pPr>
              <a:lnSpc>
                <a:spcPct val="170000"/>
              </a:lnSpc>
              <a:buFont typeface="Wingdings" panose="05000000000000000000" pitchFamily="2" charset="2"/>
              <a:buChar char="§"/>
            </a:pPr>
            <a:r>
              <a:rPr lang="en-US" sz="1950" dirty="0"/>
              <a:t>Kaizen is classified into kaizen workshop, kaizen blitz and kaizen event. </a:t>
            </a:r>
          </a:p>
          <a:p>
            <a:pPr>
              <a:lnSpc>
                <a:spcPct val="170000"/>
              </a:lnSpc>
              <a:buFont typeface="Wingdings" panose="05000000000000000000" pitchFamily="2" charset="2"/>
              <a:buChar char="§"/>
            </a:pPr>
            <a:r>
              <a:rPr lang="en-US" sz="1950" dirty="0"/>
              <a:t>All the three are team based rapid improvement workshops.</a:t>
            </a:r>
          </a:p>
          <a:p>
            <a:pPr>
              <a:lnSpc>
                <a:spcPct val="170000"/>
              </a:lnSpc>
              <a:buFont typeface="Wingdings" panose="05000000000000000000" pitchFamily="2" charset="2"/>
              <a:buChar char="§"/>
            </a:pPr>
            <a:r>
              <a:rPr lang="en-US" sz="1950" dirty="0"/>
              <a:t>Kaizen events and kaizen workshops are 5 day long : kaizen blizes are shorter kaizen workshops are promoted by Gemba research "GEMBA" is a Japanese word meaning 'real place' where real action takes place. </a:t>
            </a:r>
          </a:p>
          <a:p>
            <a:pPr>
              <a:lnSpc>
                <a:spcPct val="170000"/>
              </a:lnSpc>
              <a:buFont typeface="Wingdings" panose="05000000000000000000" pitchFamily="2" charset="2"/>
              <a:buChar char="§"/>
            </a:pPr>
            <a:r>
              <a:rPr lang="en-US" sz="1950" dirty="0"/>
              <a:t>Therefore, Kaizen applied to GEMBA is called "GEMBAKAIZEN"</a:t>
            </a:r>
          </a:p>
          <a:p>
            <a:pPr>
              <a:lnSpc>
                <a:spcPct val="170000"/>
              </a:lnSpc>
              <a:buFont typeface="Wingdings" panose="05000000000000000000" pitchFamily="2" charset="2"/>
              <a:buChar char="§"/>
            </a:pPr>
            <a:r>
              <a:rPr lang="en-US" sz="1950" dirty="0"/>
              <a:t>Kaizen events refers to consultants. A kaizen blitz is an intensive and focussed approach to process improvement.</a:t>
            </a:r>
            <a:endParaRPr lang="en-IN" sz="1950" dirty="0"/>
          </a:p>
        </p:txBody>
      </p:sp>
    </p:spTree>
    <p:extLst>
      <p:ext uri="{BB962C8B-B14F-4D97-AF65-F5344CB8AC3E}">
        <p14:creationId xmlns:p14="http://schemas.microsoft.com/office/powerpoint/2010/main" val="3252152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9966EC-8F2A-4A9E-B5C0-DC633E1BE4F9}"/>
              </a:ext>
            </a:extLst>
          </p:cNvPr>
          <p:cNvSpPr>
            <a:spLocks noGrp="1"/>
          </p:cNvSpPr>
          <p:nvPr>
            <p:ph sz="quarter" idx="4294967295"/>
          </p:nvPr>
        </p:nvSpPr>
        <p:spPr>
          <a:xfrm>
            <a:off x="685565" y="1412743"/>
            <a:ext cx="7772870" cy="4588007"/>
          </a:xfrm>
        </p:spPr>
        <p:txBody>
          <a:bodyPr>
            <a:normAutofit/>
          </a:bodyPr>
          <a:lstStyle/>
          <a:p>
            <a:pPr>
              <a:buFont typeface="Wingdings" panose="05000000000000000000" pitchFamily="2" charset="2"/>
              <a:buChar char="q"/>
            </a:pPr>
            <a:r>
              <a:rPr lang="en-US" sz="2250" b="1" dirty="0"/>
              <a:t> Steps in Implementation of Kaizen Blitz :</a:t>
            </a:r>
          </a:p>
          <a:p>
            <a:pPr>
              <a:lnSpc>
                <a:spcPct val="170000"/>
              </a:lnSpc>
              <a:buFont typeface="Wingdings" panose="05000000000000000000" pitchFamily="2" charset="2"/>
              <a:buChar char="Ø"/>
            </a:pPr>
            <a:r>
              <a:rPr lang="en-US" sz="1950" dirty="0"/>
              <a:t> Defining the project goal and identifying the problem.</a:t>
            </a:r>
          </a:p>
          <a:p>
            <a:pPr>
              <a:lnSpc>
                <a:spcPct val="170000"/>
              </a:lnSpc>
              <a:buFont typeface="Wingdings" panose="05000000000000000000" pitchFamily="2" charset="2"/>
              <a:buChar char="Ø"/>
            </a:pPr>
            <a:r>
              <a:rPr lang="en-US" sz="1950" dirty="0"/>
              <a:t> Formation of a team.</a:t>
            </a:r>
          </a:p>
          <a:p>
            <a:pPr>
              <a:lnSpc>
                <a:spcPct val="170000"/>
              </a:lnSpc>
              <a:buFont typeface="Wingdings" panose="05000000000000000000" pitchFamily="2" charset="2"/>
              <a:buChar char="Ø"/>
            </a:pPr>
            <a:r>
              <a:rPr lang="en-US" sz="1950" dirty="0"/>
              <a:t> Gathering basic information and measures.</a:t>
            </a:r>
          </a:p>
          <a:p>
            <a:pPr>
              <a:lnSpc>
                <a:spcPct val="170000"/>
              </a:lnSpc>
              <a:buFont typeface="Wingdings" panose="05000000000000000000" pitchFamily="2" charset="2"/>
              <a:buChar char="Ø"/>
            </a:pPr>
            <a:r>
              <a:rPr lang="en-US" sz="1950" dirty="0"/>
              <a:t> Performing brainstorming.</a:t>
            </a:r>
          </a:p>
          <a:p>
            <a:pPr>
              <a:lnSpc>
                <a:spcPct val="170000"/>
              </a:lnSpc>
              <a:buFont typeface="Wingdings" panose="05000000000000000000" pitchFamily="2" charset="2"/>
              <a:buChar char="Ø"/>
            </a:pPr>
            <a:r>
              <a:rPr lang="en-US" sz="1950" dirty="0"/>
              <a:t> Implementation and evaluation of variable alternatives.</a:t>
            </a:r>
          </a:p>
          <a:p>
            <a:pPr>
              <a:lnSpc>
                <a:spcPct val="170000"/>
              </a:lnSpc>
              <a:buFont typeface="Wingdings" panose="05000000000000000000" pitchFamily="2" charset="2"/>
              <a:buChar char="Ø"/>
            </a:pPr>
            <a:r>
              <a:rPr lang="en-US" sz="1950" dirty="0"/>
              <a:t> Selection of the best alternative.</a:t>
            </a:r>
          </a:p>
          <a:p>
            <a:pPr>
              <a:lnSpc>
                <a:spcPct val="170000"/>
              </a:lnSpc>
              <a:buFont typeface="Wingdings" panose="05000000000000000000" pitchFamily="2" charset="2"/>
              <a:buChar char="Ø"/>
            </a:pPr>
            <a:r>
              <a:rPr lang="en-US" sz="1950" dirty="0"/>
              <a:t> Implementation of the best solution.</a:t>
            </a:r>
            <a:endParaRPr lang="en-IN" sz="1950" dirty="0"/>
          </a:p>
        </p:txBody>
      </p:sp>
    </p:spTree>
    <p:extLst>
      <p:ext uri="{BB962C8B-B14F-4D97-AF65-F5344CB8AC3E}">
        <p14:creationId xmlns:p14="http://schemas.microsoft.com/office/powerpoint/2010/main" val="467004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51520" y="990020"/>
            <a:ext cx="8712968" cy="52568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rgbClr val="001D35"/>
              </a:solidFill>
              <a:effectLst/>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smtClean="0">
                <a:ln>
                  <a:noFill/>
                </a:ln>
                <a:solidFill>
                  <a:srgbClr val="001D35"/>
                </a:solidFill>
                <a:effectLst/>
                <a:latin typeface="Garamond" panose="02020404030301010803" pitchFamily="18" charset="0"/>
              </a:rPr>
              <a:t>Kaizen benefits</a:t>
            </a:r>
            <a:r>
              <a:rPr kumimoji="0" lang="en-US" altLang="en-US" sz="3600" b="0" i="0" u="none" strike="noStrike" cap="none" normalizeH="0" baseline="0" dirty="0" smtClean="0">
                <a:ln>
                  <a:noFill/>
                </a:ln>
                <a:solidFill>
                  <a:srgbClr val="001D35"/>
                </a:solidFill>
                <a:effectLst/>
                <a:latin typeface="Garamond" panose="02020404030301010803"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smtClean="0">
                <a:ln>
                  <a:noFill/>
                </a:ln>
                <a:solidFill>
                  <a:srgbClr val="001D35"/>
                </a:solidFill>
                <a:effectLst/>
                <a:latin typeface="Ebrima" panose="02000000000000000000" pitchFamily="2" charset="0"/>
                <a:ea typeface="Ebrima" panose="02000000000000000000" pitchFamily="2" charset="0"/>
                <a:cs typeface="Ebrima" panose="02000000000000000000" pitchFamily="2" charset="0"/>
              </a:rPr>
              <a:t> </a:t>
            </a:r>
            <a:r>
              <a:rPr kumimoji="0" lang="en-US" altLang="en-US" sz="2800" b="0" i="0" u="none" strike="noStrike" cap="none" normalizeH="0" baseline="0" dirty="0" smtClean="0">
                <a:ln>
                  <a:noFill/>
                </a:ln>
                <a:solidFill>
                  <a:srgbClr val="001D35"/>
                </a:solidFill>
                <a:effectLst/>
                <a:latin typeface="Ebrima" panose="02000000000000000000" pitchFamily="2" charset="0"/>
                <a:ea typeface="Ebrima" panose="02000000000000000000" pitchFamily="2" charset="0"/>
                <a:cs typeface="Ebrima" panose="02000000000000000000" pitchFamily="2" charset="0"/>
              </a:rPr>
              <a:t>Improves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001D35"/>
                </a:solidFill>
                <a:effectLst/>
                <a:latin typeface="Ebrima" panose="02000000000000000000" pitchFamily="2" charset="0"/>
                <a:ea typeface="Ebrima" panose="02000000000000000000" pitchFamily="2" charset="0"/>
                <a:cs typeface="Ebrima" panose="02000000000000000000" pitchFamily="2" charset="0"/>
              </a:rPr>
              <a:t> Eliminates waste</a:t>
            </a:r>
          </a:p>
          <a:p>
            <a:pPr>
              <a:buFontTx/>
              <a:buChar char="•"/>
            </a:pPr>
            <a:r>
              <a:rPr lang="en-US" altLang="en-US" sz="2800" dirty="0">
                <a:solidFill>
                  <a:srgbClr val="001D35"/>
                </a:solidFill>
                <a:latin typeface="Ebrima" panose="02000000000000000000" pitchFamily="2" charset="0"/>
                <a:ea typeface="Ebrima" panose="02000000000000000000" pitchFamily="2" charset="0"/>
                <a:cs typeface="Ebrima" panose="02000000000000000000" pitchFamily="2" charset="0"/>
              </a:rPr>
              <a:t>Once kaizen invented it is implemented permanently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001D35"/>
                </a:solidFill>
                <a:effectLst/>
                <a:latin typeface="Ebrima" panose="02000000000000000000" pitchFamily="2" charset="0"/>
                <a:ea typeface="Ebrima" panose="02000000000000000000" pitchFamily="2" charset="0"/>
                <a:cs typeface="Ebrima" panose="02000000000000000000" pitchFamily="2" charset="0"/>
              </a:rPr>
              <a:t> Creates a culture of innovation and progress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001D35"/>
                </a:solidFill>
                <a:effectLst/>
                <a:latin typeface="Ebrima" panose="02000000000000000000" pitchFamily="2" charset="0"/>
                <a:ea typeface="Ebrima" panose="02000000000000000000" pitchFamily="2" charset="0"/>
                <a:cs typeface="Ebrima" panose="02000000000000000000" pitchFamily="2" charset="0"/>
              </a:rPr>
              <a:t> Improves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001D35"/>
                </a:solidFill>
                <a:effectLst/>
                <a:latin typeface="Ebrima" panose="02000000000000000000" pitchFamily="2" charset="0"/>
                <a:ea typeface="Ebrima" panose="02000000000000000000" pitchFamily="2" charset="0"/>
                <a:cs typeface="Ebrima" panose="02000000000000000000" pitchFamily="2" charset="0"/>
              </a:rPr>
              <a:t> Ensures maximum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001D35"/>
                </a:solidFill>
                <a:effectLst/>
                <a:latin typeface="Ebrima" panose="02000000000000000000" pitchFamily="2" charset="0"/>
                <a:ea typeface="Ebrima" panose="02000000000000000000" pitchFamily="2" charset="0"/>
                <a:cs typeface="Ebrima" panose="02000000000000000000" pitchFamily="2" charset="0"/>
              </a:rPr>
              <a:t> Improves work procedures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smtClean="0">
              <a:ln>
                <a:noFill/>
              </a:ln>
              <a:solidFill>
                <a:schemeClr val="tx1"/>
              </a:solidFill>
              <a:effectLst/>
              <a:latin typeface="Garamond" panose="02020404030301010803" pitchFamily="18" charset="0"/>
            </a:endParaRPr>
          </a:p>
        </p:txBody>
      </p:sp>
    </p:spTree>
    <p:extLst>
      <p:ext uri="{BB962C8B-B14F-4D97-AF65-F5344CB8AC3E}">
        <p14:creationId xmlns:p14="http://schemas.microsoft.com/office/powerpoint/2010/main" val="29895482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D9E99-7EB2-DECF-A951-06B841888576}"/>
              </a:ext>
            </a:extLst>
          </p:cNvPr>
          <p:cNvSpPr>
            <a:spLocks noGrp="1"/>
          </p:cNvSpPr>
          <p:nvPr>
            <p:ph sz="quarter" idx="4294967295"/>
          </p:nvPr>
        </p:nvSpPr>
        <p:spPr>
          <a:xfrm>
            <a:off x="179512" y="620688"/>
            <a:ext cx="8640960" cy="5616624"/>
          </a:xfrm>
        </p:spPr>
        <p:txBody>
          <a:bodyPr>
            <a:normAutofit lnSpcReduction="10000"/>
          </a:bodyPr>
          <a:lstStyle/>
          <a:p>
            <a:pPr>
              <a:buFont typeface="Wingdings" panose="05000000000000000000" pitchFamily="2" charset="2"/>
              <a:buChar char="q"/>
            </a:pPr>
            <a:r>
              <a:rPr lang="en-US" sz="2100" b="1" dirty="0"/>
              <a:t> Quality Circle :</a:t>
            </a:r>
          </a:p>
          <a:p>
            <a:pPr marL="0" indent="0">
              <a:lnSpc>
                <a:spcPct val="200000"/>
              </a:lnSpc>
              <a:buNone/>
            </a:pPr>
            <a:r>
              <a:rPr lang="en-US" sz="1800" dirty="0"/>
              <a:t>A </a:t>
            </a:r>
            <a:r>
              <a:rPr lang="en-US" sz="2800" dirty="0"/>
              <a:t>quality circle is a small group of employees in the similar work area who voluntarily meet regularly and whose assignment is to identify the problems related to quality improvement, formulate solutions and present their results to management with suggestions for implementation.</a:t>
            </a:r>
            <a:endParaRPr lang="en-IN" sz="2800" dirty="0"/>
          </a:p>
        </p:txBody>
      </p:sp>
    </p:spTree>
    <p:extLst>
      <p:ext uri="{BB962C8B-B14F-4D97-AF65-F5344CB8AC3E}">
        <p14:creationId xmlns:p14="http://schemas.microsoft.com/office/powerpoint/2010/main" val="786843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136F49-609C-66B5-2ADE-558C9FEE727C}"/>
              </a:ext>
            </a:extLst>
          </p:cNvPr>
          <p:cNvSpPr>
            <a:spLocks noGrp="1"/>
          </p:cNvSpPr>
          <p:nvPr>
            <p:ph sz="quarter" idx="4294967295"/>
          </p:nvPr>
        </p:nvSpPr>
        <p:spPr>
          <a:xfrm>
            <a:off x="764263" y="1452094"/>
            <a:ext cx="7772870" cy="4424987"/>
          </a:xfrm>
        </p:spPr>
        <p:txBody>
          <a:bodyPr>
            <a:normAutofit lnSpcReduction="10000"/>
          </a:bodyPr>
          <a:lstStyle/>
          <a:p>
            <a:pPr>
              <a:lnSpc>
                <a:spcPct val="160000"/>
              </a:lnSpc>
              <a:buFont typeface="Wingdings" panose="05000000000000000000" pitchFamily="2" charset="2"/>
              <a:buChar char="q"/>
            </a:pPr>
            <a:r>
              <a:rPr lang="en-US" sz="1950" b="1" dirty="0"/>
              <a:t> Following Things should be Avoided While Practicing Quality Circles :</a:t>
            </a:r>
          </a:p>
          <a:p>
            <a:pPr>
              <a:lnSpc>
                <a:spcPct val="160000"/>
              </a:lnSpc>
              <a:buFont typeface="Wingdings" panose="05000000000000000000" pitchFamily="2" charset="2"/>
              <a:buChar char="Ø"/>
            </a:pPr>
            <a:r>
              <a:rPr lang="en-US" sz="2400" dirty="0"/>
              <a:t>Selection of QC members by the management.</a:t>
            </a:r>
          </a:p>
          <a:p>
            <a:pPr>
              <a:lnSpc>
                <a:spcPct val="160000"/>
              </a:lnSpc>
              <a:buFont typeface="Wingdings" panose="05000000000000000000" pitchFamily="2" charset="2"/>
              <a:buChar char="Ø"/>
            </a:pPr>
            <a:r>
              <a:rPr lang="en-US" sz="2400" dirty="0"/>
              <a:t>Giving the problems to qc by the management. </a:t>
            </a:r>
          </a:p>
          <a:p>
            <a:pPr>
              <a:lnSpc>
                <a:spcPct val="160000"/>
              </a:lnSpc>
              <a:buFont typeface="Wingdings" panose="05000000000000000000" pitchFamily="2" charset="2"/>
              <a:buChar char="Ø"/>
            </a:pPr>
            <a:r>
              <a:rPr lang="en-US" sz="2400" dirty="0"/>
              <a:t>Involvement of management personnel in QC. </a:t>
            </a:r>
          </a:p>
          <a:p>
            <a:pPr>
              <a:lnSpc>
                <a:spcPct val="160000"/>
              </a:lnSpc>
              <a:buFont typeface="Wingdings" panose="05000000000000000000" pitchFamily="2" charset="2"/>
              <a:buChar char="Ø"/>
            </a:pPr>
            <a:r>
              <a:rPr lang="en-US" sz="2400" dirty="0"/>
              <a:t>Circle leader </a:t>
            </a:r>
            <a:r>
              <a:rPr lang="en-US" sz="2800" dirty="0"/>
              <a:t>dominated</a:t>
            </a:r>
            <a:r>
              <a:rPr lang="en-US" sz="2400" dirty="0"/>
              <a:t> by management.</a:t>
            </a:r>
          </a:p>
          <a:p>
            <a:pPr>
              <a:lnSpc>
                <a:spcPct val="160000"/>
              </a:lnSpc>
              <a:buFont typeface="Wingdings" panose="05000000000000000000" pitchFamily="2" charset="2"/>
              <a:buChar char="Ø"/>
            </a:pPr>
            <a:r>
              <a:rPr lang="en-US" sz="2400" dirty="0"/>
              <a:t>Mandatory rotation of members.	</a:t>
            </a:r>
          </a:p>
          <a:p>
            <a:pPr>
              <a:lnSpc>
                <a:spcPct val="160000"/>
              </a:lnSpc>
              <a:buFont typeface="Wingdings" panose="05000000000000000000" pitchFamily="2" charset="2"/>
              <a:buChar char="Ø"/>
            </a:pPr>
            <a:r>
              <a:rPr lang="en-US" sz="2400" dirty="0"/>
              <a:t>Emphasis on short-term financial gains.</a:t>
            </a:r>
            <a:endParaRPr lang="en-IN" sz="2400" dirty="0"/>
          </a:p>
        </p:txBody>
      </p:sp>
    </p:spTree>
    <p:extLst>
      <p:ext uri="{BB962C8B-B14F-4D97-AF65-F5344CB8AC3E}">
        <p14:creationId xmlns:p14="http://schemas.microsoft.com/office/powerpoint/2010/main" val="641072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A7AF80-02CB-F539-F8C1-F91E23054714}"/>
              </a:ext>
            </a:extLst>
          </p:cNvPr>
          <p:cNvSpPr>
            <a:spLocks noGrp="1"/>
          </p:cNvSpPr>
          <p:nvPr>
            <p:ph sz="quarter" idx="4294967295"/>
          </p:nvPr>
        </p:nvSpPr>
        <p:spPr>
          <a:xfrm>
            <a:off x="753021" y="1463336"/>
            <a:ext cx="8049953" cy="4700432"/>
          </a:xfrm>
        </p:spPr>
        <p:txBody>
          <a:bodyPr>
            <a:normAutofit/>
          </a:bodyPr>
          <a:lstStyle/>
          <a:p>
            <a:pPr>
              <a:buFont typeface="Wingdings" panose="05000000000000000000" pitchFamily="2" charset="2"/>
              <a:buChar char="q"/>
            </a:pPr>
            <a:r>
              <a:rPr lang="en-US" sz="2100" b="1" dirty="0"/>
              <a:t> Features Quality Circles :</a:t>
            </a:r>
          </a:p>
          <a:p>
            <a:pPr>
              <a:lnSpc>
                <a:spcPct val="170000"/>
              </a:lnSpc>
              <a:buFont typeface="Wingdings" panose="05000000000000000000" pitchFamily="2" charset="2"/>
              <a:buChar char="Ø"/>
            </a:pPr>
            <a:r>
              <a:rPr lang="en-US" sz="1800" dirty="0"/>
              <a:t> Qc is A philosophy not A technique.</a:t>
            </a:r>
          </a:p>
          <a:p>
            <a:pPr>
              <a:lnSpc>
                <a:spcPct val="170000"/>
              </a:lnSpc>
              <a:buFont typeface="Wingdings" panose="05000000000000000000" pitchFamily="2" charset="2"/>
              <a:buChar char="Ø"/>
            </a:pPr>
            <a:r>
              <a:rPr lang="en-US" sz="1800" dirty="0"/>
              <a:t> Qc have a bottom-to-up approach.</a:t>
            </a:r>
          </a:p>
          <a:p>
            <a:pPr>
              <a:lnSpc>
                <a:spcPct val="170000"/>
              </a:lnSpc>
              <a:buFont typeface="Wingdings" panose="05000000000000000000" pitchFamily="2" charset="2"/>
              <a:buChar char="Ø"/>
            </a:pPr>
            <a:r>
              <a:rPr lang="en-US" sz="1800" dirty="0"/>
              <a:t> Qc are voluntary but not coerced or compulsory.</a:t>
            </a:r>
          </a:p>
          <a:p>
            <a:pPr>
              <a:lnSpc>
                <a:spcPct val="170000"/>
              </a:lnSpc>
              <a:buFont typeface="Wingdings" panose="05000000000000000000" pitchFamily="2" charset="2"/>
              <a:buChar char="Ø"/>
            </a:pPr>
            <a:r>
              <a:rPr lang="en-US" sz="1800" dirty="0"/>
              <a:t> Qc are management supported but not management directed.</a:t>
            </a:r>
          </a:p>
          <a:p>
            <a:pPr>
              <a:lnSpc>
                <a:spcPct val="170000"/>
              </a:lnSpc>
              <a:buFont typeface="Wingdings" panose="05000000000000000000" pitchFamily="2" charset="2"/>
              <a:buChar char="Ø"/>
            </a:pPr>
            <a:r>
              <a:rPr lang="en-US" sz="1800" dirty="0"/>
              <a:t> Qc are truly participative.</a:t>
            </a:r>
          </a:p>
          <a:p>
            <a:pPr>
              <a:lnSpc>
                <a:spcPct val="170000"/>
              </a:lnSpc>
              <a:buFont typeface="Wingdings" panose="05000000000000000000" pitchFamily="2" charset="2"/>
              <a:buChar char="Ø"/>
            </a:pPr>
            <a:r>
              <a:rPr lang="en-US" sz="1800" dirty="0"/>
              <a:t> Qc are team work.</a:t>
            </a:r>
          </a:p>
          <a:p>
            <a:pPr>
              <a:lnSpc>
                <a:spcPct val="170000"/>
              </a:lnSpc>
              <a:buFont typeface="Wingdings" panose="05000000000000000000" pitchFamily="2" charset="2"/>
              <a:buChar char="Ø"/>
            </a:pPr>
            <a:r>
              <a:rPr lang="en-US" sz="1800" dirty="0"/>
              <a:t> Qc involves task performers not the top bosses.</a:t>
            </a:r>
            <a:endParaRPr lang="en-IN" sz="1800" dirty="0"/>
          </a:p>
        </p:txBody>
      </p:sp>
    </p:spTree>
    <p:extLst>
      <p:ext uri="{BB962C8B-B14F-4D97-AF65-F5344CB8AC3E}">
        <p14:creationId xmlns:p14="http://schemas.microsoft.com/office/powerpoint/2010/main" val="1161860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8F579-1223-042B-58F6-9D2E6FBB8459}"/>
              </a:ext>
            </a:extLst>
          </p:cNvPr>
          <p:cNvSpPr>
            <a:spLocks noGrp="1"/>
          </p:cNvSpPr>
          <p:nvPr>
            <p:ph sz="quarter" idx="4294967295"/>
          </p:nvPr>
        </p:nvSpPr>
        <p:spPr>
          <a:xfrm>
            <a:off x="251520" y="260648"/>
            <a:ext cx="8892480" cy="5976663"/>
          </a:xfrm>
        </p:spPr>
        <p:txBody>
          <a:bodyPr>
            <a:normAutofit fontScale="92500" lnSpcReduction="20000"/>
          </a:bodyPr>
          <a:lstStyle/>
          <a:p>
            <a:pPr algn="ctr">
              <a:buFont typeface="Wingdings" panose="05000000000000000000" pitchFamily="2" charset="2"/>
              <a:buChar char="q"/>
            </a:pPr>
            <a:r>
              <a:rPr lang="en-US" sz="2400" b="1" dirty="0">
                <a:solidFill>
                  <a:srgbClr val="FF0000"/>
                </a:solidFill>
              </a:rPr>
              <a:t> Six Sigma </a:t>
            </a:r>
            <a:r>
              <a:rPr lang="en-US" sz="2400" b="1" dirty="0">
                <a:solidFill>
                  <a:schemeClr val="accent4">
                    <a:lumMod val="60000"/>
                    <a:lumOff val="40000"/>
                  </a:schemeClr>
                </a:solidFill>
              </a:rPr>
              <a:t>:</a:t>
            </a:r>
          </a:p>
          <a:p>
            <a:pPr>
              <a:lnSpc>
                <a:spcPct val="150000"/>
              </a:lnSpc>
              <a:buFont typeface="Wingdings" panose="05000000000000000000" pitchFamily="2" charset="2"/>
              <a:buChar char="Ø"/>
            </a:pPr>
            <a:r>
              <a:rPr lang="en-US" sz="2400" dirty="0"/>
              <a:t> Six sigma is a federally registered trade mark of motorola, used as a management tool for quality control.</a:t>
            </a:r>
          </a:p>
          <a:p>
            <a:pPr>
              <a:buFont typeface="Wingdings" panose="05000000000000000000" pitchFamily="2" charset="2"/>
              <a:buChar char="q"/>
            </a:pPr>
            <a:r>
              <a:rPr lang="en-US" sz="2400" dirty="0"/>
              <a:t> Definition :</a:t>
            </a:r>
          </a:p>
          <a:p>
            <a:pPr>
              <a:lnSpc>
                <a:spcPct val="150000"/>
              </a:lnSpc>
              <a:buFont typeface="Wingdings" panose="05000000000000000000" pitchFamily="2" charset="2"/>
              <a:buChar char="Ø"/>
            </a:pPr>
            <a:r>
              <a:rPr lang="en-US" sz="2400" dirty="0"/>
              <a:t> </a:t>
            </a:r>
            <a:r>
              <a:rPr lang="en-US" sz="2400" dirty="0"/>
              <a:t>As defined by general electrical company which has adopted six sigma, six sigma is a vision of quality which equates with only 3.4 defects per million opportunities for each product or service transaction and it strives for perfection.</a:t>
            </a:r>
          </a:p>
          <a:p>
            <a:pPr>
              <a:lnSpc>
                <a:spcPct val="150000"/>
              </a:lnSpc>
              <a:buFont typeface="Wingdings" panose="05000000000000000000" pitchFamily="2" charset="2"/>
              <a:buChar char="Ø"/>
            </a:pPr>
            <a:r>
              <a:rPr lang="en-US" sz="2400" dirty="0"/>
              <a:t>Six sigma level indicates that we are 99.99966% confident that the product/service delivered by us is defect free. This means that only 0.00034% of the times the product/service delivered is defect prone. When 0.0000034 is multiplied by one million, it comes to 3.4 defects per  million opportunities (DPMO).</a:t>
            </a:r>
            <a:endParaRPr lang="en-US" sz="2400" dirty="0"/>
          </a:p>
        </p:txBody>
      </p:sp>
    </p:spTree>
    <p:extLst>
      <p:ext uri="{BB962C8B-B14F-4D97-AF65-F5344CB8AC3E}">
        <p14:creationId xmlns:p14="http://schemas.microsoft.com/office/powerpoint/2010/main" val="301526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7B6843E-BF04-184F-2AD3-E6A0737D7E21}"/>
                  </a:ext>
                </a:extLst>
              </p:cNvPr>
              <p:cNvSpPr>
                <a:spLocks noGrp="1"/>
              </p:cNvSpPr>
              <p:nvPr>
                <p:ph sz="quarter" idx="4294967295"/>
              </p:nvPr>
            </p:nvSpPr>
            <p:spPr>
              <a:xfrm>
                <a:off x="258582" y="1868070"/>
                <a:ext cx="8885419" cy="3913449"/>
              </a:xfrm>
            </p:spPr>
            <p:txBody>
              <a:bodyPr>
                <a:normAutofit/>
              </a:bodyPr>
              <a:lstStyle/>
              <a:p>
                <a:pPr>
                  <a:lnSpc>
                    <a:spcPct val="150000"/>
                  </a:lnSpc>
                  <a:buFont typeface="Wingdings" panose="05000000000000000000" pitchFamily="2" charset="2"/>
                  <a:buChar char="Ø"/>
                </a:pPr>
                <a:r>
                  <a:rPr lang="en-US" sz="1800" dirty="0"/>
                  <a:t>An opportunity is defined as a chance for non conformance or not meeting the required specifications. This means that we need to be nearly flawless in executing our key processes. </a:t>
                </a:r>
              </a:p>
              <a:p>
                <a:pPr marL="0" indent="0">
                  <a:lnSpc>
                    <a:spcPct val="150000"/>
                  </a:lnSpc>
                  <a:buNone/>
                </a:pPr>
                <a:r>
                  <a:rPr lang="en-US" sz="1800" dirty="0"/>
                  <a:t>Actual signal level</a:t>
                </a:r>
              </a:p>
              <a:p>
                <a:pPr marL="0" indent="0">
                  <a:lnSpc>
                    <a:spcPct val="150000"/>
                  </a:lnSpc>
                  <a:buNone/>
                </a:pPr>
                <a:r>
                  <a:rPr lang="en-US" sz="1800" dirty="0"/>
                  <a:t>=</a:t>
                </a:r>
                <a14:m>
                  <m:oMath xmlns:m="http://schemas.openxmlformats.org/officeDocument/2006/math">
                    <m:f>
                      <m:fPr>
                        <m:ctrlPr>
                          <a:rPr lang="en-US" sz="1725" i="1">
                            <a:latin typeface="Cambria Math" panose="02040503050406030204" pitchFamily="18" charset="0"/>
                          </a:rPr>
                        </m:ctrlPr>
                      </m:fPr>
                      <m:num>
                        <m:r>
                          <a:rPr lang="en-US" sz="1725" i="1">
                            <a:latin typeface="Cambria Math" panose="02040503050406030204" pitchFamily="18" charset="0"/>
                          </a:rPr>
                          <m:t>𝐴𝑐𝑡𝑢𝑎𝑙</m:t>
                        </m:r>
                        <m:r>
                          <a:rPr lang="en-US" sz="1725" i="1">
                            <a:latin typeface="Cambria Math" panose="02040503050406030204" pitchFamily="18" charset="0"/>
                          </a:rPr>
                          <m:t> </m:t>
                        </m:r>
                        <m:r>
                          <a:rPr lang="en-US" sz="1725" i="1">
                            <a:latin typeface="Cambria Math" panose="02040503050406030204" pitchFamily="18" charset="0"/>
                          </a:rPr>
                          <m:t>𝑛𝑢𝑚𝑏𝑒𝑟</m:t>
                        </m:r>
                        <m:r>
                          <a:rPr lang="en-US" sz="1725" i="1">
                            <a:latin typeface="Cambria Math" panose="02040503050406030204" pitchFamily="18" charset="0"/>
                          </a:rPr>
                          <m:t> </m:t>
                        </m:r>
                        <m:r>
                          <a:rPr lang="en-US" sz="1725" i="1">
                            <a:latin typeface="Cambria Math" panose="02040503050406030204" pitchFamily="18" charset="0"/>
                          </a:rPr>
                          <m:t>𝑜𝑓</m:t>
                        </m:r>
                        <m:r>
                          <a:rPr lang="en-US" sz="1725" i="1">
                            <a:latin typeface="Cambria Math" panose="02040503050406030204" pitchFamily="18" charset="0"/>
                          </a:rPr>
                          <m:t> </m:t>
                        </m:r>
                        <m:r>
                          <a:rPr lang="en-US" sz="1725" i="1">
                            <a:latin typeface="Cambria Math" panose="02040503050406030204" pitchFamily="18" charset="0"/>
                          </a:rPr>
                          <m:t>𝑑𝑒𝑓𝑒𝑐𝑡𝑠</m:t>
                        </m:r>
                      </m:num>
                      <m:den>
                        <m:r>
                          <a:rPr lang="en-US" sz="1725" i="1">
                            <a:latin typeface="Cambria Math" panose="02040503050406030204" pitchFamily="18" charset="0"/>
                          </a:rPr>
                          <m:t>𝑇𝑜𝑡𝑎𝑙</m:t>
                        </m:r>
                        <m:r>
                          <a:rPr lang="en-US" sz="1725" i="1">
                            <a:latin typeface="Cambria Math" panose="02040503050406030204" pitchFamily="18" charset="0"/>
                          </a:rPr>
                          <m:t> </m:t>
                        </m:r>
                        <m:r>
                          <a:rPr lang="en-US" sz="1725" i="1">
                            <a:latin typeface="Cambria Math" panose="02040503050406030204" pitchFamily="18" charset="0"/>
                          </a:rPr>
                          <m:t>𝑛𝑢𝑚𝑏𝑒𝑟</m:t>
                        </m:r>
                        <m:r>
                          <a:rPr lang="en-US" sz="1725" i="1">
                            <a:latin typeface="Cambria Math" panose="02040503050406030204" pitchFamily="18" charset="0"/>
                          </a:rPr>
                          <m:t> </m:t>
                        </m:r>
                        <m:r>
                          <a:rPr lang="en-US" sz="1725" i="1">
                            <a:latin typeface="Cambria Math" panose="02040503050406030204" pitchFamily="18" charset="0"/>
                          </a:rPr>
                          <m:t>𝑜𝑓</m:t>
                        </m:r>
                        <m:r>
                          <a:rPr lang="en-US" sz="1725" i="1">
                            <a:latin typeface="Cambria Math" panose="02040503050406030204" pitchFamily="18" charset="0"/>
                          </a:rPr>
                          <m:t> </m:t>
                        </m:r>
                        <m:r>
                          <a:rPr lang="en-US" sz="1725" i="1">
                            <a:latin typeface="Cambria Math" panose="02040503050406030204" pitchFamily="18" charset="0"/>
                          </a:rPr>
                          <m:t>𝑜𝑝𝑝𝑜𝑟𝑡𝑢𝑛𝑖𝑡𝑖𝑒𝑠</m:t>
                        </m:r>
                        <m:r>
                          <a:rPr lang="en-US" sz="1725" i="1">
                            <a:latin typeface="Cambria Math" panose="02040503050406030204" pitchFamily="18" charset="0"/>
                          </a:rPr>
                          <m:t> </m:t>
                        </m:r>
                        <m:r>
                          <a:rPr lang="en-US" sz="1725" i="1">
                            <a:latin typeface="Cambria Math" panose="02040503050406030204" pitchFamily="18" charset="0"/>
                          </a:rPr>
                          <m:t>𝑓𝑜𝑟</m:t>
                        </m:r>
                        <m:r>
                          <a:rPr lang="en-US" sz="1725" i="1">
                            <a:latin typeface="Cambria Math" panose="02040503050406030204" pitchFamily="18" charset="0"/>
                          </a:rPr>
                          <m:t> </m:t>
                        </m:r>
                        <m:r>
                          <a:rPr lang="en-US" sz="1725" i="1">
                            <a:latin typeface="Cambria Math" panose="02040503050406030204" pitchFamily="18" charset="0"/>
                          </a:rPr>
                          <m:t>𝑡h𝑒</m:t>
                        </m:r>
                        <m:r>
                          <a:rPr lang="en-US" sz="1725" i="1">
                            <a:latin typeface="Cambria Math" panose="02040503050406030204" pitchFamily="18" charset="0"/>
                          </a:rPr>
                          <m:t> </m:t>
                        </m:r>
                        <m:r>
                          <a:rPr lang="en-US" sz="1725" i="1">
                            <a:latin typeface="Cambria Math" panose="02040503050406030204" pitchFamily="18" charset="0"/>
                          </a:rPr>
                          <m:t>𝑜𝑟𝑔𝑎𝑛𝑖𝑧𝑎𝑡𝑖𝑜𝑛</m:t>
                        </m:r>
                        <m:r>
                          <a:rPr lang="en-US" sz="1725" i="1">
                            <a:latin typeface="Cambria Math" panose="02040503050406030204" pitchFamily="18" charset="0"/>
                          </a:rPr>
                          <m:t> </m:t>
                        </m:r>
                        <m:r>
                          <a:rPr lang="en-US" sz="1725" i="1">
                            <a:latin typeface="Cambria Math" panose="02040503050406030204" pitchFamily="18" charset="0"/>
                          </a:rPr>
                          <m:t>𝑡𝑜</m:t>
                        </m:r>
                        <m:r>
                          <a:rPr lang="en-US" sz="1725" i="1">
                            <a:latin typeface="Cambria Math" panose="02040503050406030204" pitchFamily="18" charset="0"/>
                          </a:rPr>
                          <m:t> </m:t>
                        </m:r>
                        <m:r>
                          <a:rPr lang="en-US" sz="1725" i="1">
                            <a:latin typeface="Cambria Math" panose="02040503050406030204" pitchFamily="18" charset="0"/>
                          </a:rPr>
                          <m:t>𝑚𝑎𝑘𝑒</m:t>
                        </m:r>
                        <m:r>
                          <a:rPr lang="en-US" sz="1725" i="1">
                            <a:latin typeface="Cambria Math" panose="02040503050406030204" pitchFamily="18" charset="0"/>
                          </a:rPr>
                          <m:t> </m:t>
                        </m:r>
                        <m:r>
                          <a:rPr lang="en-US" sz="1725" i="1">
                            <a:latin typeface="Cambria Math" panose="02040503050406030204" pitchFamily="18" charset="0"/>
                          </a:rPr>
                          <m:t>𝑚𝑖𝑠𝑡𝑎𝑘𝑒𝑠</m:t>
                        </m:r>
                        <m:r>
                          <a:rPr lang="en-US" sz="1725" i="1">
                            <a:latin typeface="Cambria Math" panose="02040503050406030204" pitchFamily="18" charset="0"/>
                          </a:rPr>
                          <m:t> </m:t>
                        </m:r>
                        <m:r>
                          <a:rPr lang="en-US" sz="1725" i="1">
                            <a:latin typeface="Cambria Math" panose="02040503050406030204" pitchFamily="18" charset="0"/>
                          </a:rPr>
                          <m:t>𝑓𝑟𝑜𝑚</m:t>
                        </m:r>
                        <m:r>
                          <a:rPr lang="en-US" sz="1725" i="1">
                            <a:latin typeface="Cambria Math" panose="02040503050406030204" pitchFamily="18" charset="0"/>
                          </a:rPr>
                          <m:t> </m:t>
                        </m:r>
                        <m:r>
                          <a:rPr lang="en-US" sz="1725" i="1">
                            <a:latin typeface="Cambria Math" panose="02040503050406030204" pitchFamily="18" charset="0"/>
                          </a:rPr>
                          <m:t>𝑡h𝑒</m:t>
                        </m:r>
                        <m:r>
                          <a:rPr lang="en-US" sz="1725" i="1">
                            <a:latin typeface="Cambria Math" panose="02040503050406030204" pitchFamily="18" charset="0"/>
                          </a:rPr>
                          <m:t> </m:t>
                        </m:r>
                        <m:r>
                          <a:rPr lang="en-US" sz="1725" i="1">
                            <a:latin typeface="Cambria Math" panose="02040503050406030204" pitchFamily="18" charset="0"/>
                          </a:rPr>
                          <m:t>𝑐𝑢𝑠𝑡𝑜𝑚𝑒𝑟</m:t>
                        </m:r>
                        <m:r>
                          <a:rPr lang="en-US" sz="1725" i="1">
                            <a:latin typeface="Cambria Math" panose="02040503050406030204" pitchFamily="18" charset="0"/>
                          </a:rPr>
                          <m:t> </m:t>
                        </m:r>
                        <m:r>
                          <a:rPr lang="en-US" sz="1725" i="1">
                            <a:latin typeface="Cambria Math" panose="02040503050406030204" pitchFamily="18" charset="0"/>
                          </a:rPr>
                          <m:t>𝑎𝑛𝑔𝑙𝑒</m:t>
                        </m:r>
                      </m:den>
                    </m:f>
                  </m:oMath>
                </a14:m>
                <a:r>
                  <a:rPr lang="en-US" sz="1800" dirty="0"/>
                  <a:t> </a:t>
                </a:r>
                <a14:m>
                  <m:oMath xmlns:m="http://schemas.openxmlformats.org/officeDocument/2006/math">
                    <m:r>
                      <a:rPr lang="en-US" sz="1800" i="1" dirty="0">
                        <a:latin typeface="Cambria Math" panose="02040503050406030204" pitchFamily="18" charset="0"/>
                        <a:ea typeface="Cambria Math" panose="02040503050406030204" pitchFamily="18" charset="0"/>
                      </a:rPr>
                      <m:t>×</m:t>
                    </m:r>
                    <m:r>
                      <a:rPr lang="en-IN" sz="1800" i="1" dirty="0">
                        <a:latin typeface="Cambria Math" panose="02040503050406030204" pitchFamily="18" charset="0"/>
                        <a:ea typeface="Cambria Math" panose="02040503050406030204" pitchFamily="18" charset="0"/>
                      </a:rPr>
                      <m:t>100</m:t>
                    </m:r>
                  </m:oMath>
                </a14:m>
                <a:r>
                  <a:rPr lang="en-US" sz="1800" dirty="0"/>
                  <a:t>	</a:t>
                </a:r>
              </a:p>
              <a:p>
                <a:pPr marL="0" indent="0">
                  <a:lnSpc>
                    <a:spcPct val="150000"/>
                  </a:lnSpc>
                  <a:buNone/>
                </a:pPr>
                <a:r>
                  <a:rPr lang="en-US" sz="1800" dirty="0"/>
                  <a:t> A process is said to be at six sigma level provided that the process is not producing more than 3.4 defects per million opportunities.</a:t>
                </a:r>
              </a:p>
              <a:p>
                <a:pPr marL="0" indent="0">
                  <a:buNone/>
                </a:pPr>
                <a:endParaRPr lang="en-IN" sz="1800" dirty="0"/>
              </a:p>
            </p:txBody>
          </p:sp>
        </mc:Choice>
        <mc:Fallback>
          <p:sp>
            <p:nvSpPr>
              <p:cNvPr id="3" name="Content Placeholder 2">
                <a:extLst>
                  <a:ext uri="{FF2B5EF4-FFF2-40B4-BE49-F238E27FC236}">
                    <a16:creationId xmlns:a16="http://schemas.microsoft.com/office/drawing/2014/main" id="{67B6843E-BF04-184F-2AD3-E6A0737D7E21}"/>
                  </a:ext>
                </a:extLst>
              </p:cNvPr>
              <p:cNvSpPr>
                <a:spLocks noGrp="1" noRot="1" noChangeAspect="1" noMove="1" noResize="1" noEditPoints="1" noAdjustHandles="1" noChangeArrowheads="1" noChangeShapeType="1" noTextEdit="1"/>
              </p:cNvSpPr>
              <p:nvPr>
                <p:ph sz="quarter" idx="4294967295"/>
              </p:nvPr>
            </p:nvSpPr>
            <p:spPr>
              <a:xfrm>
                <a:off x="258582" y="1868070"/>
                <a:ext cx="8885419" cy="3913449"/>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59493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E51E4-5114-7F75-C50B-EC179C65D8F5}"/>
              </a:ext>
            </a:extLst>
          </p:cNvPr>
          <p:cNvSpPr>
            <a:spLocks noGrp="1"/>
          </p:cNvSpPr>
          <p:nvPr>
            <p:ph sz="quarter" idx="4294967295"/>
          </p:nvPr>
        </p:nvSpPr>
        <p:spPr>
          <a:xfrm>
            <a:off x="685565" y="1553278"/>
            <a:ext cx="7772870" cy="4172028"/>
          </a:xfrm>
        </p:spPr>
        <p:txBody>
          <a:bodyPr>
            <a:normAutofit/>
          </a:bodyPr>
          <a:lstStyle/>
          <a:p>
            <a:pPr>
              <a:buFont typeface="Wingdings" panose="05000000000000000000" pitchFamily="2" charset="2"/>
              <a:buChar char="q"/>
            </a:pPr>
            <a:r>
              <a:rPr lang="en-US" sz="2100" b="1" dirty="0"/>
              <a:t> Objectives :</a:t>
            </a:r>
          </a:p>
          <a:p>
            <a:pPr marL="0" indent="0">
              <a:lnSpc>
                <a:spcPct val="170000"/>
              </a:lnSpc>
              <a:buNone/>
            </a:pPr>
            <a:r>
              <a:rPr lang="en-US" sz="1800" dirty="0"/>
              <a:t>The fundamental objectives of six sigma are .</a:t>
            </a:r>
          </a:p>
          <a:p>
            <a:pPr>
              <a:lnSpc>
                <a:spcPct val="170000"/>
              </a:lnSpc>
              <a:buFont typeface="Wingdings" panose="05000000000000000000" pitchFamily="2" charset="2"/>
              <a:buChar char="Ø"/>
            </a:pPr>
            <a:r>
              <a:rPr lang="en-US" sz="1800" dirty="0"/>
              <a:t>Process improvement.</a:t>
            </a:r>
          </a:p>
          <a:p>
            <a:pPr>
              <a:lnSpc>
                <a:spcPct val="170000"/>
              </a:lnSpc>
              <a:buFont typeface="Wingdings" panose="05000000000000000000" pitchFamily="2" charset="2"/>
              <a:buChar char="Ø"/>
            </a:pPr>
            <a:r>
              <a:rPr lang="en-US" sz="1800" dirty="0"/>
              <a:t>Reducation of variation.</a:t>
            </a:r>
          </a:p>
          <a:p>
            <a:pPr>
              <a:lnSpc>
                <a:spcPct val="170000"/>
              </a:lnSpc>
              <a:buFont typeface="Wingdings" panose="05000000000000000000" pitchFamily="2" charset="2"/>
              <a:buChar char="Ø"/>
            </a:pPr>
            <a:r>
              <a:rPr lang="en-US" sz="1800" dirty="0"/>
              <a:t>Simplification of the process.</a:t>
            </a:r>
          </a:p>
          <a:p>
            <a:pPr>
              <a:lnSpc>
                <a:spcPct val="170000"/>
              </a:lnSpc>
              <a:buFont typeface="Wingdings" panose="05000000000000000000" pitchFamily="2" charset="2"/>
              <a:buChar char="Ø"/>
            </a:pPr>
            <a:r>
              <a:rPr lang="en-US" sz="1800" dirty="0"/>
              <a:t>Elimination of non-value adding tasks.</a:t>
            </a:r>
          </a:p>
          <a:p>
            <a:pPr>
              <a:lnSpc>
                <a:spcPct val="170000"/>
              </a:lnSpc>
              <a:buFont typeface="Wingdings" panose="05000000000000000000" pitchFamily="2" charset="2"/>
              <a:buChar char="Ø"/>
            </a:pPr>
            <a:r>
              <a:rPr lang="en-US" sz="1800" dirty="0"/>
              <a:t>Flow charting the revised process.</a:t>
            </a:r>
            <a:endParaRPr lang="en-IN" sz="1800" dirty="0"/>
          </a:p>
        </p:txBody>
      </p:sp>
    </p:spTree>
    <p:extLst>
      <p:ext uri="{BB962C8B-B14F-4D97-AF65-F5344CB8AC3E}">
        <p14:creationId xmlns:p14="http://schemas.microsoft.com/office/powerpoint/2010/main" val="3167605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75B590-387B-51DF-B6E2-A1AE56915C23}"/>
              </a:ext>
            </a:extLst>
          </p:cNvPr>
          <p:cNvSpPr>
            <a:spLocks noGrp="1"/>
          </p:cNvSpPr>
          <p:nvPr>
            <p:ph sz="quarter" idx="4294967295"/>
          </p:nvPr>
        </p:nvSpPr>
        <p:spPr>
          <a:xfrm>
            <a:off x="1101542" y="1459161"/>
            <a:ext cx="7772870" cy="2568080"/>
          </a:xfrm>
        </p:spPr>
        <p:txBody>
          <a:bodyPr>
            <a:noAutofit/>
          </a:bodyPr>
          <a:lstStyle/>
          <a:p>
            <a:pPr>
              <a:buFont typeface="Wingdings" panose="05000000000000000000" pitchFamily="2" charset="2"/>
              <a:buChar char="q"/>
            </a:pPr>
            <a:r>
              <a:rPr lang="en-US" sz="2100" b="1" dirty="0"/>
              <a:t>Types of Six Sigma Belts :</a:t>
            </a:r>
          </a:p>
          <a:p>
            <a:pPr marL="0" indent="0">
              <a:buNone/>
            </a:pPr>
            <a:r>
              <a:rPr lang="en-US" sz="2100" dirty="0"/>
              <a:t>There are</a:t>
            </a:r>
          </a:p>
          <a:p>
            <a:pPr marL="0" indent="0">
              <a:buNone/>
            </a:pPr>
            <a:endParaRPr lang="en-US" sz="2100" dirty="0"/>
          </a:p>
          <a:p>
            <a:pPr indent="503635">
              <a:lnSpc>
                <a:spcPct val="200000"/>
              </a:lnSpc>
              <a:buFont typeface="Wingdings" panose="05000000000000000000" pitchFamily="2" charset="2"/>
              <a:buChar char="Ø"/>
            </a:pPr>
            <a:r>
              <a:rPr lang="en-US" sz="2100" dirty="0"/>
              <a:t>		Green belts.</a:t>
            </a:r>
          </a:p>
          <a:p>
            <a:pPr indent="503635">
              <a:lnSpc>
                <a:spcPct val="200000"/>
              </a:lnSpc>
              <a:buFont typeface="Wingdings" panose="05000000000000000000" pitchFamily="2" charset="2"/>
              <a:buChar char="Ø"/>
            </a:pPr>
            <a:r>
              <a:rPr lang="en-US" sz="2100" dirty="0"/>
              <a:t>		Black belts</a:t>
            </a:r>
          </a:p>
          <a:p>
            <a:pPr indent="503635">
              <a:lnSpc>
                <a:spcPct val="200000"/>
              </a:lnSpc>
              <a:buFont typeface="Wingdings" panose="05000000000000000000" pitchFamily="2" charset="2"/>
              <a:buChar char="Ø"/>
            </a:pPr>
            <a:r>
              <a:rPr lang="en-US" sz="2100" dirty="0"/>
              <a:t>		Master black belts.</a:t>
            </a:r>
            <a:endParaRPr lang="en-IN" sz="2100" dirty="0"/>
          </a:p>
        </p:txBody>
      </p:sp>
    </p:spTree>
    <p:extLst>
      <p:ext uri="{BB962C8B-B14F-4D97-AF65-F5344CB8AC3E}">
        <p14:creationId xmlns:p14="http://schemas.microsoft.com/office/powerpoint/2010/main" val="3211224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400" dirty="0" smtClean="0">
                <a:latin typeface="Times New Roman" pitchFamily="18" charset="0"/>
                <a:cs typeface="Times New Roman" pitchFamily="18" charset="0"/>
              </a:rPr>
              <a:t>A team working on improvement of OPD turnaround time collected the following data on 500 patients, for the various reasons for this problem. Use Pareto chart qc tool analyze these issue</a:t>
            </a:r>
            <a:endParaRPr lang="en-IN" sz="2400" dirty="0" smtClean="0">
              <a:latin typeface="Times New Roman" pitchFamily="18" charset="0"/>
              <a:cs typeface="Times New Roman" pitchFamily="18" charset="0"/>
            </a:endParaRPr>
          </a:p>
          <a:p>
            <a:pPr algn="just">
              <a:buNone/>
            </a:pPr>
            <a:endParaRPr lang="en-IN" sz="2400" dirty="0">
              <a:latin typeface="Times New Roman" pitchFamily="18" charset="0"/>
              <a:cs typeface="Times New Roman" pitchFamily="18" charset="0"/>
            </a:endParaRPr>
          </a:p>
        </p:txBody>
      </p:sp>
      <p:sp>
        <p:nvSpPr>
          <p:cNvPr id="6" name="Footer Placeholder 3"/>
          <p:cNvSpPr>
            <a:spLocks noGrp="1"/>
          </p:cNvSpPr>
          <p:nvPr>
            <p:ph type="ftr" sz="quarter" idx="11"/>
          </p:nvPr>
        </p:nvSpPr>
        <p:spPr>
          <a:xfrm>
            <a:off x="5652120" y="6492875"/>
            <a:ext cx="3491880" cy="365125"/>
          </a:xfrm>
        </p:spPr>
        <p:txBody>
          <a:bodyPr/>
          <a:lstStyle/>
          <a:p>
            <a:r>
              <a:rPr lang="en-US" dirty="0" smtClean="0">
                <a:latin typeface="Times New Roman" pitchFamily="18" charset="0"/>
                <a:cs typeface="Times New Roman" pitchFamily="18" charset="0"/>
              </a:rPr>
              <a:t>MECHANICAL ENGINEERING -20ME41P</a:t>
            </a:r>
            <a:endParaRPr lang="en-US" dirty="0">
              <a:latin typeface="Times New Roman" pitchFamily="18" charset="0"/>
              <a:cs typeface="Times New Roman" pitchFamily="18" charset="0"/>
            </a:endParaRPr>
          </a:p>
        </p:txBody>
      </p:sp>
      <p:sp>
        <p:nvSpPr>
          <p:cNvPr id="9" name="Title 1"/>
          <p:cNvSpPr>
            <a:spLocks noGrp="1"/>
          </p:cNvSpPr>
          <p:nvPr>
            <p:ph type="title"/>
          </p:nvPr>
        </p:nvSpPr>
        <p:spPr>
          <a:xfrm>
            <a:off x="457200" y="274638"/>
            <a:ext cx="8229600" cy="1143000"/>
          </a:xfrm>
        </p:spPr>
        <p:txBody>
          <a:bodyPr>
            <a:normAutofit/>
          </a:bodyPr>
          <a:lstStyle/>
          <a:p>
            <a:pPr>
              <a:lnSpc>
                <a:spcPct val="150000"/>
              </a:lnSpc>
              <a:spcAft>
                <a:spcPts val="1000"/>
              </a:spcAft>
            </a:pPr>
            <a:r>
              <a:rPr lang="en-US" sz="3200" b="1" dirty="0" smtClean="0">
                <a:solidFill>
                  <a:srgbClr val="FF0000"/>
                </a:solidFill>
                <a:latin typeface="Times New Roman" pitchFamily="18" charset="0"/>
                <a:cs typeface="Times New Roman" pitchFamily="18" charset="0"/>
              </a:rPr>
              <a:t>QC TOOL EXERCISE</a:t>
            </a:r>
            <a:endParaRPr lang="en-IN" sz="3200" dirty="0" smtClean="0">
              <a:solidFill>
                <a:srgbClr val="FF0000"/>
              </a:solidFill>
              <a:ea typeface="Calibri"/>
              <a:cs typeface="Times New Roman"/>
            </a:endParaRPr>
          </a:p>
        </p:txBody>
      </p:sp>
      <p:pic>
        <p:nvPicPr>
          <p:cNvPr id="5" name="Picture 4"/>
          <p:cNvPicPr/>
          <p:nvPr/>
        </p:nvPicPr>
        <p:blipFill>
          <a:blip r:embed="rId2" cstate="print"/>
          <a:srcRect/>
          <a:stretch>
            <a:fillRect/>
          </a:stretch>
        </p:blipFill>
        <p:spPr bwMode="auto">
          <a:xfrm>
            <a:off x="1835696" y="3789040"/>
            <a:ext cx="4896544" cy="2016224"/>
          </a:xfrm>
          <a:prstGeom prst="rect">
            <a:avLst/>
          </a:prstGeom>
          <a:noFill/>
          <a:ln w="9525">
            <a:noFill/>
            <a:miter lim="800000"/>
            <a:headEnd/>
            <a:tailEnd/>
          </a:ln>
        </p:spPr>
      </p:pic>
    </p:spTree>
    <p:extLst>
      <p:ext uri="{BB962C8B-B14F-4D97-AF65-F5344CB8AC3E}">
        <p14:creationId xmlns:p14="http://schemas.microsoft.com/office/powerpoint/2010/main" val="14955083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5CD0FB-575A-65EE-202D-4029378852BA}"/>
              </a:ext>
            </a:extLst>
          </p:cNvPr>
          <p:cNvSpPr>
            <a:spLocks noGrp="1"/>
          </p:cNvSpPr>
          <p:nvPr>
            <p:ph sz="quarter" idx="4294967295"/>
          </p:nvPr>
        </p:nvSpPr>
        <p:spPr>
          <a:xfrm>
            <a:off x="251520" y="404664"/>
            <a:ext cx="8712968" cy="3528392"/>
          </a:xfrm>
        </p:spPr>
        <p:txBody>
          <a:bodyPr/>
          <a:lstStyle/>
          <a:p>
            <a:pPr>
              <a:buFont typeface="Wingdings" panose="05000000000000000000" pitchFamily="2" charset="2"/>
              <a:buChar char="q"/>
            </a:pPr>
            <a:r>
              <a:rPr lang="en-US" b="1" dirty="0"/>
              <a:t> Approach for Six Sigma :</a:t>
            </a:r>
          </a:p>
          <a:p>
            <a:pPr marL="0" indent="0">
              <a:lnSpc>
                <a:spcPct val="200000"/>
              </a:lnSpc>
              <a:buNone/>
            </a:pPr>
            <a:r>
              <a:rPr lang="en-US" sz="2400" dirty="0"/>
              <a:t>There are two approaches for achieving six sigma. These are</a:t>
            </a:r>
          </a:p>
          <a:p>
            <a:pPr marL="0" indent="0">
              <a:lnSpc>
                <a:spcPct val="200000"/>
              </a:lnSpc>
              <a:buNone/>
            </a:pPr>
            <a:r>
              <a:rPr lang="en-US" sz="2400" dirty="0"/>
              <a:t>	</a:t>
            </a:r>
            <a:r>
              <a:rPr lang="en-US" sz="2400" b="1" dirty="0"/>
              <a:t>DMAIC - Define, Measure, Analyse, Improve and Control.</a:t>
            </a:r>
          </a:p>
          <a:p>
            <a:pPr marL="0" indent="0">
              <a:lnSpc>
                <a:spcPct val="200000"/>
              </a:lnSpc>
              <a:buNone/>
            </a:pPr>
            <a:r>
              <a:rPr lang="en-US" sz="2400" b="1" dirty="0"/>
              <a:t>	DMADV - Define, Measure, Analyse, Design and Verify.</a:t>
            </a:r>
            <a:endParaRPr lang="en-IN" sz="2400" b="1" dirty="0"/>
          </a:p>
        </p:txBody>
      </p:sp>
    </p:spTree>
    <p:extLst>
      <p:ext uri="{BB962C8B-B14F-4D97-AF65-F5344CB8AC3E}">
        <p14:creationId xmlns:p14="http://schemas.microsoft.com/office/powerpoint/2010/main" val="415469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548680"/>
            <a:ext cx="8712968" cy="4647426"/>
          </a:xfrm>
          <a:prstGeom prst="rect">
            <a:avLst/>
          </a:prstGeom>
        </p:spPr>
        <p:txBody>
          <a:bodyPr wrap="square">
            <a:spAutoFit/>
          </a:bodyPr>
          <a:lstStyle/>
          <a:p>
            <a:r>
              <a:rPr lang="en-US" sz="2400" b="1" dirty="0">
                <a:solidFill>
                  <a:srgbClr val="001D35"/>
                </a:solidFill>
                <a:latin typeface="Google Sans"/>
              </a:rPr>
              <a:t>DMAIC (Define, Measure, Analyze, Improve, Control):</a:t>
            </a:r>
          </a:p>
          <a:p>
            <a:pPr>
              <a:buFont typeface="Arial" panose="020B0604020202020204" pitchFamily="34" charset="0"/>
              <a:buChar char="•"/>
            </a:pPr>
            <a:r>
              <a:rPr lang="en-US" sz="2400" b="1" dirty="0">
                <a:solidFill>
                  <a:srgbClr val="001D35"/>
                </a:solidFill>
                <a:latin typeface="Google Sans"/>
              </a:rPr>
              <a:t>Define:</a:t>
            </a:r>
            <a:r>
              <a:rPr lang="en-US" sz="2400" dirty="0">
                <a:solidFill>
                  <a:srgbClr val="001D35"/>
                </a:solidFill>
                <a:latin typeface="Google Sans"/>
              </a:rPr>
              <a:t> Identify the problem, project goals, and customer requirements.</a:t>
            </a:r>
          </a:p>
          <a:p>
            <a:pPr>
              <a:buFont typeface="Arial" panose="020B0604020202020204" pitchFamily="34" charset="0"/>
              <a:buChar char="•"/>
            </a:pPr>
            <a:r>
              <a:rPr lang="en-US" sz="2400" b="1" dirty="0">
                <a:solidFill>
                  <a:srgbClr val="001D35"/>
                </a:solidFill>
                <a:latin typeface="Google Sans"/>
              </a:rPr>
              <a:t>Measure:</a:t>
            </a:r>
            <a:r>
              <a:rPr lang="en-US" sz="2400" dirty="0">
                <a:solidFill>
                  <a:srgbClr val="001D35"/>
                </a:solidFill>
                <a:latin typeface="Google Sans"/>
              </a:rPr>
              <a:t> Collect data to quantify the problem and measure performance.</a:t>
            </a:r>
          </a:p>
          <a:p>
            <a:pPr>
              <a:buFont typeface="Arial" panose="020B0604020202020204" pitchFamily="34" charset="0"/>
              <a:buChar char="•"/>
            </a:pPr>
            <a:r>
              <a:rPr lang="en-US" sz="2400" b="1" dirty="0">
                <a:solidFill>
                  <a:srgbClr val="001D35"/>
                </a:solidFill>
                <a:latin typeface="Google Sans"/>
              </a:rPr>
              <a:t>Analyze:</a:t>
            </a:r>
            <a:r>
              <a:rPr lang="en-US" sz="2400" dirty="0">
                <a:solidFill>
                  <a:srgbClr val="001D35"/>
                </a:solidFill>
                <a:latin typeface="Google Sans"/>
              </a:rPr>
              <a:t> Use data to investigate and understand the variables impacting the problem.</a:t>
            </a:r>
          </a:p>
          <a:p>
            <a:pPr>
              <a:buFont typeface="Arial" panose="020B0604020202020204" pitchFamily="34" charset="0"/>
              <a:buChar char="•"/>
            </a:pPr>
            <a:r>
              <a:rPr lang="en-US" sz="2400" b="1" dirty="0">
                <a:solidFill>
                  <a:srgbClr val="001D35"/>
                </a:solidFill>
                <a:latin typeface="Google Sans"/>
              </a:rPr>
              <a:t>Improve:</a:t>
            </a:r>
            <a:r>
              <a:rPr lang="en-US" sz="2400" dirty="0">
                <a:solidFill>
                  <a:srgbClr val="001D35"/>
                </a:solidFill>
                <a:latin typeface="Google Sans"/>
              </a:rPr>
              <a:t> Implement solutions to eliminate the root cause of the defect.</a:t>
            </a:r>
          </a:p>
          <a:p>
            <a:pPr fontAlgn="ctr">
              <a:buFont typeface="Arial" panose="020B0604020202020204" pitchFamily="34" charset="0"/>
              <a:buChar char="•"/>
            </a:pPr>
            <a:r>
              <a:rPr lang="en-US" sz="2400" b="1" dirty="0">
                <a:solidFill>
                  <a:srgbClr val="001D35"/>
                </a:solidFill>
                <a:latin typeface="Google Sans"/>
              </a:rPr>
              <a:t>Control:</a:t>
            </a:r>
            <a:r>
              <a:rPr lang="en-US" sz="2400" dirty="0">
                <a:solidFill>
                  <a:srgbClr val="001D35"/>
                </a:solidFill>
                <a:latin typeface="Google Sans"/>
              </a:rPr>
              <a:t> </a:t>
            </a:r>
            <a:r>
              <a:rPr lang="en-US" sz="3200" dirty="0">
                <a:solidFill>
                  <a:srgbClr val="001D35"/>
                </a:solidFill>
                <a:latin typeface="Google Sans"/>
              </a:rPr>
              <a:t>Measure</a:t>
            </a:r>
            <a:r>
              <a:rPr lang="en-US" sz="2400" dirty="0">
                <a:solidFill>
                  <a:srgbClr val="001D35"/>
                </a:solidFill>
                <a:latin typeface="Google Sans"/>
              </a:rPr>
              <a:t> performance to ensure the improved process is successful and create a quality control plan to maintain improvements. </a:t>
            </a:r>
          </a:p>
        </p:txBody>
      </p:sp>
    </p:spTree>
    <p:extLst>
      <p:ext uri="{BB962C8B-B14F-4D97-AF65-F5344CB8AC3E}">
        <p14:creationId xmlns:p14="http://schemas.microsoft.com/office/powerpoint/2010/main" val="2362267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04664"/>
            <a:ext cx="8928992" cy="4154984"/>
          </a:xfrm>
          <a:prstGeom prst="rect">
            <a:avLst/>
          </a:prstGeom>
        </p:spPr>
        <p:txBody>
          <a:bodyPr wrap="square">
            <a:spAutoFit/>
          </a:bodyPr>
          <a:lstStyle/>
          <a:p>
            <a:r>
              <a:rPr lang="en-US" sz="2400" b="1" dirty="0">
                <a:solidFill>
                  <a:srgbClr val="001D35"/>
                </a:solidFill>
                <a:latin typeface="Google Sans"/>
              </a:rPr>
              <a:t>DMADV (Define, Measure, Analyze, Design, Verify):</a:t>
            </a:r>
          </a:p>
          <a:p>
            <a:pPr>
              <a:buFont typeface="Arial" panose="020B0604020202020204" pitchFamily="34" charset="0"/>
              <a:buChar char="•"/>
            </a:pPr>
            <a:r>
              <a:rPr lang="en-US" sz="2400" b="1" dirty="0">
                <a:solidFill>
                  <a:srgbClr val="001D35"/>
                </a:solidFill>
                <a:latin typeface="Google Sans"/>
              </a:rPr>
              <a:t>Define:</a:t>
            </a:r>
            <a:r>
              <a:rPr lang="en-US" sz="2400" dirty="0">
                <a:solidFill>
                  <a:srgbClr val="001D35"/>
                </a:solidFill>
                <a:latin typeface="Google Sans"/>
              </a:rPr>
              <a:t> Identify the problem, project goals, and customer requirements.</a:t>
            </a:r>
          </a:p>
          <a:p>
            <a:pPr>
              <a:buFont typeface="Arial" panose="020B0604020202020204" pitchFamily="34" charset="0"/>
              <a:buChar char="•"/>
            </a:pPr>
            <a:r>
              <a:rPr lang="en-US" sz="2400" b="1" dirty="0">
                <a:solidFill>
                  <a:srgbClr val="001D35"/>
                </a:solidFill>
                <a:latin typeface="Google Sans"/>
              </a:rPr>
              <a:t>Measure:</a:t>
            </a:r>
            <a:r>
              <a:rPr lang="en-US" sz="2400" dirty="0">
                <a:solidFill>
                  <a:srgbClr val="001D35"/>
                </a:solidFill>
                <a:latin typeface="Google Sans"/>
              </a:rPr>
              <a:t> Measure the customer requirements and the current process.</a:t>
            </a:r>
          </a:p>
          <a:p>
            <a:pPr>
              <a:buFont typeface="Arial" panose="020B0604020202020204" pitchFamily="34" charset="0"/>
              <a:buChar char="•"/>
            </a:pPr>
            <a:r>
              <a:rPr lang="en-US" sz="2400" b="1" dirty="0">
                <a:solidFill>
                  <a:srgbClr val="001D35"/>
                </a:solidFill>
                <a:latin typeface="Google Sans"/>
              </a:rPr>
              <a:t>Analyze:</a:t>
            </a:r>
            <a:r>
              <a:rPr lang="en-US" sz="2400" dirty="0">
                <a:solidFill>
                  <a:srgbClr val="001D35"/>
                </a:solidFill>
                <a:latin typeface="Google Sans"/>
              </a:rPr>
              <a:t> Analyze the requirements and the current process to identify gaps and opportunities.</a:t>
            </a:r>
          </a:p>
          <a:p>
            <a:pPr>
              <a:buFont typeface="Arial" panose="020B0604020202020204" pitchFamily="34" charset="0"/>
              <a:buChar char="•"/>
            </a:pPr>
            <a:r>
              <a:rPr lang="en-US" sz="2400" b="1" dirty="0">
                <a:solidFill>
                  <a:srgbClr val="001D35"/>
                </a:solidFill>
                <a:latin typeface="Google Sans"/>
              </a:rPr>
              <a:t>Design:</a:t>
            </a:r>
            <a:r>
              <a:rPr lang="en-US" sz="2400" dirty="0">
                <a:solidFill>
                  <a:srgbClr val="001D35"/>
                </a:solidFill>
                <a:latin typeface="Google Sans"/>
              </a:rPr>
              <a:t> Design a new process or product to meet the customer requirements.</a:t>
            </a:r>
          </a:p>
          <a:p>
            <a:pPr>
              <a:buFont typeface="Arial" panose="020B0604020202020204" pitchFamily="34" charset="0"/>
              <a:buChar char="•"/>
            </a:pPr>
            <a:r>
              <a:rPr lang="en-US" sz="2400" b="1" dirty="0">
                <a:solidFill>
                  <a:srgbClr val="001D35"/>
                </a:solidFill>
                <a:latin typeface="Google Sans"/>
              </a:rPr>
              <a:t>Verify:</a:t>
            </a:r>
            <a:r>
              <a:rPr lang="en-US" sz="2400" dirty="0">
                <a:solidFill>
                  <a:srgbClr val="001D35"/>
                </a:solidFill>
                <a:latin typeface="Google Sans"/>
              </a:rPr>
              <a:t> Verify that the new design meets the customer requirements and is robust. </a:t>
            </a:r>
            <a:endParaRPr lang="en-US" sz="2400" dirty="0">
              <a:solidFill>
                <a:srgbClr val="001D35"/>
              </a:solidFill>
              <a:latin typeface="Google Sans"/>
            </a:endParaRPr>
          </a:p>
        </p:txBody>
      </p:sp>
    </p:spTree>
    <p:extLst>
      <p:ext uri="{BB962C8B-B14F-4D97-AF65-F5344CB8AC3E}">
        <p14:creationId xmlns:p14="http://schemas.microsoft.com/office/powerpoint/2010/main" val="3269979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CFC742-602C-AFB9-EBD6-3F7427B48A8E}"/>
              </a:ext>
            </a:extLst>
          </p:cNvPr>
          <p:cNvSpPr>
            <a:spLocks noGrp="1"/>
          </p:cNvSpPr>
          <p:nvPr>
            <p:ph sz="quarter" idx="4294967295"/>
          </p:nvPr>
        </p:nvSpPr>
        <p:spPr>
          <a:xfrm>
            <a:off x="323528" y="476672"/>
            <a:ext cx="8712968" cy="4311116"/>
          </a:xfrm>
        </p:spPr>
        <p:txBody>
          <a:bodyPr>
            <a:noAutofit/>
          </a:bodyPr>
          <a:lstStyle/>
          <a:p>
            <a:pPr>
              <a:buFont typeface="Wingdings" panose="05000000000000000000" pitchFamily="2" charset="2"/>
              <a:buChar char="q"/>
            </a:pPr>
            <a:r>
              <a:rPr lang="en-US" sz="2400" b="1" dirty="0"/>
              <a:t> Benefits of six sigma :</a:t>
            </a:r>
          </a:p>
          <a:p>
            <a:pPr marL="0" indent="0">
              <a:lnSpc>
                <a:spcPct val="220000"/>
              </a:lnSpc>
              <a:buNone/>
            </a:pPr>
            <a:r>
              <a:rPr lang="en-US" sz="2800" dirty="0"/>
              <a:t>The benefits of six sigma are listed below</a:t>
            </a:r>
          </a:p>
          <a:p>
            <a:pPr>
              <a:lnSpc>
                <a:spcPct val="220000"/>
              </a:lnSpc>
              <a:buFont typeface="Wingdings" panose="05000000000000000000" pitchFamily="2" charset="2"/>
              <a:buChar char="§"/>
            </a:pPr>
            <a:r>
              <a:rPr lang="en-US" sz="2400" dirty="0"/>
              <a:t>It ensures enhanced product quality.</a:t>
            </a:r>
          </a:p>
          <a:p>
            <a:pPr>
              <a:lnSpc>
                <a:spcPct val="220000"/>
              </a:lnSpc>
              <a:buFont typeface="Wingdings" panose="05000000000000000000" pitchFamily="2" charset="2"/>
              <a:buChar char="§"/>
            </a:pPr>
            <a:r>
              <a:rPr lang="en-US" sz="2400" dirty="0"/>
              <a:t>It enables predictable delivery of the products.</a:t>
            </a:r>
          </a:p>
          <a:p>
            <a:pPr>
              <a:lnSpc>
                <a:spcPct val="220000"/>
              </a:lnSpc>
              <a:buFont typeface="Wingdings" panose="05000000000000000000" pitchFamily="2" charset="2"/>
              <a:buChar char="§"/>
            </a:pPr>
            <a:r>
              <a:rPr lang="en-US" sz="2400" dirty="0"/>
              <a:t>It helps to achieve productivity improvement.</a:t>
            </a:r>
          </a:p>
          <a:p>
            <a:pPr>
              <a:lnSpc>
                <a:spcPct val="220000"/>
              </a:lnSpc>
              <a:buFont typeface="Wingdings" panose="05000000000000000000" pitchFamily="2" charset="2"/>
              <a:buChar char="§"/>
            </a:pPr>
            <a:r>
              <a:rPr lang="en-US" sz="2400" dirty="0"/>
              <a:t>It helps to have rapid response to changing needs of customers.</a:t>
            </a:r>
          </a:p>
          <a:p>
            <a:pPr>
              <a:lnSpc>
                <a:spcPct val="220000"/>
              </a:lnSpc>
              <a:buFont typeface="Wingdings" panose="05000000000000000000" pitchFamily="2" charset="2"/>
              <a:buChar char="§"/>
            </a:pPr>
            <a:r>
              <a:rPr lang="en-US" sz="2400" dirty="0"/>
              <a:t>It also facilitates the development and introduction of new products into the market place.</a:t>
            </a:r>
            <a:endParaRPr lang="en-IN" sz="2400" dirty="0"/>
          </a:p>
        </p:txBody>
      </p:sp>
    </p:spTree>
    <p:extLst>
      <p:ext uri="{BB962C8B-B14F-4D97-AF65-F5344CB8AC3E}">
        <p14:creationId xmlns:p14="http://schemas.microsoft.com/office/powerpoint/2010/main" val="3056251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pitchFamily="18" charset="0"/>
                <a:cs typeface="Times New Roman" pitchFamily="18" charset="0"/>
              </a:rPr>
              <a:t>Tools and Techniques of QMS</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435280" cy="4925144"/>
          </a:xfrm>
        </p:spPr>
        <p:txBody>
          <a:bodyPr>
            <a:normAutofit fontScale="77500" lnSpcReduction="20000"/>
          </a:bodyPr>
          <a:lstStyle/>
          <a:p>
            <a:pPr algn="just">
              <a:buNone/>
            </a:pPr>
            <a:r>
              <a:rPr lang="en-US" sz="3300" b="1" u="sng" dirty="0" smtClean="0">
                <a:latin typeface="Times New Roman" pitchFamily="18" charset="0"/>
                <a:cs typeface="Times New Roman" pitchFamily="18" charset="0"/>
              </a:rPr>
              <a:t>Cause and Effect Diagram</a:t>
            </a:r>
            <a:endParaRPr lang="en-IN" sz="33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The Cause and Effect Diagram are used to detect and present the potential cause for particular quality </a:t>
            </a:r>
            <a:r>
              <a:rPr lang="en-US" sz="2800" dirty="0" smtClean="0">
                <a:latin typeface="Times New Roman" pitchFamily="18" charset="0"/>
                <a:cs typeface="Times New Roman" pitchFamily="18" charset="0"/>
              </a:rPr>
              <a:t>problem by sorting the potential causes in to various categories due to which problems may arise </a:t>
            </a:r>
            <a:r>
              <a:rPr lang="en-US" sz="2800" dirty="0" smtClean="0">
                <a:latin typeface="Times New Roman" pitchFamily="18" charset="0"/>
                <a:cs typeface="Times New Roman" pitchFamily="18" charset="0"/>
              </a:rPr>
              <a:t>also process dispersions can be analyzed using cause and effect diagram.</a:t>
            </a:r>
            <a:endParaRPr lang="en-IN" sz="2800" dirty="0" smtClean="0">
              <a:latin typeface="Times New Roman" pitchFamily="18" charset="0"/>
              <a:cs typeface="Times New Roman" pitchFamily="18" charset="0"/>
            </a:endParaRPr>
          </a:p>
          <a:p>
            <a:pPr lvl="0" algn="just"/>
            <a:r>
              <a:rPr lang="en-US" sz="2800" dirty="0" smtClean="0">
                <a:latin typeface="Times New Roman" pitchFamily="18" charset="0"/>
                <a:cs typeface="Times New Roman" pitchFamily="18" charset="0"/>
              </a:rPr>
              <a:t>Specific causes of problems can be explored through brainstorming.</a:t>
            </a:r>
            <a:endParaRPr lang="en-IN" sz="2800" dirty="0" smtClean="0">
              <a:latin typeface="Times New Roman" pitchFamily="18" charset="0"/>
              <a:cs typeface="Times New Roman" pitchFamily="18" charset="0"/>
            </a:endParaRPr>
          </a:p>
          <a:p>
            <a:pPr lvl="0" algn="just"/>
            <a:r>
              <a:rPr lang="en-US" sz="2800" dirty="0" smtClean="0">
                <a:latin typeface="Times New Roman" pitchFamily="18" charset="0"/>
                <a:cs typeface="Times New Roman" pitchFamily="18" charset="0"/>
              </a:rPr>
              <a:t>The quality problem is shown along the horizontal axis.</a:t>
            </a:r>
            <a:endParaRPr lang="en-IN" sz="2800" dirty="0" smtClean="0">
              <a:latin typeface="Times New Roman" pitchFamily="18" charset="0"/>
              <a:cs typeface="Times New Roman" pitchFamily="18" charset="0"/>
            </a:endParaRPr>
          </a:p>
          <a:p>
            <a:pPr lvl="0" algn="just"/>
            <a:r>
              <a:rPr lang="en-US" sz="2800" dirty="0" smtClean="0">
                <a:latin typeface="Times New Roman" pitchFamily="18" charset="0"/>
                <a:cs typeface="Times New Roman" pitchFamily="18" charset="0"/>
              </a:rPr>
              <a:t>All causes emerge towards horizontal axis diagonally and coupled with specific issues.</a:t>
            </a:r>
            <a:endParaRPr lang="en-IN" sz="2800" dirty="0" smtClean="0">
              <a:latin typeface="Times New Roman" pitchFamily="18" charset="0"/>
              <a:cs typeface="Times New Roman" pitchFamily="18" charset="0"/>
            </a:endParaRPr>
          </a:p>
          <a:p>
            <a:pPr lvl="0" algn="just"/>
            <a:r>
              <a:rPr lang="en-US" sz="2800" dirty="0" smtClean="0">
                <a:latin typeface="Times New Roman" pitchFamily="18" charset="0"/>
                <a:cs typeface="Times New Roman" pitchFamily="18" charset="0"/>
              </a:rPr>
              <a:t>Cause and effect diagram often called as Fish bone Diagram because it look like a bones of fish.</a:t>
            </a:r>
            <a:endParaRPr lang="en-IN" sz="2800" dirty="0" smtClean="0">
              <a:latin typeface="Times New Roman" pitchFamily="18" charset="0"/>
              <a:cs typeface="Times New Roman" pitchFamily="18" charset="0"/>
            </a:endParaRPr>
          </a:p>
          <a:p>
            <a:pPr lvl="0" algn="just"/>
            <a:r>
              <a:rPr lang="en-US" sz="2800" dirty="0" smtClean="0">
                <a:latin typeface="Times New Roman" pitchFamily="18" charset="0"/>
                <a:cs typeface="Times New Roman" pitchFamily="18" charset="0"/>
              </a:rPr>
              <a:t>It is also called as Ishikawa Diagram as it is developed by Prof. Ishikawa of Japan.</a:t>
            </a:r>
            <a:endParaRPr lang="en-IN" sz="2800" dirty="0" smtClean="0">
              <a:latin typeface="Times New Roman" pitchFamily="18" charset="0"/>
              <a:cs typeface="Times New Roman" pitchFamily="18" charset="0"/>
            </a:endParaRPr>
          </a:p>
          <a:p>
            <a:pPr algn="just">
              <a:buNone/>
            </a:pP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5652120" y="6520259"/>
            <a:ext cx="3491880" cy="365125"/>
          </a:xfrm>
        </p:spPr>
        <p:txBody>
          <a:bodyPr/>
          <a:lstStyle/>
          <a:p>
            <a:r>
              <a:rPr lang="en-US" dirty="0" smtClean="0">
                <a:latin typeface="Times New Roman" pitchFamily="18" charset="0"/>
                <a:cs typeface="Times New Roman" pitchFamily="18" charset="0"/>
              </a:rPr>
              <a:t>MECHANICAL ENGINEERING -20M41P</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latin typeface="Times New Roman" pitchFamily="18" charset="0"/>
                <a:cs typeface="Times New Roman" pitchFamily="18" charset="0"/>
              </a:rPr>
              <a:t>Tools and Techniques of QMS</a:t>
            </a:r>
            <a:endParaRPr lang="en-IN" sz="3200" dirty="0" smtClean="0">
              <a:solidFill>
                <a:srgbClr val="FF0000"/>
              </a:solidFill>
              <a:latin typeface="Times New Roman" pitchFamily="18" charset="0"/>
              <a:cs typeface="Times New Roman" pitchFamily="18" charset="0"/>
            </a:endParaRPr>
          </a:p>
        </p:txBody>
      </p:sp>
      <p:sp>
        <p:nvSpPr>
          <p:cNvPr id="6" name="Footer Placeholder 3"/>
          <p:cNvSpPr>
            <a:spLocks noGrp="1"/>
          </p:cNvSpPr>
          <p:nvPr>
            <p:ph type="ftr" sz="quarter" idx="11"/>
          </p:nvPr>
        </p:nvSpPr>
        <p:spPr>
          <a:xfrm>
            <a:off x="5652120" y="6492875"/>
            <a:ext cx="3491880" cy="365125"/>
          </a:xfrm>
        </p:spPr>
        <p:txBody>
          <a:bodyPr/>
          <a:lstStyle/>
          <a:p>
            <a:r>
              <a:rPr lang="en-US" dirty="0" smtClean="0">
                <a:latin typeface="Times New Roman" pitchFamily="18" charset="0"/>
                <a:cs typeface="Times New Roman" pitchFamily="18" charset="0"/>
              </a:rPr>
              <a:t>MECHANICAL ENGINEERING -20M41P</a:t>
            </a:r>
            <a:endParaRPr lang="en-US" dirty="0">
              <a:latin typeface="Times New Roman" pitchFamily="18" charset="0"/>
              <a:cs typeface="Times New Roman" pitchFamily="18" charset="0"/>
            </a:endParaRPr>
          </a:p>
        </p:txBody>
      </p:sp>
      <p:sp>
        <p:nvSpPr>
          <p:cNvPr id="19458" name="Rectangle 2"/>
          <p:cNvSpPr>
            <a:spLocks noChangeArrowheads="1"/>
          </p:cNvSpPr>
          <p:nvPr/>
        </p:nvSpPr>
        <p:spPr bwMode="auto">
          <a:xfrm>
            <a:off x="1043608" y="1628800"/>
            <a:ext cx="662473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Example:</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Cause and effect diagram for edge flaws.</a:t>
            </a:r>
            <a:endParaRPr kumimoji="0" lang="en-US" sz="6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9457" name="Picture 20" descr="WhatsApp Image 2022-07-09 at 10.56.00 AM"/>
          <p:cNvPicPr>
            <a:picLocks noChangeAspect="1" noChangeArrowheads="1"/>
          </p:cNvPicPr>
          <p:nvPr/>
        </p:nvPicPr>
        <p:blipFill>
          <a:blip r:embed="rId2" cstate="print"/>
          <a:srcRect/>
          <a:stretch>
            <a:fillRect/>
          </a:stretch>
        </p:blipFill>
        <p:spPr bwMode="auto">
          <a:xfrm>
            <a:off x="2123728" y="2564904"/>
            <a:ext cx="5267325" cy="3314700"/>
          </a:xfrm>
          <a:prstGeom prst="rect">
            <a:avLst/>
          </a:prstGeom>
          <a:noFill/>
        </p:spPr>
      </p:pic>
      <p:sp>
        <p:nvSpPr>
          <p:cNvPr id="19459" name="Rectangle 3"/>
          <p:cNvSpPr>
            <a:spLocks noChangeArrowheads="1"/>
          </p:cNvSpPr>
          <p:nvPr/>
        </p:nvSpPr>
        <p:spPr bwMode="auto">
          <a:xfrm>
            <a:off x="0" y="3771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pitchFamily="18" charset="0"/>
                <a:cs typeface="Times New Roman" pitchFamily="18" charset="0"/>
              </a:rPr>
              <a:t>Tools and Techniques of QMS</a:t>
            </a:r>
            <a:endParaRPr lang="en-IN"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67544" y="1340768"/>
            <a:ext cx="8229600" cy="4525963"/>
          </a:xfrm>
        </p:spPr>
        <p:txBody>
          <a:bodyPr>
            <a:noAutofit/>
          </a:bodyPr>
          <a:lstStyle/>
          <a:p>
            <a:pPr algn="just">
              <a:buNone/>
            </a:pPr>
            <a:r>
              <a:rPr lang="en-US" sz="2800" b="1" u="sng" dirty="0" smtClean="0">
                <a:latin typeface="Times New Roman" pitchFamily="18" charset="0"/>
                <a:cs typeface="Times New Roman" pitchFamily="18" charset="0"/>
              </a:rPr>
              <a:t>Check Sheet</a:t>
            </a:r>
            <a:endParaRPr lang="en-IN" sz="28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check sheet is a data recording form that has been designed to readily </a:t>
            </a:r>
            <a:r>
              <a:rPr lang="en-US" sz="2400" dirty="0" smtClean="0">
                <a:latin typeface="Times New Roman" pitchFamily="18" charset="0"/>
                <a:cs typeface="Times New Roman" pitchFamily="18" charset="0"/>
              </a:rPr>
              <a:t>or instantly interpret  </a:t>
            </a:r>
            <a:r>
              <a:rPr lang="en-US" sz="2400" dirty="0" smtClean="0">
                <a:latin typeface="Times New Roman" pitchFamily="18" charset="0"/>
                <a:cs typeface="Times New Roman" pitchFamily="18" charset="0"/>
              </a:rPr>
              <a:t>results from the form itself.</a:t>
            </a:r>
            <a:endParaRPr lang="en-IN"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is used for the collection of quantitative, qualitative, repetitive data.</a:t>
            </a:r>
            <a:endParaRPr lang="en-IN"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Check sheet helps in decision making since it presents essential data in a tabular form.</a:t>
            </a:r>
            <a:endParaRPr lang="en-IN"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defining characteristic of a check sheet is that data is recorded by making marks ("checks") on it. A typical check sheet is divided into regions, and marks made in different regions have different significance. Data is read by observing the location and number of marks on the sheet. </a:t>
            </a:r>
            <a:endParaRPr lang="en-IN" sz="2400" dirty="0" smtClean="0">
              <a:latin typeface="Times New Roman" pitchFamily="18" charset="0"/>
              <a:cs typeface="Times New Roman" pitchFamily="18" charset="0"/>
            </a:endParaRPr>
          </a:p>
        </p:txBody>
      </p:sp>
      <p:sp>
        <p:nvSpPr>
          <p:cNvPr id="5" name="Footer Placeholder 3"/>
          <p:cNvSpPr>
            <a:spLocks noGrp="1"/>
          </p:cNvSpPr>
          <p:nvPr>
            <p:ph type="ftr" sz="quarter" idx="11"/>
          </p:nvPr>
        </p:nvSpPr>
        <p:spPr>
          <a:xfrm>
            <a:off x="5652120" y="6520259"/>
            <a:ext cx="3491880" cy="365125"/>
          </a:xfrm>
        </p:spPr>
        <p:txBody>
          <a:bodyPr/>
          <a:lstStyle/>
          <a:p>
            <a:r>
              <a:rPr lang="en-US" dirty="0" smtClean="0">
                <a:latin typeface="Times New Roman" pitchFamily="18" charset="0"/>
                <a:cs typeface="Times New Roman" pitchFamily="18" charset="0"/>
              </a:rPr>
              <a:t>MECHANICAL ENGINEERING -20M41P</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pitchFamily="18" charset="0"/>
                <a:cs typeface="Times New Roman" pitchFamily="18" charset="0"/>
              </a:rPr>
              <a:t>Tools and Techniques of QMS</a:t>
            </a:r>
            <a:endParaRPr lang="en-IN"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buNone/>
            </a:pPr>
            <a:r>
              <a:rPr lang="en-US" sz="2800" b="1" u="sng" dirty="0" smtClean="0">
                <a:latin typeface="Times New Roman" pitchFamily="18" charset="0"/>
                <a:cs typeface="Times New Roman" pitchFamily="18" charset="0"/>
              </a:rPr>
              <a:t>Check Sheet</a:t>
            </a:r>
            <a:endParaRPr lang="en-IN" sz="28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It is used when</a:t>
            </a:r>
            <a:endParaRPr lang="en-IN"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When data can be observed and collected repeatedly by the same person or at the same location.</a:t>
            </a:r>
            <a:endParaRPr lang="en-IN"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When collecting data on the frequency or patterns of events, problems, defects, defect location, defect causes, or similar issues.</a:t>
            </a:r>
            <a:endParaRPr lang="en-IN" sz="2400" dirty="0" smtClean="0">
              <a:latin typeface="Times New Roman" pitchFamily="18" charset="0"/>
              <a:cs typeface="Times New Roman" pitchFamily="18" charset="0"/>
            </a:endParaRPr>
          </a:p>
          <a:p>
            <a:pPr algn="just">
              <a:buNone/>
            </a:pPr>
            <a:endParaRPr lang="en-IN" sz="2400" dirty="0">
              <a:latin typeface="Times New Roman" pitchFamily="18" charset="0"/>
              <a:cs typeface="Times New Roman" pitchFamily="18" charset="0"/>
            </a:endParaRPr>
          </a:p>
        </p:txBody>
      </p:sp>
      <p:sp>
        <p:nvSpPr>
          <p:cNvPr id="5" name="Footer Placeholder 3"/>
          <p:cNvSpPr>
            <a:spLocks noGrp="1"/>
          </p:cNvSpPr>
          <p:nvPr>
            <p:ph type="ftr" sz="quarter" idx="11"/>
          </p:nvPr>
        </p:nvSpPr>
        <p:spPr>
          <a:xfrm>
            <a:off x="5652120" y="6520259"/>
            <a:ext cx="3491880" cy="365125"/>
          </a:xfrm>
        </p:spPr>
        <p:txBody>
          <a:bodyPr/>
          <a:lstStyle/>
          <a:p>
            <a:r>
              <a:rPr lang="en-US" dirty="0" smtClean="0">
                <a:latin typeface="Times New Roman" pitchFamily="18" charset="0"/>
                <a:cs typeface="Times New Roman" pitchFamily="18" charset="0"/>
              </a:rPr>
              <a:t>MECHANICAL ENGINEERING -20M41P</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003232" cy="3845023"/>
          </a:xfrm>
        </p:spPr>
        <p:txBody>
          <a:bodyPr>
            <a:noAutofit/>
          </a:bodyPr>
          <a:lstStyle/>
          <a:p>
            <a:pPr algn="just">
              <a:buNone/>
            </a:pPr>
            <a:r>
              <a:rPr lang="en-US" sz="2400" b="1" u="sng" dirty="0" smtClean="0">
                <a:latin typeface="Times New Roman" pitchFamily="18" charset="0"/>
                <a:cs typeface="Times New Roman" pitchFamily="18" charset="0"/>
              </a:rPr>
              <a:t>Procedure to </a:t>
            </a:r>
            <a:r>
              <a:rPr lang="en-US" sz="2400" b="1" u="sng" dirty="0" err="1" smtClean="0">
                <a:latin typeface="Times New Roman" pitchFamily="18" charset="0"/>
                <a:cs typeface="Times New Roman" pitchFamily="18" charset="0"/>
              </a:rPr>
              <a:t>prepae</a:t>
            </a:r>
            <a:r>
              <a:rPr lang="en-US" sz="2400" b="1" u="sng" dirty="0" smtClean="0">
                <a:latin typeface="Times New Roman" pitchFamily="18" charset="0"/>
                <a:cs typeface="Times New Roman" pitchFamily="18" charset="0"/>
              </a:rPr>
              <a:t> check sheet:</a:t>
            </a:r>
            <a:endParaRPr lang="en-IN"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Decide what event or problem will be observed. Develop operational definitions.</a:t>
            </a:r>
            <a:endParaRPr lang="en-IN"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Decide when data will be collected and for how long.</a:t>
            </a:r>
            <a:endParaRPr lang="en-IN"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Design the form. Set it up so that data can be recorded simply by making check marks or X's or similar symbols and so that data do not have to be recopied for analysis.</a:t>
            </a:r>
            <a:endParaRPr lang="en-IN"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Label all spaces on the form.</a:t>
            </a:r>
            <a:endParaRPr lang="en-IN"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Test the check sheet for a short trial period to be sure it collects the appropriate data and is easy to use.</a:t>
            </a:r>
            <a:endParaRPr lang="en-IN"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Each time the targeted event or problem occurs, record data on the check sheet.</a:t>
            </a:r>
            <a:endParaRPr lang="en-IN" sz="2400" dirty="0">
              <a:latin typeface="Times New Roman" pitchFamily="18" charset="0"/>
              <a:cs typeface="Times New Roman" pitchFamily="18" charset="0"/>
            </a:endParaRPr>
          </a:p>
        </p:txBody>
      </p:sp>
      <p:sp>
        <p:nvSpPr>
          <p:cNvPr id="7" name="Title 1"/>
          <p:cNvSpPr>
            <a:spLocks noGrp="1"/>
          </p:cNvSpPr>
          <p:nvPr>
            <p:ph type="title"/>
          </p:nvPr>
        </p:nvSpPr>
        <p:spPr>
          <a:xfrm>
            <a:off x="457200" y="274638"/>
            <a:ext cx="8229600" cy="1143000"/>
          </a:xfrm>
        </p:spPr>
        <p:txBody>
          <a:bodyPr>
            <a:normAutofit/>
          </a:bodyPr>
          <a:lstStyle/>
          <a:p>
            <a:r>
              <a:rPr lang="en-US" sz="3200" b="1" dirty="0" smtClean="0">
                <a:solidFill>
                  <a:srgbClr val="FF0000"/>
                </a:solidFill>
                <a:latin typeface="Times New Roman" pitchFamily="18" charset="0"/>
                <a:cs typeface="Times New Roman" pitchFamily="18" charset="0"/>
              </a:rPr>
              <a:t>Tools and Techniques of QMS</a:t>
            </a:r>
            <a:endParaRPr lang="en-IN" sz="3200" dirty="0">
              <a:solidFill>
                <a:srgbClr val="FF0000"/>
              </a:solidFill>
              <a:latin typeface="Times New Roman" pitchFamily="18" charset="0"/>
              <a:cs typeface="Times New Roman" pitchFamily="18" charset="0"/>
            </a:endParaRPr>
          </a:p>
        </p:txBody>
      </p:sp>
      <p:sp>
        <p:nvSpPr>
          <p:cNvPr id="8" name="Footer Placeholder 3"/>
          <p:cNvSpPr>
            <a:spLocks noGrp="1"/>
          </p:cNvSpPr>
          <p:nvPr>
            <p:ph type="ftr" sz="quarter" idx="11"/>
          </p:nvPr>
        </p:nvSpPr>
        <p:spPr>
          <a:xfrm>
            <a:off x="5652120" y="6520259"/>
            <a:ext cx="3491880" cy="365125"/>
          </a:xfrm>
        </p:spPr>
        <p:txBody>
          <a:bodyPr/>
          <a:lstStyle/>
          <a:p>
            <a:r>
              <a:rPr lang="en-US" dirty="0" smtClean="0">
                <a:latin typeface="Times New Roman" pitchFamily="18" charset="0"/>
                <a:cs typeface="Times New Roman" pitchFamily="18" charset="0"/>
              </a:rPr>
              <a:t>MECHANICAL ENGINEERING -20M41P</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pitchFamily="18" charset="0"/>
                <a:cs typeface="Times New Roman" pitchFamily="18" charset="0"/>
              </a:rPr>
              <a:t>Tools and Techniques of QMS</a:t>
            </a:r>
            <a:endParaRPr lang="en-IN" sz="3200" dirty="0">
              <a:latin typeface="Times New Roman" pitchFamily="18" charset="0"/>
              <a:cs typeface="Times New Roman" pitchFamily="18" charset="0"/>
            </a:endParaRPr>
          </a:p>
        </p:txBody>
      </p:sp>
      <p:sp>
        <p:nvSpPr>
          <p:cNvPr id="5" name="Footer Placeholder 3"/>
          <p:cNvSpPr>
            <a:spLocks noGrp="1"/>
          </p:cNvSpPr>
          <p:nvPr>
            <p:ph type="ftr" sz="quarter" idx="11"/>
          </p:nvPr>
        </p:nvSpPr>
        <p:spPr>
          <a:xfrm>
            <a:off x="5652120" y="6520259"/>
            <a:ext cx="3491880" cy="365125"/>
          </a:xfrm>
        </p:spPr>
        <p:txBody>
          <a:bodyPr/>
          <a:lstStyle/>
          <a:p>
            <a:r>
              <a:rPr lang="en-US" dirty="0" smtClean="0">
                <a:latin typeface="Times New Roman" pitchFamily="18" charset="0"/>
                <a:cs typeface="Times New Roman" pitchFamily="18" charset="0"/>
              </a:rPr>
              <a:t>MECHANICAL ENGINEERING -20M41P</a:t>
            </a:r>
            <a:endParaRPr lang="en-US" dirty="0">
              <a:latin typeface="Times New Roman" pitchFamily="18" charset="0"/>
              <a:cs typeface="Times New Roman" pitchFamily="18" charset="0"/>
            </a:endParaRPr>
          </a:p>
        </p:txBody>
      </p:sp>
      <p:sp>
        <p:nvSpPr>
          <p:cNvPr id="16386" name="Rectangle 2"/>
          <p:cNvSpPr>
            <a:spLocks noChangeArrowheads="1"/>
          </p:cNvSpPr>
          <p:nvPr/>
        </p:nvSpPr>
        <p:spPr bwMode="auto">
          <a:xfrm>
            <a:off x="683568" y="1700808"/>
            <a:ext cx="7776864"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Example: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Check sheet used to collect the data on telephone interruption.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6385" name="Picture 21" descr="WhatsApp Image 2022-07-09 at 11.15.10 AM"/>
          <p:cNvPicPr>
            <a:picLocks noChangeAspect="1" noChangeArrowheads="1"/>
          </p:cNvPicPr>
          <p:nvPr/>
        </p:nvPicPr>
        <p:blipFill>
          <a:blip r:embed="rId2" cstate="print"/>
          <a:srcRect/>
          <a:stretch>
            <a:fillRect/>
          </a:stretch>
        </p:blipFill>
        <p:spPr bwMode="auto">
          <a:xfrm>
            <a:off x="899592" y="2852936"/>
            <a:ext cx="7490971" cy="2736304"/>
          </a:xfrm>
          <a:prstGeom prst="rect">
            <a:avLst/>
          </a:prstGeom>
          <a:noFill/>
        </p:spPr>
      </p:pic>
      <p:sp>
        <p:nvSpPr>
          <p:cNvPr id="16387" name="Rectangle 3"/>
          <p:cNvSpPr>
            <a:spLocks noChangeArrowheads="1"/>
          </p:cNvSpPr>
          <p:nvPr/>
        </p:nvSpPr>
        <p:spPr bwMode="auto">
          <a:xfrm>
            <a:off x="0" y="2381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4824</TotalTime>
  <Words>1845</Words>
  <Application>Microsoft Office PowerPoint</Application>
  <PresentationFormat>On-screen Show (4:3)</PresentationFormat>
  <Paragraphs>205</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Cambria Math</vt:lpstr>
      <vt:lpstr>Ebrima</vt:lpstr>
      <vt:lpstr>Garamond</vt:lpstr>
      <vt:lpstr>Google Sans</vt:lpstr>
      <vt:lpstr>Times New Roman</vt:lpstr>
      <vt:lpstr>Wingdings</vt:lpstr>
      <vt:lpstr>Office Theme</vt:lpstr>
      <vt:lpstr>       DEPARTMENT OF COLLEGIATE AND TECHNICAL EDUCATION</vt:lpstr>
      <vt:lpstr>Tools and Techniques of QMS</vt:lpstr>
      <vt:lpstr>QC TOOL EXERCISE</vt:lpstr>
      <vt:lpstr>Tools and Techniques of QMS</vt:lpstr>
      <vt:lpstr>Tools and Techniques of QMS</vt:lpstr>
      <vt:lpstr>Tools and Techniques of QMS</vt:lpstr>
      <vt:lpstr>Tools and Techniques of QMS</vt:lpstr>
      <vt:lpstr>Tools and Techniques of QMS</vt:lpstr>
      <vt:lpstr>Tools and Techniques of QMS</vt:lpstr>
      <vt:lpstr>QC TOOL EXERCISE</vt:lpstr>
      <vt:lpstr>SOLUTION</vt:lpstr>
      <vt:lpstr>Tools and Techniques of QMS</vt:lpstr>
      <vt:lpstr>Tools and Techniques of QMS</vt:lpstr>
      <vt:lpstr>QC TOOL EXERCISE:</vt:lpstr>
      <vt:lpstr>SOLUTION</vt:lpstr>
      <vt:lpstr>Tools and Techniques of QMS</vt:lpstr>
      <vt:lpstr>Tools and Techniques of QMS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Collegiate and Technical Education</dc:title>
  <dc:creator>Prasanna</dc:creator>
  <cp:lastModifiedBy>admin</cp:lastModifiedBy>
  <cp:revision>442</cp:revision>
  <dcterms:created xsi:type="dcterms:W3CDTF">2020-10-31T00:40:04Z</dcterms:created>
  <dcterms:modified xsi:type="dcterms:W3CDTF">2025-03-14T06:29:34Z</dcterms:modified>
</cp:coreProperties>
</file>