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59" r:id="rId1"/>
    <p:sldMasterId id="2147483699" r:id="rId2"/>
  </p:sldMasterIdLst>
  <p:notesMasterIdLst>
    <p:notesMasterId r:id="rId19"/>
  </p:notesMasterIdLst>
  <p:handoutMasterIdLst>
    <p:handoutMasterId r:id="rId20"/>
  </p:handoutMasterIdLst>
  <p:sldIdLst>
    <p:sldId id="311" r:id="rId3"/>
    <p:sldId id="312" r:id="rId4"/>
    <p:sldId id="313" r:id="rId5"/>
    <p:sldId id="314" r:id="rId6"/>
    <p:sldId id="333" r:id="rId7"/>
    <p:sldId id="329" r:id="rId8"/>
    <p:sldId id="330" r:id="rId9"/>
    <p:sldId id="317" r:id="rId10"/>
    <p:sldId id="325" r:id="rId11"/>
    <p:sldId id="326" r:id="rId12"/>
    <p:sldId id="332" r:id="rId13"/>
    <p:sldId id="327" r:id="rId14"/>
    <p:sldId id="318" r:id="rId15"/>
    <p:sldId id="322" r:id="rId16"/>
    <p:sldId id="320" r:id="rId17"/>
    <p:sldId id="334" r:id="rId18"/>
  </p:sldIdLst>
  <p:sldSz cx="12192000" cy="6858000"/>
  <p:notesSz cx="9928225" cy="6797675"/>
  <p:embeddedFontLs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142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F50"/>
    <a:srgbClr val="707070"/>
    <a:srgbClr val="006F5F"/>
    <a:srgbClr val="003E2F"/>
    <a:srgbClr val="E4B402"/>
    <a:srgbClr val="FFD800"/>
    <a:srgbClr val="009EE3"/>
    <a:srgbClr val="51AE32"/>
    <a:srgbClr val="779A2B"/>
    <a:srgbClr val="003E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1" autoAdjust="0"/>
    <p:restoredTop sz="97526" autoAdjust="0"/>
  </p:normalViewPr>
  <p:slideViewPr>
    <p:cSldViewPr snapToGrid="0">
      <p:cViewPr varScale="1">
        <p:scale>
          <a:sx n="104" d="100"/>
          <a:sy n="104" d="100"/>
        </p:scale>
        <p:origin x="126" y="2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-2430" y="-96"/>
      </p:cViewPr>
      <p:guideLst>
        <p:guide orient="horz" pos="2142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4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2594" y="0"/>
            <a:ext cx="4303314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A9E21-4981-413F-9BAB-A1BE42E0A624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3314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2594" y="6457410"/>
            <a:ext cx="4303314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872BD-D2C1-4FAA-A740-0001980793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761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314" cy="34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594" y="0"/>
            <a:ext cx="4303314" cy="34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8750" y="509588"/>
            <a:ext cx="45307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360" y="3228190"/>
            <a:ext cx="7943508" cy="305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79"/>
            <a:ext cx="4303314" cy="34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594" y="6456379"/>
            <a:ext cx="4303314" cy="34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B2B633-7BEC-49A7-B3BF-92E0C7E450E6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16968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B633-7BEC-49A7-B3BF-92E0C7E450E6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61539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25"/>
          <p:cNvSpPr>
            <a:spLocks noGrp="1"/>
          </p:cNvSpPr>
          <p:nvPr>
            <p:ph type="title" hasCustomPrompt="1"/>
          </p:nvPr>
        </p:nvSpPr>
        <p:spPr>
          <a:xfrm>
            <a:off x="2387600" y="266700"/>
            <a:ext cx="9504362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  <a:effectLst/>
              </a:defRPr>
            </a:lvl1pPr>
          </a:lstStyle>
          <a:p>
            <a:r>
              <a:rPr lang="en-GB" noProof="0" dirty="0"/>
              <a:t>Edit master title format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0" hasCustomPrompt="1"/>
          </p:nvPr>
        </p:nvSpPr>
        <p:spPr>
          <a:xfrm>
            <a:off x="2711450" y="2420938"/>
            <a:ext cx="9480550" cy="4096740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Add image by clicking on icon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2815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>
          <p15:clr>
            <a:srgbClr val="9FCC3B"/>
          </p15:clr>
        </p15:guide>
        <p15:guide id="2" orient="horz" pos="210">
          <p15:clr>
            <a:srgbClr val="9FCC3B"/>
          </p15:clr>
        </p15:guide>
        <p15:guide id="6" pos="211">
          <p15:clr>
            <a:srgbClr val="9FCC3B"/>
          </p15:clr>
        </p15:guide>
        <p15:guide id="7" orient="horz" pos="1162">
          <p15:clr>
            <a:srgbClr val="000000"/>
          </p15:clr>
        </p15:guide>
        <p15:guide id="8" orient="horz" pos="1525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ichenh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 hasCustomPrompt="1"/>
          </p:nvPr>
        </p:nvSpPr>
        <p:spPr>
          <a:xfrm>
            <a:off x="1343025" y="152400"/>
            <a:ext cx="10656888" cy="468314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defRPr sz="2800"/>
            </a:lvl1pPr>
          </a:lstStyle>
          <a:p>
            <a:r>
              <a:rPr lang="en-GB" noProof="0" dirty="0"/>
              <a:t>Edit master title format by clicking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92088" y="1487055"/>
            <a:ext cx="11807825" cy="48581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GB" noProof="0" dirty="0"/>
              <a:t>Edit text master format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3981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0"/>
            <a:ext cx="12192000" cy="151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61369" y="333375"/>
            <a:ext cx="0" cy="8270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6525344"/>
            <a:ext cx="12192000" cy="1"/>
          </a:xfrm>
          <a:prstGeom prst="line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4"/>
          <p:cNvSpPr txBox="1">
            <a:spLocks noChangeArrowheads="1"/>
          </p:cNvSpPr>
          <p:nvPr userDrawn="1"/>
        </p:nvSpPr>
        <p:spPr bwMode="auto">
          <a:xfrm>
            <a:off x="192089" y="6525345"/>
            <a:ext cx="7455620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 dirty="0" smtClean="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Institute for Lightweight Design Department Sports Equipment and Technology </a:t>
            </a:r>
            <a:endParaRPr lang="de-DE" sz="1400" kern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8" name="Rectangle 5"/>
          <p:cNvSpPr txBox="1">
            <a:spLocks noChangeArrowheads="1"/>
          </p:cNvSpPr>
          <p:nvPr userDrawn="1"/>
        </p:nvSpPr>
        <p:spPr bwMode="auto">
          <a:xfrm>
            <a:off x="8252460" y="6525345"/>
            <a:ext cx="3747453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</a:rPr>
              <a:t>www.tu-chemnitz.de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9EA76B9-5184-460F-8129-8C2FAA54093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333375"/>
            <a:ext cx="1533088" cy="8270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000000"/>
          </p15:clr>
        </p15:guide>
        <p15:guide id="2" orient="horz" pos="210">
          <p15:clr>
            <a:srgbClr val="9FCC3B"/>
          </p15:clr>
        </p15:guide>
        <p15:guide id="3" orient="horz" pos="731">
          <p15:clr>
            <a:srgbClr val="9FCC3B"/>
          </p15:clr>
        </p15:guide>
        <p15:guide id="4" pos="1300" userDrawn="1">
          <p15:clr>
            <a:srgbClr val="9FCC3B"/>
          </p15:clr>
        </p15:guide>
        <p15:guide id="5" pos="1096" userDrawn="1">
          <p15:clr>
            <a:srgbClr val="9FCC3B"/>
          </p15:clr>
        </p15:guide>
        <p15:guide id="6" pos="1504" userDrawn="1">
          <p15:clr>
            <a:srgbClr val="9FCC3B"/>
          </p15:clr>
        </p15:guide>
        <p15:guide id="7" pos="7491">
          <p15:clr>
            <a:srgbClr val="000000"/>
          </p15:clr>
        </p15:guide>
        <p15:guide id="8" orient="horz" pos="3906">
          <p15:clr>
            <a:srgbClr val="000000"/>
          </p15:clr>
        </p15:guide>
        <p15:guide id="9" orient="horz" pos="1162">
          <p15:clr>
            <a:srgbClr val="00000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274"/>
            <a:ext cx="12192000" cy="7647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166868" y="152713"/>
            <a:ext cx="0" cy="468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6525344"/>
            <a:ext cx="12192000" cy="0"/>
          </a:xfrm>
          <a:prstGeom prst="line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5"/>
          <p:cNvSpPr txBox="1">
            <a:spLocks noChangeArrowheads="1"/>
          </p:cNvSpPr>
          <p:nvPr userDrawn="1"/>
        </p:nvSpPr>
        <p:spPr bwMode="auto">
          <a:xfrm>
            <a:off x="8252460" y="6525345"/>
            <a:ext cx="3747453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</a:rPr>
              <a:t>www.tu-chemnitz.de</a:t>
            </a:r>
          </a:p>
        </p:txBody>
      </p:sp>
      <p:sp>
        <p:nvSpPr>
          <p:cNvPr id="34" name="Fußzeilenplatzhalter 4"/>
          <p:cNvSpPr txBox="1">
            <a:spLocks/>
          </p:cNvSpPr>
          <p:nvPr userDrawn="1"/>
        </p:nvSpPr>
        <p:spPr>
          <a:xfrm>
            <a:off x="4655840" y="6526933"/>
            <a:ext cx="5593060" cy="332656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fld id="{72C5D026-0A5E-414E-BDD7-AEAAC7E56A8F}" type="slidenum">
              <a:rPr lang="de-DE" sz="1400" smtClean="0">
                <a:latin typeface="Roboto" panose="02000000000000000000" pitchFamily="2" charset="0"/>
                <a:ea typeface="Roboto" panose="02000000000000000000" pitchFamily="2" charset="0"/>
              </a:rPr>
              <a:pPr algn="ctr">
                <a:defRPr/>
              </a:pPr>
              <a:t>‹#›</a:t>
            </a:fld>
            <a:endParaRPr lang="de-DE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3" name="Rectangle 4"/>
          <p:cNvSpPr txBox="1">
            <a:spLocks noChangeArrowheads="1"/>
          </p:cNvSpPr>
          <p:nvPr userDrawn="1"/>
        </p:nvSpPr>
        <p:spPr bwMode="auto">
          <a:xfrm>
            <a:off x="192088" y="6525345"/>
            <a:ext cx="6402675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 dirty="0" smtClean="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Institute for Lightweight Design Department Sports Equipment and Technology </a:t>
            </a:r>
            <a:endParaRPr lang="de-DE" sz="1400" kern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3DA0F9F7-A106-4171-8940-A111E106EAE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9" y="152400"/>
            <a:ext cx="868064" cy="46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3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1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6" userDrawn="1">
          <p15:clr>
            <a:srgbClr val="9FCC3B"/>
          </p15:clr>
        </p15:guide>
        <p15:guide id="2" orient="horz" pos="391" userDrawn="1">
          <p15:clr>
            <a:srgbClr val="9FCC3B"/>
          </p15:clr>
        </p15:guide>
        <p15:guide id="3" pos="846" userDrawn="1">
          <p15:clr>
            <a:srgbClr val="9FCC3B"/>
          </p15:clr>
        </p15:guide>
        <p15:guide id="4" pos="121" userDrawn="1">
          <p15:clr>
            <a:srgbClr val="000000"/>
          </p15:clr>
        </p15:guide>
        <p15:guide id="5" pos="733" userDrawn="1">
          <p15:clr>
            <a:srgbClr val="9FCC3B"/>
          </p15:clr>
        </p15:guide>
        <p15:guide id="6" pos="619" userDrawn="1">
          <p15:clr>
            <a:srgbClr val="9FCC3B"/>
          </p15:clr>
        </p15:guide>
        <p15:guide id="7" pos="7559" userDrawn="1">
          <p15:clr>
            <a:srgbClr val="000000"/>
          </p15:clr>
        </p15:guide>
        <p15:guide id="8" orient="horz" pos="572" userDrawn="1">
          <p15:clr>
            <a:srgbClr val="000000"/>
          </p15:clr>
        </p15:guide>
        <p15:guide id="9" orient="horz" pos="3997" userDrawn="1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26903553" TargetMode="External"/><Relationship Id="rId2" Type="http://schemas.openxmlformats.org/officeDocument/2006/relationships/hyperlink" Target="https://www.cdc.gov/niosh/media/pdfs/Ergonomic-Guidelines-for-Manual-Material-Handling_2007-131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26603/001c.30023" TargetMode="External"/><Relationship Id="rId4" Type="http://schemas.openxmlformats.org/officeDocument/2006/relationships/hyperlink" Target="https://doi.org/10.1186/2052-4374-26-16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slide" Target="slide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434014" y="258408"/>
            <a:ext cx="8128856" cy="893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Course “Instrumentation” </a:t>
            </a:r>
            <a:br>
              <a:rPr lang="en-US" sz="2400" dirty="0"/>
            </a:br>
            <a:r>
              <a:rPr lang="en-US" sz="2400" dirty="0"/>
              <a:t>Master Degree Program “Advanced Manufacturing” </a:t>
            </a:r>
            <a:br>
              <a:rPr lang="en-US" sz="2400" dirty="0"/>
            </a:br>
            <a:r>
              <a:rPr lang="en-US" sz="2400" dirty="0"/>
              <a:t>Winter semester 2024/2025</a:t>
            </a:r>
            <a:endParaRPr lang="de-DE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EC23D1-D2D5-4444-9488-83CB9ACD77D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91400" y="1897099"/>
            <a:ext cx="9727200" cy="1058255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marR="0" indent="0" algn="ctr">
              <a:lnSpc>
                <a:spcPct val="115000"/>
              </a:lnSpc>
              <a:spcAft>
                <a:spcPts val="780"/>
              </a:spcAft>
              <a:buNone/>
            </a:pPr>
            <a:r>
              <a:rPr lang="en-IN" sz="2800" b="1" kern="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Group-1 </a:t>
            </a:r>
          </a:p>
          <a:p>
            <a:pPr marL="0" marR="0" indent="0" algn="ctr">
              <a:lnSpc>
                <a:spcPct val="115000"/>
              </a:lnSpc>
              <a:spcAft>
                <a:spcPts val="780"/>
              </a:spcAft>
              <a:buNone/>
            </a:pPr>
            <a:r>
              <a:rPr lang="en-IN" sz="2800" b="1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Smart Posture Monitoring and Feedback System</a:t>
            </a:r>
            <a:endParaRPr lang="en-US" sz="2800" kern="1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60C679-77B2-829E-4108-F86EE9D9B6A1}"/>
              </a:ext>
            </a:extLst>
          </p:cNvPr>
          <p:cNvSpPr txBox="1"/>
          <p:nvPr/>
        </p:nvSpPr>
        <p:spPr>
          <a:xfrm>
            <a:off x="7871507" y="4028897"/>
            <a:ext cx="383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noProof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Name:</a:t>
            </a:r>
            <a:r>
              <a:rPr lang="en-US" noProof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		</a:t>
            </a:r>
            <a:r>
              <a:rPr lang="en-US" u="sng" noProof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Mtr</a:t>
            </a:r>
            <a:r>
              <a:rPr lang="en-US" u="sng" noProof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No</a:t>
            </a:r>
            <a:r>
              <a:rPr lang="en-US" noProof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br>
              <a:rPr lang="en-US" noProof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noProof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Ankit Wala		807436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Akash Deshpande	805445 </a:t>
            </a:r>
          </a:p>
          <a:p>
            <a:r>
              <a:rPr lang="en-US" noProof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Prajjwal</a:t>
            </a:r>
            <a:r>
              <a:rPr lang="en-US" noProof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noProof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Garag</a:t>
            </a:r>
            <a:r>
              <a:rPr lang="en-US" noProof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	812210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Pratik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Dhulap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	807759</a:t>
            </a:r>
            <a:endParaRPr lang="en-US" noProof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noProof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Sushant Shetty		812096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E02687-49E3-FE88-4817-CA7803C269B2}"/>
              </a:ext>
            </a:extLst>
          </p:cNvPr>
          <p:cNvSpPr txBox="1"/>
          <p:nvPr/>
        </p:nvSpPr>
        <p:spPr>
          <a:xfrm>
            <a:off x="1091400" y="4027025"/>
            <a:ext cx="3398687" cy="1632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algn="ctr">
              <a:lnSpc>
                <a:spcPct val="115000"/>
              </a:lnSpc>
              <a:spcAft>
                <a:spcPts val="780"/>
              </a:spcAft>
            </a:pPr>
            <a:r>
              <a:rPr lang="en-IN" sz="1800" b="1" u="sng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Supervised by:</a:t>
            </a:r>
            <a:endParaRPr lang="en-US" sz="1800" kern="1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>
              <a:lnSpc>
                <a:spcPct val="115000"/>
              </a:lnSpc>
              <a:spcAft>
                <a:spcPts val="780"/>
              </a:spcAft>
            </a:pPr>
            <a:r>
              <a:rPr lang="en-IN" sz="18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Prof. </a:t>
            </a:r>
            <a:r>
              <a:rPr lang="en-IN" sz="1800" kern="1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Dr.</a:t>
            </a:r>
            <a:r>
              <a:rPr lang="en-IN" sz="18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-Ing Stephan Odenwald</a:t>
            </a:r>
            <a:endParaRPr lang="en-US" sz="1800" kern="1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>
              <a:lnSpc>
                <a:spcPct val="115000"/>
              </a:lnSpc>
              <a:spcAft>
                <a:spcPts val="780"/>
              </a:spcAft>
            </a:pPr>
            <a:r>
              <a:rPr lang="en-IN" sz="18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Mr. Christoph </a:t>
            </a:r>
            <a:r>
              <a:rPr lang="en-IN" sz="1800" kern="1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Warnat</a:t>
            </a:r>
            <a:endParaRPr lang="en-US" sz="1800" kern="1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010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C34E5-725A-44B8-84C5-F7CB28B47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EFEFC8C7-CDC2-95D9-B80D-82420B5AD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07" y="821991"/>
            <a:ext cx="5159685" cy="34971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0C991-F743-0652-2FBE-AB46993A39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3807" y="4560763"/>
            <a:ext cx="8166900" cy="20114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b="1" dirty="0"/>
              <a:t>Calculation of Intermediate Parameter</a:t>
            </a:r>
          </a:p>
          <a:p>
            <a:pPr marL="0" indent="0">
              <a:buNone/>
            </a:pPr>
            <a:r>
              <a:rPr lang="en-IN" sz="1600" b="1" dirty="0"/>
              <a:t>Mixed Acceleration Data: </a:t>
            </a:r>
            <a:r>
              <a:rPr lang="en-US" sz="1600" dirty="0">
                <a:cs typeface="Roboto" panose="02000000000000000000" pitchFamily="2" charset="0"/>
              </a:rPr>
              <a:t>Raw sensor outputs cm/s² are distributed across all three axes, resulting in mixed readings when attached to the body.</a:t>
            </a:r>
          </a:p>
          <a:p>
            <a:pPr marL="0" indent="0">
              <a:buNone/>
            </a:pPr>
            <a:r>
              <a:rPr lang="en-IN" sz="1600" b="1" dirty="0"/>
              <a:t>Intermediate Variable Calculation: </a:t>
            </a:r>
            <a:r>
              <a:rPr lang="en-US" sz="1600" dirty="0">
                <a:cs typeface="Roboto" panose="02000000000000000000" pitchFamily="2" charset="0"/>
              </a:rPr>
              <a:t>An intermediate parameter is calculated by aligning a plane orthogonal to the body's surface and measuring perpendicular acceleration.</a:t>
            </a:r>
          </a:p>
          <a:p>
            <a:pPr marL="0" indent="0">
              <a:buNone/>
            </a:pPr>
            <a:r>
              <a:rPr lang="en-IN" sz="1600" b="1" dirty="0"/>
              <a:t>Enhanced Measurement Accuracy: </a:t>
            </a:r>
            <a:r>
              <a:rPr lang="en-US" sz="1600" dirty="0">
                <a:cs typeface="Roboto" panose="02000000000000000000" pitchFamily="2" charset="0"/>
              </a:rPr>
              <a:t>This approach enables accurate angle measurements relative to body-oriented planes, improving precision and relevance.</a:t>
            </a:r>
          </a:p>
          <a:p>
            <a:pPr marL="0" indent="0">
              <a:buNone/>
            </a:pPr>
            <a:endParaRPr lang="en-US" sz="1800" dirty="0">
              <a:cs typeface="Roboto" panose="02000000000000000000" pitchFamily="2" charset="0"/>
            </a:endParaRPr>
          </a:p>
        </p:txBody>
      </p:sp>
      <p:sp>
        <p:nvSpPr>
          <p:cNvPr id="11" name="Text Box 29">
            <a:extLst>
              <a:ext uri="{FF2B5EF4-FFF2-40B4-BE49-F238E27FC236}">
                <a16:creationId xmlns:a16="http://schemas.microsoft.com/office/drawing/2014/main" id="{F661A365-F604-D60E-FE0C-54FD0981CB82}"/>
              </a:ext>
            </a:extLst>
          </p:cNvPr>
          <p:cNvSpPr txBox="1"/>
          <p:nvPr/>
        </p:nvSpPr>
        <p:spPr>
          <a:xfrm>
            <a:off x="319327" y="4364980"/>
            <a:ext cx="6172200" cy="181268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1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Fig 11: Posture Monitoring GUI with Real-Time Data and Risk Feedback</a:t>
            </a:r>
            <a:endParaRPr lang="en-DE" sz="1100" kern="1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CEB646-1C22-1736-5A20-19AD15F9D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305" y="934178"/>
            <a:ext cx="5693799" cy="2370241"/>
          </a:xfrm>
          <a:prstGeom prst="rect">
            <a:avLst/>
          </a:prstGeom>
          <a:noFill/>
        </p:spPr>
      </p:pic>
      <p:sp>
        <p:nvSpPr>
          <p:cNvPr id="14" name="Text Box 30">
            <a:extLst>
              <a:ext uri="{FF2B5EF4-FFF2-40B4-BE49-F238E27FC236}">
                <a16:creationId xmlns:a16="http://schemas.microsoft.com/office/drawing/2014/main" id="{A0F1C0A5-FBDD-47CF-43BE-EACC2C4B6019}"/>
              </a:ext>
            </a:extLst>
          </p:cNvPr>
          <p:cNvSpPr txBox="1"/>
          <p:nvPr/>
        </p:nvSpPr>
        <p:spPr>
          <a:xfrm>
            <a:off x="6974541" y="3304419"/>
            <a:ext cx="4294093" cy="174693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1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Fig 12: Data Processing Flow: From Sensor Input to Calculated Angles</a:t>
            </a:r>
            <a:endParaRPr lang="en-DE" sz="1100" kern="1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7436E03-1818-DC7E-E5F2-E3CAAECE61C2}"/>
              </a:ext>
            </a:extLst>
          </p:cNvPr>
          <p:cNvGrpSpPr/>
          <p:nvPr/>
        </p:nvGrpSpPr>
        <p:grpSpPr>
          <a:xfrm>
            <a:off x="8658085" y="4133047"/>
            <a:ext cx="3316941" cy="1934210"/>
            <a:chOff x="4366908" y="2461895"/>
            <a:chExt cx="3316941" cy="1934210"/>
          </a:xfrm>
        </p:grpSpPr>
        <p:pic>
          <p:nvPicPr>
            <p:cNvPr id="15" name="Picture 14" descr="A blue triangle with a red line and a red arrow&#10;&#10;Description automatically generated">
              <a:extLst>
                <a:ext uri="{FF2B5EF4-FFF2-40B4-BE49-F238E27FC236}">
                  <a16:creationId xmlns:a16="http://schemas.microsoft.com/office/drawing/2014/main" id="{C6CCF8A7-03A7-D03D-0E4E-D9479C4DB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1570" y="2461895"/>
              <a:ext cx="2205990" cy="1506855"/>
            </a:xfrm>
            <a:prstGeom prst="rect">
              <a:avLst/>
            </a:prstGeom>
            <a:noFill/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</p:pic>
        <p:sp>
          <p:nvSpPr>
            <p:cNvPr id="16" name="Text Box 31">
              <a:extLst>
                <a:ext uri="{FF2B5EF4-FFF2-40B4-BE49-F238E27FC236}">
                  <a16:creationId xmlns:a16="http://schemas.microsoft.com/office/drawing/2014/main" id="{AB51A45A-7C9A-F7B2-B3FD-AEA896A07256}"/>
                </a:ext>
              </a:extLst>
            </p:cNvPr>
            <p:cNvSpPr txBox="1"/>
            <p:nvPr/>
          </p:nvSpPr>
          <p:spPr>
            <a:xfrm>
              <a:off x="4366908" y="4076065"/>
              <a:ext cx="3316941" cy="32004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IN" sz="1100" kern="10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Fig 13: Calculating Perpendicular Acceleration Along k̂ for Accurate Angle Measurements Relative to Body Surface</a:t>
              </a:r>
              <a:endParaRPr lang="en-DE" sz="11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20" name="Titel 1">
            <a:extLst>
              <a:ext uri="{FF2B5EF4-FFF2-40B4-BE49-F238E27FC236}">
                <a16:creationId xmlns:a16="http://schemas.microsoft.com/office/drawing/2014/main" id="{BA4D8665-6562-5D59-F072-BE971942DB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43025" y="152400"/>
            <a:ext cx="10656888" cy="468313"/>
          </a:xfrm>
          <a:prstGeom prst="rect">
            <a:avLst/>
          </a:prstGeom>
        </p:spPr>
        <p:txBody>
          <a:bodyPr lIns="0" tIns="0" rIns="0" bIns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 fontAlgn="auto">
              <a:lnSpc>
                <a:spcPct val="110000"/>
              </a:lnSpc>
              <a:spcAft>
                <a:spcPts val="0"/>
              </a:spcAft>
            </a:pPr>
            <a:r>
              <a:rPr lang="de-DE" sz="3000" dirty="0">
                <a:cs typeface="Roboto" panose="02000000000000000000" pitchFamily="2" charset="0"/>
              </a:rPr>
              <a:t>Data Processing and Feedback Mechanism</a:t>
            </a:r>
          </a:p>
        </p:txBody>
      </p:sp>
    </p:spTree>
    <p:extLst>
      <p:ext uri="{BB962C8B-B14F-4D97-AF65-F5344CB8AC3E}">
        <p14:creationId xmlns:p14="http://schemas.microsoft.com/office/powerpoint/2010/main" val="255622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BC1978-049A-22FA-07A5-EE0B51B36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85AB2-CAB9-7423-DBBB-546919DAFF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20109" y="853113"/>
            <a:ext cx="7490758" cy="22650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cs typeface="Roboto" panose="02000000000000000000" pitchFamily="2" charset="0"/>
              </a:rPr>
              <a:t>Low pass filter: </a:t>
            </a:r>
            <a:r>
              <a:rPr lang="en-IN" sz="1400" b="1" kern="100" dirty="0" err="1">
                <a:effectLst/>
                <a:cs typeface="Roboto" panose="02000000000000000000" pitchFamily="2" charset="0"/>
              </a:rPr>
              <a:t>Filtered_value</a:t>
            </a:r>
            <a:r>
              <a:rPr lang="en-IN" sz="1400" kern="100" dirty="0">
                <a:effectLst/>
                <a:cs typeface="Roboto" panose="02000000000000000000" pitchFamily="2" charset="0"/>
              </a:rPr>
              <a:t> = (alpha) x (</a:t>
            </a:r>
            <a:r>
              <a:rPr lang="en-IN" sz="1400" b="1" kern="100" dirty="0" err="1">
                <a:effectLst/>
                <a:cs typeface="Roboto" panose="02000000000000000000" pitchFamily="2" charset="0"/>
              </a:rPr>
              <a:t>New_value</a:t>
            </a:r>
            <a:r>
              <a:rPr lang="en-IN" sz="1400" b="1" kern="100" dirty="0">
                <a:effectLst/>
                <a:cs typeface="Roboto" panose="02000000000000000000" pitchFamily="2" charset="0"/>
              </a:rPr>
              <a:t>)</a:t>
            </a:r>
            <a:r>
              <a:rPr lang="en-IN" sz="1400" kern="100" dirty="0">
                <a:effectLst/>
                <a:cs typeface="Roboto" panose="02000000000000000000" pitchFamily="2" charset="0"/>
              </a:rPr>
              <a:t> + (1 - alpha) x (</a:t>
            </a:r>
            <a:r>
              <a:rPr lang="en-IN" sz="1400" b="1" kern="100" dirty="0" err="1">
                <a:effectLst/>
                <a:cs typeface="Roboto" panose="02000000000000000000" pitchFamily="2" charset="0"/>
              </a:rPr>
              <a:t>Previous_value</a:t>
            </a:r>
            <a:r>
              <a:rPr lang="en-IN" sz="1400" b="1" kern="100" dirty="0">
                <a:effectLst/>
                <a:cs typeface="Roboto" panose="02000000000000000000" pitchFamily="2" charset="0"/>
              </a:rPr>
              <a:t>)</a:t>
            </a:r>
            <a:endParaRPr lang="en-DE" sz="1400" kern="100" dirty="0">
              <a:effectLst/>
              <a:cs typeface="Roboto" panose="02000000000000000000" pitchFamily="2" charset="0"/>
            </a:endParaRPr>
          </a:p>
          <a:p>
            <a:pPr marL="342900" indent="-342900" fontAlgn="base">
              <a:spcAft>
                <a:spcPct val="0"/>
              </a:spcAft>
              <a:buFont typeface="+mj-lt"/>
              <a:buAutoNum type="arabicPeriod"/>
            </a:pPr>
            <a:r>
              <a:rPr lang="en-US" sz="1600" dirty="0"/>
              <a:t>Implements a low-pass filter by averaging new inputs with previous filtered values to reduce high-frequency noise.</a:t>
            </a:r>
          </a:p>
          <a:p>
            <a:pPr marL="342900" indent="-342900" fontAlgn="base">
              <a:spcAft>
                <a:spcPct val="0"/>
              </a:spcAft>
              <a:buFont typeface="+mj-lt"/>
              <a:buAutoNum type="arabicPeriod"/>
            </a:pPr>
            <a:r>
              <a:rPr lang="en-US" sz="1600" dirty="0"/>
              <a:t>The smoothing factor alpha (0 to 1) adjusts responsiveness: high alpha for quick changes, low alpha for greater smoothing.</a:t>
            </a:r>
          </a:p>
          <a:p>
            <a:pPr marL="342900" indent="-342900" fontAlgn="base">
              <a:spcAft>
                <a:spcPct val="0"/>
              </a:spcAft>
              <a:buFont typeface="+mj-lt"/>
              <a:buAutoNum type="arabicPeriod"/>
            </a:pPr>
            <a:r>
              <a:rPr lang="en-US" sz="1600" dirty="0"/>
              <a:t>Each filtered value serves as the previous value for the next input, ensuring gradual and stable signal transitions.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7F99F2-F41C-22C2-8782-1E3B83A884A6}"/>
              </a:ext>
            </a:extLst>
          </p:cNvPr>
          <p:cNvGrpSpPr/>
          <p:nvPr/>
        </p:nvGrpSpPr>
        <p:grpSpPr>
          <a:xfrm>
            <a:off x="324713" y="1910549"/>
            <a:ext cx="4107968" cy="566863"/>
            <a:chOff x="0" y="0"/>
            <a:chExt cx="4909548" cy="67926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F720F3A-C225-BDE9-B2AB-AADC62234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3" y="0"/>
              <a:ext cx="4904105" cy="473075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miter lim="800000"/>
              <a:headEnd/>
              <a:tailEnd/>
            </a:ln>
          </p:spPr>
        </p:pic>
        <p:sp>
          <p:nvSpPr>
            <p:cNvPr id="6" name="Text Box 688463475">
              <a:extLst>
                <a:ext uri="{FF2B5EF4-FFF2-40B4-BE49-F238E27FC236}">
                  <a16:creationId xmlns:a16="http://schemas.microsoft.com/office/drawing/2014/main" id="{C0BE9A32-E822-B89E-FAA8-6112E0A02010}"/>
                </a:ext>
              </a:extLst>
            </p:cNvPr>
            <p:cNvSpPr txBox="1"/>
            <p:nvPr/>
          </p:nvSpPr>
          <p:spPr>
            <a:xfrm>
              <a:off x="0" y="511629"/>
              <a:ext cx="4904105" cy="16764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N" sz="1100" kern="10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Fig 14: Low-pass filter function</a:t>
              </a:r>
              <a:endParaRPr lang="en-DE" sz="11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E2ECC68-1065-C396-0A15-58E191DBA504}"/>
              </a:ext>
            </a:extLst>
          </p:cNvPr>
          <p:cNvGrpSpPr/>
          <p:nvPr/>
        </p:nvGrpSpPr>
        <p:grpSpPr>
          <a:xfrm>
            <a:off x="313827" y="3429000"/>
            <a:ext cx="1752600" cy="2462547"/>
            <a:chOff x="-10886" y="-2540"/>
            <a:chExt cx="1752600" cy="2462547"/>
          </a:xfrm>
        </p:grpSpPr>
        <p:pic>
          <p:nvPicPr>
            <p:cNvPr id="8" name="Picture 7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BFEDE0B7-A5F7-4BCC-13AA-0D3BD39F5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2540"/>
              <a:ext cx="1630680" cy="2019935"/>
            </a:xfrm>
            <a:prstGeom prst="rect">
              <a:avLst/>
            </a:prstGeom>
            <a:noFill/>
            <a:ln w="38100" cmpd="sng">
              <a:solidFill>
                <a:srgbClr val="FFC000"/>
              </a:solidFill>
              <a:miter lim="800000"/>
              <a:headEnd/>
              <a:tailEnd/>
            </a:ln>
            <a:effectLst/>
          </p:spPr>
        </p:pic>
        <p:sp>
          <p:nvSpPr>
            <p:cNvPr id="10" name="Text Box 706268085">
              <a:extLst>
                <a:ext uri="{FF2B5EF4-FFF2-40B4-BE49-F238E27FC236}">
                  <a16:creationId xmlns:a16="http://schemas.microsoft.com/office/drawing/2014/main" id="{B0324343-8D73-2D3A-023C-BBE99C4BDEBF}"/>
                </a:ext>
              </a:extLst>
            </p:cNvPr>
            <p:cNvSpPr txBox="1"/>
            <p:nvPr/>
          </p:nvSpPr>
          <p:spPr>
            <a:xfrm>
              <a:off x="-10886" y="2084070"/>
              <a:ext cx="1752600" cy="375937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IN" sz="1100" kern="10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Fig 15: Interpolation Function</a:t>
              </a:r>
              <a:endParaRPr lang="en-DE" sz="11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194385E-E1A3-46A5-1591-D79CD2E2FEF0}"/>
              </a:ext>
            </a:extLst>
          </p:cNvPr>
          <p:cNvGrpSpPr/>
          <p:nvPr/>
        </p:nvGrpSpPr>
        <p:grpSpPr>
          <a:xfrm>
            <a:off x="2208281" y="3429000"/>
            <a:ext cx="4297680" cy="2353310"/>
            <a:chOff x="0" y="0"/>
            <a:chExt cx="4297680" cy="2353491"/>
          </a:xfrm>
        </p:grpSpPr>
        <p:pic>
          <p:nvPicPr>
            <p:cNvPr id="18" name="Picture 17" descr="A graph of a function&#10;&#10;Description automatically generated with medium confidence">
              <a:extLst>
                <a:ext uri="{FF2B5EF4-FFF2-40B4-BE49-F238E27FC236}">
                  <a16:creationId xmlns:a16="http://schemas.microsoft.com/office/drawing/2014/main" id="{6F296ACE-2D39-27FC-FE51-E68916D38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5" y="0"/>
              <a:ext cx="4008120" cy="2007870"/>
            </a:xfrm>
            <a:prstGeom prst="rect">
              <a:avLst/>
            </a:prstGeom>
            <a:noFill/>
            <a:ln w="28575">
              <a:solidFill>
                <a:schemeClr val="tx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</p:pic>
        <p:sp>
          <p:nvSpPr>
            <p:cNvPr id="19" name="Text Box 2016292123">
              <a:extLst>
                <a:ext uri="{FF2B5EF4-FFF2-40B4-BE49-F238E27FC236}">
                  <a16:creationId xmlns:a16="http://schemas.microsoft.com/office/drawing/2014/main" id="{DF5162B3-4BA2-D7E3-38E4-064E123E9436}"/>
                </a:ext>
              </a:extLst>
            </p:cNvPr>
            <p:cNvSpPr txBox="1"/>
            <p:nvPr/>
          </p:nvSpPr>
          <p:spPr>
            <a:xfrm>
              <a:off x="0" y="2041071"/>
              <a:ext cx="4297680" cy="31242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IN" sz="1100" kern="1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Fig 16: </a:t>
              </a:r>
              <a:r>
                <a:rPr lang="en-IN" sz="1100" kern="10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Reduction of approximation error due to improve interpolation function, red graph indicates interpolation function and blue graph indicates actual variation.</a:t>
              </a:r>
              <a:endParaRPr lang="en-DE" sz="11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A24C0AE5-61F2-2749-78D8-C7B114C6B589}"/>
              </a:ext>
            </a:extLst>
          </p:cNvPr>
          <p:cNvSpPr txBox="1">
            <a:spLocks/>
          </p:cNvSpPr>
          <p:nvPr/>
        </p:nvSpPr>
        <p:spPr>
          <a:xfrm>
            <a:off x="6491060" y="3429000"/>
            <a:ext cx="5619808" cy="299811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800" b="1" dirty="0">
                <a:cs typeface="Roboto" panose="02000000000000000000" pitchFamily="2" charset="0"/>
              </a:rPr>
              <a:t>Interpolation Function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Non-Linear Mapping: </a:t>
            </a:r>
            <a:r>
              <a:rPr lang="en-US" sz="1600" dirty="0"/>
              <a:t>Uses interpolation to map intermediate variables to calculated angles due to the non-linear relationship.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Experimental Data Integration: </a:t>
            </a:r>
            <a:r>
              <a:rPr lang="en-US" sz="1600" dirty="0"/>
              <a:t>Incorporates additional intermediate values from physical measurements to minimize mapping errors.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Enhanced Accuracy: </a:t>
            </a:r>
            <a:r>
              <a:rPr lang="en-US" sz="1600" dirty="0"/>
              <a:t>Significantly reduces calculation errors, ensuring angles closely match actual measurements.</a:t>
            </a:r>
          </a:p>
          <a:p>
            <a:endParaRPr lang="en-US" sz="1600" dirty="0"/>
          </a:p>
          <a:p>
            <a:endParaRPr lang="en-US" sz="1600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1800" dirty="0">
              <a:cs typeface="Roboto" panose="02000000000000000000" pitchFamily="2" charset="0"/>
            </a:endParaRPr>
          </a:p>
        </p:txBody>
      </p:sp>
      <p:sp>
        <p:nvSpPr>
          <p:cNvPr id="25" name="Titel 1">
            <a:extLst>
              <a:ext uri="{FF2B5EF4-FFF2-40B4-BE49-F238E27FC236}">
                <a16:creationId xmlns:a16="http://schemas.microsoft.com/office/drawing/2014/main" id="{F151B359-B497-A0E0-4B2B-3CF6FB3041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43025" y="152400"/>
            <a:ext cx="10656888" cy="468313"/>
          </a:xfrm>
          <a:prstGeom prst="rect">
            <a:avLst/>
          </a:prstGeom>
        </p:spPr>
        <p:txBody>
          <a:bodyPr lIns="0" tIns="0" rIns="0" bIns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 fontAlgn="auto">
              <a:lnSpc>
                <a:spcPct val="110000"/>
              </a:lnSpc>
              <a:spcAft>
                <a:spcPts val="0"/>
              </a:spcAft>
            </a:pPr>
            <a:r>
              <a:rPr lang="de-DE" sz="3000" dirty="0">
                <a:cs typeface="Roboto" panose="02000000000000000000" pitchFamily="2" charset="0"/>
              </a:rPr>
              <a:t>Data Processing and Feedback Mechanism</a:t>
            </a:r>
          </a:p>
        </p:txBody>
      </p:sp>
    </p:spTree>
    <p:extLst>
      <p:ext uri="{BB962C8B-B14F-4D97-AF65-F5344CB8AC3E}">
        <p14:creationId xmlns:p14="http://schemas.microsoft.com/office/powerpoint/2010/main" val="3742567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09A6B-7462-3575-0C86-ECED17C8EF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6557" y="1286778"/>
            <a:ext cx="7992689" cy="379621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cs typeface="Roboto" panose="02000000000000000000" pitchFamily="2" charset="0"/>
              </a:rPr>
              <a:t>Feedback Loop</a:t>
            </a:r>
            <a:r>
              <a:rPr lang="en-US" sz="1800" dirty="0">
                <a:cs typeface="Roboto" panose="02000000000000000000" pitchFamily="2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cs typeface="Roboto" panose="02000000000000000000" pitchFamily="2" charset="0"/>
              </a:rPr>
              <a:t>Real-time alerts for prolonged moderate or high-risk postures: </a:t>
            </a:r>
          </a:p>
          <a:p>
            <a:pPr marL="0" indent="0">
              <a:buNone/>
            </a:pPr>
            <a:r>
              <a:rPr lang="en-US" sz="1800" dirty="0">
                <a:cs typeface="Roboto" panose="02000000000000000000" pitchFamily="2" charset="0"/>
              </a:rPr>
              <a:t>a. Moderate Risk: Alert after 10 seconds. </a:t>
            </a:r>
          </a:p>
          <a:p>
            <a:pPr marL="0" indent="0">
              <a:buNone/>
            </a:pPr>
            <a:r>
              <a:rPr lang="en-US" sz="1800" dirty="0">
                <a:cs typeface="Roboto" panose="02000000000000000000" pitchFamily="2" charset="0"/>
              </a:rPr>
              <a:t>b. High Risk: Alert after 5 seconds. </a:t>
            </a:r>
          </a:p>
          <a:p>
            <a:pPr marL="0" indent="0">
              <a:buNone/>
            </a:pPr>
            <a:endParaRPr lang="en-US" sz="1800" dirty="0">
              <a:cs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1800" b="1" dirty="0">
                <a:cs typeface="Roboto" panose="02000000000000000000" pitchFamily="2" charset="0"/>
              </a:rPr>
              <a:t>Alerts:</a:t>
            </a:r>
            <a:r>
              <a:rPr lang="en-US" sz="1800" b="1" u="sng" dirty="0">
                <a:cs typeface="Roboto" panose="02000000000000000000" pitchFamily="2" charset="0"/>
              </a:rPr>
              <a:t> </a:t>
            </a:r>
          </a:p>
          <a:p>
            <a:pPr marL="457200" indent="-457200">
              <a:buAutoNum type="alphaLcPeriod"/>
            </a:pPr>
            <a:r>
              <a:rPr lang="en-US" sz="1800" dirty="0">
                <a:cs typeface="Roboto" panose="02000000000000000000" pitchFamily="2" charset="0"/>
              </a:rPr>
              <a:t>Audible (440 Hz buzz)</a:t>
            </a:r>
          </a:p>
          <a:p>
            <a:pPr marL="457200" indent="-457200">
              <a:buAutoNum type="alphaLcPeriod"/>
            </a:pPr>
            <a:r>
              <a:rPr lang="en-US" sz="1800" dirty="0">
                <a:cs typeface="Roboto" panose="02000000000000000000" pitchFamily="2" charset="0"/>
              </a:rPr>
              <a:t>Visual (LEDs).</a:t>
            </a:r>
            <a:endParaRPr lang="en-IN" sz="1800" dirty="0">
              <a:cs typeface="Roboto" panose="02000000000000000000" pitchFamily="2" charset="0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9F00F4F9-113B-A78B-3EA4-473059BE69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43025" y="152400"/>
            <a:ext cx="10656888" cy="468313"/>
          </a:xfrm>
          <a:prstGeom prst="rect">
            <a:avLst/>
          </a:prstGeom>
        </p:spPr>
        <p:txBody>
          <a:bodyPr lIns="0" tIns="0" rIns="0" bIns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 fontAlgn="auto">
              <a:lnSpc>
                <a:spcPct val="110000"/>
              </a:lnSpc>
              <a:spcAft>
                <a:spcPts val="0"/>
              </a:spcAft>
            </a:pPr>
            <a:r>
              <a:rPr lang="de-DE" sz="3000" dirty="0">
                <a:cs typeface="Roboto" panose="02000000000000000000" pitchFamily="2" charset="0"/>
              </a:rPr>
              <a:t>Data Processing and Feedback Mechanism</a:t>
            </a:r>
          </a:p>
        </p:txBody>
      </p:sp>
    </p:spTree>
    <p:extLst>
      <p:ext uri="{BB962C8B-B14F-4D97-AF65-F5344CB8AC3E}">
        <p14:creationId xmlns:p14="http://schemas.microsoft.com/office/powerpoint/2010/main" val="1660920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3B29E973-64FF-BAE2-F188-E64A77054A48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251012" y="967333"/>
            <a:ext cx="7116815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altLang="en-US" sz="1600" dirty="0">
                <a:cs typeface="Roboto" panose="02000000000000000000" pitchFamily="2" charset="0"/>
              </a:rPr>
              <a:t>Session Data Analysis: Graphs displayed upon pressing the "Stop Session" button.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altLang="en-US" sz="1600" dirty="0">
                <a:cs typeface="Roboto" panose="02000000000000000000" pitchFamily="2" charset="0"/>
              </a:rPr>
              <a:t>Key Graphical Outputs: 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lphaLcPeriod"/>
            </a:pPr>
            <a:r>
              <a:rPr lang="en-US" altLang="en-US" sz="1600" dirty="0">
                <a:cs typeface="Roboto" panose="02000000000000000000" pitchFamily="2" charset="0"/>
              </a:rPr>
              <a:t>Back Arch Running Average and Average Back Angle.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lphaLcPeriod"/>
            </a:pPr>
            <a:r>
              <a:rPr lang="en-US" altLang="en-US" sz="1600" dirty="0">
                <a:cs typeface="Roboto" panose="02000000000000000000" pitchFamily="2" charset="0"/>
              </a:rPr>
              <a:t>Posture State Over Time Graph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altLang="en-US" sz="1600" dirty="0">
                <a:cs typeface="Roboto" panose="02000000000000000000" pitchFamily="2" charset="0"/>
              </a:rPr>
              <a:t>Posture Analysis Visualizations: Pie Chart, Detailed Metrics Box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altLang="en-US" sz="1600" dirty="0">
                <a:cs typeface="Roboto" panose="02000000000000000000" pitchFamily="2" charset="0"/>
              </a:rPr>
              <a:t>Ergonomics Insights: Comprehensive understanding of posture dynamics.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896B1B-06A3-ADB9-D1D5-AC651C7851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40" r="23126"/>
          <a:stretch/>
        </p:blipFill>
        <p:spPr bwMode="auto">
          <a:xfrm>
            <a:off x="7687081" y="1273915"/>
            <a:ext cx="4186517" cy="1712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4C9F3E-9464-9E66-5F37-31BB5A8113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3525" r="698" b="38336"/>
          <a:stretch/>
        </p:blipFill>
        <p:spPr bwMode="auto">
          <a:xfrm>
            <a:off x="6096000" y="4341421"/>
            <a:ext cx="5777598" cy="1364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97950A-2710-6F51-4FAC-A8614B7317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5" b="65994"/>
          <a:stretch/>
        </p:blipFill>
        <p:spPr bwMode="auto">
          <a:xfrm>
            <a:off x="550320" y="4341422"/>
            <a:ext cx="4995359" cy="1364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8DAD0E-2205-BC4D-CCF6-D2438EA211C0}"/>
              </a:ext>
            </a:extLst>
          </p:cNvPr>
          <p:cNvSpPr txBox="1"/>
          <p:nvPr/>
        </p:nvSpPr>
        <p:spPr>
          <a:xfrm>
            <a:off x="8615597" y="3049823"/>
            <a:ext cx="26003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Fig 17: Posture Analysis Visualizations</a:t>
            </a:r>
            <a:endParaRPr lang="en-US" sz="11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B6F1EF-DB3F-131A-74DA-2585ED20B71C}"/>
              </a:ext>
            </a:extLst>
          </p:cNvPr>
          <p:cNvSpPr txBox="1"/>
          <p:nvPr/>
        </p:nvSpPr>
        <p:spPr>
          <a:xfrm>
            <a:off x="8039668" y="5786203"/>
            <a:ext cx="2204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Fig 19: Posture State Over Time </a:t>
            </a:r>
            <a:endParaRPr lang="en-US" sz="11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8445F8-FE29-D752-5445-698C080F8E34}"/>
              </a:ext>
            </a:extLst>
          </p:cNvPr>
          <p:cNvSpPr txBox="1"/>
          <p:nvPr/>
        </p:nvSpPr>
        <p:spPr>
          <a:xfrm>
            <a:off x="1694904" y="5786204"/>
            <a:ext cx="29466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Fig 18: Back Posture Analysis Visualizations</a:t>
            </a:r>
            <a:endParaRPr lang="en-US" sz="11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640D48-3BFF-E23D-5C06-7E709E83C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133176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1EE89-9CE4-C597-B81D-2609145FFA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9664" y="1245008"/>
            <a:ext cx="10233865" cy="2753251"/>
          </a:xfrm>
        </p:spPr>
        <p:txBody>
          <a:bodyPr>
            <a:noAutofit/>
          </a:bodyPr>
          <a:lstStyle/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800" dirty="0">
                <a:cs typeface="Roboto" panose="02000000000000000000" pitchFamily="2" charset="0"/>
              </a:rPr>
              <a:t>The system successfully monitors posture and reduces ergonomic risks.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sz="1800" dirty="0">
              <a:cs typeface="Roboto" panose="02000000000000000000" pitchFamily="2" charset="0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800" dirty="0">
                <a:cs typeface="Roboto" panose="02000000000000000000" pitchFamily="2" charset="0"/>
              </a:rPr>
              <a:t>Real-time feedback encourages safer lifting techniques.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sz="1800" dirty="0">
              <a:cs typeface="Roboto" panose="02000000000000000000" pitchFamily="2" charset="0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800" dirty="0">
                <a:cs typeface="Roboto" panose="02000000000000000000" pitchFamily="2" charset="0"/>
              </a:rPr>
              <a:t>Visual data supports workplace safety improvements and productivity.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sz="1800" dirty="0">
              <a:cs typeface="Roboto" panose="02000000000000000000" pitchFamily="2" charset="0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800" dirty="0">
                <a:cs typeface="Roboto" panose="02000000000000000000" pitchFamily="2" charset="0"/>
              </a:rPr>
              <a:t>The project demonstrates the potential for injury prevention through technology.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sz="1800" dirty="0">
              <a:cs typeface="Roboto" panose="02000000000000000000" pitchFamily="2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cs typeface="Roboto" panose="02000000000000000000" pitchFamily="2" charset="0"/>
              </a:rPr>
              <a:t>Future Scope: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>
              <a:cs typeface="Roboto" panose="02000000000000000000" pitchFamily="2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Roboto" panose="02000000000000000000" pitchFamily="2" charset="0"/>
              </a:rPr>
              <a:t>Add advanced sensors like gyroscopes for detailed motion tracking.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Roboto" panose="02000000000000000000" pitchFamily="2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Roboto" panose="02000000000000000000" pitchFamily="2" charset="0"/>
              </a:rPr>
              <a:t>Use AI to predict injuries based on posture data.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Roboto" panose="02000000000000000000" pitchFamily="2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Roboto" panose="02000000000000000000" pitchFamily="2" charset="0"/>
              </a:rPr>
              <a:t>Implement cloud storage and mobile access for remote monitoring.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Roboto" panose="02000000000000000000" pitchFamily="2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Roboto" panose="02000000000000000000" pitchFamily="2" charset="0"/>
              </a:rPr>
              <a:t>Customize the system for industries like healthcare and logistics. </a:t>
            </a:r>
          </a:p>
          <a:p>
            <a:endParaRPr lang="en-IN" sz="1800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4EFA8219-55F0-9BA7-13F9-8766D179D1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43025" y="147638"/>
            <a:ext cx="10656888" cy="468312"/>
          </a:xfrm>
          <a:prstGeom prst="rect">
            <a:avLst/>
          </a:prstGeom>
        </p:spPr>
        <p:txBody>
          <a:bodyPr lIns="0" tIns="0" rIns="0" bIns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 fontAlgn="auto">
              <a:lnSpc>
                <a:spcPct val="110000"/>
              </a:lnSpc>
              <a:spcAft>
                <a:spcPts val="0"/>
              </a:spcAft>
            </a:pPr>
            <a:r>
              <a:rPr lang="de-DE" sz="3000" dirty="0">
                <a:cs typeface="Roboto" panose="02000000000000000000" pitchFamily="2" charset="0"/>
              </a:rPr>
              <a:t>Conclusion and Future Scope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CDEF8E-A366-D618-D236-917C09A8AE80}"/>
              </a:ext>
            </a:extLst>
          </p:cNvPr>
          <p:cNvSpPr txBox="1"/>
          <p:nvPr/>
        </p:nvSpPr>
        <p:spPr>
          <a:xfrm>
            <a:off x="299664" y="875676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Conclusion:</a:t>
            </a:r>
          </a:p>
        </p:txBody>
      </p:sp>
    </p:spTree>
    <p:extLst>
      <p:ext uri="{BB962C8B-B14F-4D97-AF65-F5344CB8AC3E}">
        <p14:creationId xmlns:p14="http://schemas.microsoft.com/office/powerpoint/2010/main" val="825384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AA43D-B7CC-8F30-B000-042099541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148277"/>
            <a:ext cx="10656888" cy="468314"/>
          </a:xfrm>
        </p:spPr>
        <p:txBody>
          <a:bodyPr>
            <a:normAutofit/>
          </a:bodyPr>
          <a:lstStyle/>
          <a:p>
            <a:r>
              <a:rPr lang="de-DE" sz="3200" dirty="0">
                <a:cs typeface="Roboto" panose="02000000000000000000" pitchFamily="2" charset="0"/>
              </a:rPr>
              <a:t>Bibliography</a:t>
            </a:r>
            <a:endParaRPr lang="en-US" sz="3200" dirty="0">
              <a:cs typeface="Roboto" panose="02000000000000000000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91E41-C156-6D80-6C5C-5208506C1B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512" y="999908"/>
            <a:ext cx="11807825" cy="4858184"/>
          </a:xfrm>
        </p:spPr>
        <p:txBody>
          <a:bodyPr>
            <a:normAutofit lnSpcReduction="10000"/>
          </a:bodyPr>
          <a:lstStyle/>
          <a:p>
            <a:pPr marL="342900" marR="0" lvl="0" indent="-342900">
              <a:lnSpc>
                <a:spcPct val="115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N" sz="1800" kern="100" dirty="0">
                <a:effectLst/>
                <a:cs typeface="Roboto" panose="02000000000000000000" pitchFamily="2" charset="0"/>
              </a:rPr>
              <a:t>Schneider, E., &amp; </a:t>
            </a:r>
            <a:r>
              <a:rPr lang="en-IN" sz="1800" kern="100" dirty="0" err="1">
                <a:effectLst/>
                <a:cs typeface="Roboto" panose="02000000000000000000" pitchFamily="2" charset="0"/>
              </a:rPr>
              <a:t>Irastorza</a:t>
            </a:r>
            <a:r>
              <a:rPr lang="en-IN" sz="1800" kern="100" dirty="0">
                <a:effectLst/>
                <a:cs typeface="Roboto" panose="02000000000000000000" pitchFamily="2" charset="0"/>
              </a:rPr>
              <a:t>, X. (2010). Work-related musculoskeletal disorders in the EU. </a:t>
            </a:r>
            <a:r>
              <a:rPr lang="en-IN" sz="1800" i="1" kern="100" dirty="0">
                <a:effectLst/>
                <a:cs typeface="Roboto" panose="02000000000000000000" pitchFamily="2" charset="0"/>
              </a:rPr>
              <a:t>European Agency for Safety and Health at Work, Luxembourg: Publications Office of the European Union</a:t>
            </a:r>
            <a:r>
              <a:rPr lang="en-IN" sz="1800" kern="100" dirty="0">
                <a:effectLst/>
                <a:cs typeface="Roboto" panose="02000000000000000000" pitchFamily="2" charset="0"/>
              </a:rPr>
              <a:t>.</a:t>
            </a:r>
          </a:p>
          <a:p>
            <a:pPr marL="342900" indent="-342900">
              <a:lnSpc>
                <a:spcPct val="115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N" sz="1800" kern="100" dirty="0">
                <a:effectLst/>
                <a:cs typeface="Roboto" panose="02000000000000000000" pitchFamily="2" charset="0"/>
              </a:rPr>
              <a:t>Ergonomic-Guidelines-for-Manual-Material, </a:t>
            </a:r>
            <a:r>
              <a:rPr lang="en-IN" sz="1800" u="sng" kern="100" dirty="0">
                <a:solidFill>
                  <a:srgbClr val="0000FF"/>
                </a:solidFill>
                <a:effectLst/>
                <a:cs typeface="Roboto" panose="02000000000000000000" pitchFamily="2" charset="0"/>
                <a:hlinkClick r:id="rId2"/>
              </a:rPr>
              <a:t>https://www.cdc.gov/niosh/media/pdfs/Ergonomic-Guidelines-for-Manual-Material-Handling_2007-131.pdf</a:t>
            </a:r>
            <a:endParaRPr lang="en-US" sz="1800" kern="100" dirty="0">
              <a:effectLst/>
              <a:cs typeface="Roboto" panose="02000000000000000000" pitchFamily="2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N" sz="1800" kern="100" dirty="0" err="1">
                <a:effectLst/>
                <a:cs typeface="Roboto" panose="02000000000000000000" pitchFamily="2" charset="0"/>
              </a:rPr>
              <a:t>Hermien</a:t>
            </a:r>
            <a:r>
              <a:rPr lang="en-IN" sz="1800" kern="100" dirty="0">
                <a:effectLst/>
                <a:cs typeface="Roboto" panose="02000000000000000000" pitchFamily="2" charset="0"/>
              </a:rPr>
              <a:t> Matthys, Willy </a:t>
            </a:r>
            <a:r>
              <a:rPr lang="en-IN" sz="1800" kern="100" dirty="0" err="1">
                <a:effectLst/>
                <a:cs typeface="Roboto" panose="02000000000000000000" pitchFamily="2" charset="0"/>
              </a:rPr>
              <a:t>Bohets</a:t>
            </a:r>
            <a:r>
              <a:rPr lang="en-IN" sz="1800" kern="100" dirty="0">
                <a:effectLst/>
                <a:cs typeface="Roboto" panose="02000000000000000000" pitchFamily="2" charset="0"/>
              </a:rPr>
              <a:t>, </a:t>
            </a:r>
            <a:r>
              <a:rPr lang="en-IN" sz="1800" kern="100" dirty="0" err="1">
                <a:effectLst/>
                <a:cs typeface="Roboto" panose="02000000000000000000" pitchFamily="2" charset="0"/>
              </a:rPr>
              <a:t>Veerle</a:t>
            </a:r>
            <a:r>
              <a:rPr lang="en-IN" sz="1800" kern="100" dirty="0">
                <a:effectLst/>
                <a:cs typeface="Roboto" panose="02000000000000000000" pitchFamily="2" charset="0"/>
              </a:rPr>
              <a:t> Hermans, </a:t>
            </a:r>
            <a:r>
              <a:rPr lang="en-IN" sz="1800" i="1" kern="100" dirty="0">
                <a:effectLst/>
                <a:cs typeface="Roboto" panose="02000000000000000000" pitchFamily="2" charset="0"/>
              </a:rPr>
              <a:t>Effectiveness of Specific Lifting Techniques and Tools on Workload in a Lifting Situation – A Case Study: Volume I: Healthcare Ergonomics</a:t>
            </a:r>
            <a:r>
              <a:rPr lang="en-IN" sz="1800" kern="100" dirty="0">
                <a:effectLst/>
                <a:cs typeface="Roboto" panose="02000000000000000000" pitchFamily="2" charset="0"/>
              </a:rPr>
              <a:t>, </a:t>
            </a:r>
            <a:r>
              <a:rPr lang="en-IN" sz="1800" u="sng" kern="100" dirty="0">
                <a:solidFill>
                  <a:srgbClr val="0000FF"/>
                </a:solidFill>
                <a:effectLst/>
                <a:cs typeface="Roboto" panose="02000000000000000000" pitchFamily="2" charset="0"/>
                <a:hlinkClick r:id="rId3"/>
              </a:rPr>
              <a:t>https://www.researchgate.net/publication/326903553</a:t>
            </a:r>
            <a:endParaRPr lang="en-US" sz="1800" kern="100" dirty="0">
              <a:effectLst/>
              <a:cs typeface="Roboto" panose="02000000000000000000" pitchFamily="2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N" sz="1800" kern="100" dirty="0">
                <a:effectLst/>
                <a:cs typeface="Roboto" panose="02000000000000000000" pitchFamily="2" charset="0"/>
              </a:rPr>
              <a:t>P Paul FM </a:t>
            </a:r>
            <a:r>
              <a:rPr lang="en-IN" sz="1800" kern="100" dirty="0" err="1">
                <a:effectLst/>
                <a:cs typeface="Roboto" panose="02000000000000000000" pitchFamily="2" charset="0"/>
              </a:rPr>
              <a:t>Kuijer</a:t>
            </a:r>
            <a:r>
              <a:rPr lang="en-IN" sz="1800" kern="100" dirty="0">
                <a:effectLst/>
                <a:cs typeface="Roboto" panose="02000000000000000000" pitchFamily="2" charset="0"/>
              </a:rPr>
              <a:t>, Jos HAM Verbeek, Bart Visser, Leo AM Elders, Nico Van Roden, Marion ER Van den </a:t>
            </a:r>
            <a:r>
              <a:rPr lang="en-IN" sz="1800" kern="100" dirty="0" err="1">
                <a:effectLst/>
                <a:cs typeface="Roboto" panose="02000000000000000000" pitchFamily="2" charset="0"/>
              </a:rPr>
              <a:t>Wittenboer</a:t>
            </a:r>
            <a:r>
              <a:rPr lang="en-IN" sz="1800" kern="100" dirty="0">
                <a:effectLst/>
                <a:cs typeface="Roboto" panose="02000000000000000000" pitchFamily="2" charset="0"/>
              </a:rPr>
              <a:t>, Marian </a:t>
            </a:r>
            <a:r>
              <a:rPr lang="en-IN" sz="1800" kern="100" dirty="0" err="1">
                <a:effectLst/>
                <a:cs typeface="Roboto" panose="02000000000000000000" pitchFamily="2" charset="0"/>
              </a:rPr>
              <a:t>Lebbink</a:t>
            </a:r>
            <a:r>
              <a:rPr lang="en-IN" sz="1800" kern="100" dirty="0">
                <a:effectLst/>
                <a:cs typeface="Roboto" panose="02000000000000000000" pitchFamily="2" charset="0"/>
              </a:rPr>
              <a:t>, Alex </a:t>
            </a:r>
            <a:r>
              <a:rPr lang="en-IN" sz="1800" kern="100" dirty="0" err="1">
                <a:effectLst/>
                <a:cs typeface="Roboto" panose="02000000000000000000" pitchFamily="2" charset="0"/>
              </a:rPr>
              <a:t>Burdorf</a:t>
            </a:r>
            <a:r>
              <a:rPr lang="en-IN" sz="1800" kern="100" dirty="0">
                <a:effectLst/>
                <a:cs typeface="Roboto" panose="02000000000000000000" pitchFamily="2" charset="0"/>
              </a:rPr>
              <a:t>, Carel TJ Hulshof1, </a:t>
            </a:r>
            <a:r>
              <a:rPr lang="en-IN" sz="1800" i="1" kern="100" dirty="0">
                <a:effectLst/>
                <a:cs typeface="Roboto" panose="02000000000000000000" pitchFamily="2" charset="0"/>
              </a:rPr>
              <a:t>An Evidence-Based Multidisciplinary Practice Guideline to Reduce the Workload due to Lifting for Preventing Work-Related Low Back Pain</a:t>
            </a:r>
            <a:r>
              <a:rPr lang="en-IN" sz="1800" kern="100" dirty="0">
                <a:effectLst/>
                <a:cs typeface="Roboto" panose="02000000000000000000" pitchFamily="2" charset="0"/>
              </a:rPr>
              <a:t>  </a:t>
            </a:r>
            <a:r>
              <a:rPr lang="en-IN" sz="1800" u="sng" kern="100" dirty="0">
                <a:solidFill>
                  <a:srgbClr val="0000FF"/>
                </a:solidFill>
                <a:effectLst/>
                <a:cs typeface="Roboto" panose="02000000000000000000" pitchFamily="2" charset="0"/>
                <a:hlinkClick r:id="rId4"/>
              </a:rPr>
              <a:t>https://doi.org/10.1186/2052-4374-26-16</a:t>
            </a:r>
            <a:r>
              <a:rPr lang="en-IN" sz="1800" kern="100" dirty="0">
                <a:effectLst/>
                <a:cs typeface="Roboto" panose="02000000000000000000" pitchFamily="2" charset="0"/>
              </a:rPr>
              <a:t>	</a:t>
            </a:r>
            <a:endParaRPr lang="en-US" sz="1800" kern="100" dirty="0">
              <a:effectLst/>
              <a:cs typeface="Roboto" panose="02000000000000000000" pitchFamily="2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N" sz="1800" kern="100" dirty="0">
                <a:effectLst/>
                <a:cs typeface="Roboto" panose="02000000000000000000" pitchFamily="2" charset="0"/>
              </a:rPr>
              <a:t>Nicholas B </a:t>
            </a:r>
            <a:r>
              <a:rPr lang="en-IN" sz="1800" kern="100" dirty="0" err="1">
                <a:effectLst/>
                <a:cs typeface="Roboto" panose="02000000000000000000" pitchFamily="2" charset="0"/>
              </a:rPr>
              <a:t>Washmuth</a:t>
            </a:r>
            <a:r>
              <a:rPr lang="en-IN" sz="1800" kern="100" dirty="0">
                <a:effectLst/>
                <a:cs typeface="Roboto" panose="02000000000000000000" pitchFamily="2" charset="0"/>
              </a:rPr>
              <a:t>,  Abby D McAfee, C Scott Bickel</a:t>
            </a:r>
            <a:r>
              <a:rPr lang="en-IN" sz="1800" i="1" kern="100" dirty="0">
                <a:effectLst/>
                <a:cs typeface="Roboto" panose="02000000000000000000" pitchFamily="2" charset="0"/>
              </a:rPr>
              <a:t>, Lifting </a:t>
            </a:r>
            <a:r>
              <a:rPr lang="en-IN" sz="1800" i="1" kern="100" dirty="0" err="1">
                <a:effectLst/>
                <a:cs typeface="Roboto" panose="02000000000000000000" pitchFamily="2" charset="0"/>
              </a:rPr>
              <a:t>Techniques:Why</a:t>
            </a:r>
            <a:r>
              <a:rPr lang="en-IN" sz="1800" i="1" kern="100" dirty="0">
                <a:effectLst/>
                <a:cs typeface="Roboto" panose="02000000000000000000" pitchFamily="2" charset="0"/>
              </a:rPr>
              <a:t> Are We Not Using Evidence To Optimize Movement?, </a:t>
            </a:r>
            <a:r>
              <a:rPr lang="en-IN" sz="1800" u="sng" kern="100" dirty="0">
                <a:solidFill>
                  <a:srgbClr val="0000FF"/>
                </a:solidFill>
                <a:effectLst/>
                <a:cs typeface="Roboto" panose="02000000000000000000" pitchFamily="2" charset="0"/>
                <a:hlinkClick r:id="rId5"/>
              </a:rPr>
              <a:t>https://doi.org/10.26603/001c.30023</a:t>
            </a:r>
            <a:endParaRPr lang="en-US" sz="1800" kern="100" dirty="0">
              <a:effectLst/>
              <a:cs typeface="Roboto" panose="02000000000000000000" pitchFamily="2" charset="0"/>
            </a:endParaRPr>
          </a:p>
          <a:p>
            <a:endParaRPr lang="en-US" dirty="0"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593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5B744-678C-A960-42C0-6C11324B76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31127" y="2920999"/>
            <a:ext cx="5929746" cy="101600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7200" dirty="0"/>
              <a:t>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2793355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1050A1-B61E-DEB4-E852-399C237225A1}"/>
              </a:ext>
            </a:extLst>
          </p:cNvPr>
          <p:cNvSpPr txBox="1"/>
          <p:nvPr/>
        </p:nvSpPr>
        <p:spPr>
          <a:xfrm>
            <a:off x="606827" y="1320906"/>
            <a:ext cx="11229358" cy="515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300"/>
              </a:spcBef>
              <a:buAutoNum type="arabicPeriod"/>
            </a:pP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Introduction</a:t>
            </a:r>
          </a:p>
          <a:p>
            <a:pPr marL="914400" lvl="1" indent="-4572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Problem statement</a:t>
            </a:r>
          </a:p>
          <a:p>
            <a:pPr marL="914400" lvl="1" indent="-4572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Importance of Proper Postures in Manual Lifting</a:t>
            </a:r>
          </a:p>
          <a:p>
            <a:pPr marL="342900" indent="-342900">
              <a:spcBef>
                <a:spcPts val="300"/>
              </a:spcBef>
              <a:buAutoNum type="arabicPeriod"/>
            </a:pP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Implementation and Approach </a:t>
            </a:r>
          </a:p>
          <a:p>
            <a:pPr marL="914400" lvl="1" indent="-4572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Analysis </a:t>
            </a:r>
          </a:p>
          <a:p>
            <a:pPr marL="914400" lvl="1" indent="-4572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Risk Classification</a:t>
            </a:r>
          </a:p>
          <a:p>
            <a:pPr marL="914400" lvl="1" indent="-4572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Selection of Microbit as Sensor </a:t>
            </a:r>
          </a:p>
          <a:p>
            <a:pPr marL="914400" lvl="1" indent="-4572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Sensor Placement </a:t>
            </a:r>
          </a:p>
          <a:p>
            <a:pPr marL="914400" lvl="1" indent="-4572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Body Posture Angles </a:t>
            </a:r>
          </a:p>
          <a:p>
            <a:pPr marL="914400" lvl="1" indent="-4572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Processing  and Feedback Mechanism </a:t>
            </a:r>
          </a:p>
          <a:p>
            <a:pPr marL="342900" indent="-342900">
              <a:spcBef>
                <a:spcPts val="300"/>
              </a:spcBef>
              <a:buAutoNum type="arabicPeriod"/>
            </a:pP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Results</a:t>
            </a:r>
          </a:p>
          <a:p>
            <a:pPr marL="342900" indent="-342900">
              <a:spcBef>
                <a:spcPts val="300"/>
              </a:spcBef>
              <a:buAutoNum type="arabicPeriod"/>
            </a:pP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Conclusion and Future Scope </a:t>
            </a:r>
          </a:p>
          <a:p>
            <a:pPr marL="342900" indent="-342900">
              <a:spcBef>
                <a:spcPts val="300"/>
              </a:spcBef>
              <a:buAutoNum type="arabicPeriod"/>
            </a:pP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Bibliography</a:t>
            </a:r>
          </a:p>
          <a:p>
            <a:pPr marL="342900" indent="-342900">
              <a:spcBef>
                <a:spcPts val="300"/>
              </a:spcBef>
              <a:buAutoNum type="arabicPeriod"/>
            </a:pPr>
            <a:endParaRPr lang="en-US" sz="1700" b="1" dirty="0"/>
          </a:p>
          <a:p>
            <a:pPr marL="342900" indent="-342900">
              <a:spcBef>
                <a:spcPts val="300"/>
              </a:spcBef>
              <a:buAutoNum type="arabicPeriod"/>
            </a:pPr>
            <a:endParaRPr lang="en-US" sz="1700" b="1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A91C2CD6-4A4D-7FB0-DA1A-C161630E1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-71267"/>
            <a:ext cx="10656888" cy="531755"/>
          </a:xfrm>
        </p:spPr>
        <p:txBody>
          <a:bodyPr>
            <a:noAutofit/>
          </a:bodyPr>
          <a:lstStyle/>
          <a:p>
            <a:br>
              <a:rPr lang="de-DE" dirty="0">
                <a:cs typeface="Roboto" panose="02000000000000000000" pitchFamily="2" charset="0"/>
              </a:rPr>
            </a:br>
            <a:r>
              <a:rPr lang="de-DE" dirty="0">
                <a:cs typeface="Roboto" panose="02000000000000000000" pitchFamily="2" charset="0"/>
              </a:rPr>
              <a:t>Project Outline</a:t>
            </a:r>
          </a:p>
        </p:txBody>
      </p:sp>
    </p:spTree>
    <p:extLst>
      <p:ext uri="{BB962C8B-B14F-4D97-AF65-F5344CB8AC3E}">
        <p14:creationId xmlns:p14="http://schemas.microsoft.com/office/powerpoint/2010/main" val="327682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D05528-7446-FB78-2C2A-86A1FF6DC5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2087" y="817080"/>
            <a:ext cx="11807825" cy="4858184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r>
              <a:rPr lang="en-US" sz="1800" dirty="0">
                <a:cs typeface="Roboto" panose="02000000000000000000" pitchFamily="2" charset="0"/>
              </a:rPr>
              <a:t>The task is to provide a measurement system, which is suited to analyze the movement of a worker in such a way, that he/she can be informed/warned if the box is lifted in an unhealthy or even dangerous way.</a:t>
            </a:r>
          </a:p>
          <a:p>
            <a:pPr>
              <a:spcBef>
                <a:spcPts val="300"/>
              </a:spcBef>
            </a:pPr>
            <a:endParaRPr lang="en-US" sz="1800" dirty="0">
              <a:cs typeface="Roboto" panose="02000000000000000000" pitchFamily="2" charset="0"/>
            </a:endParaRPr>
          </a:p>
          <a:p>
            <a:pPr>
              <a:spcBef>
                <a:spcPts val="300"/>
              </a:spcBef>
            </a:pPr>
            <a:r>
              <a:rPr lang="en-US" sz="1800" b="1" dirty="0">
                <a:cs typeface="Roboto" panose="02000000000000000000" pitchFamily="2" charset="0"/>
              </a:rPr>
              <a:t>Group-1 </a:t>
            </a:r>
            <a:r>
              <a:rPr lang="en-US" sz="1800" dirty="0">
                <a:cs typeface="Roboto" panose="02000000000000000000" pitchFamily="2" charset="0"/>
              </a:rPr>
              <a:t>: Measure the angle of the shoulder area using accelerometers placed on the back of a test subject</a:t>
            </a:r>
            <a:endParaRPr lang="en-IN" sz="1800" dirty="0">
              <a:cs typeface="Roboto" panose="02000000000000000000" pitchFamily="2" charset="0"/>
            </a:endParaRP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E510881F-BBB4-FC20-AEB4-6C2C1D6607A0}"/>
              </a:ext>
            </a:extLst>
          </p:cNvPr>
          <p:cNvSpPr txBox="1">
            <a:spLocks/>
          </p:cNvSpPr>
          <p:nvPr/>
        </p:nvSpPr>
        <p:spPr>
          <a:xfrm>
            <a:off x="1392580" y="-214931"/>
            <a:ext cx="10799420" cy="787217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 fontAlgn="auto">
              <a:lnSpc>
                <a:spcPct val="110000"/>
              </a:lnSpc>
              <a:spcAft>
                <a:spcPts val="0"/>
              </a:spcAft>
            </a:pPr>
            <a:br>
              <a:rPr lang="de-DE" dirty="0">
                <a:cs typeface="Roboto" panose="02000000000000000000" pitchFamily="2" charset="0"/>
              </a:rPr>
            </a:br>
            <a:r>
              <a:rPr lang="de-DE" dirty="0">
                <a:cs typeface="Roboto" panose="02000000000000000000" pitchFamily="2" charset="0"/>
              </a:rPr>
              <a:t>Problem Statement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A2E66D0-56AF-10B9-F9BB-3F1C04D285A0}"/>
              </a:ext>
            </a:extLst>
          </p:cNvPr>
          <p:cNvGrpSpPr/>
          <p:nvPr/>
        </p:nvGrpSpPr>
        <p:grpSpPr>
          <a:xfrm>
            <a:off x="4175179" y="2873109"/>
            <a:ext cx="3841640" cy="2941913"/>
            <a:chOff x="7477716" y="2149483"/>
            <a:chExt cx="3841640" cy="294191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8CF15BC-0327-F955-FD11-7734BA12E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4297" y="2149483"/>
              <a:ext cx="3668479" cy="268030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E4193A-C3EB-32C7-8742-575DA1CD1BF1}"/>
                </a:ext>
              </a:extLst>
            </p:cNvPr>
            <p:cNvSpPr txBox="1"/>
            <p:nvPr/>
          </p:nvSpPr>
          <p:spPr>
            <a:xfrm>
              <a:off x="7477716" y="4829786"/>
              <a:ext cx="384164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ctr">
                <a:spcAft>
                  <a:spcPts val="1000"/>
                </a:spcAft>
              </a:pPr>
              <a:r>
                <a:rPr lang="en-IN" sz="1100" kern="10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Fig 1: Effect on the Back bone due to incorrect box lifting</a:t>
              </a:r>
              <a:endParaRPr lang="en-US" sz="11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5785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65DB8-E2CB-44D3-A0DC-4AB5C90A6A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2088" y="1300443"/>
            <a:ext cx="11807825" cy="485818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 </a:t>
            </a:r>
            <a:r>
              <a:rPr lang="en-US" sz="1800" b="1" dirty="0"/>
              <a:t>Improper lifting leads to: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Severe Risks: Herniated discs, spinal fractures.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Moderate Risks: Chronic low back pain, facet joint strain.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Low Risks: Muscle strain, fatigue.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 </a:t>
            </a:r>
            <a:r>
              <a:rPr lang="en-US" sz="1800" b="1" dirty="0"/>
              <a:t>Affected areas: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Lumbar vertebrae (L1-L5).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Sacroiliac joints.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Thoracic spine.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 </a:t>
            </a:r>
            <a:r>
              <a:rPr lang="en-US" sz="1800" b="1" dirty="0"/>
              <a:t>Cumulative low back load (CLBL) is a major cause of injuries.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C5808B-D802-E0BA-9902-FE0E06565FC7}"/>
              </a:ext>
            </a:extLst>
          </p:cNvPr>
          <p:cNvGrpSpPr/>
          <p:nvPr/>
        </p:nvGrpSpPr>
        <p:grpSpPr>
          <a:xfrm>
            <a:off x="7033923" y="1764843"/>
            <a:ext cx="4618647" cy="3470471"/>
            <a:chOff x="7646314" y="1871642"/>
            <a:chExt cx="4618647" cy="3470471"/>
          </a:xfrm>
        </p:grpSpPr>
        <p:pic>
          <p:nvPicPr>
            <p:cNvPr id="1026" name="Picture 2" descr="Lumbar Disc Herniation and Sciatica">
              <a:extLst>
                <a:ext uri="{FF2B5EF4-FFF2-40B4-BE49-F238E27FC236}">
                  <a16:creationId xmlns:a16="http://schemas.microsoft.com/office/drawing/2014/main" id="{A54F23E4-F598-717B-3BBC-339F94E7E9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4077" y="1871642"/>
              <a:ext cx="4400884" cy="3111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93607C-2107-ACB6-5053-4EA0FA9D7B35}"/>
                </a:ext>
              </a:extLst>
            </p:cNvPr>
            <p:cNvSpPr txBox="1"/>
            <p:nvPr/>
          </p:nvSpPr>
          <p:spPr>
            <a:xfrm>
              <a:off x="7646314" y="4911226"/>
              <a:ext cx="454568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Fig 2: Disc Herniation in the spine  Source: drleespine.com.au</a:t>
              </a:r>
              <a:endParaRPr lang="en-DE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endParaRPr lang="en-US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12" name="Titel 1">
            <a:extLst>
              <a:ext uri="{FF2B5EF4-FFF2-40B4-BE49-F238E27FC236}">
                <a16:creationId xmlns:a16="http://schemas.microsoft.com/office/drawing/2014/main" id="{3C1D7A1F-C901-4082-31CD-537AE4DD2C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43025" y="-18870"/>
            <a:ext cx="10656888" cy="396000"/>
          </a:xfrm>
          <a:prstGeom prst="rect">
            <a:avLst/>
          </a:prstGeom>
        </p:spPr>
        <p:txBody>
          <a:bodyPr lIns="0" tIns="0" rIns="0" bIns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 fontAlgn="auto">
              <a:lnSpc>
                <a:spcPct val="110000"/>
              </a:lnSpc>
              <a:spcAft>
                <a:spcPts val="0"/>
              </a:spcAft>
            </a:pPr>
            <a:br>
              <a:rPr lang="de-DE" sz="2400" dirty="0">
                <a:cs typeface="Roboto" panose="02000000000000000000" pitchFamily="2" charset="0"/>
              </a:rPr>
            </a:br>
            <a:r>
              <a:rPr lang="de-DE" sz="3000" dirty="0">
                <a:cs typeface="Roboto" panose="02000000000000000000" pitchFamily="2" charset="0"/>
              </a:rPr>
              <a:t>Importance of Proper Postures in Manual Lifting</a:t>
            </a:r>
          </a:p>
        </p:txBody>
      </p:sp>
    </p:spTree>
    <p:extLst>
      <p:ext uri="{BB962C8B-B14F-4D97-AF65-F5344CB8AC3E}">
        <p14:creationId xmlns:p14="http://schemas.microsoft.com/office/powerpoint/2010/main" val="3464579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60061-B602-9E86-7E9F-C5FF98652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BEDC833-62CF-771E-8113-D00546B0E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772" y="1531207"/>
            <a:ext cx="4952453" cy="12904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68631CE-DBB3-A9A3-3EE2-B3587F6FED34}"/>
              </a:ext>
            </a:extLst>
          </p:cNvPr>
          <p:cNvGrpSpPr/>
          <p:nvPr/>
        </p:nvGrpSpPr>
        <p:grpSpPr>
          <a:xfrm>
            <a:off x="768408" y="1489569"/>
            <a:ext cx="4027688" cy="1772708"/>
            <a:chOff x="854872" y="1814953"/>
            <a:chExt cx="3816100" cy="185387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9C443CC-5B3F-4EB5-ACE3-F2B80CF75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872" y="1814953"/>
              <a:ext cx="3816100" cy="1814220"/>
            </a:xfrm>
            <a:prstGeom prst="rect">
              <a:avLst/>
            </a:prstGeom>
          </p:spPr>
        </p:pic>
        <p:sp>
          <p:nvSpPr>
            <p:cNvPr id="4" name="Text Box 15">
              <a:extLst>
                <a:ext uri="{FF2B5EF4-FFF2-40B4-BE49-F238E27FC236}">
                  <a16:creationId xmlns:a16="http://schemas.microsoft.com/office/drawing/2014/main" id="{04ABD85C-221E-B4F9-AA4E-BEDC88BEC91D}"/>
                </a:ext>
              </a:extLst>
            </p:cNvPr>
            <p:cNvSpPr txBox="1"/>
            <p:nvPr/>
          </p:nvSpPr>
          <p:spPr>
            <a:xfrm>
              <a:off x="1196027" y="3479260"/>
              <a:ext cx="3133792" cy="189568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N" sz="1100" kern="10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Table 1: Body angle analysis </a:t>
              </a:r>
              <a:r>
                <a:rPr lang="en-IN" sz="1100" kern="10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hlinkClick r:id="rId4" action="ppaction://hlinksldjump"/>
                </a:rPr>
                <a:t>[3]</a:t>
              </a:r>
              <a:endParaRPr lang="en-DE" sz="11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F04C7A5-1007-BC59-151D-E77A87CEDFF8}"/>
              </a:ext>
            </a:extLst>
          </p:cNvPr>
          <p:cNvGrpSpPr/>
          <p:nvPr/>
        </p:nvGrpSpPr>
        <p:grpSpPr>
          <a:xfrm>
            <a:off x="6616084" y="3638625"/>
            <a:ext cx="5265420" cy="2594895"/>
            <a:chOff x="6543181" y="3408871"/>
            <a:chExt cx="5265420" cy="259489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0E8E2E8-277C-C72D-53C0-5B568BB54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3181" y="3408871"/>
              <a:ext cx="5265420" cy="2499360"/>
            </a:xfrm>
            <a:prstGeom prst="rect">
              <a:avLst/>
            </a:prstGeom>
          </p:spPr>
        </p:pic>
        <p:sp>
          <p:nvSpPr>
            <p:cNvPr id="13" name="Text Box 2">
              <a:extLst>
                <a:ext uri="{FF2B5EF4-FFF2-40B4-BE49-F238E27FC236}">
                  <a16:creationId xmlns:a16="http://schemas.microsoft.com/office/drawing/2014/main" id="{F9D28927-88E7-EEEC-6906-0FA3D5F864F3}"/>
                </a:ext>
              </a:extLst>
            </p:cNvPr>
            <p:cNvSpPr txBox="1"/>
            <p:nvPr/>
          </p:nvSpPr>
          <p:spPr>
            <a:xfrm>
              <a:off x="7836744" y="5644885"/>
              <a:ext cx="3839947" cy="358881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IN" sz="1050" kern="10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Fig 3: Proper lifting of box (Guidelines for Manual Material Handling) [2]</a:t>
              </a:r>
              <a:endParaRPr lang="en-DE" sz="105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1D9D4A-412D-C2C6-C724-6952461FF4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2746" y="3638625"/>
            <a:ext cx="5933498" cy="2655140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1600" dirty="0">
                <a:cs typeface="Arial" panose="020B0604020202020204" pitchFamily="34" charset="0"/>
              </a:rPr>
              <a:t>Table 1 outlines the range of motion for back and hip angles categorized into three zones: Comfortable, Non-comfortable, and to Avoid </a:t>
            </a:r>
            <a:r>
              <a:rPr lang="en-US" sz="1600" dirty="0">
                <a:cs typeface="Arial" panose="020B0604020202020204" pitchFamily="34" charset="0"/>
                <a:hlinkClick r:id="rId4" action="ppaction://hlinksldjump"/>
              </a:rPr>
              <a:t>[3].</a:t>
            </a:r>
            <a:endParaRPr lang="en-US" sz="1600" dirty="0">
              <a:cs typeface="Arial" panose="020B0604020202020204" pitchFamily="34" charset="0"/>
            </a:endParaRPr>
          </a:p>
          <a:p>
            <a:pPr>
              <a:spcBef>
                <a:spcPts val="300"/>
              </a:spcBef>
            </a:pPr>
            <a:r>
              <a:rPr lang="en-US" sz="1600" dirty="0">
                <a:cs typeface="Arial" panose="020B0604020202020204" pitchFamily="34" charset="0"/>
              </a:rPr>
              <a:t>This concept was adapted into the ergonomic suit design, incorporating sensor technology to track posture and angle ranges.</a:t>
            </a:r>
          </a:p>
          <a:p>
            <a:pPr>
              <a:spcBef>
                <a:spcPts val="300"/>
              </a:spcBef>
            </a:pPr>
            <a:r>
              <a:rPr lang="en-US" sz="1600" dirty="0">
                <a:cs typeface="Arial" panose="020B0604020202020204" pitchFamily="34" charset="0"/>
              </a:rPr>
              <a:t>Using a trial-and-error approach with multiple iterations and practical tests, the data was refined.</a:t>
            </a:r>
          </a:p>
          <a:p>
            <a:pPr>
              <a:spcBef>
                <a:spcPts val="300"/>
              </a:spcBef>
            </a:pPr>
            <a:r>
              <a:rPr lang="en-US" sz="1600" dirty="0">
                <a:cs typeface="Arial" panose="020B0604020202020204" pitchFamily="34" charset="0"/>
              </a:rPr>
              <a:t>Table 2 represents the finalized angle ranges, divided into three risk zones: Low Risk, Moderate Risk, and High Risk, ensuring accurate ergonomic risk categorization.</a:t>
            </a:r>
            <a:endParaRPr lang="en-IN" sz="1600" dirty="0">
              <a:cs typeface="Arial" panose="020B0604020202020204" pitchFamily="34" charset="0"/>
            </a:endParaRP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0ECB873D-FCDB-815C-C461-FBD482A0740B}"/>
              </a:ext>
            </a:extLst>
          </p:cNvPr>
          <p:cNvSpPr txBox="1">
            <a:spLocks/>
          </p:cNvSpPr>
          <p:nvPr/>
        </p:nvSpPr>
        <p:spPr>
          <a:xfrm>
            <a:off x="1392580" y="0"/>
            <a:ext cx="10799420" cy="787217"/>
          </a:xfrm>
          <a:prstGeom prst="rect">
            <a:avLst/>
          </a:prstGeom>
        </p:spPr>
        <p:txBody>
          <a:bodyPr lIns="0" tIns="0" rIns="0" bIns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 fontAlgn="auto">
              <a:lnSpc>
                <a:spcPct val="110000"/>
              </a:lnSpc>
              <a:spcAft>
                <a:spcPts val="0"/>
              </a:spcAft>
            </a:pPr>
            <a:r>
              <a:rPr lang="de-DE" sz="2500" dirty="0">
                <a:cs typeface="Roboto" panose="02000000000000000000" pitchFamily="2" charset="0"/>
              </a:rPr>
              <a:t>Implementation and Approach</a:t>
            </a:r>
          </a:p>
          <a:p>
            <a:pPr fontAlgn="auto">
              <a:lnSpc>
                <a:spcPct val="110000"/>
              </a:lnSpc>
              <a:spcAft>
                <a:spcPts val="0"/>
              </a:spcAft>
            </a:pPr>
            <a:r>
              <a:rPr lang="de-DE" sz="2500" dirty="0">
                <a:cs typeface="Roboto" panose="02000000000000000000" pitchFamily="2" charset="0"/>
              </a:rPr>
              <a:t>Analysis  </a:t>
            </a:r>
            <a:endParaRPr lang="de-DE" sz="3000" dirty="0">
              <a:cs typeface="Roboto" panose="02000000000000000000" pitchFamily="2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131A195-AA10-1E58-27A3-F57DC429C1A2}"/>
              </a:ext>
            </a:extLst>
          </p:cNvPr>
          <p:cNvSpPr/>
          <p:nvPr/>
        </p:nvSpPr>
        <p:spPr>
          <a:xfrm>
            <a:off x="4702956" y="2049686"/>
            <a:ext cx="411978" cy="30727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14084B57-E7E8-39B2-9CFF-624D12998E17}"/>
              </a:ext>
            </a:extLst>
          </p:cNvPr>
          <p:cNvSpPr txBox="1"/>
          <p:nvPr/>
        </p:nvSpPr>
        <p:spPr>
          <a:xfrm>
            <a:off x="5433772" y="2840351"/>
            <a:ext cx="5280660" cy="182880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1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Table 2: Risk Zone of Body angle while lifting the weight</a:t>
            </a:r>
            <a:endParaRPr lang="en-DE" sz="1100" kern="1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837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420E0-19FE-B529-4354-850E15227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4E5997E-23D8-DDF8-9F07-2562AE3819C0}"/>
              </a:ext>
            </a:extLst>
          </p:cNvPr>
          <p:cNvGrpSpPr/>
          <p:nvPr/>
        </p:nvGrpSpPr>
        <p:grpSpPr>
          <a:xfrm>
            <a:off x="685186" y="1214970"/>
            <a:ext cx="4326085" cy="5241966"/>
            <a:chOff x="3284480" y="772986"/>
            <a:chExt cx="5989320" cy="5181057"/>
          </a:xfrm>
        </p:grpSpPr>
        <p:sp>
          <p:nvSpPr>
            <p:cNvPr id="13" name="Text Box 2">
              <a:extLst>
                <a:ext uri="{FF2B5EF4-FFF2-40B4-BE49-F238E27FC236}">
                  <a16:creationId xmlns:a16="http://schemas.microsoft.com/office/drawing/2014/main" id="{58CD9D80-A02B-A393-CDF6-804F3935AAEA}"/>
                </a:ext>
              </a:extLst>
            </p:cNvPr>
            <p:cNvSpPr txBox="1"/>
            <p:nvPr/>
          </p:nvSpPr>
          <p:spPr>
            <a:xfrm>
              <a:off x="3284480" y="5774881"/>
              <a:ext cx="5989319" cy="179162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IN" sz="1100" kern="1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Table 3: 81 unique Cases derived from four angles and 3 risk zones</a:t>
              </a:r>
              <a:endParaRPr lang="en-DE" sz="1100" kern="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05D3439-45D3-A4FC-96F0-AFCDBCA40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4480" y="772986"/>
              <a:ext cx="5989320" cy="50018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5749E3-FAA2-CBB1-E2C4-833E1AEE7F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24275" y="1032520"/>
            <a:ext cx="5908502" cy="1809666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1600" dirty="0">
                <a:cs typeface="Arial" panose="020B0604020202020204" pitchFamily="34" charset="0"/>
              </a:rPr>
              <a:t>Four critical body angles were analyzed: Arm Angle, Back Angle, Knee Angle, and Back Arch Angle.</a:t>
            </a:r>
          </a:p>
          <a:p>
            <a:pPr>
              <a:spcBef>
                <a:spcPts val="300"/>
              </a:spcBef>
            </a:pPr>
            <a:r>
              <a:rPr lang="en-US" sz="1600" dirty="0">
                <a:cs typeface="Arial" panose="020B0604020202020204" pitchFamily="34" charset="0"/>
              </a:rPr>
              <a:t>Each angle was categorized into three risk zones: Low, Moderate, and High.</a:t>
            </a:r>
          </a:p>
          <a:p>
            <a:pPr>
              <a:spcBef>
                <a:spcPts val="300"/>
              </a:spcBef>
            </a:pPr>
            <a:r>
              <a:rPr lang="en-US" sz="1600" dirty="0">
                <a:cs typeface="Arial" panose="020B0604020202020204" pitchFamily="34" charset="0"/>
              </a:rPr>
              <a:t>Combining these risk zones across the four angles resulted in 81 unique cases, as shown in Table 3.</a:t>
            </a:r>
            <a:endParaRPr lang="en-IN" sz="1600" dirty="0">
              <a:cs typeface="Arial" panose="020B0604020202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0C07471-5161-A3F8-EC1C-3E7B5887BDF5}"/>
              </a:ext>
            </a:extLst>
          </p:cNvPr>
          <p:cNvGrpSpPr/>
          <p:nvPr/>
        </p:nvGrpSpPr>
        <p:grpSpPr>
          <a:xfrm>
            <a:off x="5324274" y="3074268"/>
            <a:ext cx="6049809" cy="3358806"/>
            <a:chOff x="5922912" y="883200"/>
            <a:chExt cx="5537200" cy="2831116"/>
          </a:xfrm>
        </p:grpSpPr>
        <p:sp>
          <p:nvSpPr>
            <p:cNvPr id="15" name="Text Box 13">
              <a:extLst>
                <a:ext uri="{FF2B5EF4-FFF2-40B4-BE49-F238E27FC236}">
                  <a16:creationId xmlns:a16="http://schemas.microsoft.com/office/drawing/2014/main" id="{8F2B7059-6E24-E24B-2C3B-111E1DA39458}"/>
                </a:ext>
              </a:extLst>
            </p:cNvPr>
            <p:cNvSpPr txBox="1"/>
            <p:nvPr/>
          </p:nvSpPr>
          <p:spPr>
            <a:xfrm>
              <a:off x="6111630" y="3448962"/>
              <a:ext cx="5030431" cy="265354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IN" sz="1100" kern="10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Fig 4: High risk and Low risk process flow (Source: Blender)</a:t>
              </a:r>
              <a:endParaRPr lang="en-DE" sz="11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IN" sz="1100" kern="10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 </a:t>
              </a:r>
              <a:endParaRPr lang="en-DE" sz="11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631425F-807E-D155-8A71-725560BBE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2912" y="883200"/>
              <a:ext cx="5537200" cy="25146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798F3FB-C5B1-492B-A16A-13703277A0DD}"/>
              </a:ext>
            </a:extLst>
          </p:cNvPr>
          <p:cNvSpPr txBox="1"/>
          <p:nvPr/>
        </p:nvSpPr>
        <p:spPr>
          <a:xfrm>
            <a:off x="586574" y="863243"/>
            <a:ext cx="4218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Risk Classification and Case Derivation: </a:t>
            </a:r>
            <a:endParaRPr lang="en-IN" sz="1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041DE00-D699-445D-5F3E-77CDB5FD2944}"/>
              </a:ext>
            </a:extLst>
          </p:cNvPr>
          <p:cNvSpPr txBox="1">
            <a:spLocks/>
          </p:cNvSpPr>
          <p:nvPr/>
        </p:nvSpPr>
        <p:spPr>
          <a:xfrm>
            <a:off x="1392580" y="0"/>
            <a:ext cx="10799420" cy="787217"/>
          </a:xfrm>
          <a:prstGeom prst="rect">
            <a:avLst/>
          </a:prstGeom>
        </p:spPr>
        <p:txBody>
          <a:bodyPr lIns="0" tIns="0" rIns="0" bIns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 fontAlgn="auto">
              <a:lnSpc>
                <a:spcPct val="110000"/>
              </a:lnSpc>
              <a:spcAft>
                <a:spcPts val="0"/>
              </a:spcAft>
            </a:pPr>
            <a:r>
              <a:rPr lang="de-DE" sz="2400" dirty="0">
                <a:cs typeface="Roboto" panose="02000000000000000000" pitchFamily="2" charset="0"/>
              </a:rPr>
              <a:t>Implementation and Approach</a:t>
            </a:r>
          </a:p>
          <a:p>
            <a:pPr fontAlgn="auto">
              <a:lnSpc>
                <a:spcPct val="110000"/>
              </a:lnSpc>
              <a:spcAft>
                <a:spcPts val="0"/>
              </a:spcAft>
            </a:pPr>
            <a:r>
              <a:rPr lang="de-DE" sz="2400" dirty="0">
                <a:cs typeface="Roboto" panose="02000000000000000000" pitchFamily="2" charset="0"/>
              </a:rPr>
              <a:t>Risk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208121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3ACD8-2BAE-128C-B31F-0FBF80EC5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99D8BFD-7E6F-2313-134D-764A525570D7}"/>
              </a:ext>
            </a:extLst>
          </p:cNvPr>
          <p:cNvGrpSpPr/>
          <p:nvPr/>
        </p:nvGrpSpPr>
        <p:grpSpPr>
          <a:xfrm>
            <a:off x="1392580" y="1272338"/>
            <a:ext cx="4178970" cy="2475683"/>
            <a:chOff x="-103851" y="18261"/>
            <a:chExt cx="2199061" cy="1145357"/>
          </a:xfrm>
        </p:grpSpPr>
        <p:pic>
          <p:nvPicPr>
            <p:cNvPr id="4" name="Picture 3" descr="A black and yellow circuit board&#10;&#10;Description automatically generated">
              <a:extLst>
                <a:ext uri="{FF2B5EF4-FFF2-40B4-BE49-F238E27FC236}">
                  <a16:creationId xmlns:a16="http://schemas.microsoft.com/office/drawing/2014/main" id="{E8955B3F-2B63-17B2-6AB2-4FF66C0BF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022506">
              <a:off x="330807" y="-416397"/>
              <a:ext cx="1116330" cy="19856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Text Box 1">
              <a:extLst>
                <a:ext uri="{FF2B5EF4-FFF2-40B4-BE49-F238E27FC236}">
                  <a16:creationId xmlns:a16="http://schemas.microsoft.com/office/drawing/2014/main" id="{870CFD21-1269-D255-9DE5-C6297CB3A2E7}"/>
                </a:ext>
              </a:extLst>
            </p:cNvPr>
            <p:cNvSpPr txBox="1"/>
            <p:nvPr/>
          </p:nvSpPr>
          <p:spPr>
            <a:xfrm>
              <a:off x="152745" y="1079756"/>
              <a:ext cx="1942465" cy="83862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IN" sz="11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Fig 5: Generic Micro bit used in the project</a:t>
              </a:r>
              <a:endParaRPr lang="en-DE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EA3DDB-C3A5-2889-3B37-2D59451012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2087" y="4075160"/>
            <a:ext cx="11807825" cy="2627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Selection Criterion for the Sensor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Integrated 3-axis MEMS accelerometer for motion tracking and posture monitoring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Sampling rate of approximately 33 Hz ideal for human movement analysis as frequencies remain below 10 Hz.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High sensitivity range of ±2 g with 1 mg/digit resolution for precise measurements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Wide response bandwidth from 0.5 Hz to 1.6 kHz ensures comprehensive motion capture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Compact size, wireless communication, and Python programmability for easy integration</a:t>
            </a:r>
          </a:p>
          <a:p>
            <a:pPr>
              <a:spcBef>
                <a:spcPts val="300"/>
              </a:spcBef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D5199783-512D-8F89-5034-48B4CC0DE348}"/>
              </a:ext>
            </a:extLst>
          </p:cNvPr>
          <p:cNvSpPr txBox="1">
            <a:spLocks/>
          </p:cNvSpPr>
          <p:nvPr/>
        </p:nvSpPr>
        <p:spPr>
          <a:xfrm>
            <a:off x="1392580" y="-158490"/>
            <a:ext cx="10799420" cy="787217"/>
          </a:xfrm>
          <a:prstGeom prst="rect">
            <a:avLst/>
          </a:prstGeom>
        </p:spPr>
        <p:txBody>
          <a:bodyPr lIns="0" tIns="0" rIns="0" bIns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 fontAlgn="auto">
              <a:lnSpc>
                <a:spcPct val="110000"/>
              </a:lnSpc>
              <a:spcAft>
                <a:spcPts val="0"/>
              </a:spcAft>
            </a:pPr>
            <a:br>
              <a:rPr lang="de-DE" sz="2400" dirty="0">
                <a:cs typeface="Roboto" panose="02000000000000000000" pitchFamily="2" charset="0"/>
              </a:rPr>
            </a:br>
            <a:r>
              <a:rPr lang="de-DE" sz="3000" dirty="0">
                <a:cs typeface="Roboto" panose="02000000000000000000" pitchFamily="2" charset="0"/>
              </a:rPr>
              <a:t>Selection </a:t>
            </a:r>
            <a:r>
              <a:rPr lang="de-DE" sz="3100" dirty="0">
                <a:cs typeface="Roboto" panose="02000000000000000000" pitchFamily="2" charset="0"/>
              </a:rPr>
              <a:t>of</a:t>
            </a:r>
            <a:r>
              <a:rPr lang="de-DE" sz="3000" dirty="0">
                <a:cs typeface="Roboto" panose="02000000000000000000" pitchFamily="2" charset="0"/>
              </a:rPr>
              <a:t> Microbit as Sensor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C20AD8B-51A7-E5CE-19CC-ECACC236D077}"/>
              </a:ext>
            </a:extLst>
          </p:cNvPr>
          <p:cNvGrpSpPr/>
          <p:nvPr/>
        </p:nvGrpSpPr>
        <p:grpSpPr>
          <a:xfrm>
            <a:off x="5773106" y="1440349"/>
            <a:ext cx="4176095" cy="2362592"/>
            <a:chOff x="7891737" y="1218364"/>
            <a:chExt cx="3850164" cy="223964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3B5F81-E9FB-B2B6-C1D2-43C99A286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958" y="1218364"/>
              <a:ext cx="3540703" cy="199164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6EFF5B-3504-0979-0D90-286A98C20691}"/>
                </a:ext>
              </a:extLst>
            </p:cNvPr>
            <p:cNvSpPr txBox="1"/>
            <p:nvPr/>
          </p:nvSpPr>
          <p:spPr>
            <a:xfrm>
              <a:off x="7891737" y="3210010"/>
              <a:ext cx="3850164" cy="24799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Fig 6: Working principle of accelerometer Source: makeagif.com</a:t>
              </a:r>
              <a:endParaRPr lang="en-IN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7122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4C34F-0D3F-0F54-BA74-681E28BC62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452" y="984918"/>
            <a:ext cx="9427742" cy="485818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Six Microbit sensors are placed on arms, back, and knees to monitor posture.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Sensors transmit real-time data via radio frequency to a Python program for angle calculation.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 feedback system alerts users via LEDs and buzzers when posture risks are detected.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Risk levels are classified as No Risk, Low, Moderate, or High.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232FE99-6FC7-15CF-5576-9C48B8778F4C}"/>
              </a:ext>
            </a:extLst>
          </p:cNvPr>
          <p:cNvGrpSpPr/>
          <p:nvPr/>
        </p:nvGrpSpPr>
        <p:grpSpPr>
          <a:xfrm>
            <a:off x="8703004" y="1244063"/>
            <a:ext cx="3810000" cy="4552872"/>
            <a:chOff x="8545122" y="1283369"/>
            <a:chExt cx="3810000" cy="4552872"/>
          </a:xfrm>
        </p:grpSpPr>
        <p:pic>
          <p:nvPicPr>
            <p:cNvPr id="5" name="Picture 4" descr="A pair of grey pants with pockets&#10;&#10;Description automatically generated">
              <a:extLst>
                <a:ext uri="{FF2B5EF4-FFF2-40B4-BE49-F238E27FC236}">
                  <a16:creationId xmlns:a16="http://schemas.microsoft.com/office/drawing/2014/main" id="{1CBBB8E1-CCA6-98EC-9F7F-2C670EC1F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80616" y="3269302"/>
              <a:ext cx="1546198" cy="22044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5" descr="A grey jacket with wires attached to it&#10;&#10;Description automatically generated">
              <a:extLst>
                <a:ext uri="{FF2B5EF4-FFF2-40B4-BE49-F238E27FC236}">
                  <a16:creationId xmlns:a16="http://schemas.microsoft.com/office/drawing/2014/main" id="{302B45A5-DCD9-AE03-C2A7-46BDDFFC3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10009" y="1283369"/>
              <a:ext cx="1880227" cy="21306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07ED3B-BCB4-BC3F-16A9-A48013AF5843}"/>
                </a:ext>
              </a:extLst>
            </p:cNvPr>
            <p:cNvSpPr txBox="1"/>
            <p:nvPr/>
          </p:nvSpPr>
          <p:spPr>
            <a:xfrm>
              <a:off x="8545122" y="5574631"/>
              <a:ext cx="3810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Fig 8: Sensors on the Jacket and trousers </a:t>
              </a:r>
            </a:p>
          </p:txBody>
        </p:sp>
      </p:grpSp>
      <p:pic>
        <p:nvPicPr>
          <p:cNvPr id="11" name="Picture 10" descr="A screenshot of a computer generated image of a person&#10;&#10;Description automatically generated">
            <a:extLst>
              <a:ext uri="{FF2B5EF4-FFF2-40B4-BE49-F238E27FC236}">
                <a16:creationId xmlns:a16="http://schemas.microsoft.com/office/drawing/2014/main" id="{B96B13F8-7DBE-B8E9-BDBC-6957A0F585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997" y="2767880"/>
            <a:ext cx="3810000" cy="312869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8E981C4E-4812-8A40-82C3-1AF0DC5A8D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43025" y="152400"/>
            <a:ext cx="10656888" cy="468313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 fontAlgn="auto">
              <a:lnSpc>
                <a:spcPct val="110000"/>
              </a:lnSpc>
              <a:spcAft>
                <a:spcPts val="0"/>
              </a:spcAft>
            </a:pPr>
            <a:r>
              <a:rPr lang="de-DE" dirty="0">
                <a:cs typeface="Roboto" panose="02000000000000000000" pitchFamily="2" charset="0"/>
              </a:rPr>
              <a:t>Sensor Placement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06576E-F9FF-DFF4-ED28-B9D640B1222D}"/>
              </a:ext>
            </a:extLst>
          </p:cNvPr>
          <p:cNvSpPr txBox="1"/>
          <p:nvPr/>
        </p:nvSpPr>
        <p:spPr>
          <a:xfrm>
            <a:off x="3866174" y="5915490"/>
            <a:ext cx="3055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Fig 7: Position of Sensors on the Human Body</a:t>
            </a:r>
            <a:endParaRPr lang="en-IN" sz="11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06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F1C20-5012-A62F-D581-84624A69ED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2741" y="620713"/>
            <a:ext cx="11427559" cy="2312157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US" sz="1800" dirty="0">
              <a:cs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1800" b="1" dirty="0">
                <a:cs typeface="Roboto" panose="02000000000000000000" pitchFamily="2" charset="0"/>
              </a:rPr>
              <a:t>Angles to be Measured and Sensor Placements on the Body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cs typeface="Roboto" panose="02000000000000000000" pitchFamily="2" charset="0"/>
              </a:rPr>
              <a:t>Arm Angle: Tracks arm movement and elevation to identify overreaching or strain.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cs typeface="Roboto" panose="02000000000000000000" pitchFamily="2" charset="0"/>
              </a:rPr>
              <a:t>Back Angle: Monitors torso tilt to detect improper bending postures.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cs typeface="Roboto" panose="02000000000000000000" pitchFamily="2" charset="0"/>
              </a:rPr>
              <a:t>Knee Angle: Measures knee flexion to ensure proper bending techniques.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cs typeface="Roboto" panose="02000000000000000000" pitchFamily="2" charset="0"/>
              </a:rPr>
              <a:t>Back Arch Angle: Difference between lower and upper back angles to assess spinal curvature.</a:t>
            </a:r>
          </a:p>
          <a:p>
            <a:pPr marL="457200" lvl="1" indent="0">
              <a:buNone/>
            </a:pPr>
            <a:endParaRPr lang="en-US" sz="1800" dirty="0">
              <a:cs typeface="Roboto" panose="02000000000000000000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A1114C7-61E9-FE3E-E87C-93C0D0E115CC}"/>
              </a:ext>
            </a:extLst>
          </p:cNvPr>
          <p:cNvGrpSpPr/>
          <p:nvPr/>
        </p:nvGrpSpPr>
        <p:grpSpPr>
          <a:xfrm>
            <a:off x="611793" y="3259691"/>
            <a:ext cx="4573096" cy="3123098"/>
            <a:chOff x="7819497" y="1090614"/>
            <a:chExt cx="3725910" cy="276645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78F352A-9F50-6162-2979-4A04BACEC027}"/>
                </a:ext>
              </a:extLst>
            </p:cNvPr>
            <p:cNvSpPr txBox="1"/>
            <p:nvPr/>
          </p:nvSpPr>
          <p:spPr>
            <a:xfrm>
              <a:off x="8057105" y="3625337"/>
              <a:ext cx="3108636" cy="231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Fig 9: Illustration of four angles which are being measured</a:t>
              </a:r>
              <a:endParaRPr lang="en-IN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921C694-D1AB-6C75-CCCC-AC6B2A017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9497" y="1090614"/>
              <a:ext cx="3725910" cy="253472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DAAD7A-7E75-B309-26E1-8D41289924FB}"/>
              </a:ext>
            </a:extLst>
          </p:cNvPr>
          <p:cNvGrpSpPr/>
          <p:nvPr/>
        </p:nvGrpSpPr>
        <p:grpSpPr>
          <a:xfrm>
            <a:off x="6096000" y="3542982"/>
            <a:ext cx="4354195" cy="2694305"/>
            <a:chOff x="0" y="0"/>
            <a:chExt cx="4354195" cy="269475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DD67B90-A59E-2415-E779-D662ACE49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354195" cy="225996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9" name="Text Box 191824473">
              <a:extLst>
                <a:ext uri="{FF2B5EF4-FFF2-40B4-BE49-F238E27FC236}">
                  <a16:creationId xmlns:a16="http://schemas.microsoft.com/office/drawing/2014/main" id="{46CE70C8-5055-EFBF-BC60-D603E864F4C7}"/>
                </a:ext>
              </a:extLst>
            </p:cNvPr>
            <p:cNvSpPr txBox="1"/>
            <p:nvPr/>
          </p:nvSpPr>
          <p:spPr>
            <a:xfrm>
              <a:off x="8164" y="2359478"/>
              <a:ext cx="4145010" cy="33528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IN" sz="1100" kern="10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Fig</a:t>
              </a:r>
              <a:r>
                <a:rPr lang="en-IN" sz="1100" kern="1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10</a:t>
              </a:r>
              <a:r>
                <a:rPr lang="en-IN" sz="1100" kern="10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: Wrong body posture vs Correct body posture for lifting             Source: Blender</a:t>
              </a:r>
              <a:endParaRPr lang="en-DE" sz="11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endParaRPr lang="en-DE" sz="11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13" name="Titel 1">
            <a:extLst>
              <a:ext uri="{FF2B5EF4-FFF2-40B4-BE49-F238E27FC236}">
                <a16:creationId xmlns:a16="http://schemas.microsoft.com/office/drawing/2014/main" id="{264B891B-EE7A-66F8-27E4-36E7B69BD6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43025" y="152400"/>
            <a:ext cx="10656888" cy="468313"/>
          </a:xfrm>
          <a:prstGeom prst="rect">
            <a:avLst/>
          </a:prstGeom>
        </p:spPr>
        <p:txBody>
          <a:bodyPr lIns="0" tIns="0" rIns="0" bIns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 fontAlgn="auto">
              <a:lnSpc>
                <a:spcPct val="110000"/>
              </a:lnSpc>
              <a:spcAft>
                <a:spcPts val="0"/>
              </a:spcAft>
            </a:pPr>
            <a:r>
              <a:rPr lang="de-DE" sz="3000" dirty="0">
                <a:cs typeface="Roboto" panose="02000000000000000000" pitchFamily="2" charset="0"/>
              </a:rPr>
              <a:t>Body Posture Angles </a:t>
            </a:r>
          </a:p>
        </p:txBody>
      </p:sp>
    </p:spTree>
    <p:extLst>
      <p:ext uri="{BB962C8B-B14F-4D97-AF65-F5344CB8AC3E}">
        <p14:creationId xmlns:p14="http://schemas.microsoft.com/office/powerpoint/2010/main" val="279547579"/>
      </p:ext>
    </p:extLst>
  </p:cSld>
  <p:clrMapOvr>
    <a:masterClrMapping/>
  </p:clrMapOvr>
</p:sld>
</file>

<file path=ppt/theme/theme1.xml><?xml version="1.0" encoding="utf-8"?>
<a:theme xmlns:a="http://schemas.openxmlformats.org/drawingml/2006/main" name="AMSC launch slide">
  <a:themeElements>
    <a:clrScheme name="MB">
      <a:dk1>
        <a:srgbClr val="000000"/>
      </a:dk1>
      <a:lt1>
        <a:srgbClr val="FFFFFF"/>
      </a:lt1>
      <a:dk2>
        <a:srgbClr val="7F7F7F"/>
      </a:dk2>
      <a:lt2>
        <a:srgbClr val="FFFFFF"/>
      </a:lt2>
      <a:accent1>
        <a:srgbClr val="005F50"/>
      </a:accent1>
      <a:accent2>
        <a:srgbClr val="123375"/>
      </a:accent2>
      <a:accent3>
        <a:srgbClr val="00C6A7"/>
      </a:accent3>
      <a:accent4>
        <a:srgbClr val="F2F2F2"/>
      </a:accent4>
      <a:accent5>
        <a:srgbClr val="CB1D57"/>
      </a:accent5>
      <a:accent6>
        <a:srgbClr val="00322A"/>
      </a:accent6>
      <a:hlink>
        <a:srgbClr val="005F50"/>
      </a:hlink>
      <a:folHlink>
        <a:srgbClr val="00AC8F"/>
      </a:folHlink>
    </a:clrScheme>
    <a:fontScheme name="4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1" id="{1E0E2915-DF85-4FD4-8C3A-55E744BE7C11}" vid="{CB107ACD-FA1A-4D62-8BB9-FB92FA84F0C4}"/>
    </a:ext>
  </a:extLst>
</a:theme>
</file>

<file path=ppt/theme/theme2.xml><?xml version="1.0" encoding="utf-8"?>
<a:theme xmlns:a="http://schemas.openxmlformats.org/drawingml/2006/main" name="AMSC follow up slides">
  <a:themeElements>
    <a:clrScheme name="MB">
      <a:dk1>
        <a:srgbClr val="000000"/>
      </a:dk1>
      <a:lt1>
        <a:srgbClr val="FFFFFF"/>
      </a:lt1>
      <a:dk2>
        <a:srgbClr val="7F7F7F"/>
      </a:dk2>
      <a:lt2>
        <a:srgbClr val="FFFFFF"/>
      </a:lt2>
      <a:accent1>
        <a:srgbClr val="005F50"/>
      </a:accent1>
      <a:accent2>
        <a:srgbClr val="123375"/>
      </a:accent2>
      <a:accent3>
        <a:srgbClr val="00C6A7"/>
      </a:accent3>
      <a:accent4>
        <a:srgbClr val="F2F2F2"/>
      </a:accent4>
      <a:accent5>
        <a:srgbClr val="CB1D57"/>
      </a:accent5>
      <a:accent6>
        <a:srgbClr val="00322A"/>
      </a:accent6>
      <a:hlink>
        <a:srgbClr val="005F50"/>
      </a:hlink>
      <a:folHlink>
        <a:srgbClr val="00AC8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1E0E2915-DF85-4FD4-8C3A-55E744BE7C11}" vid="{A1C9431B-C632-4010-8BF0-9B921B093DD9}"/>
    </a:ext>
  </a:ext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MB_KH</Template>
  <TotalTime>755</TotalTime>
  <Words>1500</Words>
  <Application>Microsoft Office PowerPoint</Application>
  <PresentationFormat>Widescreen</PresentationFormat>
  <Paragraphs>153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Roboto</vt:lpstr>
      <vt:lpstr>Arial</vt:lpstr>
      <vt:lpstr>Calibri</vt:lpstr>
      <vt:lpstr>AMSC launch slide</vt:lpstr>
      <vt:lpstr>AMSC follow up slides</vt:lpstr>
      <vt:lpstr>Course “Instrumentation”  Master Degree Program “Advanced Manufacturing”  Winter semester 2024/2025</vt:lpstr>
      <vt:lpstr> Project Outline</vt:lpstr>
      <vt:lpstr>PowerPoint Presentation</vt:lpstr>
      <vt:lpstr> Importance of Proper Postures in Manual Lifting</vt:lpstr>
      <vt:lpstr>PowerPoint Presentation</vt:lpstr>
      <vt:lpstr>PowerPoint Presentation</vt:lpstr>
      <vt:lpstr>PowerPoint Presentation</vt:lpstr>
      <vt:lpstr>Sensor Placement</vt:lpstr>
      <vt:lpstr>Body Posture Angles </vt:lpstr>
      <vt:lpstr>Data Processing and Feedback Mechanism</vt:lpstr>
      <vt:lpstr>Data Processing and Feedback Mechanism</vt:lpstr>
      <vt:lpstr>Data Processing and Feedback Mechanism</vt:lpstr>
      <vt:lpstr>Results</vt:lpstr>
      <vt:lpstr>Conclusion and Future Scope </vt:lpstr>
      <vt:lpstr>Bibliography</vt:lpstr>
      <vt:lpstr>PowerPoint Presentation</vt:lpstr>
    </vt:vector>
  </TitlesOfParts>
  <Manager/>
  <Company>TU Chemnitz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Startfolie</dc:title>
  <dc:subject/>
  <dc:creator>Dominik Krumm</dc:creator>
  <cp:keywords/>
  <dc:description/>
  <cp:lastModifiedBy>ankwa</cp:lastModifiedBy>
  <cp:revision>32</cp:revision>
  <cp:lastPrinted>2015-10-30T11:33:42Z</cp:lastPrinted>
  <dcterms:created xsi:type="dcterms:W3CDTF">2024-06-13T05:50:56Z</dcterms:created>
  <dcterms:modified xsi:type="dcterms:W3CDTF">2025-01-22T19:27:21Z</dcterms:modified>
  <cp:category>Corporate Design der TU Chemnitz</cp:category>
</cp:coreProperties>
</file>