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9"/>
  </p:notesMasterIdLst>
  <p:handoutMasterIdLst>
    <p:handoutMasterId r:id="rId20"/>
  </p:handoutMasterIdLst>
  <p:sldIdLst>
    <p:sldId id="333" r:id="rId2"/>
    <p:sldId id="332" r:id="rId3"/>
    <p:sldId id="334" r:id="rId4"/>
    <p:sldId id="337" r:id="rId5"/>
    <p:sldId id="345" r:id="rId6"/>
    <p:sldId id="336" r:id="rId7"/>
    <p:sldId id="335" r:id="rId8"/>
    <p:sldId id="340" r:id="rId9"/>
    <p:sldId id="338" r:id="rId10"/>
    <p:sldId id="339" r:id="rId11"/>
    <p:sldId id="347" r:id="rId12"/>
    <p:sldId id="341" r:id="rId13"/>
    <p:sldId id="346" r:id="rId14"/>
    <p:sldId id="342" r:id="rId15"/>
    <p:sldId id="377" r:id="rId16"/>
    <p:sldId id="378" r:id="rId17"/>
    <p:sldId id="328" r:id="rId1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40E4"/>
    <a:srgbClr val="652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80204" autoAdjust="0"/>
  </p:normalViewPr>
  <p:slideViewPr>
    <p:cSldViewPr>
      <p:cViewPr varScale="1">
        <p:scale>
          <a:sx n="101" d="100"/>
          <a:sy n="101" d="100"/>
        </p:scale>
        <p:origin x="27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247" cy="498408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26" y="1"/>
            <a:ext cx="2946246" cy="498408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fld id="{40730B8F-1350-4686-AB18-2687041F9135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818"/>
            <a:ext cx="2946247" cy="498408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26" y="9429818"/>
            <a:ext cx="2946246" cy="498408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2FEAA3EC-3642-43B5-84D9-E67B5C044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246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227A38A3-B371-4CEC-A96A-8DC212F70699}" type="datetimeFigureOut">
              <a:rPr lang="ko-KR" altLang="en-US" smtClean="0"/>
              <a:t>2020. 2. 24.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8875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1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1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7AEBA58-A133-4637-9B4D-DFC7F8FBC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8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7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Bleu formula</a:t>
            </a:r>
            <a:r>
              <a:rPr lang="en-US" baseline="0" dirty="0"/>
              <a:t> </a:t>
            </a:r>
            <a:r>
              <a:rPr lang="ko-KR" altLang="en-US" baseline="0" dirty="0"/>
              <a:t>설명 추가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9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reference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79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Beam search explanation</a:t>
            </a:r>
            <a:r>
              <a:rPr lang="en-US" baseline="0" dirty="0"/>
              <a:t> </a:t>
            </a:r>
            <a:r>
              <a:rPr lang="ko-KR" altLang="en-US" baseline="0" dirty="0"/>
              <a:t>추가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83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Encoder -&gt;</a:t>
            </a:r>
            <a:r>
              <a:rPr lang="en-US" baseline="0" dirty="0"/>
              <a:t> </a:t>
            </a:r>
            <a:r>
              <a:rPr lang="ko-KR" altLang="en-US" baseline="0" dirty="0"/>
              <a:t>아무모델 사용가능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988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</a:t>
            </a:r>
            <a:r>
              <a:rPr lang="en-US" baseline="0" dirty="0"/>
              <a:t> 11-&gt;12 </a:t>
            </a:r>
            <a:r>
              <a:rPr lang="ko-KR" altLang="en-US" baseline="0" dirty="0"/>
              <a:t>넘어갈때 바뀐 부분이나 수식 하이라이트해서 보여주기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14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볼드체 부분 </a:t>
            </a:r>
            <a:r>
              <a:rPr lang="en-US" altLang="ko-KR" dirty="0"/>
              <a:t>-&gt; training technique</a:t>
            </a:r>
            <a:r>
              <a:rPr lang="en-US" altLang="ko-KR" baseline="0" dirty="0"/>
              <a:t> </a:t>
            </a:r>
            <a:r>
              <a:rPr lang="ko-KR" altLang="en-US" baseline="0" dirty="0"/>
              <a:t>해볼 수 있는 거 추가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4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볼드체 부분 </a:t>
            </a:r>
            <a:r>
              <a:rPr lang="en-US" altLang="ko-KR" dirty="0"/>
              <a:t>-&gt; training technique</a:t>
            </a:r>
            <a:r>
              <a:rPr lang="en-US" altLang="ko-KR" baseline="0" dirty="0"/>
              <a:t> </a:t>
            </a:r>
            <a:r>
              <a:rPr lang="ko-KR" altLang="en-US" baseline="0" dirty="0"/>
              <a:t>해볼 수 있는 거 추가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8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26915"/>
            <a:ext cx="6400800" cy="54173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Jangho</a:t>
            </a:r>
            <a:endParaRPr lang="ko-KR" altLang="en-US" dirty="0"/>
          </a:p>
        </p:txBody>
      </p:sp>
      <p:sp>
        <p:nvSpPr>
          <p:cNvPr id="12" name="부제목 2"/>
          <p:cNvSpPr txBox="1">
            <a:spLocks/>
          </p:cNvSpPr>
          <p:nvPr userDrawn="1"/>
        </p:nvSpPr>
        <p:spPr>
          <a:xfrm>
            <a:off x="1371600" y="4113510"/>
            <a:ext cx="6400800" cy="766936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Data</a:t>
            </a:r>
            <a:r>
              <a:rPr lang="en-US" altLang="ko-KR" sz="1600" i="1" baseline="0" dirty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 Science &amp; Artificial Intelligence </a:t>
            </a:r>
            <a:r>
              <a:rPr lang="en-US" altLang="ko-KR" sz="1600" i="1" dirty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Laboratory</a:t>
            </a:r>
          </a:p>
          <a:p>
            <a:r>
              <a:rPr lang="en-US" altLang="ko-KR" sz="1600" i="1" dirty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Electrical and Computer Engineering</a:t>
            </a:r>
          </a:p>
          <a:p>
            <a:r>
              <a:rPr lang="en-US" altLang="ko-KR" sz="1600" i="1" dirty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Seoul National University</a:t>
            </a:r>
          </a:p>
        </p:txBody>
      </p:sp>
      <p:sp>
        <p:nvSpPr>
          <p:cNvPr id="13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이름</a:t>
            </a:r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44000" y="1542268"/>
            <a:ext cx="8856000" cy="129614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2" y="6236689"/>
            <a:ext cx="1586976" cy="4847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2000" y="6236689"/>
            <a:ext cx="2664296" cy="5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7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0"/>
            <a:ext cx="9144000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112000"/>
          </a:xfrm>
        </p:spPr>
        <p:txBody>
          <a:bodyPr/>
          <a:lstStyle>
            <a:lvl1pPr>
              <a:defRPr sz="2201" baseline="0">
                <a:latin typeface="Corbel" panose="020B0503020204020204" pitchFamily="34" charset="0"/>
              </a:defRPr>
            </a:lvl1pPr>
            <a:lvl2pPr>
              <a:defRPr sz="2000" baseline="0">
                <a:latin typeface="Corbel" panose="020B0503020204020204" pitchFamily="34" charset="0"/>
              </a:defRPr>
            </a:lvl2pPr>
            <a:lvl3pPr>
              <a:defRPr baseline="0">
                <a:latin typeface="Corbel" panose="020B0503020204020204" pitchFamily="34" charset="0"/>
              </a:defRPr>
            </a:lvl3pPr>
            <a:lvl4pPr>
              <a:defRPr baseline="0">
                <a:latin typeface="Corbel" panose="020B0503020204020204" pitchFamily="34" charset="0"/>
              </a:defRPr>
            </a:lvl4pPr>
            <a:lvl5pPr>
              <a:defRPr baseline="0">
                <a:latin typeface="Corbel" panose="020B0503020204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0" baseline="0">
                <a:solidFill>
                  <a:srgbClr val="7740E4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5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2" y="6236689"/>
            <a:ext cx="1586976" cy="484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9713" y="6231760"/>
            <a:ext cx="2664296" cy="5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6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9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 descr="https://encrypted-tbn0.gstatic.com/images?q=tbn:ANd9GcTV0fzHlVSVGEYIELVu_BMH0nnLG5jNKza4l_e4zNkxgBxhHFQ3K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581278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1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000" y="980728"/>
            <a:ext cx="8460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/00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페이지 제목</a:t>
            </a:r>
          </a:p>
        </p:txBody>
      </p:sp>
    </p:spTree>
    <p:extLst>
      <p:ext uri="{BB962C8B-B14F-4D97-AF65-F5344CB8AC3E}">
        <p14:creationId xmlns:p14="http://schemas.microsoft.com/office/powerpoint/2010/main" val="40013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70" r:id="rId3"/>
    <p:sldLayoutId id="2147483671" r:id="rId4"/>
  </p:sldLayoutIdLst>
  <p:hf hdr="0" ftr="0" dt="0"/>
  <p:txStyles>
    <p:titleStyle>
      <a:lvl1pPr algn="l" defTabSz="914354" rtl="0" eaLnBrk="1" latinLnBrk="1" hangingPunct="1">
        <a:spcBef>
          <a:spcPct val="0"/>
        </a:spcBef>
        <a:buNone/>
        <a:defRPr sz="2800" kern="1200">
          <a:solidFill>
            <a:schemeClr val="bg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1pPr>
    </p:titleStyle>
    <p:bodyStyle>
      <a:lvl1pPr marL="342882" indent="-342882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1pPr>
      <a:lvl2pPr marL="742913" indent="-285737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–"/>
        <a:defRPr sz="24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2pPr>
      <a:lvl3pPr marL="1142943" indent="-228589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3pPr>
      <a:lvl4pPr marL="1600121" indent="-228589" algn="l" defTabSz="914354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4pPr>
      <a:lvl5pPr marL="2057298" indent="-228589" algn="l" defTabSz="914354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1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5pPr>
      <a:lvl6pPr marL="2514476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web.org/anthology/P02-1040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2.03044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Hyemi</a:t>
            </a:r>
            <a:r>
              <a:rPr lang="en-US" dirty="0"/>
              <a:t> Jang &amp; </a:t>
            </a:r>
            <a:r>
              <a:rPr lang="en-US" dirty="0" err="1"/>
              <a:t>Jisoo</a:t>
            </a:r>
            <a:r>
              <a:rPr lang="en-US" dirty="0"/>
              <a:t> </a:t>
            </a:r>
            <a:r>
              <a:rPr lang="en-US" dirty="0" err="1"/>
              <a:t>Mok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Learning Practice</a:t>
            </a:r>
            <a:br>
              <a:rPr lang="en-US" altLang="ko-KR" dirty="0"/>
            </a:br>
            <a:r>
              <a:rPr lang="en-US" altLang="ko-KR" sz="2400" dirty="0"/>
              <a:t>Lab 04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7492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Show, Attend, and Tell</a:t>
            </a:r>
            <a:r>
              <a:rPr lang="en-US" dirty="0"/>
              <a:t> – Decoder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000" y="908720"/>
            <a:ext cx="8460000" cy="5112000"/>
          </a:xfrm>
        </p:spPr>
        <p:txBody>
          <a:bodyPr/>
          <a:lstStyle/>
          <a:p>
            <a:r>
              <a:rPr lang="en-US" altLang="ko-KR" dirty="0"/>
              <a:t>Looks at the encoded image and generates a caption word by word.</a:t>
            </a:r>
          </a:p>
          <a:p>
            <a:r>
              <a:rPr lang="en-US" altLang="ko-KR" dirty="0"/>
              <a:t>In a setting without attention:</a:t>
            </a:r>
          </a:p>
          <a:p>
            <a:pPr lvl="1"/>
            <a:r>
              <a:rPr lang="en-US" altLang="ko-KR" dirty="0"/>
              <a:t>Average the encoded image across all pixels.</a:t>
            </a:r>
          </a:p>
          <a:p>
            <a:pPr lvl="1"/>
            <a:r>
              <a:rPr lang="en-US" altLang="ko-KR" dirty="0"/>
              <a:t>Feed this with or without linear transformation into Decoder as its first hidden state.</a:t>
            </a:r>
          </a:p>
          <a:p>
            <a:pPr lvl="1"/>
            <a:r>
              <a:rPr lang="en-US" altLang="ko-KR" dirty="0"/>
              <a:t>Each predicted word is used to generate the next word.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72" y="3717032"/>
            <a:ext cx="7644456" cy="22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5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Show, Attend, and Tell</a:t>
            </a:r>
            <a:r>
              <a:rPr lang="en-US" dirty="0"/>
              <a:t> – Attention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000" y="908720"/>
            <a:ext cx="8460000" cy="5112000"/>
          </a:xfrm>
        </p:spPr>
        <p:txBody>
          <a:bodyPr/>
          <a:lstStyle/>
          <a:p>
            <a:r>
              <a:rPr lang="en-US" altLang="ko-KR" dirty="0"/>
              <a:t>We want the Decoder to be able to attend to different parts of the image at different points in the sequence.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94" y="2045165"/>
            <a:ext cx="6961212" cy="39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4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Show, Attend, and Tell</a:t>
            </a:r>
            <a:r>
              <a:rPr lang="en-US" dirty="0"/>
              <a:t> – Attention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000" y="908720"/>
            <a:ext cx="8460000" cy="5112000"/>
          </a:xfrm>
        </p:spPr>
        <p:txBody>
          <a:bodyPr/>
          <a:lstStyle/>
          <a:p>
            <a:r>
              <a:rPr lang="en-US" altLang="ko-KR" dirty="0"/>
              <a:t>We want the Decoder to be able to attend to different parts of the image at different points in the sequence.</a:t>
            </a:r>
          </a:p>
          <a:p>
            <a:r>
              <a:rPr lang="en-US" altLang="ko-KR" dirty="0"/>
              <a:t>Now we add attention:</a:t>
            </a:r>
          </a:p>
          <a:p>
            <a:pPr lvl="1"/>
            <a:r>
              <a:rPr lang="en-US" altLang="ko-KR" dirty="0"/>
              <a:t>We use the </a:t>
            </a:r>
            <a:r>
              <a:rPr lang="en-US" altLang="ko-KR" b="1" dirty="0"/>
              <a:t>weighted</a:t>
            </a:r>
            <a:r>
              <a:rPr lang="en-US" altLang="ko-KR" dirty="0"/>
              <a:t> average of pixels. </a:t>
            </a:r>
          </a:p>
          <a:p>
            <a:pPr lvl="1"/>
            <a:r>
              <a:rPr lang="en-US" altLang="ko-KR" dirty="0"/>
              <a:t>The attention network learns these weights.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227"/>
          <a:stretch/>
        </p:blipFill>
        <p:spPr>
          <a:xfrm>
            <a:off x="610500" y="3356992"/>
            <a:ext cx="8191500" cy="266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8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Show, Attend, and Tell</a:t>
            </a:r>
            <a:r>
              <a:rPr lang="en-US" dirty="0"/>
              <a:t> – Attention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000" y="908720"/>
            <a:ext cx="8460000" cy="5112000"/>
          </a:xfrm>
        </p:spPr>
        <p:txBody>
          <a:bodyPr/>
          <a:lstStyle/>
          <a:p>
            <a:r>
              <a:rPr lang="en-US" altLang="ko-KR" dirty="0"/>
              <a:t>We want the Decoder to be able to attend to different parts of the image at different points in the sequence.</a:t>
            </a:r>
          </a:p>
          <a:p>
            <a:r>
              <a:rPr lang="en-US" altLang="ko-KR" dirty="0"/>
              <a:t>Now we add attention:</a:t>
            </a:r>
          </a:p>
          <a:p>
            <a:pPr lvl="1"/>
            <a:r>
              <a:rPr lang="en-US" altLang="ko-KR" dirty="0"/>
              <a:t>We will be using soft Attention (weights add up to 1).</a:t>
            </a:r>
          </a:p>
          <a:p>
            <a:pPr lvl="1"/>
            <a:r>
              <a:rPr lang="en-US" altLang="ko-KR" dirty="0"/>
              <a:t>Given p pixels in the encoded image, at each time step 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275" y="2132856"/>
            <a:ext cx="1990725" cy="102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227"/>
          <a:stretch/>
        </p:blipFill>
        <p:spPr>
          <a:xfrm>
            <a:off x="610500" y="3356992"/>
            <a:ext cx="8191500" cy="266372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750A36B-0759-5046-ADE8-597E13F6FCBD}"/>
              </a:ext>
            </a:extLst>
          </p:cNvPr>
          <p:cNvSpPr/>
          <p:nvPr/>
        </p:nvSpPr>
        <p:spPr>
          <a:xfrm>
            <a:off x="755576" y="2204864"/>
            <a:ext cx="8046424" cy="108012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5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Show, Attend, and Tell</a:t>
            </a:r>
            <a:r>
              <a:rPr lang="en-US" dirty="0"/>
              <a:t> – Putting it all together…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980728"/>
            <a:ext cx="8477250" cy="51720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644008" y="1766566"/>
            <a:ext cx="3024336" cy="648072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7"/>
          <p:cNvSpPr/>
          <p:nvPr/>
        </p:nvSpPr>
        <p:spPr>
          <a:xfrm>
            <a:off x="2123728" y="3422750"/>
            <a:ext cx="1872208" cy="72008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8"/>
          <p:cNvSpPr/>
          <p:nvPr/>
        </p:nvSpPr>
        <p:spPr>
          <a:xfrm>
            <a:off x="5652120" y="3422750"/>
            <a:ext cx="2952328" cy="72008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23727" y="1836050"/>
            <a:ext cx="247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Attention Network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2999372"/>
            <a:ext cx="263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CNN of Your Choice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30094" y="4142830"/>
            <a:ext cx="199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LSTM Network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Encoder Implementation </a:t>
            </a:r>
          </a:p>
          <a:p>
            <a:r>
              <a:rPr lang="en-US" dirty="0"/>
              <a:t>Attention Implementation</a:t>
            </a:r>
          </a:p>
          <a:p>
            <a:r>
              <a:rPr lang="en-US" dirty="0"/>
              <a:t>Decoder with Attention Implementation</a:t>
            </a:r>
          </a:p>
          <a:p>
            <a:r>
              <a:rPr lang="en-US" dirty="0"/>
              <a:t>Train Loop Implementation</a:t>
            </a:r>
          </a:p>
          <a:p>
            <a:r>
              <a:rPr lang="en-US" dirty="0"/>
              <a:t>Training and Visualization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630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decoder started with &lt;start&gt;, so the targets are all words after &lt;start&gt;, up to &lt;end&gt;.</a:t>
            </a:r>
          </a:p>
          <a:p>
            <a:r>
              <a:rPr lang="en-US" dirty="0"/>
              <a:t>Scores, target: </a:t>
            </a:r>
            <a:r>
              <a:rPr lang="en-US" dirty="0" err="1"/>
              <a:t>pack_padded_sequence</a:t>
            </a:r>
            <a:endParaRPr lang="en-US" dirty="0"/>
          </a:p>
          <a:p>
            <a:pPr lvl="1"/>
            <a:r>
              <a:rPr lang="en-US" dirty="0"/>
              <a:t>Pad timesteps that we didn’t decode at</a:t>
            </a:r>
          </a:p>
          <a:p>
            <a:r>
              <a:rPr lang="en-US" dirty="0"/>
              <a:t>Add doubly stochastic attention regularization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 Loop Implementation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0FB0A-4D82-A147-8FAB-295EF0E81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24932"/>
            <a:ext cx="62103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77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Image Captioning</a:t>
            </a:r>
          </a:p>
          <a:p>
            <a:r>
              <a:rPr lang="en-US" i="1" dirty="0"/>
              <a:t>Show, Attend, and Tell </a:t>
            </a:r>
            <a:r>
              <a:rPr lang="en-US" dirty="0"/>
              <a:t>Design Components</a:t>
            </a:r>
          </a:p>
          <a:p>
            <a:pPr lvl="1"/>
            <a:r>
              <a:rPr lang="en-US" dirty="0"/>
              <a:t>CNN Encoder</a:t>
            </a:r>
          </a:p>
          <a:p>
            <a:pPr lvl="1"/>
            <a:r>
              <a:rPr lang="en-US" dirty="0"/>
              <a:t>LSTM Decoder with Attention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2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Captioning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000" y="908720"/>
            <a:ext cx="8460000" cy="5112000"/>
          </a:xfrm>
        </p:spPr>
        <p:txBody>
          <a:bodyPr/>
          <a:lstStyle/>
          <a:p>
            <a:r>
              <a:rPr lang="en-US" altLang="ko-KR" dirty="0"/>
              <a:t>Build a model that can generate a descriptive caption for an image</a:t>
            </a:r>
            <a:endParaRPr lang="ko-KR" altLang="en-US" dirty="0"/>
          </a:p>
        </p:txBody>
      </p:sp>
      <p:pic>
        <p:nvPicPr>
          <p:cNvPr id="1026" name="Picture 2" descr="https://github.com/sgrvinod/a-PyTorch-Tutorial-to-Image-Captioning/raw/master/img/pla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42705"/>
            <a:ext cx="5616624" cy="226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hub.com/sgrvinod/a-PyTorch-Tutorial-to-Image-Captioning/raw/master/img/shee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4097"/>
            <a:ext cx="5564108" cy="223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Captioning – Flickr8k Dataset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8091 images / 5 captions for each image.</a:t>
            </a:r>
          </a:p>
          <a:p>
            <a:r>
              <a:rPr lang="en-US" altLang="ko-KR" dirty="0"/>
              <a:t>We provide VALIDATION / TEST sets processed following Andrej </a:t>
            </a:r>
            <a:r>
              <a:rPr lang="en-US" altLang="ko-KR" dirty="0" err="1"/>
              <a:t>Karpath’s</a:t>
            </a:r>
            <a:r>
              <a:rPr lang="en-US" altLang="ko-KR" dirty="0"/>
              <a:t> training, validation, and test splits. 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772" b="13558"/>
          <a:stretch/>
        </p:blipFill>
        <p:spPr>
          <a:xfrm>
            <a:off x="2534206" y="2708920"/>
            <a:ext cx="4075587" cy="1224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69" y="4229784"/>
            <a:ext cx="4807460" cy="14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7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Captioning – BLEU Score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000" y="908720"/>
            <a:ext cx="8460000" cy="5112000"/>
          </a:xfrm>
        </p:spPr>
        <p:txBody>
          <a:bodyPr/>
          <a:lstStyle/>
          <a:p>
            <a:r>
              <a:rPr lang="en-US" altLang="ko-KR" dirty="0"/>
              <a:t>BLEU (</a:t>
            </a:r>
            <a:r>
              <a:rPr lang="en-US" altLang="ko-KR" dirty="0" err="1"/>
              <a:t>BiLingual</a:t>
            </a:r>
            <a:r>
              <a:rPr lang="en-US" altLang="ko-KR" dirty="0"/>
              <a:t> Evaluation Understudy)</a:t>
            </a:r>
          </a:p>
          <a:p>
            <a:pPr lvl="1"/>
            <a:r>
              <a:rPr lang="en-US" altLang="ko-KR" dirty="0"/>
              <a:t>Modified n-gram precision metric</a:t>
            </a:r>
          </a:p>
          <a:p>
            <a:pPr lvl="1"/>
            <a:r>
              <a:rPr lang="en-US" altLang="ko-KR" dirty="0"/>
              <a:t>Combine the modified metric with geometric mean</a:t>
            </a:r>
          </a:p>
          <a:p>
            <a:pPr lvl="1"/>
            <a:r>
              <a:rPr lang="en-US" altLang="ko-KR" dirty="0"/>
              <a:t>Add brevity </a:t>
            </a:r>
            <a:r>
              <a:rPr lang="en-US" altLang="ko-KR" dirty="0" err="1"/>
              <a:t>penality</a:t>
            </a:r>
            <a:endParaRPr lang="en-US" altLang="ko-KR" dirty="0"/>
          </a:p>
          <a:p>
            <a:r>
              <a:rPr lang="en-US" altLang="ko-KR" dirty="0"/>
              <a:t>Evaluates a generated caption against reference caption (s).</a:t>
            </a:r>
          </a:p>
          <a:p>
            <a:r>
              <a:rPr lang="en-US" altLang="ko-KR" dirty="0"/>
              <a:t>The authors report that the correlation between the loss and the BLEU score breaks down after a point, so they recommend stop training early when the BLEU score begins to degrade.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b="1" dirty="0"/>
              <a:t>Reference:</a:t>
            </a:r>
            <a:r>
              <a:rPr lang="en-US" altLang="ko-KR" dirty="0"/>
              <a:t> </a:t>
            </a:r>
            <a:r>
              <a:rPr lang="en-US" altLang="ko-KR" dirty="0">
                <a:hlinkClick r:id="rId3"/>
              </a:rPr>
              <a:t>https://www.aclweb.org/anthology/P02-1040.pdf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67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Image Captioning Model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000" y="908720"/>
            <a:ext cx="8460000" cy="5112000"/>
          </a:xfrm>
        </p:spPr>
        <p:txBody>
          <a:bodyPr/>
          <a:lstStyle/>
          <a:p>
            <a:r>
              <a:rPr lang="en-US" altLang="ko-KR" dirty="0"/>
              <a:t>Uses CNN + LSTM model [Encoder-Decoder architecture]</a:t>
            </a:r>
          </a:p>
          <a:p>
            <a:pPr lvl="1"/>
            <a:r>
              <a:rPr lang="en-US" altLang="ko-KR" dirty="0" err="1"/>
              <a:t>Pretrained</a:t>
            </a:r>
            <a:r>
              <a:rPr lang="en-US" altLang="ko-KR" dirty="0"/>
              <a:t> CNN: extract the feature vector [Encoder] </a:t>
            </a:r>
          </a:p>
          <a:p>
            <a:pPr lvl="1"/>
            <a:r>
              <a:rPr lang="en-US" altLang="ko-KR" dirty="0"/>
              <a:t>LSTM: a language model conditioned on the feature vector. [Decoder]</a:t>
            </a:r>
            <a:endParaRPr lang="ko-KR" altLang="en-US" dirty="0"/>
          </a:p>
        </p:txBody>
      </p:sp>
      <p:pic>
        <p:nvPicPr>
          <p:cNvPr id="2050" name="Picture 2" descr="alt tex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" t="2057" r="6487" b="7821"/>
          <a:stretch/>
        </p:blipFill>
        <p:spPr bwMode="auto">
          <a:xfrm>
            <a:off x="827584" y="2564904"/>
            <a:ext cx="7272808" cy="337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95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Show, Attend, and Tell</a:t>
            </a:r>
            <a:endParaRPr lang="en-GB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000" y="908720"/>
            <a:ext cx="8460000" cy="5112000"/>
          </a:xfrm>
        </p:spPr>
        <p:txBody>
          <a:bodyPr/>
          <a:lstStyle/>
          <a:p>
            <a:r>
              <a:rPr lang="en-US" altLang="ko-KR" dirty="0"/>
              <a:t>We will be implementing the </a:t>
            </a:r>
            <a:r>
              <a:rPr lang="en-US" altLang="ko-KR" b="1" i="1" dirty="0"/>
              <a:t>Show, Attend, and Tell </a:t>
            </a:r>
            <a:r>
              <a:rPr lang="en-US" altLang="ko-KR" dirty="0"/>
              <a:t>paper.</a:t>
            </a:r>
          </a:p>
          <a:p>
            <a:pPr lvl="4"/>
            <a:r>
              <a:rPr lang="en-US" altLang="ko-KR" dirty="0">
                <a:hlinkClick r:id="rId3"/>
              </a:rPr>
              <a:t>https://arxiv.org/pdf/1502.03044.pdf</a:t>
            </a:r>
            <a:endParaRPr lang="en-US" altLang="ko-KR" dirty="0"/>
          </a:p>
          <a:p>
            <a:r>
              <a:rPr lang="en-US" altLang="ko-KR" dirty="0"/>
              <a:t>Key Ideas:</a:t>
            </a:r>
          </a:p>
          <a:p>
            <a:pPr lvl="1"/>
            <a:r>
              <a:rPr lang="en-US" altLang="ko-KR" dirty="0"/>
              <a:t>Encoder-Decoder Architecture</a:t>
            </a:r>
          </a:p>
          <a:p>
            <a:pPr lvl="1"/>
            <a:r>
              <a:rPr lang="en-US" altLang="ko-KR" dirty="0"/>
              <a:t>Attention: model learns </a:t>
            </a:r>
            <a:r>
              <a:rPr lang="en-US" altLang="ko-KR" i="1" dirty="0"/>
              <a:t>where</a:t>
            </a:r>
            <a:r>
              <a:rPr lang="en-US" altLang="ko-KR" dirty="0"/>
              <a:t> to look. In our case, the model will consider some pixels more important than others. </a:t>
            </a:r>
          </a:p>
          <a:p>
            <a:pPr lvl="1"/>
            <a:r>
              <a:rPr lang="en-US" altLang="ko-KR" dirty="0"/>
              <a:t>Transfer learning: adopt a </a:t>
            </a:r>
            <a:r>
              <a:rPr lang="en-US" altLang="ko-KR" dirty="0" err="1"/>
              <a:t>pretrained</a:t>
            </a:r>
            <a:r>
              <a:rPr lang="en-US" altLang="ko-KR" dirty="0"/>
              <a:t> model for a different task.</a:t>
            </a:r>
          </a:p>
          <a:p>
            <a:pPr lvl="1"/>
            <a:r>
              <a:rPr lang="en-US" altLang="ko-KR" dirty="0"/>
              <a:t>Beam search: algorithm to search for the output sequence</a:t>
            </a:r>
          </a:p>
        </p:txBody>
      </p:sp>
    </p:spTree>
    <p:extLst>
      <p:ext uri="{BB962C8B-B14F-4D97-AF65-F5344CB8AC3E}">
        <p14:creationId xmlns:p14="http://schemas.microsoft.com/office/powerpoint/2010/main" val="103505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Show, Attend, and Tell</a:t>
            </a:r>
            <a:r>
              <a:rPr lang="en-US" dirty="0"/>
              <a:t> – Encoder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000" y="908720"/>
            <a:ext cx="8460000" cy="5112000"/>
          </a:xfrm>
        </p:spPr>
        <p:txBody>
          <a:bodyPr/>
          <a:lstStyle/>
          <a:p>
            <a:r>
              <a:rPr lang="en-US" altLang="ko-KR" dirty="0"/>
              <a:t>Encode the input image with 3 color channels into a smaller image with “learned” channels.</a:t>
            </a:r>
          </a:p>
          <a:p>
            <a:r>
              <a:rPr lang="en-US" altLang="ko-KR" dirty="0"/>
              <a:t>Generate a meaningful feature map.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2636912"/>
            <a:ext cx="79914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1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Show, Attend, and Tell</a:t>
            </a:r>
            <a:r>
              <a:rPr lang="en-US" dirty="0"/>
              <a:t> – Encoder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000" y="908720"/>
            <a:ext cx="8460000" cy="5112000"/>
          </a:xfrm>
        </p:spPr>
        <p:txBody>
          <a:bodyPr/>
          <a:lstStyle/>
          <a:p>
            <a:r>
              <a:rPr lang="en-US" altLang="ko-KR" dirty="0"/>
              <a:t>You can choose any deep CNN model as a CNN encoder.</a:t>
            </a:r>
          </a:p>
          <a:p>
            <a:pPr lvl="1"/>
            <a:r>
              <a:rPr lang="en-US" altLang="ko-KR" dirty="0"/>
              <a:t>We highly recommend using one of the </a:t>
            </a:r>
            <a:r>
              <a:rPr lang="en-US" altLang="ko-KR" dirty="0" err="1"/>
              <a:t>pretrained</a:t>
            </a:r>
            <a:r>
              <a:rPr lang="en-US" altLang="ko-KR" dirty="0"/>
              <a:t> models available on </a:t>
            </a:r>
            <a:r>
              <a:rPr lang="en-US" altLang="ko-KR" dirty="0" err="1"/>
              <a:t>Pytorch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01279"/>
            <a:ext cx="1152525" cy="3133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496568"/>
            <a:ext cx="5437009" cy="313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7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Taehoon Le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21745</TotalTime>
  <Words>698</Words>
  <Application>Microsoft Macintosh PowerPoint</Application>
  <PresentationFormat>On-screen Show (4:3)</PresentationFormat>
  <Paragraphs>103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Calibri</vt:lpstr>
      <vt:lpstr>Candara</vt:lpstr>
      <vt:lpstr>Corbel</vt:lpstr>
      <vt:lpstr>Wingdings</vt:lpstr>
      <vt:lpstr>Office 테마</vt:lpstr>
      <vt:lpstr>Deep Learning Practice Lab 04</vt:lpstr>
      <vt:lpstr>Table of Contents</vt:lpstr>
      <vt:lpstr>Image Captioning</vt:lpstr>
      <vt:lpstr>Image Captioning – Flickr8k Dataset</vt:lpstr>
      <vt:lpstr>Image Captioning – BLEU Score</vt:lpstr>
      <vt:lpstr>Naïve Image Captioning Model</vt:lpstr>
      <vt:lpstr>Show, Attend, and Tell</vt:lpstr>
      <vt:lpstr>Show, Attend, and Tell – Encoder</vt:lpstr>
      <vt:lpstr>Show, Attend, and Tell – Encoder</vt:lpstr>
      <vt:lpstr>Show, Attend, and Tell – Decoder</vt:lpstr>
      <vt:lpstr>Show, Attend, and Tell – Attention</vt:lpstr>
      <vt:lpstr>Show, Attend, and Tell – Attention</vt:lpstr>
      <vt:lpstr>Show, Attend, and Tell – Attention</vt:lpstr>
      <vt:lpstr>Show, Attend, and Tell – Putting it all together… </vt:lpstr>
      <vt:lpstr>실습 #4</vt:lpstr>
      <vt:lpstr>Train Loop 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Mgt 강화 : 對外 문서보안 관련</dc:title>
  <dc:creator>samsung</dc:creator>
  <cp:lastModifiedBy>목지수</cp:lastModifiedBy>
  <cp:revision>1007</cp:revision>
  <cp:lastPrinted>2019-10-17T03:57:31Z</cp:lastPrinted>
  <dcterms:created xsi:type="dcterms:W3CDTF">2013-06-12T00:16:49Z</dcterms:created>
  <dcterms:modified xsi:type="dcterms:W3CDTF">2020-02-23T22:26:54Z</dcterms:modified>
</cp:coreProperties>
</file>