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sldIdLst>
    <p:sldId id="438" r:id="rId2"/>
    <p:sldId id="388" r:id="rId3"/>
    <p:sldId id="429" r:id="rId4"/>
    <p:sldId id="410" r:id="rId5"/>
    <p:sldId id="411" r:id="rId6"/>
    <p:sldId id="439" r:id="rId7"/>
    <p:sldId id="443" r:id="rId8"/>
    <p:sldId id="426" r:id="rId9"/>
    <p:sldId id="442" r:id="rId10"/>
    <p:sldId id="409" r:id="rId11"/>
    <p:sldId id="413" r:id="rId12"/>
    <p:sldId id="414" r:id="rId13"/>
    <p:sldId id="444" r:id="rId14"/>
    <p:sldId id="427" r:id="rId15"/>
    <p:sldId id="424" r:id="rId16"/>
    <p:sldId id="428" r:id="rId17"/>
    <p:sldId id="419" r:id="rId18"/>
    <p:sldId id="420" r:id="rId19"/>
    <p:sldId id="425" r:id="rId20"/>
    <p:sldId id="37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5CE"/>
    <a:srgbClr val="A5B0DF"/>
    <a:srgbClr val="94D1FE"/>
    <a:srgbClr val="AEDCFE"/>
    <a:srgbClr val="FCC8D8"/>
    <a:srgbClr val="FDDDE7"/>
    <a:srgbClr val="A497EA"/>
    <a:srgbClr val="FAADC8"/>
    <a:srgbClr val="F6D6D6"/>
    <a:srgbClr val="E3A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86468" autoAdjust="0"/>
  </p:normalViewPr>
  <p:slideViewPr>
    <p:cSldViewPr>
      <p:cViewPr varScale="1">
        <p:scale>
          <a:sx n="68" d="100"/>
          <a:sy n="68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7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7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5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0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4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8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6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10" name="Picture 4" descr="http://www.snu.ac.kr/images/common/img/img01_mark_ab0102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99659"/>
            <a:ext cx="1028700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 marL="800076" indent="-342900">
              <a:buClr>
                <a:schemeClr val="accent6"/>
              </a:buClr>
              <a:buFont typeface="Arial" panose="020B0604020202020204" pitchFamily="34" charset="0"/>
              <a:buChar char="•"/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2l/mini-imagenet-tools" TargetMode="External"/><Relationship Id="rId7" Type="http://schemas.openxmlformats.org/officeDocument/2006/relationships/hyperlink" Target="https://github.com/jakesnell/prototypical-networks" TargetMode="External"/><Relationship Id="rId2" Type="http://schemas.openxmlformats.org/officeDocument/2006/relationships/hyperlink" Target="http://www.omnigl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kdtw/matching-networks" TargetMode="External"/><Relationship Id="rId5" Type="http://schemas.openxmlformats.org/officeDocument/2006/relationships/hyperlink" Target="https://github.com/cbfinn/maml" TargetMode="External"/><Relationship Id="rId4" Type="http://schemas.openxmlformats.org/officeDocument/2006/relationships/hyperlink" Target="https://github.com/kjunelee/MetaOptNe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00B0F0">
                  <a:lumMod val="75000"/>
                </a:srgbClr>
              </a:buClr>
            </a:pPr>
            <a:r>
              <a:rPr lang="en-US" altLang="ko-KR" sz="2200" spc="-30" dirty="0" err="1" smtClean="0">
                <a:solidFill>
                  <a:srgbClr val="4747BA"/>
                </a:solidFill>
              </a:rPr>
              <a:t>Hyemi</a:t>
            </a:r>
            <a:r>
              <a:rPr lang="en-US" altLang="ko-KR" sz="2200" spc="-30" smtClean="0">
                <a:solidFill>
                  <a:srgbClr val="4747BA"/>
                </a:solidFill>
              </a:rPr>
              <a:t> </a:t>
            </a:r>
            <a:r>
              <a:rPr lang="en-US" altLang="ko-KR" sz="2200" spc="-30" smtClean="0">
                <a:solidFill>
                  <a:srgbClr val="4747BA"/>
                </a:solidFill>
              </a:rPr>
              <a:t>Jang</a:t>
            </a:r>
            <a:endParaRPr lang="ko-KR" altLang="en-US" sz="2200" spc="-30" dirty="0">
              <a:solidFill>
                <a:srgbClr val="4747BA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Corbel" panose="020B0503020204020204" pitchFamily="34" charset="0"/>
              </a:rPr>
              <a:t>Few-Shot Learning</a:t>
            </a:r>
            <a:endParaRPr lang="ko-KR" alt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Networks for One Shot Learning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Learning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1" y="1988840"/>
            <a:ext cx="5018059" cy="324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6" y="5368736"/>
            <a:ext cx="2035878" cy="870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830" y="5601692"/>
            <a:ext cx="4176464" cy="373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9376" y="559724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51092" y="2060848"/>
            <a:ext cx="3614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Parametric (Embedding) +   Non-parametric (Support set)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Learn a meta embedding    matrix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Classify an unlabeled data    using attention measured by the cosine distance between  the support set and the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632587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Vinyals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Oriol, et al. "Matching networks for one shot learning." Advances in neural information processing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23485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Prototypical Networks for Few-shot Learning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Learning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4920" y="5207653"/>
                <a:ext cx="442437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0" y="5207653"/>
                <a:ext cx="4424370" cy="370294"/>
              </a:xfrm>
              <a:prstGeom prst="rect">
                <a:avLst/>
              </a:prstGeom>
              <a:blipFill rotWithShape="0">
                <a:blip r:embed="rId3"/>
                <a:stretch>
                  <a:fillRect t="-1639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70687"/>
            <a:ext cx="3789698" cy="252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2040" y="2366878"/>
            <a:ext cx="3868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Learn a non-linear mapping of  the input to an embedding      space using a neural network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Classify an example by </a:t>
            </a:r>
            <a:br>
              <a:rPr lang="en-US" dirty="0" smtClean="0"/>
            </a:br>
            <a:r>
              <a:rPr lang="en-US" dirty="0" smtClean="0"/>
              <a:t>comparing the distance </a:t>
            </a:r>
            <a:br>
              <a:rPr lang="en-US" dirty="0" smtClean="0"/>
            </a:br>
            <a:r>
              <a:rPr lang="en-US" dirty="0" smtClean="0"/>
              <a:t>between the prototype </a:t>
            </a:r>
            <a:br>
              <a:rPr lang="en-US" dirty="0" smtClean="0"/>
            </a:br>
            <a:r>
              <a:rPr lang="en-US" dirty="0" smtClean="0"/>
              <a:t>representations and the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629548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Snell, Jake, Kevin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Swersky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and Richard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Zemel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. "Prototypical networks for few-shot learning." Advances in Neural Information Processing Systems. 2017.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Low-Shot Learning from Imaginary Data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Augment a dataset generated by a ‘</a:t>
            </a:r>
            <a:r>
              <a:rPr lang="en-US" sz="1800" i="1" dirty="0" err="1" smtClean="0"/>
              <a:t>hallucinator</a:t>
            </a:r>
            <a:r>
              <a:rPr lang="en-US" sz="1800" dirty="0" smtClean="0"/>
              <a:t>’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Add a significant performance boost to the latest meta-learning methods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47" y="2706789"/>
            <a:ext cx="6149305" cy="324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630932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Wang, Yu-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Xiong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et al. "Low-shot learning from imaginary data." Proceedings of the IEEE Conference on Computer Vision and Pattern Recognition. 2018.</a:t>
            </a:r>
          </a:p>
        </p:txBody>
      </p:sp>
    </p:spTree>
    <p:extLst>
      <p:ext uri="{BB962C8B-B14F-4D97-AF65-F5344CB8AC3E}">
        <p14:creationId xmlns:p14="http://schemas.microsoft.com/office/powerpoint/2010/main" val="10421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Estimates distributions instead of points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5328592" cy="33509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33760" y="5660101"/>
            <a:ext cx="7236520" cy="505203"/>
            <a:chOff x="529332" y="5417609"/>
            <a:chExt cx="7236520" cy="5052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32" y="5417609"/>
              <a:ext cx="4038600" cy="4762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9727" y="5475137"/>
              <a:ext cx="3286125" cy="4476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907704" y="632587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Zhang, Jian, et al. "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Variational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Few-Shot Learning." Proceedings of the IEEE International Conference on Computer Vision. 2019.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Few-shot Learning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Methodologies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Augmentation</a:t>
            </a:r>
          </a:p>
          <a:p>
            <a:pPr marL="457176" lvl="1" indent="0">
              <a:buNone/>
            </a:pPr>
            <a:endParaRPr lang="en-US" b="1" dirty="0" smtClean="0"/>
          </a:p>
          <a:p>
            <a:r>
              <a:rPr lang="en-US" b="1" dirty="0" smtClean="0"/>
              <a:t>Dataset and </a:t>
            </a:r>
            <a:r>
              <a:rPr lang="en-US" b="1" dirty="0" err="1" smtClean="0"/>
              <a:t>Github</a:t>
            </a:r>
            <a:r>
              <a:rPr lang="en-US" b="1" dirty="0" smtClean="0"/>
              <a:t> Code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Few-shot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7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Omniglot</a:t>
            </a:r>
            <a:r>
              <a:rPr lang="en-US" dirty="0" smtClean="0"/>
              <a:t>: </a:t>
            </a:r>
            <a:r>
              <a:rPr lang="en-GB" dirty="0">
                <a:hlinkClick r:id="rId2"/>
              </a:rPr>
              <a:t>http://www.omniglot.com/</a:t>
            </a:r>
            <a:endParaRPr lang="en-US" dirty="0" smtClean="0"/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Mini-ImageNet: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github.com/y2l/mini-imagenet-tools</a:t>
            </a:r>
            <a:endParaRPr lang="en-GB" dirty="0" smtClean="0"/>
          </a:p>
          <a:p>
            <a:pPr lvl="1"/>
            <a:r>
              <a:rPr lang="en-US" dirty="0" smtClean="0"/>
              <a:t>CIFAR-FS : </a:t>
            </a:r>
            <a:r>
              <a:rPr lang="en-GB" dirty="0">
                <a:hlinkClick r:id="rId4"/>
              </a:rPr>
              <a:t>https://github.com/kjunelee/MetaOptNet</a:t>
            </a:r>
            <a:endParaRPr lang="en-US" dirty="0" smtClean="0"/>
          </a:p>
          <a:p>
            <a:pPr lvl="1"/>
            <a:r>
              <a:rPr lang="en-US" dirty="0" smtClean="0"/>
              <a:t>FC100 : </a:t>
            </a:r>
            <a:r>
              <a:rPr lang="en-GB" dirty="0">
                <a:hlinkClick r:id="rId4"/>
              </a:rPr>
              <a:t>https://github.com/kjunelee/MetaOptNet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Code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MAML 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github.com/cbfinn/maml</a:t>
            </a:r>
            <a:endParaRPr lang="en-GB" dirty="0" smtClean="0"/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Matching Networks 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github.com/markdtw/matching-networks</a:t>
            </a:r>
            <a:endParaRPr lang="en-GB" dirty="0" smtClean="0"/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Prototypical Networks 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github.com/jakesnell/prototypical-networks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</a:t>
            </a:r>
            <a:r>
              <a:rPr lang="en-US" dirty="0" err="1"/>
              <a:t>Github</a:t>
            </a:r>
            <a:r>
              <a:rPr lang="en-US" dirty="0"/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814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Few-shot Learning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Methodologies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Augmentation</a:t>
            </a:r>
          </a:p>
          <a:p>
            <a:pPr marL="457176" lvl="1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Dataset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Code </a:t>
            </a:r>
          </a:p>
          <a:p>
            <a:endParaRPr lang="en-US" dirty="0" smtClean="0"/>
          </a:p>
          <a:p>
            <a:r>
              <a:rPr lang="en-US" b="1" dirty="0" smtClean="0"/>
              <a:t>Beyond Few-shot Learning</a:t>
            </a:r>
            <a:endParaRPr lang="en-US" b="1" dirty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6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000" y="909288"/>
            <a:ext cx="8460000" cy="511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</a:t>
            </a:r>
            <a:r>
              <a:rPr lang="en-US" altLang="ko-KR" sz="2000" dirty="0" smtClean="0"/>
              <a:t>earn parameters </a:t>
            </a:r>
            <a:r>
              <a:rPr lang="en-US" altLang="ko-KR" sz="2000" dirty="0"/>
              <a:t>that work well on old and new tasks, using images and labels from only the new task (i.e., without using data from existing tasks.)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without Forgetting (LWF</a:t>
            </a:r>
            <a:r>
              <a:rPr lang="en-US" dirty="0" smtClean="0"/>
              <a:t>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558837" cy="4422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632587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Li,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Zhizhong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and Derek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Hoiem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. "Learning without forgetting." IEEE transactions on pattern analysis and machine intelligence 40.12 (2017): 2935-2947.</a:t>
            </a:r>
          </a:p>
        </p:txBody>
      </p:sp>
    </p:spTree>
    <p:extLst>
      <p:ext uri="{BB962C8B-B14F-4D97-AF65-F5344CB8AC3E}">
        <p14:creationId xmlns:p14="http://schemas.microsoft.com/office/powerpoint/2010/main" val="30350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Learn a new task while maintaining previous task by less changing</a:t>
            </a:r>
            <a:br>
              <a:rPr lang="en-US" sz="2000" dirty="0" smtClean="0"/>
            </a:br>
            <a:r>
              <a:rPr lang="en-US" sz="2000" dirty="0" smtClean="0"/>
              <a:t>important weights.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Weight </a:t>
            </a:r>
            <a:r>
              <a:rPr lang="en-US" altLang="ko-KR" dirty="0" smtClean="0"/>
              <a:t>Consolidation (EWC)</a:t>
            </a:r>
            <a:endParaRPr lang="en-GB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1916832"/>
            <a:ext cx="4968552" cy="286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>
              <a:xfrm>
                <a:off x="2627784" y="4778932"/>
                <a:ext cx="4320240" cy="1453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itchFamily="18" charset="-127"/>
                    <a:cs typeface="Calibri" panose="020F0502020204030204" pitchFamily="34" charset="0"/>
                  </a:defRPr>
                </a:lvl1pPr>
                <a:lvl2pPr marL="742950" indent="-28575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itchFamily="18" charset="-127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itchFamily="18" charset="-127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itchFamily="18" charset="-127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1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6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함초롬돋움" pitchFamily="18" charset="-127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400" dirty="0" smtClean="0"/>
                  <a:t>Which parameters are important?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199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199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199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199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199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199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199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199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199" dirty="0" smtClean="0"/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78932"/>
                <a:ext cx="4320240" cy="1453728"/>
              </a:xfrm>
              <a:prstGeom prst="rect">
                <a:avLst/>
              </a:prstGeom>
              <a:blipFill>
                <a:blip r:embed="rId3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7704" y="6309320"/>
            <a:ext cx="65167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Kirkpatrick, James, et al. "Overcoming catastrophic forgetting in neural networks." Proceedings of the national academy of sciences 114.13 (2017): 3521-3526.</a:t>
            </a:r>
          </a:p>
        </p:txBody>
      </p:sp>
    </p:spTree>
    <p:extLst>
      <p:ext uri="{BB962C8B-B14F-4D97-AF65-F5344CB8AC3E}">
        <p14:creationId xmlns:p14="http://schemas.microsoft.com/office/powerpoint/2010/main" val="11370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Finn, Chelsea, Pieter </a:t>
            </a:r>
            <a:r>
              <a:rPr lang="en-GB" sz="1400" dirty="0" err="1"/>
              <a:t>Abbeel</a:t>
            </a:r>
            <a:r>
              <a:rPr lang="en-GB" sz="1400" dirty="0"/>
              <a:t>, and Sergey Levine. "Model-agnostic meta-learning for fast adaptation of deep networks." </a:t>
            </a:r>
            <a:r>
              <a:rPr lang="en-GB" sz="1400" i="1" dirty="0"/>
              <a:t>Proceedings of the 34th International Conference on Machine Learning-Volume 70</a:t>
            </a:r>
            <a:r>
              <a:rPr lang="en-GB" sz="1400" dirty="0"/>
              <a:t>. JMLR. org, 2017</a:t>
            </a:r>
            <a:r>
              <a:rPr lang="en-GB" sz="1400" dirty="0" smtClean="0"/>
              <a:t>.</a:t>
            </a:r>
          </a:p>
          <a:p>
            <a:r>
              <a:rPr lang="en-GB" sz="1400" dirty="0" err="1"/>
              <a:t>Vinyals</a:t>
            </a:r>
            <a:r>
              <a:rPr lang="en-GB" sz="1400" dirty="0"/>
              <a:t>, </a:t>
            </a:r>
            <a:r>
              <a:rPr lang="en-GB" sz="1400" dirty="0" err="1"/>
              <a:t>Oriol</a:t>
            </a:r>
            <a:r>
              <a:rPr lang="en-GB" sz="1400" dirty="0"/>
              <a:t>, et al. "Matching networks for one shot learning." Advances in neural information processing systems. 2016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Snell, Jake, Kevin </a:t>
            </a:r>
            <a:r>
              <a:rPr lang="en-GB" sz="1400" dirty="0" err="1"/>
              <a:t>Swersky</a:t>
            </a:r>
            <a:r>
              <a:rPr lang="en-GB" sz="1400" dirty="0"/>
              <a:t>, and Richard </a:t>
            </a:r>
            <a:r>
              <a:rPr lang="en-GB" sz="1400" dirty="0" err="1"/>
              <a:t>Zemel</a:t>
            </a:r>
            <a:r>
              <a:rPr lang="en-GB" sz="1400" dirty="0"/>
              <a:t>. "Prototypical networks for few-shot learning." Advances in Neural Information Processing Systems. 2017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Wang, Yu-</a:t>
            </a:r>
            <a:r>
              <a:rPr lang="en-GB" sz="1400" dirty="0" err="1"/>
              <a:t>Xiong</a:t>
            </a:r>
            <a:r>
              <a:rPr lang="en-GB" sz="1400" dirty="0"/>
              <a:t>, et al. "Low-shot learning from imaginary data." Proceedings of the IEEE Conference on Computer Vision and Pattern Recognition. 2018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Li, </a:t>
            </a:r>
            <a:r>
              <a:rPr lang="en-GB" sz="1400" dirty="0" err="1"/>
              <a:t>Zhizhong</a:t>
            </a:r>
            <a:r>
              <a:rPr lang="en-GB" sz="1400" dirty="0"/>
              <a:t>, and Derek </a:t>
            </a:r>
            <a:r>
              <a:rPr lang="en-GB" sz="1400" dirty="0" err="1"/>
              <a:t>Hoiem</a:t>
            </a:r>
            <a:r>
              <a:rPr lang="en-GB" sz="1400" dirty="0"/>
              <a:t>. "Learning without forgetting." IEEE transactions on pattern analysis and machine intelligence 40.12 (2017): 2935-2947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Kirkpatrick, James, et al. "Overcoming catastrophic forgetting in neural networks." Proceedings of the national academy of sciences 114.13 (2017): 3521-3526.</a:t>
            </a:r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Few-shot Learning</a:t>
            </a:r>
          </a:p>
          <a:p>
            <a:endParaRPr lang="en-US" dirty="0" smtClean="0"/>
          </a:p>
          <a:p>
            <a:r>
              <a:rPr lang="en-US" dirty="0" smtClean="0"/>
              <a:t>Methodologies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Meta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Metric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Data Augmentation</a:t>
            </a:r>
          </a:p>
          <a:p>
            <a:pPr marL="457176" lvl="1" indent="0">
              <a:buNone/>
            </a:pPr>
            <a:endParaRPr lang="en-US" dirty="0" smtClean="0"/>
          </a:p>
          <a:p>
            <a:r>
              <a:rPr lang="en-US" dirty="0" smtClean="0"/>
              <a:t>Dataset and </a:t>
            </a:r>
            <a:r>
              <a:rPr lang="en-US" dirty="0" err="1" smtClean="0"/>
              <a:t>Github</a:t>
            </a:r>
            <a:r>
              <a:rPr lang="en-US" dirty="0" smtClean="0"/>
              <a:t> Code </a:t>
            </a:r>
          </a:p>
          <a:p>
            <a:endParaRPr lang="en-US" dirty="0" smtClean="0"/>
          </a:p>
          <a:p>
            <a:r>
              <a:rPr lang="en-US" dirty="0" smtClean="0"/>
              <a:t>Beyond Few-shot Learning</a:t>
            </a:r>
            <a:endParaRPr lang="en-US" dirty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Few-shot Learning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Methodologies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Augmentation</a:t>
            </a:r>
          </a:p>
          <a:p>
            <a:pPr marL="457176" lvl="1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Dataset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Code 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Few-shot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7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Few-shot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Learning from a small size dataset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N-way K-shot Learning</a:t>
            </a:r>
          </a:p>
          <a:p>
            <a:pPr lvl="2">
              <a:buFont typeface="Corbel" panose="020B0503020204020204" pitchFamily="34" charset="0"/>
              <a:buChar char="⁻"/>
            </a:pPr>
            <a:r>
              <a:rPr lang="en-US" sz="1800" dirty="0" smtClean="0"/>
              <a:t>N: the number of classes</a:t>
            </a:r>
          </a:p>
          <a:p>
            <a:pPr lvl="2">
              <a:buFont typeface="Corbel" panose="020B0503020204020204" pitchFamily="34" charset="0"/>
              <a:buChar char="⁻"/>
            </a:pPr>
            <a:r>
              <a:rPr lang="en-US" sz="1800" dirty="0" smtClean="0"/>
              <a:t>K: the number of examples per class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Why it is needed?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Getting a labelled dataset is expensive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dirty="0" smtClean="0"/>
              <a:t>It brings deep learning more adaptive to</a:t>
            </a:r>
            <a:br>
              <a:rPr lang="en-US" sz="1800" dirty="0" smtClean="0"/>
            </a:br>
            <a:r>
              <a:rPr lang="en-US" sz="1800" dirty="0" smtClean="0"/>
              <a:t> real-world </a:t>
            </a:r>
            <a:r>
              <a:rPr lang="en-US" sz="1800" dirty="0" err="1" smtClean="0"/>
              <a:t>usecases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Few-shot Learning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45" y="3013899"/>
            <a:ext cx="3068555" cy="2232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42" y="1080848"/>
            <a:ext cx="1440160" cy="18329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8800" y="3717032"/>
            <a:ext cx="73364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6" idx="3"/>
            <a:endCxn id="12" idx="0"/>
          </p:cNvCxnSpPr>
          <p:nvPr/>
        </p:nvCxnSpPr>
        <p:spPr>
          <a:xfrm flipH="1">
            <a:off x="1727684" y="2647996"/>
            <a:ext cx="2042368" cy="56498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3" idx="0"/>
          </p:cNvCxnSpPr>
          <p:nvPr/>
        </p:nvCxnSpPr>
        <p:spPr>
          <a:xfrm>
            <a:off x="4572000" y="2941819"/>
            <a:ext cx="0" cy="271157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4" idx="0"/>
          </p:cNvCxnSpPr>
          <p:nvPr/>
        </p:nvCxnSpPr>
        <p:spPr>
          <a:xfrm>
            <a:off x="5373948" y="2647996"/>
            <a:ext cx="2042368" cy="56498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Few-shot Learning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437874" y="935471"/>
            <a:ext cx="2268252" cy="2006348"/>
          </a:xfrm>
          <a:prstGeom prst="ellipse">
            <a:avLst/>
          </a:prstGeom>
          <a:solidFill>
            <a:srgbClr val="FDDDE7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Few-shot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Learning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5536" y="3212976"/>
            <a:ext cx="2664296" cy="2969760"/>
          </a:xfrm>
          <a:prstGeom prst="roundRect">
            <a:avLst/>
          </a:prstGeom>
          <a:solidFill>
            <a:srgbClr val="AEDCFE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 Learning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 a learning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strategy to adjust well to a new few-shot learning task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39852" y="3212976"/>
            <a:ext cx="2664296" cy="2969760"/>
          </a:xfrm>
          <a:prstGeom prst="roundRect">
            <a:avLst/>
          </a:prstGeom>
          <a:solidFill>
            <a:srgbClr val="A5B0DF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Metric Learning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 a ‘semantic’ embedding space using a distance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loss function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84168" y="3212976"/>
            <a:ext cx="2664296" cy="2969760"/>
          </a:xfrm>
          <a:prstGeom prst="roundRect">
            <a:avLst/>
          </a:prstGeom>
          <a:solidFill>
            <a:srgbClr val="A497EA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Augmentation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Synthesize more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from the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novel classes to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facilitate the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regular learning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6453893"/>
            <a:ext cx="651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://www.research.ibm.com/haifa/dept/imt/IMVC19/IMVC2019%20-%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20Few-shot%20learning.pptx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with a few data</a:t>
            </a:r>
          </a:p>
          <a:p>
            <a:pPr lvl="1"/>
            <a:r>
              <a:rPr lang="en-US" dirty="0" smtClean="0"/>
              <a:t>Overfitting problem</a:t>
            </a:r>
          </a:p>
          <a:p>
            <a:pPr lvl="1"/>
            <a:endParaRPr lang="en-US" dirty="0"/>
          </a:p>
          <a:p>
            <a:r>
              <a:rPr lang="en-US" dirty="0" smtClean="0"/>
              <a:t>Transfer learning </a:t>
            </a:r>
          </a:p>
          <a:p>
            <a:pPr lvl="1"/>
            <a:r>
              <a:rPr lang="en-US" dirty="0" smtClean="0"/>
              <a:t>Using pre-trained model from a large dataset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3717032"/>
            <a:ext cx="8396436" cy="1779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6453893"/>
            <a:ext cx="651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Chen, Wei-Yu, et al. "A closer look at few-shot classification."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arXiv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preprint arXiv:1904.04232 (2019).</a:t>
            </a:r>
          </a:p>
        </p:txBody>
      </p:sp>
    </p:spTree>
    <p:extLst>
      <p:ext uri="{BB962C8B-B14F-4D97-AF65-F5344CB8AC3E}">
        <p14:creationId xmlns:p14="http://schemas.microsoft.com/office/powerpoint/2010/main" val="23456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Episode : a </a:t>
            </a:r>
            <a:r>
              <a:rPr lang="en-GB" dirty="0" smtClean="0"/>
              <a:t>unit </a:t>
            </a:r>
            <a:r>
              <a:rPr lang="en-GB" dirty="0"/>
              <a:t>consisting of </a:t>
            </a:r>
            <a:r>
              <a:rPr lang="en-GB" dirty="0" smtClean="0"/>
              <a:t>a train set </a:t>
            </a:r>
            <a:r>
              <a:rPr lang="en-GB" dirty="0"/>
              <a:t>and </a:t>
            </a:r>
            <a:r>
              <a:rPr lang="en-GB" dirty="0" smtClean="0"/>
              <a:t>a test set </a:t>
            </a:r>
          </a:p>
          <a:p>
            <a:pPr lvl="1"/>
            <a:r>
              <a:rPr lang="en-US" dirty="0" smtClean="0"/>
              <a:t>Train set : N-way K-shot task</a:t>
            </a:r>
          </a:p>
          <a:p>
            <a:pPr lvl="1"/>
            <a:r>
              <a:rPr lang="en-US" dirty="0" smtClean="0"/>
              <a:t>Test set : evaluating the model trained with the train set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Few-shot learning Task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34" y="2412374"/>
            <a:ext cx="5799931" cy="3650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6453893"/>
            <a:ext cx="651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Ravi, Sachin, and Hugo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Larochelle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. "Optimization as a model for few-shot learning." (2016).</a:t>
            </a:r>
          </a:p>
        </p:txBody>
      </p:sp>
    </p:spTree>
    <p:extLst>
      <p:ext uri="{BB962C8B-B14F-4D97-AF65-F5344CB8AC3E}">
        <p14:creationId xmlns:p14="http://schemas.microsoft.com/office/powerpoint/2010/main" val="5254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Few-shot Learning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Methodologies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Meta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Metric Learning</a:t>
            </a:r>
          </a:p>
          <a:p>
            <a:pPr lvl="1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Data Augmentation</a:t>
            </a:r>
          </a:p>
          <a:p>
            <a:pPr marL="457176" lvl="1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Dataset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Code 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Few-shot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Model-Agnostic Meta-Learning for Fast Adaptation of Deep Networks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Learning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93174"/>
            <a:ext cx="4588950" cy="2820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221135"/>
            <a:ext cx="4000251" cy="484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0937" y="2012446"/>
            <a:ext cx="3515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Train a meta-learner which is able to rapidly adapt to </a:t>
            </a:r>
            <a:br>
              <a:rPr lang="en-US" dirty="0"/>
            </a:br>
            <a:r>
              <a:rPr lang="en-US" dirty="0"/>
              <a:t>various tasks</a:t>
            </a:r>
          </a:p>
          <a:p>
            <a:endParaRPr lang="en-US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In other words, MAML aims </a:t>
            </a:r>
            <a:br>
              <a:rPr lang="en-US" dirty="0"/>
            </a:br>
            <a:r>
              <a:rPr lang="en-US" dirty="0"/>
              <a:t>to learn good initial neural </a:t>
            </a:r>
            <a:br>
              <a:rPr lang="en-US" dirty="0"/>
            </a:br>
            <a:r>
              <a:rPr lang="en-US" dirty="0"/>
              <a:t>network parameters.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MAML is a flexible algorithm that can be readily applied to a broad range of architectures and task domains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6211235"/>
            <a:ext cx="65167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Finn, Chelsea, Pieter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Abbeel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and Sergey Levine. "Model-agnostic meta-learning for fast adaptation of deep networks." Proceedings of the 34th International Conference on Machine Learning-Volume 70. JMLR. org, 2017.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16133</TotalTime>
  <Words>733</Words>
  <Application>Microsoft Office PowerPoint</Application>
  <PresentationFormat>On-screen Show (4:3)</PresentationFormat>
  <Paragraphs>188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함초롬돋움</vt:lpstr>
      <vt:lpstr>Arial</vt:lpstr>
      <vt:lpstr>Calibri</vt:lpstr>
      <vt:lpstr>Cambria Math</vt:lpstr>
      <vt:lpstr>Candara</vt:lpstr>
      <vt:lpstr>Corbel</vt:lpstr>
      <vt:lpstr>Office 테마</vt:lpstr>
      <vt:lpstr>Few-Shot Learning</vt:lpstr>
      <vt:lpstr>Overview</vt:lpstr>
      <vt:lpstr>Overview</vt:lpstr>
      <vt:lpstr>Few-shot Learning</vt:lpstr>
      <vt:lpstr>Few-shot Learning</vt:lpstr>
      <vt:lpstr>Naïve approach</vt:lpstr>
      <vt:lpstr>Few-shot learning Task</vt:lpstr>
      <vt:lpstr>Overview</vt:lpstr>
      <vt:lpstr>Meta Learning</vt:lpstr>
      <vt:lpstr>Metric Learning</vt:lpstr>
      <vt:lpstr>Metric Learning</vt:lpstr>
      <vt:lpstr>Data Augmentation</vt:lpstr>
      <vt:lpstr>Additional Methods</vt:lpstr>
      <vt:lpstr>Overview</vt:lpstr>
      <vt:lpstr>Dataset and Github Code </vt:lpstr>
      <vt:lpstr>Overview</vt:lpstr>
      <vt:lpstr>Learning without Forgetting (LWF)</vt:lpstr>
      <vt:lpstr>Elastic Weight Consolidation (EWC)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장 혜미</cp:lastModifiedBy>
  <cp:revision>1012</cp:revision>
  <cp:lastPrinted>2014-03-13T10:30:46Z</cp:lastPrinted>
  <dcterms:created xsi:type="dcterms:W3CDTF">2013-06-12T00:16:49Z</dcterms:created>
  <dcterms:modified xsi:type="dcterms:W3CDTF">2020-02-26T04:59:57Z</dcterms:modified>
</cp:coreProperties>
</file>