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29"/>
  </p:notesMasterIdLst>
  <p:handoutMasterIdLst>
    <p:handoutMasterId r:id="rId30"/>
  </p:handoutMasterIdLst>
  <p:sldIdLst>
    <p:sldId id="333" r:id="rId2"/>
    <p:sldId id="360" r:id="rId3"/>
    <p:sldId id="384" r:id="rId4"/>
    <p:sldId id="377" r:id="rId5"/>
    <p:sldId id="385" r:id="rId6"/>
    <p:sldId id="386" r:id="rId7"/>
    <p:sldId id="387" r:id="rId8"/>
    <p:sldId id="388" r:id="rId9"/>
    <p:sldId id="389" r:id="rId10"/>
    <p:sldId id="361" r:id="rId11"/>
    <p:sldId id="374" r:id="rId12"/>
    <p:sldId id="375" r:id="rId13"/>
    <p:sldId id="376" r:id="rId14"/>
    <p:sldId id="362" r:id="rId15"/>
    <p:sldId id="390" r:id="rId16"/>
    <p:sldId id="391" r:id="rId17"/>
    <p:sldId id="392" r:id="rId18"/>
    <p:sldId id="393" r:id="rId19"/>
    <p:sldId id="394" r:id="rId20"/>
    <p:sldId id="378" r:id="rId21"/>
    <p:sldId id="380" r:id="rId22"/>
    <p:sldId id="379" r:id="rId23"/>
    <p:sldId id="381" r:id="rId24"/>
    <p:sldId id="382" r:id="rId25"/>
    <p:sldId id="383" r:id="rId26"/>
    <p:sldId id="371" r:id="rId27"/>
    <p:sldId id="328" r:id="rId28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40E4"/>
    <a:srgbClr val="652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8" autoAdjust="0"/>
    <p:restoredTop sz="84776" autoAdjust="0"/>
  </p:normalViewPr>
  <p:slideViewPr>
    <p:cSldViewPr>
      <p:cViewPr varScale="1">
        <p:scale>
          <a:sx n="77" d="100"/>
          <a:sy n="77" d="100"/>
        </p:scale>
        <p:origin x="1443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90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247" cy="498408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826" y="1"/>
            <a:ext cx="2946246" cy="498408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r">
              <a:defRPr sz="1200"/>
            </a:lvl1pPr>
          </a:lstStyle>
          <a:p>
            <a:fld id="{40730B8F-1350-4686-AB18-2687041F9135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9818"/>
            <a:ext cx="2946247" cy="498408"/>
          </a:xfrm>
          <a:prstGeom prst="rect">
            <a:avLst/>
          </a:prstGeom>
        </p:spPr>
        <p:txBody>
          <a:bodyPr vert="horz" lIns="92117" tIns="46058" rIns="92117" bIns="46058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826" y="9429818"/>
            <a:ext cx="2946246" cy="498408"/>
          </a:xfrm>
          <a:prstGeom prst="rect">
            <a:avLst/>
          </a:prstGeom>
        </p:spPr>
        <p:txBody>
          <a:bodyPr vert="horz" lIns="92117" tIns="46058" rIns="92117" bIns="46058" rtlCol="0" anchor="b"/>
          <a:lstStyle>
            <a:lvl1pPr algn="r">
              <a:defRPr sz="1200"/>
            </a:lvl1pPr>
          </a:lstStyle>
          <a:p>
            <a:fld id="{2FEAA3EC-3642-43B5-84D9-E67B5C0449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246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411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6411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227A38A3-B371-4CEC-A96A-8DC212F70699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8875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0091"/>
            <a:ext cx="2945659" cy="496411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0091"/>
            <a:ext cx="2945659" cy="496411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27AEBA58-A133-4637-9B4D-DFC7F8FBC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389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Tutorial 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EBA58-A133-4637-9B4D-DFC7F8FBC7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562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EBA58-A133-4637-9B4D-DFC7F8FBC7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394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달기</a:t>
            </a:r>
            <a:r>
              <a:rPr lang="en-US" altLang="ko-KR" baseline="0" dirty="0" smtClean="0"/>
              <a:t>, input dim -&gt; output dim (</a:t>
            </a:r>
            <a:r>
              <a:rPr lang="ko-KR" altLang="en-US" baseline="0" dirty="0" smtClean="0"/>
              <a:t>이거 아웃푹을 </a:t>
            </a:r>
            <a:r>
              <a:rPr lang="en-US" altLang="ko-KR" baseline="0" dirty="0" smtClean="0"/>
              <a:t>stride, </a:t>
            </a:r>
            <a:r>
              <a:rPr lang="en-US" altLang="ko-KR" baseline="0" dirty="0" err="1" smtClean="0"/>
              <a:t>paddin</a:t>
            </a:r>
            <a:r>
              <a:rPr lang="ko-KR" altLang="en-US" baseline="0" dirty="0" smtClean="0"/>
              <a:t>으로 어떻게 계산하는지</a:t>
            </a:r>
            <a:r>
              <a:rPr lang="en-US" altLang="ko-KR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EBA58-A133-4637-9B4D-DFC7F8FBC7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176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EBA58-A133-4637-9B4D-DFC7F8FBC7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615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EBA58-A133-4637-9B4D-DFC7F8FBC7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46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EBA58-A133-4637-9B4D-DFC7F8FBC7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7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226915"/>
            <a:ext cx="6400800" cy="541736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Jangho</a:t>
            </a:r>
            <a:endParaRPr lang="ko-KR" altLang="en-US" dirty="0"/>
          </a:p>
        </p:txBody>
      </p:sp>
      <p:sp>
        <p:nvSpPr>
          <p:cNvPr id="12" name="부제목 2"/>
          <p:cNvSpPr txBox="1">
            <a:spLocks/>
          </p:cNvSpPr>
          <p:nvPr userDrawn="1"/>
        </p:nvSpPr>
        <p:spPr>
          <a:xfrm>
            <a:off x="1371600" y="4113510"/>
            <a:ext cx="6400800" cy="766936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0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i="1" dirty="0" smtClean="0"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rPr>
              <a:t>Data</a:t>
            </a:r>
            <a:r>
              <a:rPr lang="en-US" altLang="ko-KR" sz="1600" i="1" baseline="0" dirty="0" smtClean="0"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rPr>
              <a:t> Science &amp; Artificial Intelligence </a:t>
            </a:r>
            <a:r>
              <a:rPr lang="en-US" altLang="ko-KR" sz="1600" i="1" dirty="0" smtClean="0"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rPr>
              <a:t>Laboratory</a:t>
            </a:r>
          </a:p>
          <a:p>
            <a:r>
              <a:rPr lang="en-US" altLang="ko-KR" sz="1600" i="1" dirty="0" smtClean="0"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rPr>
              <a:t>Electrical and Computer Engineering</a:t>
            </a:r>
          </a:p>
          <a:p>
            <a:r>
              <a:rPr lang="en-US" altLang="ko-KR" sz="1600" i="1" dirty="0" smtClean="0"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rPr>
              <a:t>Seoul National University</a:t>
            </a:r>
          </a:p>
        </p:txBody>
      </p:sp>
      <p:sp>
        <p:nvSpPr>
          <p:cNvPr id="13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/>
              <a:t>이름</a:t>
            </a:r>
            <a:endParaRPr lang="ko-KR" altLang="en-US" dirty="0"/>
          </a:p>
        </p:txBody>
      </p:sp>
      <p:sp>
        <p:nvSpPr>
          <p:cNvPr id="14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8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44000" y="1542268"/>
            <a:ext cx="8856000" cy="1296144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9096" y="5213646"/>
            <a:ext cx="4536504" cy="93624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292471"/>
            <a:ext cx="2548735" cy="77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74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0" y="0"/>
            <a:ext cx="9144000" cy="68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000" y="980728"/>
            <a:ext cx="8460000" cy="5112000"/>
          </a:xfrm>
        </p:spPr>
        <p:txBody>
          <a:bodyPr/>
          <a:lstStyle>
            <a:lvl1pPr>
              <a:defRPr sz="2201" baseline="0">
                <a:latin typeface="Corbel" panose="020B0503020204020204" pitchFamily="34" charset="0"/>
              </a:defRPr>
            </a:lvl1pPr>
            <a:lvl2pPr>
              <a:defRPr sz="2000" baseline="0">
                <a:latin typeface="Corbel" panose="020B0503020204020204" pitchFamily="34" charset="0"/>
              </a:defRPr>
            </a:lvl2pPr>
            <a:lvl3pPr>
              <a:defRPr baseline="0">
                <a:latin typeface="Corbel" panose="020B0503020204020204" pitchFamily="34" charset="0"/>
              </a:defRPr>
            </a:lvl3pPr>
            <a:lvl4pPr>
              <a:defRPr baseline="0">
                <a:latin typeface="Corbel" panose="020B0503020204020204" pitchFamily="34" charset="0"/>
              </a:defRPr>
            </a:lvl4pPr>
            <a:lvl5pPr>
              <a:defRPr baseline="0">
                <a:latin typeface="Corbel" panose="020B050302020402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이름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8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제목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144000" y="0"/>
            <a:ext cx="8856000" cy="68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0" baseline="0">
                <a:solidFill>
                  <a:srgbClr val="7740E4"/>
                </a:solidFill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5" name="바닥글 개체 틀 4"/>
          <p:cNvSpPr txBox="1">
            <a:spLocks/>
          </p:cNvSpPr>
          <p:nvPr userDrawn="1"/>
        </p:nvSpPr>
        <p:spPr>
          <a:xfrm>
            <a:off x="8493506" y="6356358"/>
            <a:ext cx="791688" cy="365125"/>
          </a:xfrm>
          <a:prstGeom prst="rect">
            <a:avLst/>
          </a:prstGeom>
        </p:spPr>
        <p:txBody>
          <a:bodyPr vert="horz" lIns="91440" tIns="45721" rIns="91440" bIns="45721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62" y="6236689"/>
            <a:ext cx="1586976" cy="4847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79713" y="6231760"/>
            <a:ext cx="2664296" cy="54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69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/>
              <a:t>이름</a:t>
            </a:r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8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바닥글 개체 틀 4"/>
          <p:cNvSpPr txBox="1">
            <a:spLocks/>
          </p:cNvSpPr>
          <p:nvPr userDrawn="1"/>
        </p:nvSpPr>
        <p:spPr>
          <a:xfrm>
            <a:off x="8493506" y="6356358"/>
            <a:ext cx="791688" cy="365125"/>
          </a:xfrm>
          <a:prstGeom prst="rect">
            <a:avLst/>
          </a:prstGeom>
        </p:spPr>
        <p:txBody>
          <a:bodyPr vert="horz" lIns="91440" tIns="45721" rIns="91440" bIns="45721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891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/>
              <a:t>이름</a:t>
            </a:r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8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 descr="https://encrypted-tbn0.gstatic.com/images?q=tbn:ANd9GcTV0fzHlVSVGEYIELVu_BMH0nnLG5jNKza4l_e4zNkxgBxhHFQ3Kw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2581278"/>
            <a:ext cx="27051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바닥글 개체 틀 4"/>
          <p:cNvSpPr txBox="1">
            <a:spLocks/>
          </p:cNvSpPr>
          <p:nvPr userDrawn="1"/>
        </p:nvSpPr>
        <p:spPr>
          <a:xfrm>
            <a:off x="8493506" y="6356358"/>
            <a:ext cx="791688" cy="365125"/>
          </a:xfrm>
          <a:prstGeom prst="rect">
            <a:avLst/>
          </a:prstGeom>
        </p:spPr>
        <p:txBody>
          <a:bodyPr vert="horz" lIns="91440" tIns="45721" rIns="91440" bIns="45721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016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000" y="980728"/>
            <a:ext cx="8460000" cy="511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이름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8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제목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/00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4000" y="0"/>
            <a:ext cx="8856000" cy="68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페이지 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136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70" r:id="rId3"/>
    <p:sldLayoutId id="214748367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54" rtl="0" eaLnBrk="1" latinLnBrk="1" hangingPunct="1">
        <a:spcBef>
          <a:spcPct val="0"/>
        </a:spcBef>
        <a:buNone/>
        <a:defRPr sz="2800" kern="1200">
          <a:solidFill>
            <a:schemeClr val="bg1"/>
          </a:solidFill>
          <a:latin typeface="Corbel" panose="020B0503020204020204" pitchFamily="34" charset="0"/>
          <a:ea typeface="함초롬돋움" pitchFamily="18" charset="-127"/>
          <a:cs typeface="함초롬돋움" pitchFamily="18" charset="-127"/>
        </a:defRPr>
      </a:lvl1pPr>
    </p:titleStyle>
    <p:bodyStyle>
      <a:lvl1pPr marL="342882" indent="-342882" algn="l" defTabSz="914354" rtl="0" eaLnBrk="1" latinLnBrk="1" hangingPunct="1">
        <a:lnSpc>
          <a:spcPct val="120000"/>
        </a:lnSpc>
        <a:spcBef>
          <a:spcPct val="20000"/>
        </a:spcBef>
        <a:buClr>
          <a:schemeClr val="accent4"/>
        </a:buClr>
        <a:buFont typeface="Arial" pitchFamily="34" charset="0"/>
        <a:buChar char="•"/>
        <a:defRPr sz="2400" kern="1200">
          <a:solidFill>
            <a:schemeClr val="tx1"/>
          </a:solidFill>
          <a:latin typeface="Corbel" panose="020B0503020204020204" pitchFamily="34" charset="0"/>
          <a:ea typeface="함초롬돋움" pitchFamily="18" charset="-127"/>
          <a:cs typeface="함초롬돋움" pitchFamily="18" charset="-127"/>
        </a:defRPr>
      </a:lvl1pPr>
      <a:lvl2pPr marL="742913" indent="-285737" algn="l" defTabSz="914354" rtl="0" eaLnBrk="1" latinLnBrk="1" hangingPunct="1">
        <a:lnSpc>
          <a:spcPct val="120000"/>
        </a:lnSpc>
        <a:spcBef>
          <a:spcPct val="20000"/>
        </a:spcBef>
        <a:buClr>
          <a:schemeClr val="accent4"/>
        </a:buClr>
        <a:buFont typeface="Arial" pitchFamily="34" charset="0"/>
        <a:buChar char="–"/>
        <a:defRPr sz="2400" kern="1200">
          <a:solidFill>
            <a:schemeClr val="tx1"/>
          </a:solidFill>
          <a:latin typeface="Corbel" panose="020B0503020204020204" pitchFamily="34" charset="0"/>
          <a:ea typeface="함초롬돋움" pitchFamily="18" charset="-127"/>
          <a:cs typeface="함초롬돋움" pitchFamily="18" charset="-127"/>
        </a:defRPr>
      </a:lvl2pPr>
      <a:lvl3pPr marL="1142943" indent="-228589" algn="l" defTabSz="914354" rtl="0" eaLnBrk="1" latinLnBrk="1" hangingPunct="1">
        <a:lnSpc>
          <a:spcPct val="120000"/>
        </a:lnSpc>
        <a:spcBef>
          <a:spcPct val="20000"/>
        </a:spcBef>
        <a:buClr>
          <a:schemeClr val="accent4"/>
        </a:buClr>
        <a:buFont typeface="Arial" pitchFamily="34" charset="0"/>
        <a:buChar char="•"/>
        <a:defRPr sz="2000" kern="1200">
          <a:solidFill>
            <a:schemeClr val="tx1"/>
          </a:solidFill>
          <a:latin typeface="Corbel" panose="020B0503020204020204" pitchFamily="34" charset="0"/>
          <a:ea typeface="함초롬돋움" pitchFamily="18" charset="-127"/>
          <a:cs typeface="함초롬돋움" pitchFamily="18" charset="-127"/>
        </a:defRPr>
      </a:lvl3pPr>
      <a:lvl4pPr marL="1600121" indent="-228589" algn="l" defTabSz="914354" rtl="0" eaLnBrk="1" latinLnBrk="1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orbel" panose="020B0503020204020204" pitchFamily="34" charset="0"/>
          <a:ea typeface="함초롬돋움" pitchFamily="18" charset="-127"/>
          <a:cs typeface="함초롬돋움" pitchFamily="18" charset="-127"/>
        </a:defRPr>
      </a:lvl4pPr>
      <a:lvl5pPr marL="2057298" indent="-228589" algn="l" defTabSz="914354" rtl="0" eaLnBrk="1" latinLnBrk="1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1" kern="1200">
          <a:solidFill>
            <a:schemeClr val="tx1"/>
          </a:solidFill>
          <a:latin typeface="Corbel" panose="020B0503020204020204" pitchFamily="34" charset="0"/>
          <a:ea typeface="함초롬돋움" pitchFamily="18" charset="-127"/>
          <a:cs typeface="함초롬돋움" pitchFamily="18" charset="-127"/>
        </a:defRPr>
      </a:lvl5pPr>
      <a:lvl6pPr marL="2514476" indent="-228589" algn="l" defTabSz="91435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7" indent="-228589" algn="l" defTabSz="91435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11.06434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Hyemi</a:t>
            </a:r>
            <a:r>
              <a:rPr lang="en-US" dirty="0" smtClean="0"/>
              <a:t> Jang &amp; </a:t>
            </a:r>
            <a:r>
              <a:rPr lang="en-US" dirty="0" err="1" smtClean="0"/>
              <a:t>Jisoo</a:t>
            </a:r>
            <a:r>
              <a:rPr lang="en-US" dirty="0" smtClean="0"/>
              <a:t> </a:t>
            </a:r>
            <a:r>
              <a:rPr lang="en-US" dirty="0" err="1" smtClean="0"/>
              <a:t>Mok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Deep Learning Practice</a:t>
            </a:r>
            <a:br>
              <a:rPr lang="en-US" altLang="ko-KR" dirty="0" smtClean="0"/>
            </a:br>
            <a:r>
              <a:rPr lang="en-US" altLang="ko-KR" sz="2400" dirty="0" smtClean="0"/>
              <a:t>Lab 03 – GAN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7492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DCGAN – Generator</a:t>
            </a:r>
            <a:endParaRPr lang="ko-KR" alt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389081" y="836712"/>
            <a:ext cx="8460000" cy="511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914354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2201" kern="1200" baseline="0">
                <a:solidFill>
                  <a:schemeClr val="tx1"/>
                </a:solidFill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defRPr>
            </a:lvl1pPr>
            <a:lvl2pPr marL="742913" indent="-285737" algn="l" defTabSz="914354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defRPr>
            </a:lvl2pPr>
            <a:lvl3pPr marL="1142943" indent="-228589" algn="l" defTabSz="914354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defRPr>
            </a:lvl3pPr>
            <a:lvl4pPr marL="1600121" indent="-228589" algn="l" defTabSz="914354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defRPr>
            </a:lvl4pPr>
            <a:lvl5pPr marL="2057298" indent="-228589" algn="l" defTabSz="914354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1" kern="1200" baseline="0">
                <a:solidFill>
                  <a:schemeClr val="tx1"/>
                </a:solidFill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defRPr>
            </a:lvl5pPr>
            <a:lvl6pPr marL="2514476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7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torch.nn.ConvTranspose2d</a:t>
            </a:r>
            <a:endParaRPr lang="en-GB" dirty="0" smtClean="0"/>
          </a:p>
          <a:p>
            <a:pPr lvl="1"/>
            <a:r>
              <a:rPr lang="en-GB" dirty="0" smtClean="0"/>
              <a:t>Combines the upscaling of an image with a convolution.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8117"/>
          <a:stretch/>
        </p:blipFill>
        <p:spPr>
          <a:xfrm>
            <a:off x="389081" y="1863102"/>
            <a:ext cx="8229600" cy="7014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2686395"/>
            <a:ext cx="6169123" cy="309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3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DCGAN – Generator</a:t>
            </a:r>
            <a:endParaRPr lang="ko-KR" altLang="en-US" dirty="0"/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389081" y="836712"/>
            <a:ext cx="8460000" cy="5112000"/>
          </a:xfrm>
        </p:spPr>
        <p:txBody>
          <a:bodyPr/>
          <a:lstStyle/>
          <a:p>
            <a:r>
              <a:rPr lang="en-US" dirty="0" smtClean="0"/>
              <a:t>torch.nn.BatchNorm2d</a:t>
            </a:r>
            <a:endParaRPr lang="en-GB" dirty="0"/>
          </a:p>
          <a:p>
            <a:pPr lvl="1"/>
            <a:r>
              <a:rPr lang="en-GB" dirty="0" smtClean="0"/>
              <a:t>Apply a batch normalization layer to accelerate training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88840"/>
            <a:ext cx="7865166" cy="1675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806423"/>
            <a:ext cx="6216602" cy="211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7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DCGAN – Generator </a:t>
            </a:r>
            <a:endParaRPr lang="ko-KR" altLang="en-US" dirty="0"/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389081" y="836712"/>
            <a:ext cx="8460000" cy="5112000"/>
          </a:xfrm>
        </p:spPr>
        <p:txBody>
          <a:bodyPr/>
          <a:lstStyle/>
          <a:p>
            <a:r>
              <a:rPr lang="en-US" dirty="0" err="1" smtClean="0"/>
              <a:t>torch.nn.ReLU</a:t>
            </a:r>
            <a:endParaRPr lang="en-GB" dirty="0"/>
          </a:p>
          <a:p>
            <a:pPr lvl="1"/>
            <a:r>
              <a:rPr lang="en-GB" dirty="0" smtClean="0"/>
              <a:t>Activation function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43" y="1988840"/>
            <a:ext cx="7886624" cy="18842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3625342"/>
            <a:ext cx="3542672" cy="279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7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DCGAN – Generator </a:t>
            </a:r>
            <a:endParaRPr lang="ko-KR" altLang="en-US" dirty="0"/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389081" y="836712"/>
            <a:ext cx="8460000" cy="5112000"/>
          </a:xfrm>
        </p:spPr>
        <p:txBody>
          <a:bodyPr/>
          <a:lstStyle/>
          <a:p>
            <a:r>
              <a:rPr lang="en-US" dirty="0" err="1" smtClean="0"/>
              <a:t>torch.nn.Tanh</a:t>
            </a:r>
            <a:endParaRPr lang="en-GB" dirty="0" smtClean="0"/>
          </a:p>
          <a:p>
            <a:pPr lvl="1"/>
            <a:r>
              <a:rPr lang="en-GB" dirty="0" smtClean="0"/>
              <a:t>Activation function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1916832"/>
            <a:ext cx="8124825" cy="1400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3406708"/>
            <a:ext cx="4101152" cy="318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0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DCGAN – Discriminator</a:t>
            </a:r>
            <a:endParaRPr lang="ko-KR" alt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581464" y="3386401"/>
            <a:ext cx="8268045" cy="2839301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Use basic convolutional layers</a:t>
            </a:r>
          </a:p>
          <a:p>
            <a:r>
              <a:rPr lang="en-US" sz="2400" b="1" dirty="0" smtClean="0"/>
              <a:t>Use a different activation function</a:t>
            </a:r>
          </a:p>
          <a:p>
            <a:pPr lvl="1"/>
            <a:r>
              <a:rPr lang="en-US" sz="2400" b="1" dirty="0" smtClean="0"/>
              <a:t>Leaky </a:t>
            </a:r>
            <a:r>
              <a:rPr lang="en-US" sz="2400" b="1" dirty="0" err="1" smtClean="0"/>
              <a:t>ReLU</a:t>
            </a:r>
            <a:endParaRPr lang="en-US" sz="2400" b="1" dirty="0" smtClean="0"/>
          </a:p>
          <a:p>
            <a:r>
              <a:rPr lang="en-US" sz="2400" b="1" dirty="0" smtClean="0"/>
              <a:t>Last layer: needs Sigmoid function for binary classification</a:t>
            </a:r>
          </a:p>
        </p:txBody>
      </p:sp>
      <p:pic>
        <p:nvPicPr>
          <p:cNvPr id="11" name="Picture 2" descr="Image result for DCGA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32" t="8101" b="8612"/>
          <a:stretch/>
        </p:blipFill>
        <p:spPr bwMode="auto">
          <a:xfrm>
            <a:off x="2123728" y="946518"/>
            <a:ext cx="5506214" cy="22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46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DCGAN – Discriminator</a:t>
            </a:r>
            <a:endParaRPr lang="ko-KR" alt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37977" y="2780928"/>
            <a:ext cx="8268045" cy="3240360"/>
          </a:xfrm>
        </p:spPr>
        <p:txBody>
          <a:bodyPr>
            <a:noAutofit/>
          </a:bodyPr>
          <a:lstStyle/>
          <a:p>
            <a:r>
              <a:rPr lang="en-US" sz="2800" b="1" dirty="0"/>
              <a:t>Layer 1</a:t>
            </a:r>
          </a:p>
          <a:p>
            <a:pPr lvl="1"/>
            <a:r>
              <a:rPr lang="en-US" sz="2398" dirty="0"/>
              <a:t>Input C: </a:t>
            </a:r>
            <a:r>
              <a:rPr lang="en-US" sz="2398" dirty="0" smtClean="0"/>
              <a:t># of channels in training images</a:t>
            </a:r>
            <a:endParaRPr lang="en-US" sz="2398" dirty="0"/>
          </a:p>
          <a:p>
            <a:pPr lvl="1"/>
            <a:r>
              <a:rPr lang="en-US" sz="2398" dirty="0"/>
              <a:t>Output C: </a:t>
            </a:r>
            <a:r>
              <a:rPr lang="en-US" sz="2398" dirty="0" err="1" smtClean="0"/>
              <a:t>ndf</a:t>
            </a:r>
            <a:endParaRPr lang="en-US" sz="2398" dirty="0"/>
          </a:p>
          <a:p>
            <a:pPr lvl="1"/>
            <a:r>
              <a:rPr lang="en-US" sz="2398" dirty="0" err="1"/>
              <a:t>Kernel_size</a:t>
            </a:r>
            <a:r>
              <a:rPr lang="en-US" sz="2398" dirty="0"/>
              <a:t>: 4</a:t>
            </a:r>
          </a:p>
          <a:p>
            <a:pPr lvl="1"/>
            <a:r>
              <a:rPr lang="en-US" sz="2398" dirty="0"/>
              <a:t>Stride: 2</a:t>
            </a:r>
          </a:p>
          <a:p>
            <a:pPr lvl="1"/>
            <a:r>
              <a:rPr lang="en-US" sz="2398" dirty="0" smtClean="0"/>
              <a:t>Padding: 1</a:t>
            </a:r>
            <a:endParaRPr lang="en-US" sz="2398" dirty="0"/>
          </a:p>
        </p:txBody>
      </p:sp>
      <p:pic>
        <p:nvPicPr>
          <p:cNvPr id="11" name="Picture 2" descr="Image result for DCGA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32" t="8101" b="8612"/>
          <a:stretch/>
        </p:blipFill>
        <p:spPr bwMode="auto">
          <a:xfrm>
            <a:off x="2123728" y="946518"/>
            <a:ext cx="5506214" cy="22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02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DCGAN – Discriminator</a:t>
            </a:r>
            <a:endParaRPr lang="ko-KR" alt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37977" y="2780928"/>
            <a:ext cx="8268045" cy="3240360"/>
          </a:xfrm>
        </p:spPr>
        <p:txBody>
          <a:bodyPr>
            <a:noAutofit/>
          </a:bodyPr>
          <a:lstStyle/>
          <a:p>
            <a:r>
              <a:rPr lang="en-US" sz="2800" b="1" dirty="0"/>
              <a:t>Layer </a:t>
            </a:r>
            <a:r>
              <a:rPr lang="en-US" sz="2800" b="1" dirty="0" smtClean="0"/>
              <a:t>2</a:t>
            </a:r>
            <a:endParaRPr lang="en-US" sz="2800" b="1" dirty="0"/>
          </a:p>
          <a:p>
            <a:pPr lvl="1"/>
            <a:r>
              <a:rPr lang="en-US" sz="2398" dirty="0"/>
              <a:t>Input C: </a:t>
            </a:r>
            <a:r>
              <a:rPr lang="en-US" sz="2398" dirty="0" smtClean="0"/>
              <a:t>output of layer 1</a:t>
            </a:r>
            <a:endParaRPr lang="en-US" sz="2398" dirty="0"/>
          </a:p>
          <a:p>
            <a:pPr lvl="1"/>
            <a:r>
              <a:rPr lang="en-US" sz="2398" dirty="0"/>
              <a:t>Output C: </a:t>
            </a:r>
            <a:r>
              <a:rPr lang="en-US" sz="2398" dirty="0" err="1" smtClean="0"/>
              <a:t>ndf</a:t>
            </a:r>
            <a:r>
              <a:rPr lang="en-US" sz="2398" dirty="0" smtClean="0"/>
              <a:t> * 2</a:t>
            </a:r>
            <a:endParaRPr lang="en-US" sz="2398" dirty="0"/>
          </a:p>
          <a:p>
            <a:pPr lvl="1"/>
            <a:r>
              <a:rPr lang="en-US" sz="2398" dirty="0" err="1"/>
              <a:t>Kernel_size</a:t>
            </a:r>
            <a:r>
              <a:rPr lang="en-US" sz="2398" dirty="0"/>
              <a:t>: 4</a:t>
            </a:r>
          </a:p>
          <a:p>
            <a:pPr lvl="1"/>
            <a:r>
              <a:rPr lang="en-US" sz="2398" dirty="0"/>
              <a:t>Stride: 2</a:t>
            </a:r>
          </a:p>
          <a:p>
            <a:pPr lvl="1"/>
            <a:r>
              <a:rPr lang="en-US" sz="2398" dirty="0" smtClean="0"/>
              <a:t>Padding: 1</a:t>
            </a:r>
            <a:endParaRPr lang="en-US" sz="2398" dirty="0"/>
          </a:p>
        </p:txBody>
      </p:sp>
      <p:pic>
        <p:nvPicPr>
          <p:cNvPr id="11" name="Picture 2" descr="Image result for DCGA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32" t="8101" b="8612"/>
          <a:stretch/>
        </p:blipFill>
        <p:spPr bwMode="auto">
          <a:xfrm>
            <a:off x="2123728" y="946518"/>
            <a:ext cx="5506214" cy="22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51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DCGAN – Discriminator</a:t>
            </a:r>
            <a:endParaRPr lang="ko-KR" alt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37977" y="2780928"/>
            <a:ext cx="8268045" cy="3240360"/>
          </a:xfrm>
        </p:spPr>
        <p:txBody>
          <a:bodyPr>
            <a:noAutofit/>
          </a:bodyPr>
          <a:lstStyle/>
          <a:p>
            <a:r>
              <a:rPr lang="en-US" sz="2800" b="1" dirty="0"/>
              <a:t>Layer 3</a:t>
            </a:r>
          </a:p>
          <a:p>
            <a:pPr lvl="1"/>
            <a:r>
              <a:rPr lang="en-US" sz="2398" dirty="0"/>
              <a:t>Input C: </a:t>
            </a:r>
            <a:r>
              <a:rPr lang="en-US" sz="2398" dirty="0" smtClean="0"/>
              <a:t>output of layer 2</a:t>
            </a:r>
          </a:p>
          <a:p>
            <a:pPr lvl="1"/>
            <a:r>
              <a:rPr lang="en-US" sz="2398" dirty="0" smtClean="0"/>
              <a:t>Output C: </a:t>
            </a:r>
            <a:r>
              <a:rPr lang="en-US" sz="2398" dirty="0" err="1" smtClean="0"/>
              <a:t>ndf</a:t>
            </a:r>
            <a:r>
              <a:rPr lang="en-US" sz="2398" dirty="0" smtClean="0"/>
              <a:t> * 4</a:t>
            </a:r>
          </a:p>
          <a:p>
            <a:pPr lvl="1"/>
            <a:r>
              <a:rPr lang="en-US" sz="2398" dirty="0" err="1" smtClean="0"/>
              <a:t>Kernel_size</a:t>
            </a:r>
            <a:r>
              <a:rPr lang="en-US" sz="2398" dirty="0"/>
              <a:t>: 4</a:t>
            </a:r>
          </a:p>
          <a:p>
            <a:pPr lvl="1"/>
            <a:r>
              <a:rPr lang="en-US" sz="2398" dirty="0"/>
              <a:t>Stride: 2</a:t>
            </a:r>
          </a:p>
          <a:p>
            <a:pPr lvl="1"/>
            <a:r>
              <a:rPr lang="en-US" sz="2398" dirty="0" smtClean="0"/>
              <a:t>Padding: 1</a:t>
            </a:r>
            <a:endParaRPr lang="en-US" sz="2398" dirty="0"/>
          </a:p>
        </p:txBody>
      </p:sp>
      <p:pic>
        <p:nvPicPr>
          <p:cNvPr id="11" name="Picture 2" descr="Image result for DCGA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32" t="8101" b="8612"/>
          <a:stretch/>
        </p:blipFill>
        <p:spPr bwMode="auto">
          <a:xfrm>
            <a:off x="2123728" y="946518"/>
            <a:ext cx="5506214" cy="22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12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DCGAN – Discriminator</a:t>
            </a:r>
            <a:endParaRPr lang="ko-KR" alt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37977" y="2780928"/>
            <a:ext cx="8268045" cy="3240360"/>
          </a:xfrm>
        </p:spPr>
        <p:txBody>
          <a:bodyPr>
            <a:noAutofit/>
          </a:bodyPr>
          <a:lstStyle/>
          <a:p>
            <a:r>
              <a:rPr lang="en-US" sz="2800" b="1" dirty="0"/>
              <a:t>Layer </a:t>
            </a:r>
            <a:r>
              <a:rPr lang="en-US" sz="2800" b="1" dirty="0" smtClean="0"/>
              <a:t>4</a:t>
            </a:r>
            <a:endParaRPr lang="en-US" sz="2800" b="1" dirty="0"/>
          </a:p>
          <a:p>
            <a:pPr lvl="1"/>
            <a:r>
              <a:rPr lang="en-US" sz="2398" dirty="0"/>
              <a:t>Input C: </a:t>
            </a:r>
            <a:r>
              <a:rPr lang="en-US" sz="2398" dirty="0" smtClean="0"/>
              <a:t>output of layer 3</a:t>
            </a:r>
          </a:p>
          <a:p>
            <a:pPr lvl="1"/>
            <a:r>
              <a:rPr lang="en-US" sz="2398" dirty="0" smtClean="0"/>
              <a:t>Output C: </a:t>
            </a:r>
            <a:r>
              <a:rPr lang="en-US" sz="2398" dirty="0" err="1" smtClean="0"/>
              <a:t>ndf</a:t>
            </a:r>
            <a:r>
              <a:rPr lang="en-US" sz="2398" dirty="0" smtClean="0"/>
              <a:t> * 8</a:t>
            </a:r>
          </a:p>
          <a:p>
            <a:pPr lvl="1"/>
            <a:r>
              <a:rPr lang="en-US" sz="2398" dirty="0" err="1" smtClean="0"/>
              <a:t>Kernel_size</a:t>
            </a:r>
            <a:r>
              <a:rPr lang="en-US" sz="2398" dirty="0" smtClean="0"/>
              <a:t>: 4</a:t>
            </a:r>
          </a:p>
          <a:p>
            <a:pPr lvl="1"/>
            <a:r>
              <a:rPr lang="en-US" sz="2398" dirty="0" smtClean="0"/>
              <a:t>Stride</a:t>
            </a:r>
            <a:r>
              <a:rPr lang="en-US" sz="2398" dirty="0"/>
              <a:t>: 2</a:t>
            </a:r>
          </a:p>
          <a:p>
            <a:pPr lvl="1"/>
            <a:r>
              <a:rPr lang="en-US" sz="2398" dirty="0" smtClean="0"/>
              <a:t>Padding: 1</a:t>
            </a:r>
            <a:endParaRPr lang="en-US" sz="2398" dirty="0"/>
          </a:p>
        </p:txBody>
      </p:sp>
      <p:pic>
        <p:nvPicPr>
          <p:cNvPr id="11" name="Picture 2" descr="Image result for DCGA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32" t="8101" b="8612"/>
          <a:stretch/>
        </p:blipFill>
        <p:spPr bwMode="auto">
          <a:xfrm>
            <a:off x="2123728" y="946518"/>
            <a:ext cx="5506214" cy="22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75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DCGAN – Discriminator</a:t>
            </a:r>
            <a:endParaRPr lang="ko-KR" alt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37977" y="2780928"/>
            <a:ext cx="8268045" cy="3240360"/>
          </a:xfrm>
        </p:spPr>
        <p:txBody>
          <a:bodyPr>
            <a:noAutofit/>
          </a:bodyPr>
          <a:lstStyle/>
          <a:p>
            <a:r>
              <a:rPr lang="en-US" sz="2800" b="1" dirty="0"/>
              <a:t>Layer 5</a:t>
            </a:r>
          </a:p>
          <a:p>
            <a:pPr lvl="1"/>
            <a:r>
              <a:rPr lang="en-US" sz="2398" dirty="0"/>
              <a:t>Input C: </a:t>
            </a:r>
            <a:r>
              <a:rPr lang="en-US" sz="2398" dirty="0" smtClean="0"/>
              <a:t>output of layer 4</a:t>
            </a:r>
          </a:p>
          <a:p>
            <a:pPr lvl="1"/>
            <a:r>
              <a:rPr lang="en-US" sz="2398" dirty="0" smtClean="0"/>
              <a:t>Output C: 1</a:t>
            </a:r>
          </a:p>
          <a:p>
            <a:pPr lvl="1"/>
            <a:r>
              <a:rPr lang="en-US" sz="2398" dirty="0" err="1" smtClean="0"/>
              <a:t>Kernel_size</a:t>
            </a:r>
            <a:r>
              <a:rPr lang="en-US" sz="2398" dirty="0" smtClean="0"/>
              <a:t>: 4</a:t>
            </a:r>
          </a:p>
          <a:p>
            <a:pPr lvl="1"/>
            <a:r>
              <a:rPr lang="en-US" sz="2398" dirty="0" smtClean="0"/>
              <a:t>Stride</a:t>
            </a:r>
            <a:r>
              <a:rPr lang="en-US" sz="2398" dirty="0"/>
              <a:t>: 1</a:t>
            </a:r>
          </a:p>
          <a:p>
            <a:pPr lvl="1"/>
            <a:r>
              <a:rPr lang="en-US" sz="2398" dirty="0" smtClean="0"/>
              <a:t>Padding: 0</a:t>
            </a:r>
            <a:endParaRPr lang="en-US" sz="2398" dirty="0"/>
          </a:p>
        </p:txBody>
      </p:sp>
      <p:pic>
        <p:nvPicPr>
          <p:cNvPr id="11" name="Picture 2" descr="Image result for DCGA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32" t="8101" b="8612"/>
          <a:stretch/>
        </p:blipFill>
        <p:spPr bwMode="auto">
          <a:xfrm>
            <a:off x="2123728" y="946518"/>
            <a:ext cx="5506214" cy="22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00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Generative Adversarial Networks (GAN)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Teaching a deep learning model to capture the training data’s distribution.</a:t>
            </a:r>
          </a:p>
          <a:p>
            <a:r>
              <a:rPr lang="en-US" altLang="ko-KR" dirty="0" smtClean="0"/>
              <a:t>We can generate new data from the learned distribution.</a:t>
            </a:r>
          </a:p>
          <a:p>
            <a:r>
              <a:rPr lang="en-US" altLang="ko-KR" dirty="0" smtClean="0"/>
              <a:t>Composed of two distinct models:</a:t>
            </a:r>
          </a:p>
          <a:p>
            <a:pPr lvl="1"/>
            <a:r>
              <a:rPr lang="en-US" altLang="ko-KR" dirty="0" smtClean="0"/>
              <a:t>Generator: generate fake images</a:t>
            </a:r>
          </a:p>
          <a:p>
            <a:pPr lvl="1"/>
            <a:r>
              <a:rPr lang="en-US" altLang="ko-KR" dirty="0" smtClean="0"/>
              <a:t>Discriminator: determine whether the input is real or fake</a:t>
            </a:r>
          </a:p>
        </p:txBody>
      </p:sp>
      <p:pic>
        <p:nvPicPr>
          <p:cNvPr id="1026" name="Picture 2" descr="Image result for DCG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73" y="3933056"/>
            <a:ext cx="7458854" cy="173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77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DCGAN – Discriminator</a:t>
            </a:r>
            <a:endParaRPr lang="ko-KR" altLang="en-US" dirty="0"/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389081" y="836712"/>
            <a:ext cx="8460000" cy="5112000"/>
          </a:xfrm>
        </p:spPr>
        <p:txBody>
          <a:bodyPr/>
          <a:lstStyle/>
          <a:p>
            <a:r>
              <a:rPr lang="en-US" dirty="0" smtClean="0"/>
              <a:t>torch.nn.Conv2d</a:t>
            </a:r>
          </a:p>
          <a:p>
            <a:pPr lvl="1"/>
            <a:r>
              <a:rPr lang="en-US" dirty="0" smtClean="0"/>
              <a:t>A basic 2D convolution operator</a:t>
            </a:r>
            <a:endParaRPr lang="en-GB" dirty="0"/>
          </a:p>
        </p:txBody>
      </p:sp>
      <p:pic>
        <p:nvPicPr>
          <p:cNvPr id="2050" name="Picture 2" descr="Image result for 2d convolution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788" y="3965618"/>
            <a:ext cx="2357251" cy="267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81" y="1788917"/>
            <a:ext cx="6379986" cy="21767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81" y="4041974"/>
            <a:ext cx="5468665" cy="197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DCGAN – Discriminator</a:t>
            </a:r>
            <a:endParaRPr lang="ko-KR" altLang="en-US" dirty="0"/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389081" y="836712"/>
            <a:ext cx="8460000" cy="5112000"/>
          </a:xfrm>
        </p:spPr>
        <p:txBody>
          <a:bodyPr/>
          <a:lstStyle/>
          <a:p>
            <a:r>
              <a:rPr lang="en-US" dirty="0" smtClean="0"/>
              <a:t>torch.nn.BatchNorm2d</a:t>
            </a:r>
            <a:endParaRPr lang="en-GB" dirty="0"/>
          </a:p>
          <a:p>
            <a:pPr lvl="1"/>
            <a:r>
              <a:rPr lang="en-GB" dirty="0" smtClean="0"/>
              <a:t>Apply a batch normalization layer to accelerate training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88840"/>
            <a:ext cx="7865166" cy="1675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806423"/>
            <a:ext cx="6216602" cy="211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3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DCGAN – Discriminator</a:t>
            </a:r>
            <a:endParaRPr lang="ko-KR" alt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389081" y="836712"/>
            <a:ext cx="8460000" cy="5112000"/>
          </a:xfrm>
        </p:spPr>
        <p:txBody>
          <a:bodyPr/>
          <a:lstStyle/>
          <a:p>
            <a:r>
              <a:rPr lang="en-US" dirty="0" err="1" smtClean="0"/>
              <a:t>torch.nn.LeakyReLU</a:t>
            </a:r>
            <a:endParaRPr lang="en-US" dirty="0" smtClean="0"/>
          </a:p>
          <a:p>
            <a:pPr lvl="1"/>
            <a:r>
              <a:rPr lang="en-US" dirty="0" smtClean="0"/>
              <a:t>Activation function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988839"/>
            <a:ext cx="6336704" cy="2837773"/>
          </a:xfrm>
          <a:prstGeom prst="rect">
            <a:avLst/>
          </a:prstGeom>
        </p:spPr>
      </p:pic>
      <p:pic>
        <p:nvPicPr>
          <p:cNvPr id="5122" name="Picture 2" descr="Image result for leakyrel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345788"/>
            <a:ext cx="3206065" cy="237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2051720" y="1988839"/>
            <a:ext cx="1440160" cy="43204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31734" y="1881697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negative_slope</a:t>
            </a:r>
            <a:r>
              <a:rPr lang="en-US" b="1" dirty="0" smtClean="0"/>
              <a:t> = 0.2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687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DCGAN – Discriminator</a:t>
            </a:r>
            <a:endParaRPr lang="ko-KR" alt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389081" y="836712"/>
            <a:ext cx="8460000" cy="5112000"/>
          </a:xfrm>
        </p:spPr>
        <p:txBody>
          <a:bodyPr/>
          <a:lstStyle/>
          <a:p>
            <a:r>
              <a:rPr lang="en-US" dirty="0" err="1" smtClean="0"/>
              <a:t>torch.nn.Sigmoid</a:t>
            </a:r>
            <a:endParaRPr lang="en-US" dirty="0" smtClean="0"/>
          </a:p>
          <a:p>
            <a:pPr lvl="1"/>
            <a:r>
              <a:rPr lang="en-US" dirty="0" smtClean="0"/>
              <a:t>Activation function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81" y="1963962"/>
            <a:ext cx="8077200" cy="1428750"/>
          </a:xfrm>
          <a:prstGeom prst="rect">
            <a:avLst/>
          </a:prstGeom>
        </p:spPr>
      </p:pic>
      <p:pic>
        <p:nvPicPr>
          <p:cNvPr id="6146" name="Picture 2" descr="Image result for sigmoid activ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585" y="3474663"/>
            <a:ext cx="3570496" cy="267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46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Training Procedure – Discriminator</a:t>
            </a:r>
            <a:endParaRPr lang="ko-KR" alt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389081" y="836712"/>
            <a:ext cx="8460000" cy="5112000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 smtClean="0"/>
              <a:t>Train discriminator with real data</a:t>
            </a:r>
          </a:p>
          <a:p>
            <a:pPr marL="857231" lvl="1" indent="-457200">
              <a:buFont typeface="+mj-lt"/>
              <a:buAutoNum type="alphaLcPeriod"/>
            </a:pPr>
            <a:r>
              <a:rPr lang="en-US" dirty="0" smtClean="0"/>
              <a:t>Create “real (1)” labels and “fake (0)” labels.</a:t>
            </a:r>
          </a:p>
          <a:p>
            <a:pPr marL="857231" lvl="1" indent="-457200">
              <a:buFont typeface="+mj-lt"/>
              <a:buAutoNum type="alphaLcPeriod"/>
            </a:pPr>
            <a:r>
              <a:rPr lang="en-US" dirty="0" smtClean="0"/>
              <a:t>Forward pass real images through discriminator.</a:t>
            </a:r>
          </a:p>
          <a:p>
            <a:pPr marL="857231" lvl="1" indent="-457200">
              <a:buFont typeface="+mj-lt"/>
              <a:buAutoNum type="alphaLcPeriod"/>
            </a:pPr>
            <a:r>
              <a:rPr lang="en-US" dirty="0" smtClean="0"/>
              <a:t>Calculate the loss between real output and real labels. (real loss)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Train discriminator with fake data</a:t>
            </a:r>
          </a:p>
          <a:p>
            <a:pPr marL="857231" lvl="1" indent="-457200">
              <a:buFont typeface="+mj-lt"/>
              <a:buAutoNum type="alphaLcPeriod"/>
            </a:pPr>
            <a:r>
              <a:rPr lang="en-US" dirty="0" smtClean="0"/>
              <a:t>Create fake images by forward passing random noise through generator.</a:t>
            </a:r>
          </a:p>
          <a:p>
            <a:pPr marL="857231" lvl="1" indent="-457200">
              <a:buFont typeface="+mj-lt"/>
              <a:buAutoNum type="alphaLcPeriod"/>
            </a:pPr>
            <a:r>
              <a:rPr lang="en-US" dirty="0" smtClean="0"/>
              <a:t>Forward pass fake images through discriminator. </a:t>
            </a:r>
          </a:p>
          <a:p>
            <a:pPr marL="857231" lvl="1" indent="-457200">
              <a:buFont typeface="+mj-lt"/>
              <a:buAutoNum type="alphaLcPeriod"/>
            </a:pPr>
            <a:r>
              <a:rPr lang="en-US" dirty="0" smtClean="0"/>
              <a:t>Calculate the loss between fake output and fake labels. (fake loss)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Calculate the discriminator loss (= real loss + fake loss) and </a:t>
            </a:r>
            <a:r>
              <a:rPr lang="en-US" dirty="0" err="1" smtClean="0"/>
              <a:t>backprop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239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Training Procedure – Generator</a:t>
            </a:r>
            <a:endParaRPr lang="ko-KR" alt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389081" y="836712"/>
            <a:ext cx="8460000" cy="5112000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 smtClean="0"/>
              <a:t>Create random noise.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Forward pass random noise through generator.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Forward pass the output of generator through discriminator.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Calculate the loss between fake output and real labels.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err="1" smtClean="0"/>
              <a:t>Backprop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452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DCGAN Implementation</a:t>
            </a:r>
          </a:p>
          <a:p>
            <a:pPr lvl="1"/>
            <a:r>
              <a:rPr lang="en-US" dirty="0" smtClean="0"/>
              <a:t>Generator</a:t>
            </a:r>
          </a:p>
          <a:p>
            <a:pPr lvl="1"/>
            <a:r>
              <a:rPr lang="en-US" dirty="0" smtClean="0"/>
              <a:t>Discriminator</a:t>
            </a:r>
            <a:endParaRPr lang="en-US" dirty="0"/>
          </a:p>
          <a:p>
            <a:r>
              <a:rPr lang="en-US" dirty="0" smtClean="0"/>
              <a:t>Training loop implementation</a:t>
            </a:r>
          </a:p>
          <a:p>
            <a:r>
              <a:rPr lang="en-US" dirty="0" smtClean="0"/>
              <a:t>Comparing real vs. fake images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27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77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Generative Adversarial Networks (GAN)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Task: Face Generation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Dataset: </a:t>
            </a:r>
            <a:r>
              <a:rPr lang="en-US" altLang="ko-KR" dirty="0" err="1" smtClean="0"/>
              <a:t>celebA</a:t>
            </a:r>
            <a:endParaRPr lang="en-US" altLang="ko-KR" dirty="0" smtClean="0"/>
          </a:p>
          <a:p>
            <a:r>
              <a:rPr lang="en-US" altLang="ko-KR" dirty="0" smtClean="0"/>
              <a:t>Referenced Paper: Unsupervised Representation Learning with Deep Convolutional Generative Adversarial Networks</a:t>
            </a:r>
          </a:p>
          <a:p>
            <a:pPr lvl="4"/>
            <a:r>
              <a:rPr lang="en-US" altLang="ko-KR" dirty="0">
                <a:hlinkClick r:id="rId3"/>
              </a:rPr>
              <a:t>https://arxiv.org/pdf/1511.06434.pdf</a:t>
            </a:r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2052" name="Picture 4" descr="Image result for celeba datas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196752"/>
            <a:ext cx="4413050" cy="274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78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DCGAN – Generator</a:t>
            </a:r>
            <a:endParaRPr lang="ko-KR" altLang="en-US" dirty="0"/>
          </a:p>
        </p:txBody>
      </p:sp>
      <p:pic>
        <p:nvPicPr>
          <p:cNvPr id="5" name="Picture 2" descr="Image result for DCGA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35"/>
          <a:stretch/>
        </p:blipFill>
        <p:spPr bwMode="auto">
          <a:xfrm>
            <a:off x="1547664" y="836712"/>
            <a:ext cx="6048672" cy="276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67544" y="3830059"/>
            <a:ext cx="8398056" cy="1759181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Use convolutional-transpose layers</a:t>
            </a:r>
          </a:p>
          <a:p>
            <a:r>
              <a:rPr lang="en-US" sz="2800" b="1" dirty="0" smtClean="0"/>
              <a:t>Last layer: Need a different activation function </a:t>
            </a:r>
          </a:p>
          <a:p>
            <a:pPr lvl="1"/>
            <a:r>
              <a:rPr lang="en-US" sz="2599" b="1" dirty="0" smtClean="0"/>
              <a:t>Hyperbolic Tan (</a:t>
            </a:r>
            <a:r>
              <a:rPr lang="en-US" sz="2599" b="1" dirty="0" err="1" smtClean="0"/>
              <a:t>Tanh</a:t>
            </a:r>
            <a:r>
              <a:rPr lang="en-US" sz="2599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436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DCGAN – Generator</a:t>
            </a:r>
            <a:endParaRPr lang="ko-KR" altLang="en-US" dirty="0"/>
          </a:p>
        </p:txBody>
      </p:sp>
      <p:pic>
        <p:nvPicPr>
          <p:cNvPr id="5" name="Picture 2" descr="Image result for DCGA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35"/>
          <a:stretch/>
        </p:blipFill>
        <p:spPr bwMode="auto">
          <a:xfrm>
            <a:off x="1547664" y="836712"/>
            <a:ext cx="6048672" cy="276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67544" y="2996952"/>
            <a:ext cx="8398056" cy="31683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Layer 1</a:t>
            </a:r>
          </a:p>
          <a:p>
            <a:pPr lvl="1"/>
            <a:r>
              <a:rPr lang="en-US" sz="2398" dirty="0" smtClean="0"/>
              <a:t>Input C: </a:t>
            </a:r>
            <a:r>
              <a:rPr lang="en-US" sz="2398" dirty="0" err="1" smtClean="0"/>
              <a:t>nz</a:t>
            </a:r>
            <a:endParaRPr lang="en-US" sz="2398" dirty="0" smtClean="0"/>
          </a:p>
          <a:p>
            <a:pPr lvl="1"/>
            <a:r>
              <a:rPr lang="en-US" sz="2398" dirty="0" smtClean="0"/>
              <a:t>Output C: </a:t>
            </a:r>
            <a:r>
              <a:rPr lang="en-US" sz="2398" dirty="0" err="1" smtClean="0"/>
              <a:t>ngf</a:t>
            </a:r>
            <a:r>
              <a:rPr lang="en-US" sz="2398" dirty="0" smtClean="0"/>
              <a:t> * 8</a:t>
            </a:r>
          </a:p>
          <a:p>
            <a:pPr lvl="1"/>
            <a:r>
              <a:rPr lang="en-US" sz="2398" dirty="0" err="1" smtClean="0"/>
              <a:t>Kernel_size</a:t>
            </a:r>
            <a:r>
              <a:rPr lang="en-US" sz="2398" dirty="0" smtClean="0"/>
              <a:t>: 4</a:t>
            </a:r>
          </a:p>
          <a:p>
            <a:pPr lvl="1"/>
            <a:r>
              <a:rPr lang="en-US" sz="2398" dirty="0" smtClean="0"/>
              <a:t>Stride: 1 </a:t>
            </a:r>
          </a:p>
          <a:p>
            <a:pPr lvl="1"/>
            <a:r>
              <a:rPr lang="en-US" sz="2398" dirty="0" smtClean="0"/>
              <a:t>Padding: 0</a:t>
            </a:r>
          </a:p>
          <a:p>
            <a:pPr lvl="1"/>
            <a:endParaRPr lang="en-US" sz="2398" dirty="0" smtClean="0"/>
          </a:p>
        </p:txBody>
      </p:sp>
    </p:spTree>
    <p:extLst>
      <p:ext uri="{BB962C8B-B14F-4D97-AF65-F5344CB8AC3E}">
        <p14:creationId xmlns:p14="http://schemas.microsoft.com/office/powerpoint/2010/main" val="3263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DCGAN – Generator</a:t>
            </a:r>
            <a:endParaRPr lang="ko-KR" altLang="en-US" dirty="0"/>
          </a:p>
        </p:txBody>
      </p:sp>
      <p:pic>
        <p:nvPicPr>
          <p:cNvPr id="5" name="Picture 2" descr="Image result for DCGA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35"/>
          <a:stretch/>
        </p:blipFill>
        <p:spPr bwMode="auto">
          <a:xfrm>
            <a:off x="1547664" y="836712"/>
            <a:ext cx="6048672" cy="276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67544" y="2996952"/>
            <a:ext cx="8398056" cy="31683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Layer 2</a:t>
            </a:r>
          </a:p>
          <a:p>
            <a:pPr lvl="1"/>
            <a:r>
              <a:rPr lang="en-US" sz="2398" dirty="0" smtClean="0"/>
              <a:t>Input C: output of Layer 1 </a:t>
            </a:r>
          </a:p>
          <a:p>
            <a:pPr lvl="1"/>
            <a:r>
              <a:rPr lang="en-US" sz="2398" dirty="0" smtClean="0"/>
              <a:t>Output C: </a:t>
            </a:r>
            <a:r>
              <a:rPr lang="en-US" sz="2398" dirty="0" err="1" smtClean="0"/>
              <a:t>ngf</a:t>
            </a:r>
            <a:r>
              <a:rPr lang="en-US" sz="2398" dirty="0" smtClean="0"/>
              <a:t> * 4</a:t>
            </a:r>
          </a:p>
          <a:p>
            <a:pPr lvl="1"/>
            <a:r>
              <a:rPr lang="en-US" sz="2398" dirty="0" err="1" smtClean="0"/>
              <a:t>Kernel_size</a:t>
            </a:r>
            <a:r>
              <a:rPr lang="en-US" sz="2398" dirty="0" smtClean="0"/>
              <a:t>: 4</a:t>
            </a:r>
          </a:p>
          <a:p>
            <a:pPr lvl="1"/>
            <a:r>
              <a:rPr lang="en-US" sz="2398" dirty="0" smtClean="0"/>
              <a:t>Stride: 2</a:t>
            </a:r>
          </a:p>
          <a:p>
            <a:pPr lvl="1"/>
            <a:r>
              <a:rPr lang="en-US" sz="2398" dirty="0" smtClean="0"/>
              <a:t>Padding: 1</a:t>
            </a:r>
          </a:p>
          <a:p>
            <a:pPr lvl="1"/>
            <a:endParaRPr lang="en-US" sz="2398" dirty="0" smtClean="0"/>
          </a:p>
        </p:txBody>
      </p:sp>
    </p:spTree>
    <p:extLst>
      <p:ext uri="{BB962C8B-B14F-4D97-AF65-F5344CB8AC3E}">
        <p14:creationId xmlns:p14="http://schemas.microsoft.com/office/powerpoint/2010/main" val="333010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DCGAN – Generator</a:t>
            </a:r>
            <a:endParaRPr lang="ko-KR" altLang="en-US" dirty="0"/>
          </a:p>
        </p:txBody>
      </p:sp>
      <p:pic>
        <p:nvPicPr>
          <p:cNvPr id="5" name="Picture 2" descr="Image result for DCGA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35"/>
          <a:stretch/>
        </p:blipFill>
        <p:spPr bwMode="auto">
          <a:xfrm>
            <a:off x="1547664" y="836712"/>
            <a:ext cx="6048672" cy="276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67544" y="2996952"/>
            <a:ext cx="8398056" cy="31683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Layer 3</a:t>
            </a:r>
          </a:p>
          <a:p>
            <a:pPr lvl="1"/>
            <a:r>
              <a:rPr lang="en-US" sz="2398" dirty="0" smtClean="0"/>
              <a:t>Input C: output of layer 2</a:t>
            </a:r>
          </a:p>
          <a:p>
            <a:pPr lvl="1"/>
            <a:r>
              <a:rPr lang="en-US" sz="2398" dirty="0" smtClean="0"/>
              <a:t>Output C: </a:t>
            </a:r>
            <a:r>
              <a:rPr lang="en-US" sz="2398" dirty="0" err="1" smtClean="0"/>
              <a:t>ngf</a:t>
            </a:r>
            <a:r>
              <a:rPr lang="en-US" sz="2398" dirty="0" smtClean="0"/>
              <a:t> * 2</a:t>
            </a:r>
          </a:p>
          <a:p>
            <a:pPr lvl="1"/>
            <a:r>
              <a:rPr lang="en-US" sz="2398" dirty="0" err="1" smtClean="0"/>
              <a:t>Kernel_size</a:t>
            </a:r>
            <a:r>
              <a:rPr lang="en-US" sz="2398" dirty="0" smtClean="0"/>
              <a:t>: 4</a:t>
            </a:r>
          </a:p>
          <a:p>
            <a:pPr lvl="1"/>
            <a:r>
              <a:rPr lang="en-US" sz="2398" dirty="0" smtClean="0"/>
              <a:t>Stride: 2</a:t>
            </a:r>
          </a:p>
          <a:p>
            <a:pPr lvl="1"/>
            <a:r>
              <a:rPr lang="en-US" sz="2398" dirty="0" smtClean="0"/>
              <a:t>Padding: 1</a:t>
            </a:r>
          </a:p>
          <a:p>
            <a:pPr lvl="1"/>
            <a:endParaRPr lang="en-US" sz="2398" dirty="0" smtClean="0"/>
          </a:p>
        </p:txBody>
      </p:sp>
    </p:spTree>
    <p:extLst>
      <p:ext uri="{BB962C8B-B14F-4D97-AF65-F5344CB8AC3E}">
        <p14:creationId xmlns:p14="http://schemas.microsoft.com/office/powerpoint/2010/main" val="177170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DCGAN – Generator</a:t>
            </a:r>
            <a:endParaRPr lang="ko-KR" altLang="en-US" dirty="0"/>
          </a:p>
        </p:txBody>
      </p:sp>
      <p:pic>
        <p:nvPicPr>
          <p:cNvPr id="5" name="Picture 2" descr="Image result for DCGA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35"/>
          <a:stretch/>
        </p:blipFill>
        <p:spPr bwMode="auto">
          <a:xfrm>
            <a:off x="1547664" y="836712"/>
            <a:ext cx="6048672" cy="276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67544" y="2996952"/>
            <a:ext cx="8398056" cy="31683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Layer 4</a:t>
            </a:r>
          </a:p>
          <a:p>
            <a:pPr lvl="1"/>
            <a:r>
              <a:rPr lang="en-US" sz="2398" dirty="0" smtClean="0"/>
              <a:t>Input C: output of layer 3</a:t>
            </a:r>
          </a:p>
          <a:p>
            <a:pPr lvl="1"/>
            <a:r>
              <a:rPr lang="en-US" sz="2398" dirty="0" smtClean="0"/>
              <a:t>Output C: </a:t>
            </a:r>
            <a:r>
              <a:rPr lang="en-US" sz="2398" dirty="0" err="1" smtClean="0"/>
              <a:t>ngf</a:t>
            </a:r>
            <a:r>
              <a:rPr lang="en-US" sz="2398" dirty="0" smtClean="0"/>
              <a:t> </a:t>
            </a:r>
          </a:p>
          <a:p>
            <a:pPr lvl="1"/>
            <a:r>
              <a:rPr lang="en-US" sz="2398" dirty="0" err="1" smtClean="0"/>
              <a:t>Kernel_size</a:t>
            </a:r>
            <a:r>
              <a:rPr lang="en-US" sz="2398" dirty="0" smtClean="0"/>
              <a:t>: 4</a:t>
            </a:r>
          </a:p>
          <a:p>
            <a:pPr lvl="1"/>
            <a:r>
              <a:rPr lang="en-US" sz="2398" dirty="0" smtClean="0"/>
              <a:t>Stride: 2</a:t>
            </a:r>
          </a:p>
          <a:p>
            <a:pPr lvl="1"/>
            <a:r>
              <a:rPr lang="en-US" sz="2398" dirty="0" smtClean="0"/>
              <a:t>Padding: 1</a:t>
            </a:r>
          </a:p>
          <a:p>
            <a:pPr lvl="1"/>
            <a:endParaRPr lang="en-US" sz="2398" dirty="0" smtClean="0"/>
          </a:p>
        </p:txBody>
      </p:sp>
    </p:spTree>
    <p:extLst>
      <p:ext uri="{BB962C8B-B14F-4D97-AF65-F5344CB8AC3E}">
        <p14:creationId xmlns:p14="http://schemas.microsoft.com/office/powerpoint/2010/main" val="323765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DCGAN – Generator</a:t>
            </a:r>
            <a:endParaRPr lang="ko-KR" altLang="en-US" dirty="0"/>
          </a:p>
        </p:txBody>
      </p:sp>
      <p:pic>
        <p:nvPicPr>
          <p:cNvPr id="5" name="Picture 2" descr="Image result for DCGA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35"/>
          <a:stretch/>
        </p:blipFill>
        <p:spPr bwMode="auto">
          <a:xfrm>
            <a:off x="1547664" y="836712"/>
            <a:ext cx="6048672" cy="276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67544" y="2996952"/>
            <a:ext cx="8398056" cy="31683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Layer 5</a:t>
            </a:r>
          </a:p>
          <a:p>
            <a:pPr lvl="1"/>
            <a:r>
              <a:rPr lang="en-US" sz="2398" dirty="0" smtClean="0"/>
              <a:t>Input C: output of layer 4</a:t>
            </a:r>
          </a:p>
          <a:p>
            <a:pPr lvl="1"/>
            <a:r>
              <a:rPr lang="en-US" sz="2398" dirty="0" smtClean="0"/>
              <a:t>Output C: # of channels in training images</a:t>
            </a:r>
          </a:p>
          <a:p>
            <a:pPr lvl="1"/>
            <a:r>
              <a:rPr lang="en-US" sz="2398" dirty="0" err="1" smtClean="0"/>
              <a:t>Kernel_size</a:t>
            </a:r>
            <a:r>
              <a:rPr lang="en-US" sz="2398" dirty="0" smtClean="0"/>
              <a:t>: 4</a:t>
            </a:r>
          </a:p>
          <a:p>
            <a:pPr lvl="1"/>
            <a:r>
              <a:rPr lang="en-US" sz="2398" dirty="0" smtClean="0"/>
              <a:t>Stride: 2</a:t>
            </a:r>
          </a:p>
          <a:p>
            <a:pPr lvl="1"/>
            <a:r>
              <a:rPr lang="en-US" sz="2398" dirty="0" smtClean="0"/>
              <a:t>Padding: 1</a:t>
            </a:r>
          </a:p>
          <a:p>
            <a:pPr lvl="1"/>
            <a:endParaRPr lang="en-US" sz="2398" dirty="0" smtClean="0"/>
          </a:p>
        </p:txBody>
      </p:sp>
    </p:spTree>
    <p:extLst>
      <p:ext uri="{BB962C8B-B14F-4D97-AF65-F5344CB8AC3E}">
        <p14:creationId xmlns:p14="http://schemas.microsoft.com/office/powerpoint/2010/main" val="302773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Taehoon Lee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9A57CD"/>
      </a:accent1>
      <a:accent2>
        <a:srgbClr val="0070C0"/>
      </a:accent2>
      <a:accent3>
        <a:srgbClr val="00B0F0"/>
      </a:accent3>
      <a:accent4>
        <a:srgbClr val="F1C10F"/>
      </a:accent4>
      <a:accent5>
        <a:srgbClr val="FBA305"/>
      </a:accent5>
      <a:accent6>
        <a:srgbClr val="EA76A8"/>
      </a:accent6>
      <a:hlink>
        <a:srgbClr val="008685"/>
      </a:hlink>
      <a:folHlink>
        <a:srgbClr val="EA5A23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25004</TotalTime>
  <Words>670</Words>
  <Application>Microsoft Office PowerPoint</Application>
  <PresentationFormat>On-screen Show (4:3)</PresentationFormat>
  <Paragraphs>182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맑은 고딕</vt:lpstr>
      <vt:lpstr>함초롬돋움</vt:lpstr>
      <vt:lpstr>Arial</vt:lpstr>
      <vt:lpstr>Calibri</vt:lpstr>
      <vt:lpstr>Candara</vt:lpstr>
      <vt:lpstr>Corbel</vt:lpstr>
      <vt:lpstr>Office 테마</vt:lpstr>
      <vt:lpstr>Deep Learning Practice Lab 03 – GAN</vt:lpstr>
      <vt:lpstr>Generative Adversarial Networks (GAN)</vt:lpstr>
      <vt:lpstr>Generative Adversarial Networks (GAN)</vt:lpstr>
      <vt:lpstr>DCGAN – Generator</vt:lpstr>
      <vt:lpstr>DCGAN – Generator</vt:lpstr>
      <vt:lpstr>DCGAN – Generator</vt:lpstr>
      <vt:lpstr>DCGAN – Generator</vt:lpstr>
      <vt:lpstr>DCGAN – Generator</vt:lpstr>
      <vt:lpstr>DCGAN – Generator</vt:lpstr>
      <vt:lpstr>DCGAN – Generator</vt:lpstr>
      <vt:lpstr>DCGAN – Generator</vt:lpstr>
      <vt:lpstr>DCGAN – Generator </vt:lpstr>
      <vt:lpstr>DCGAN – Generator </vt:lpstr>
      <vt:lpstr>DCGAN – Discriminator</vt:lpstr>
      <vt:lpstr>DCGAN – Discriminator</vt:lpstr>
      <vt:lpstr>DCGAN – Discriminator</vt:lpstr>
      <vt:lpstr>DCGAN – Discriminator</vt:lpstr>
      <vt:lpstr>DCGAN – Discriminator</vt:lpstr>
      <vt:lpstr>DCGAN – Discriminator</vt:lpstr>
      <vt:lpstr>DCGAN – Discriminator</vt:lpstr>
      <vt:lpstr>DCGAN – Discriminator</vt:lpstr>
      <vt:lpstr>DCGAN – Discriminator</vt:lpstr>
      <vt:lpstr>DCGAN – Discriminator</vt:lpstr>
      <vt:lpstr>Training Procedure – Discriminator</vt:lpstr>
      <vt:lpstr>Training Procedure – Generator</vt:lpstr>
      <vt:lpstr>실습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Mgt 강화 : 對外 문서보안 관련</dc:title>
  <dc:creator>samsung</dc:creator>
  <cp:lastModifiedBy>Jisoo Mok</cp:lastModifiedBy>
  <cp:revision>1043</cp:revision>
  <cp:lastPrinted>2019-10-17T03:57:31Z</cp:lastPrinted>
  <dcterms:created xsi:type="dcterms:W3CDTF">2013-06-12T00:16:49Z</dcterms:created>
  <dcterms:modified xsi:type="dcterms:W3CDTF">2020-02-27T04:55:57Z</dcterms:modified>
</cp:coreProperties>
</file>