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2"/>
  </p:notesMasterIdLst>
  <p:handoutMasterIdLst>
    <p:handoutMasterId r:id="rId23"/>
  </p:handoutMasterIdLst>
  <p:sldIdLst>
    <p:sldId id="333" r:id="rId2"/>
    <p:sldId id="380" r:id="rId3"/>
    <p:sldId id="352" r:id="rId4"/>
    <p:sldId id="394" r:id="rId5"/>
    <p:sldId id="395" r:id="rId6"/>
    <p:sldId id="355" r:id="rId7"/>
    <p:sldId id="359" r:id="rId8"/>
    <p:sldId id="356" r:id="rId9"/>
    <p:sldId id="396" r:id="rId10"/>
    <p:sldId id="357" r:id="rId11"/>
    <p:sldId id="397" r:id="rId12"/>
    <p:sldId id="382" r:id="rId13"/>
    <p:sldId id="381" r:id="rId14"/>
    <p:sldId id="364" r:id="rId15"/>
    <p:sldId id="365" r:id="rId16"/>
    <p:sldId id="361" r:id="rId17"/>
    <p:sldId id="392" r:id="rId18"/>
    <p:sldId id="360" r:id="rId19"/>
    <p:sldId id="393" r:id="rId20"/>
    <p:sldId id="328" r:id="rId2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40E4"/>
    <a:srgbClr val="652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764" autoAdjust="0"/>
  </p:normalViewPr>
  <p:slideViewPr>
    <p:cSldViewPr>
      <p:cViewPr varScale="1">
        <p:scale>
          <a:sx n="117" d="100"/>
          <a:sy n="117" d="100"/>
        </p:scale>
        <p:origin x="150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247" cy="498408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26" y="1"/>
            <a:ext cx="2946246" cy="498408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fld id="{40730B8F-1350-4686-AB18-2687041F9135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818"/>
            <a:ext cx="2946247" cy="498408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26" y="9429818"/>
            <a:ext cx="2946246" cy="498408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2FEAA3EC-3642-43B5-84D9-E67B5C044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246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227A38A3-B371-4CEC-A96A-8DC212F70699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8875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1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1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7AEBA58-A133-4637-9B4D-DFC7F8FBC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8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  <a:r>
              <a:rPr lang="en-US" baseline="0" dirty="0" smtClean="0"/>
              <a:t> translate capture </a:t>
            </a:r>
            <a:r>
              <a:rPr lang="ko-KR" altLang="en-US" baseline="0" dirty="0" smtClean="0"/>
              <a:t>넣기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5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37 refer</a:t>
            </a:r>
            <a:r>
              <a:rPr lang="en-US" baseline="0" dirty="0" smtClean="0"/>
              <a:t> </a:t>
            </a:r>
            <a:r>
              <a:rPr lang="ko-KR" altLang="en-US" baseline="0" smtClean="0"/>
              <a:t>해라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25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</a:t>
            </a:r>
            <a:r>
              <a:rPr lang="en-US" baseline="0" dirty="0" smtClean="0"/>
              <a:t>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91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37 refer</a:t>
            </a:r>
            <a:r>
              <a:rPr lang="en-US" baseline="0" dirty="0" smtClean="0"/>
              <a:t> </a:t>
            </a:r>
            <a:r>
              <a:rPr lang="ko-KR" altLang="en-US" baseline="0" smtClean="0"/>
              <a:t>해라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0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26915"/>
            <a:ext cx="6400800" cy="54173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Jangho</a:t>
            </a:r>
            <a:endParaRPr lang="ko-KR" altLang="en-US" dirty="0"/>
          </a:p>
        </p:txBody>
      </p:sp>
      <p:sp>
        <p:nvSpPr>
          <p:cNvPr id="12" name="부제목 2"/>
          <p:cNvSpPr txBox="1">
            <a:spLocks/>
          </p:cNvSpPr>
          <p:nvPr userDrawn="1"/>
        </p:nvSpPr>
        <p:spPr>
          <a:xfrm>
            <a:off x="1371600" y="4113510"/>
            <a:ext cx="6400800" cy="766936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Data</a:t>
            </a:r>
            <a:r>
              <a:rPr lang="en-US" altLang="ko-KR" sz="1600" i="1" baseline="0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 Science &amp; Artificial Intelligence </a:t>
            </a:r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Laboratory</a:t>
            </a:r>
          </a:p>
          <a:p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Electrical and Computer Engineering</a:t>
            </a:r>
          </a:p>
          <a:p>
            <a:r>
              <a:rPr lang="en-US" altLang="ko-KR" sz="1600" i="1" dirty="0" smtClean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Seoul National University</a:t>
            </a:r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44000" y="1542268"/>
            <a:ext cx="8856000" cy="129614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9096" y="5213646"/>
            <a:ext cx="4536504" cy="9362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292471"/>
            <a:ext cx="2548735" cy="7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7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0"/>
            <a:ext cx="9144000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/>
          <a:lstStyle>
            <a:lvl1pPr>
              <a:defRPr sz="2201" baseline="0">
                <a:latin typeface="Corbel" panose="020B0503020204020204" pitchFamily="34" charset="0"/>
              </a:defRPr>
            </a:lvl1pPr>
            <a:lvl2pPr>
              <a:defRPr sz="2000" baseline="0">
                <a:latin typeface="Corbel" panose="020B0503020204020204" pitchFamily="34" charset="0"/>
              </a:defRPr>
            </a:lvl2pPr>
            <a:lvl3pPr>
              <a:defRPr baseline="0">
                <a:latin typeface="Corbel" panose="020B0503020204020204" pitchFamily="34" charset="0"/>
              </a:defRPr>
            </a:lvl3pPr>
            <a:lvl4pPr>
              <a:defRPr baseline="0">
                <a:latin typeface="Corbel" panose="020B0503020204020204" pitchFamily="34" charset="0"/>
              </a:defRPr>
            </a:lvl4pPr>
            <a:lvl5pPr>
              <a:defRPr baseline="0">
                <a:latin typeface="Corbel" panose="020B0503020204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0" baseline="0">
                <a:solidFill>
                  <a:srgbClr val="7740E4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5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2" y="6236689"/>
            <a:ext cx="1586976" cy="484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9713" y="6231760"/>
            <a:ext cx="2664296" cy="5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6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91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 descr="https://encrypted-tbn0.gstatic.com/images?q=tbn:ANd9GcTV0fzHlVSVGEYIELVu_BMH0nnLG5jNKza4l_e4zNkxgBxhHFQ3K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58127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1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000" y="980728"/>
            <a:ext cx="8460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/00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3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70" r:id="rId3"/>
    <p:sldLayoutId id="214748367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1" hangingPunct="1">
        <a:spcBef>
          <a:spcPct val="0"/>
        </a:spcBef>
        <a:buNone/>
        <a:defRPr sz="2800" kern="1200">
          <a:solidFill>
            <a:schemeClr val="bg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1pPr>
    </p:titleStyle>
    <p:bodyStyle>
      <a:lvl1pPr marL="342882" indent="-342882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1pPr>
      <a:lvl2pPr marL="742913" indent="-285737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–"/>
        <a:defRPr sz="24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2pPr>
      <a:lvl3pPr marL="1142943" indent="-228589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3pPr>
      <a:lvl4pPr marL="1600121" indent="-228589" algn="l" defTabSz="914354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4pPr>
      <a:lvl5pPr marL="2057298" indent="-228589" algn="l" defTabSz="914354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1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5pPr>
      <a:lvl6pPr marL="2514476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intermediate/seq2seq_translation_tutorial.html#sphx-glr-intermediate-seq2seq-translation-tutorial-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Hyemi</a:t>
            </a:r>
            <a:r>
              <a:rPr lang="en-US" dirty="0" smtClean="0"/>
              <a:t> Jang &amp; </a:t>
            </a:r>
            <a:r>
              <a:rPr lang="en-US" dirty="0" err="1" smtClean="0"/>
              <a:t>Jisoo</a:t>
            </a:r>
            <a:r>
              <a:rPr lang="en-US" dirty="0" smtClean="0"/>
              <a:t> </a:t>
            </a:r>
            <a:r>
              <a:rPr lang="en-US" dirty="0" err="1" smtClean="0"/>
              <a:t>Mok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 Practice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Lab 03 - RNN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749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EncoderRNN</a:t>
            </a:r>
            <a:endParaRPr lang="en-US" dirty="0" smtClean="0"/>
          </a:p>
          <a:p>
            <a:pPr lvl="1"/>
            <a:r>
              <a:rPr lang="en-US" dirty="0" smtClean="0"/>
              <a:t>Encoding input sequence (French sentence)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+ </a:t>
            </a:r>
            <a:r>
              <a:rPr lang="en-US" dirty="0" err="1"/>
              <a:t>seq</a:t>
            </a:r>
            <a:r>
              <a:rPr lang="en-US" dirty="0"/>
              <a:t>-to-</a:t>
            </a:r>
            <a:r>
              <a:rPr lang="en-US" dirty="0" err="1"/>
              <a:t>seq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04864"/>
            <a:ext cx="6614699" cy="3312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2852936"/>
            <a:ext cx="2228850" cy="2200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4710" y="226195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Encoder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126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/>
              <a:t>e</a:t>
            </a:r>
            <a:r>
              <a:rPr lang="en-US" dirty="0" smtClean="0"/>
              <a:t>coder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+ </a:t>
            </a:r>
            <a:r>
              <a:rPr lang="en-US" dirty="0" err="1"/>
              <a:t>seq</a:t>
            </a:r>
            <a:r>
              <a:rPr lang="en-US" dirty="0"/>
              <a:t>-to-</a:t>
            </a:r>
            <a:r>
              <a:rPr lang="en-US" dirty="0" err="1"/>
              <a:t>seq</a:t>
            </a:r>
            <a:endParaRPr lang="en-GB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7556" y="1779446"/>
            <a:ext cx="7353488" cy="4366047"/>
            <a:chOff x="700608" y="1659205"/>
            <a:chExt cx="7480285" cy="4578107"/>
          </a:xfrm>
        </p:grpSpPr>
        <p:sp>
          <p:nvSpPr>
            <p:cNvPr id="5" name="Rectangle 4"/>
            <p:cNvSpPr/>
            <p:nvPr/>
          </p:nvSpPr>
          <p:spPr>
            <a:xfrm>
              <a:off x="1963791" y="3638099"/>
              <a:ext cx="684076" cy="6130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GRU</a:t>
              </a:r>
              <a:endParaRPr lang="en-GB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6316" y="5549159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00</a:t>
              </a:r>
            </a:p>
            <a:p>
              <a:pPr algn="ctr"/>
              <a:r>
                <a:rPr lang="en-US" dirty="0" smtClean="0"/>
                <a:t>&lt;SOS&gt;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47867" y="3944630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079915" y="3638099"/>
              <a:ext cx="684076" cy="6130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GRU</a:t>
              </a:r>
              <a:endParaRPr lang="en-GB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763991" y="3944630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303658" y="5073489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963791" y="4689690"/>
              <a:ext cx="684076" cy="3600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emb</a:t>
              </a:r>
              <a:endParaRPr lang="en-GB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2304844" y="424955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435703" y="5073489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095836" y="4689690"/>
              <a:ext cx="684076" cy="3600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emb</a:t>
              </a:r>
              <a:endParaRPr lang="en-GB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3436889" y="424955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203382" y="3638099"/>
              <a:ext cx="684076" cy="6130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GRU</a:t>
              </a:r>
              <a:endParaRPr lang="en-GB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887458" y="3944630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319506" y="3638099"/>
              <a:ext cx="684076" cy="6130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GRU</a:t>
              </a:r>
              <a:endParaRPr lang="en-GB" b="1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003582" y="3944630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543249" y="5073489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203382" y="4689690"/>
              <a:ext cx="684076" cy="3600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emb</a:t>
              </a:r>
              <a:endParaRPr lang="en-GB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544435" y="424955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675294" y="5073489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335427" y="4689690"/>
              <a:ext cx="684076" cy="3600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emb</a:t>
              </a:r>
              <a:endParaRPr lang="en-GB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5676480" y="424955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184738" y="5590981"/>
              <a:ext cx="521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42</a:t>
              </a:r>
            </a:p>
            <a:p>
              <a:r>
                <a:rPr lang="en-US" dirty="0" smtClean="0"/>
                <a:t>the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09079" y="5590981"/>
              <a:ext cx="4940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82</a:t>
              </a:r>
            </a:p>
            <a:p>
              <a:pPr algn="ctr"/>
              <a:r>
                <a:rPr lang="en-US" dirty="0" smtClean="0"/>
                <a:t>cat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35420" y="5590981"/>
              <a:ext cx="4507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16</a:t>
              </a:r>
            </a:p>
            <a:p>
              <a:pPr algn="ctr"/>
              <a:r>
                <a:rPr lang="en-US" dirty="0" smtClean="0"/>
                <a:t>is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80834" y="5590981"/>
              <a:ext cx="724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04</a:t>
              </a:r>
            </a:p>
            <a:p>
              <a:r>
                <a:rPr lang="en-US" dirty="0" smtClean="0"/>
                <a:t>black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434645" y="3630014"/>
              <a:ext cx="684076" cy="6130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GRU</a:t>
              </a:r>
              <a:endParaRPr lang="en-GB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7118721" y="3936545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6790433" y="5065404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450566" y="4681605"/>
              <a:ext cx="684076" cy="3600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emb</a:t>
              </a:r>
              <a:endParaRPr lang="en-GB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6791619" y="4241471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531743" y="3944630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700608" y="3707774"/>
                  <a:ext cx="1198850" cy="96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context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 smtClean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08" y="3707774"/>
                  <a:ext cx="1198850" cy="9681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649043" y="3714871"/>
                  <a:ext cx="531850" cy="387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9043" y="3714871"/>
                  <a:ext cx="531850" cy="387271"/>
                </a:xfrm>
                <a:prstGeom prst="rect">
                  <a:avLst/>
                </a:prstGeom>
                <a:blipFill>
                  <a:blip r:embed="rId3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V="1">
              <a:off x="2287737" y="316576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947870" y="2781967"/>
              <a:ext cx="684076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pred</a:t>
              </a:r>
              <a:endParaRPr lang="en-GB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2288923" y="2341833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3419782" y="316576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079915" y="2781967"/>
              <a:ext cx="684076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pred</a:t>
              </a:r>
              <a:endParaRPr lang="en-GB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3420968" y="2341833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527328" y="316576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187461" y="2781967"/>
              <a:ext cx="684076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pred</a:t>
              </a:r>
              <a:endParaRPr lang="en-GB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4528514" y="2341833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5659373" y="316576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319506" y="2781967"/>
              <a:ext cx="684076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pred</a:t>
              </a:r>
              <a:endParaRPr lang="en-GB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5660559" y="2341833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774512" y="3157681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6434645" y="2773882"/>
              <a:ext cx="684076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pred</a:t>
              </a:r>
              <a:endParaRPr lang="en-GB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V="1">
              <a:off x="6775698" y="2333748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048418" y="1659205"/>
              <a:ext cx="521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42</a:t>
              </a:r>
            </a:p>
            <a:p>
              <a:r>
                <a:rPr lang="en-US" dirty="0" smtClean="0"/>
                <a:t>the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172759" y="1659205"/>
              <a:ext cx="4940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82</a:t>
              </a:r>
            </a:p>
            <a:p>
              <a:pPr algn="ctr"/>
              <a:r>
                <a:rPr lang="en-US" dirty="0" smtClean="0"/>
                <a:t>cat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99100" y="1659205"/>
              <a:ext cx="4507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16</a:t>
              </a:r>
            </a:p>
            <a:p>
              <a:pPr algn="ctr"/>
              <a:r>
                <a:rPr lang="en-US" dirty="0" smtClean="0"/>
                <a:t>is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44514" y="1659205"/>
              <a:ext cx="724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04</a:t>
              </a:r>
            </a:p>
            <a:p>
              <a:r>
                <a:rPr lang="en-US" dirty="0" smtClean="0"/>
                <a:t>black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325401" y="1667275"/>
              <a:ext cx="9300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99</a:t>
              </a:r>
            </a:p>
            <a:p>
              <a:r>
                <a:rPr lang="en-US" dirty="0" smtClean="0"/>
                <a:t>&lt;EOS&gt;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976498" y="2431921"/>
                  <a:ext cx="3894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6498" y="2431921"/>
                  <a:ext cx="389466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3080247" y="2431921"/>
                  <a:ext cx="39305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247" y="2431921"/>
                  <a:ext cx="39305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205446" y="2431921"/>
                  <a:ext cx="39305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5446" y="2431921"/>
                  <a:ext cx="39305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5309859" y="2431921"/>
                  <a:ext cx="39305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859" y="2431921"/>
                  <a:ext cx="39305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411192" y="2431921"/>
                  <a:ext cx="39305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92" y="2431921"/>
                  <a:ext cx="393056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>
              <a:stCxn id="45" idx="3"/>
              <a:endCxn id="40" idx="1"/>
            </p:cNvCxnSpPr>
            <p:nvPr/>
          </p:nvCxnSpPr>
          <p:spPr>
            <a:xfrm>
              <a:off x="2631946" y="2961987"/>
              <a:ext cx="552792" cy="2952160"/>
            </a:xfrm>
            <a:prstGeom prst="curved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/>
            <p:cNvCxnSpPr/>
            <p:nvPr/>
          </p:nvCxnSpPr>
          <p:spPr>
            <a:xfrm>
              <a:off x="3733331" y="2917578"/>
              <a:ext cx="552792" cy="2952160"/>
            </a:xfrm>
            <a:prstGeom prst="curved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>
              <a:off x="4868273" y="2918919"/>
              <a:ext cx="552792" cy="2952160"/>
            </a:xfrm>
            <a:prstGeom prst="curved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/>
            <p:nvPr/>
          </p:nvCxnSpPr>
          <p:spPr>
            <a:xfrm>
              <a:off x="5991637" y="2917578"/>
              <a:ext cx="552792" cy="2952160"/>
            </a:xfrm>
            <a:prstGeom prst="curved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58786" y="1005418"/>
                <a:ext cx="354321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𝑣𝑜𝑐𝑎𝑏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</m:nary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786" y="1005418"/>
                <a:ext cx="3543214" cy="712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6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DecoderRNN</a:t>
            </a:r>
            <a:endParaRPr lang="en-US" dirty="0" smtClean="0"/>
          </a:p>
          <a:p>
            <a:pPr lvl="1"/>
            <a:r>
              <a:rPr lang="en-US" dirty="0" smtClean="0"/>
              <a:t>Decoding embedding to target sentence (English sentence)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+ </a:t>
            </a:r>
            <a:r>
              <a:rPr lang="en-US" dirty="0" err="1"/>
              <a:t>seq</a:t>
            </a:r>
            <a:r>
              <a:rPr lang="en-US" dirty="0"/>
              <a:t>-to-</a:t>
            </a:r>
            <a:r>
              <a:rPr lang="en-US" dirty="0" err="1"/>
              <a:t>seq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35" y="2151421"/>
            <a:ext cx="5686425" cy="3629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2723841"/>
            <a:ext cx="2276475" cy="2990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60452" y="2132856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ecoder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864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17" y="1700808"/>
            <a:ext cx="6205995" cy="98612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to sequence network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+ </a:t>
            </a:r>
            <a:r>
              <a:rPr lang="en-US" dirty="0" err="1"/>
              <a:t>seq</a:t>
            </a:r>
            <a:r>
              <a:rPr lang="en-US" dirty="0"/>
              <a:t>-to-</a:t>
            </a:r>
            <a:r>
              <a:rPr lang="en-US" dirty="0" err="1"/>
              <a:t>seq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017" y="2992290"/>
            <a:ext cx="6793604" cy="26874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6016" y="6144402"/>
            <a:ext cx="374012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Sutskever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, Ilya, 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Oriol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Vinyals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, and 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Quoc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 V. Le. </a:t>
            </a:r>
            <a:endParaRPr lang="en-GB" sz="105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1050" dirty="0" smtClean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Sequence to sequence learning with neural networks." </a:t>
            </a:r>
            <a:endParaRPr lang="en-GB" sz="105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1050" dirty="0" smtClean="0">
                <a:solidFill>
                  <a:schemeClr val="bg1">
                    <a:lumMod val="65000"/>
                  </a:schemeClr>
                </a:solidFill>
              </a:rPr>
              <a:t>Advances 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in neural information processing systems. 2014.</a:t>
            </a:r>
          </a:p>
        </p:txBody>
      </p:sp>
    </p:spTree>
    <p:extLst>
      <p:ext uri="{BB962C8B-B14F-4D97-AF65-F5344CB8AC3E}">
        <p14:creationId xmlns:p14="http://schemas.microsoft.com/office/powerpoint/2010/main" val="400181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Teacher forcing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true target </a:t>
            </a:r>
            <a:r>
              <a:rPr lang="en-US" dirty="0" smtClean="0"/>
              <a:t>as a next input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+ </a:t>
            </a:r>
            <a:r>
              <a:rPr lang="en-US" dirty="0" err="1"/>
              <a:t>seq</a:t>
            </a:r>
            <a:r>
              <a:rPr lang="en-US" dirty="0"/>
              <a:t>-to-</a:t>
            </a:r>
            <a:r>
              <a:rPr lang="en-US" dirty="0" err="1"/>
              <a:t>seq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36" y="2276872"/>
            <a:ext cx="5126528" cy="3312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9802" y="6237312"/>
            <a:ext cx="25266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https://towardsdatascience.com</a:t>
            </a:r>
            <a:r>
              <a:rPr lang="en-GB" sz="105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GB" sz="1050" dirty="0" smtClean="0">
                <a:solidFill>
                  <a:schemeClr val="bg1">
                    <a:lumMod val="65000"/>
                  </a:schemeClr>
                </a:solidFill>
              </a:rPr>
              <a:t>what-is-teacher-forcing-3da6217fed1c</a:t>
            </a:r>
            <a:endParaRPr lang="en-GB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Teacher forcing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true target </a:t>
            </a:r>
            <a:r>
              <a:rPr lang="en-US" dirty="0" smtClean="0"/>
              <a:t>as a next input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+ </a:t>
            </a:r>
            <a:r>
              <a:rPr lang="en-US" dirty="0" err="1"/>
              <a:t>seq</a:t>
            </a:r>
            <a:r>
              <a:rPr lang="en-US" dirty="0"/>
              <a:t>-to-</a:t>
            </a:r>
            <a:r>
              <a:rPr lang="en-US" dirty="0" err="1"/>
              <a:t>seq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060848"/>
            <a:ext cx="4464496" cy="39356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49802" y="6237312"/>
            <a:ext cx="25266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https://towardsdatascience.com</a:t>
            </a:r>
            <a:r>
              <a:rPr lang="en-GB" sz="105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r>
              <a:rPr lang="en-GB" sz="1050" dirty="0" smtClean="0">
                <a:solidFill>
                  <a:schemeClr val="bg1">
                    <a:lumMod val="65000"/>
                  </a:schemeClr>
                </a:solidFill>
              </a:rPr>
              <a:t>what-is-teacher-forcing-3da6217fed1c</a:t>
            </a:r>
            <a:endParaRPr lang="en-GB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Train function</a:t>
            </a:r>
          </a:p>
          <a:p>
            <a:pPr marL="857231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With teacher forcing</a:t>
            </a:r>
          </a:p>
          <a:p>
            <a:pPr marL="857231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Without teacher forcing</a:t>
            </a:r>
          </a:p>
          <a:p>
            <a:pPr marL="857231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Test function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9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Sequence to sequence network with attention</a:t>
            </a:r>
            <a:endParaRPr lang="en-US" sz="2000" dirty="0"/>
          </a:p>
          <a:p>
            <a:pPr lvl="1"/>
            <a:r>
              <a:rPr lang="en-US" sz="1800" dirty="0" smtClean="0"/>
              <a:t>Use attention mechanism to improve the sequence to sequence network</a:t>
            </a:r>
          </a:p>
          <a:p>
            <a:pPr lvl="1"/>
            <a:r>
              <a:rPr lang="en-US" sz="1800" dirty="0" smtClean="0"/>
              <a:t>Decoder learn to </a:t>
            </a:r>
            <a:r>
              <a:rPr lang="en-US" sz="1800" dirty="0" smtClean="0">
                <a:solidFill>
                  <a:srgbClr val="FF0000"/>
                </a:solidFill>
              </a:rPr>
              <a:t>focus over a specific range </a:t>
            </a:r>
            <a:r>
              <a:rPr lang="en-US" sz="1800" dirty="0" smtClean="0"/>
              <a:t>of the input sequence</a:t>
            </a:r>
          </a:p>
          <a:p>
            <a:pPr marL="457176" lvl="1" indent="0">
              <a:buNone/>
            </a:pPr>
            <a:endParaRPr 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+ </a:t>
            </a:r>
            <a:r>
              <a:rPr lang="en-US" dirty="0" err="1"/>
              <a:t>seq</a:t>
            </a:r>
            <a:r>
              <a:rPr lang="en-US" dirty="0"/>
              <a:t>-to-</a:t>
            </a:r>
            <a:r>
              <a:rPr lang="en-US" dirty="0" err="1"/>
              <a:t>seq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66279"/>
            <a:ext cx="3219450" cy="31718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83136" y="6106764"/>
            <a:ext cx="456086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Bahdanau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Dzmitry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Kyunghyun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 Cho, and 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Yoshua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Bengio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en-GB" sz="105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1050" dirty="0" smtClean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Neural machine translation by jointly learning to align and translate." </a:t>
            </a:r>
            <a:endParaRPr lang="en-GB" sz="105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1050" dirty="0" err="1" smtClean="0">
                <a:solidFill>
                  <a:schemeClr val="bg1">
                    <a:lumMod val="65000"/>
                  </a:schemeClr>
                </a:solidFill>
              </a:rPr>
              <a:t>arXiv</a:t>
            </a:r>
            <a:r>
              <a:rPr lang="en-GB" sz="105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preprint arXiv:1409.0473 (2014).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171972"/>
            <a:ext cx="2720489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+ </a:t>
            </a:r>
            <a:r>
              <a:rPr lang="en-US" dirty="0" err="1"/>
              <a:t>seq</a:t>
            </a:r>
            <a:r>
              <a:rPr lang="en-US" dirty="0"/>
              <a:t>-to-</a:t>
            </a:r>
            <a:r>
              <a:rPr lang="en-US" dirty="0" err="1"/>
              <a:t>seq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16" y="1634429"/>
            <a:ext cx="2228850" cy="2200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634429"/>
            <a:ext cx="2276475" cy="2990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873" y="1706438"/>
            <a:ext cx="3062866" cy="44588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8918" y="104344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Encoder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64108" y="104344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ecoder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44208" y="1043444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AttnDecoder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247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Decoder with attention implementation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Train function with </a:t>
            </a:r>
            <a:r>
              <a:rPr lang="en-US" altLang="ko-KR" dirty="0" err="1" smtClean="0"/>
              <a:t>AttnDecoder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Test function with </a:t>
            </a:r>
            <a:r>
              <a:rPr lang="en-US" altLang="ko-KR" dirty="0" err="1" smtClean="0"/>
              <a:t>AttnDecoder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smtClean="0"/>
              <a:t>Reference:</a:t>
            </a:r>
            <a:r>
              <a:rPr lang="en-GB" sz="1800" dirty="0" smtClean="0">
                <a:hlinkClick r:id="rId3"/>
              </a:rPr>
              <a:t>https</a:t>
            </a:r>
            <a:r>
              <a:rPr lang="en-GB" sz="1800" dirty="0">
                <a:hlinkClick r:id="rId3"/>
              </a:rPr>
              <a:t>://pytorch.org/tutorials</a:t>
            </a:r>
            <a:r>
              <a:rPr lang="en-GB" sz="1800" dirty="0" smtClean="0">
                <a:hlinkClick r:id="rId3"/>
              </a:rPr>
              <a:t>/</a:t>
            </a:r>
            <a:endParaRPr lang="en-US" altLang="ko-KR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#3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458" y="3265497"/>
            <a:ext cx="1873376" cy="2461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080" y="2050140"/>
            <a:ext cx="2520520" cy="3669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4343" y="588319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</a:t>
            </a:r>
            <a:r>
              <a:rPr lang="en-US" sz="1400" b="1" dirty="0" smtClean="0"/>
              <a:t>ecoder</a:t>
            </a:r>
            <a:endParaRPr lang="en-GB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97492" y="5883194"/>
            <a:ext cx="1269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AttnDecoder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8809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endParaRPr lang="en-US" dirty="0"/>
          </a:p>
          <a:p>
            <a:pPr lvl="1"/>
            <a:r>
              <a:rPr lang="en-US" dirty="0" smtClean="0"/>
              <a:t>Translation from French to English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+ </a:t>
            </a:r>
            <a:r>
              <a:rPr lang="en-US" dirty="0" err="1" smtClean="0"/>
              <a:t>seq</a:t>
            </a:r>
            <a:r>
              <a:rPr lang="en-US" dirty="0" smtClean="0"/>
              <a:t>-to-</a:t>
            </a:r>
            <a:r>
              <a:rPr lang="en-US" dirty="0" err="1" smtClean="0"/>
              <a:t>seq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11" y="2142088"/>
            <a:ext cx="8351250" cy="28137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0232" y="6407267"/>
            <a:ext cx="19559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https://translate.google.com/</a:t>
            </a:r>
          </a:p>
        </p:txBody>
      </p:sp>
    </p:spTree>
    <p:extLst>
      <p:ext uri="{BB962C8B-B14F-4D97-AF65-F5344CB8AC3E}">
        <p14:creationId xmlns:p14="http://schemas.microsoft.com/office/powerpoint/2010/main" val="177419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7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to sequence network</a:t>
            </a:r>
          </a:p>
          <a:p>
            <a:pPr lvl="1"/>
            <a:r>
              <a:rPr lang="en-US" dirty="0" smtClean="0"/>
              <a:t>Encoder :  condenses an input sequence into a vector</a:t>
            </a:r>
          </a:p>
          <a:p>
            <a:pPr lvl="1"/>
            <a:r>
              <a:rPr lang="en-US" dirty="0" smtClean="0"/>
              <a:t>Decoder : unfolds that vector into a new sequence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+ </a:t>
            </a:r>
            <a:r>
              <a:rPr lang="en-US" dirty="0" err="1"/>
              <a:t>seq</a:t>
            </a:r>
            <a:r>
              <a:rPr lang="en-US" dirty="0"/>
              <a:t>-to-</a:t>
            </a:r>
            <a:r>
              <a:rPr lang="en-US" dirty="0" err="1"/>
              <a:t>seq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08920"/>
            <a:ext cx="7343775" cy="2905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6016" y="6144402"/>
            <a:ext cx="374012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Sutskever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, Ilya, 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Oriol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Vinyals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, and 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Quoc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 V. Le. </a:t>
            </a:r>
            <a:endParaRPr lang="en-GB" sz="105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1050" dirty="0" smtClean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Sequence to sequence learning with neural networks." </a:t>
            </a:r>
            <a:endParaRPr lang="en-GB" sz="105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1050" dirty="0" smtClean="0">
                <a:solidFill>
                  <a:schemeClr val="bg1">
                    <a:lumMod val="65000"/>
                  </a:schemeClr>
                </a:solidFill>
              </a:rPr>
              <a:t>Advances 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in neural information processing systems. 2014.</a:t>
            </a:r>
          </a:p>
        </p:txBody>
      </p:sp>
    </p:spTree>
    <p:extLst>
      <p:ext uri="{BB962C8B-B14F-4D97-AF65-F5344CB8AC3E}">
        <p14:creationId xmlns:p14="http://schemas.microsoft.com/office/powerpoint/2010/main" val="42552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+ </a:t>
            </a:r>
            <a:r>
              <a:rPr lang="en-US" dirty="0" err="1"/>
              <a:t>seq</a:t>
            </a:r>
            <a:r>
              <a:rPr lang="en-US" dirty="0"/>
              <a:t>-to-</a:t>
            </a:r>
            <a:r>
              <a:rPr lang="en-US" dirty="0" err="1"/>
              <a:t>seq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963791" y="2789013"/>
            <a:ext cx="684076" cy="61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GRU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19566" y="4716943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02</a:t>
            </a:r>
          </a:p>
          <a:p>
            <a:r>
              <a:rPr lang="en-US" dirty="0" smtClean="0"/>
              <a:t>le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47867" y="3095544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79915" y="2789013"/>
            <a:ext cx="684076" cy="61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GRU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63991" y="3095544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03658" y="4224403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963791" y="3840604"/>
            <a:ext cx="684076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emb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304844" y="3400470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35703" y="4224403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95836" y="3840604"/>
            <a:ext cx="684076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emb</a:t>
            </a:r>
            <a:endParaRPr lang="en-GB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436889" y="3400470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03382" y="2789013"/>
            <a:ext cx="684076" cy="61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GRU</a:t>
            </a:r>
            <a:endParaRPr lang="en-GB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887458" y="3095544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19506" y="2789013"/>
            <a:ext cx="684076" cy="61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GRU</a:t>
            </a:r>
            <a:endParaRPr lang="en-GB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003582" y="3095544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543249" y="4224403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203382" y="3840604"/>
            <a:ext cx="684076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emb</a:t>
            </a:r>
            <a:endParaRPr lang="en-GB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544435" y="3400470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675294" y="4224403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335427" y="3840604"/>
            <a:ext cx="684076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emb</a:t>
            </a:r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676480" y="3400470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31840" y="4741895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85</a:t>
            </a:r>
          </a:p>
          <a:p>
            <a:r>
              <a:rPr lang="en-US" dirty="0" smtClean="0"/>
              <a:t>chat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52173" y="474189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03</a:t>
            </a:r>
          </a:p>
          <a:p>
            <a:r>
              <a:rPr lang="en-US" dirty="0" smtClean="0"/>
              <a:t>east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64088" y="4741895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12</a:t>
            </a:r>
          </a:p>
          <a:p>
            <a:r>
              <a:rPr lang="en-US" dirty="0" smtClean="0"/>
              <a:t>noir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78241" y="4741895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99</a:t>
            </a:r>
          </a:p>
          <a:p>
            <a:r>
              <a:rPr lang="en-US" dirty="0" smtClean="0"/>
              <a:t>&lt;EOS&gt;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434645" y="2780928"/>
            <a:ext cx="684076" cy="61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GRU</a:t>
            </a:r>
            <a:endParaRPr lang="en-GB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118721" y="3087459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790433" y="4216318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450566" y="3832519"/>
            <a:ext cx="684076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emb</a:t>
            </a:r>
            <a:endParaRPr lang="en-GB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791619" y="3392385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531743" y="3095544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038614" y="2858688"/>
                <a:ext cx="522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14" y="2858688"/>
                <a:ext cx="522835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367542" y="2865785"/>
                <a:ext cx="10948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dirty="0" smtClean="0"/>
                  <a:t>(context)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542" y="2865785"/>
                <a:ext cx="1094852" cy="646331"/>
              </a:xfrm>
              <a:prstGeom prst="rect">
                <a:avLst/>
              </a:prstGeom>
              <a:blipFill>
                <a:blip r:embed="rId3"/>
                <a:stretch>
                  <a:fillRect l="-5587" r="-5028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9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/>
              <a:t>e</a:t>
            </a:r>
            <a:r>
              <a:rPr lang="en-US" dirty="0" smtClean="0"/>
              <a:t>coder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+ </a:t>
            </a:r>
            <a:r>
              <a:rPr lang="en-US" dirty="0" err="1"/>
              <a:t>seq</a:t>
            </a:r>
            <a:r>
              <a:rPr lang="en-US" dirty="0"/>
              <a:t>-to-</a:t>
            </a:r>
            <a:r>
              <a:rPr lang="en-US" dirty="0" err="1"/>
              <a:t>seq</a:t>
            </a:r>
            <a:endParaRPr lang="en-GB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7556" y="1779446"/>
            <a:ext cx="7353488" cy="4366047"/>
            <a:chOff x="700608" y="1659205"/>
            <a:chExt cx="7480285" cy="4578107"/>
          </a:xfrm>
        </p:grpSpPr>
        <p:sp>
          <p:nvSpPr>
            <p:cNvPr id="5" name="Rectangle 4"/>
            <p:cNvSpPr/>
            <p:nvPr/>
          </p:nvSpPr>
          <p:spPr>
            <a:xfrm>
              <a:off x="1963791" y="3638099"/>
              <a:ext cx="684076" cy="6130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GRU</a:t>
              </a:r>
              <a:endParaRPr lang="en-GB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6316" y="5549159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00</a:t>
              </a:r>
            </a:p>
            <a:p>
              <a:pPr algn="ctr"/>
              <a:r>
                <a:rPr lang="en-US" dirty="0" smtClean="0"/>
                <a:t>&lt;SOS&gt;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47867" y="3944630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079915" y="3638099"/>
              <a:ext cx="684076" cy="6130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GRU</a:t>
              </a:r>
              <a:endParaRPr lang="en-GB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763991" y="3944630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303658" y="5073489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963791" y="4689690"/>
              <a:ext cx="684076" cy="3600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emb</a:t>
              </a:r>
              <a:endParaRPr lang="en-GB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2304844" y="424955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435703" y="5073489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095836" y="4689690"/>
              <a:ext cx="684076" cy="3600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emb</a:t>
              </a:r>
              <a:endParaRPr lang="en-GB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3436889" y="424955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203382" y="3638099"/>
              <a:ext cx="684076" cy="6130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GRU</a:t>
              </a:r>
              <a:endParaRPr lang="en-GB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887458" y="3944630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319506" y="3638099"/>
              <a:ext cx="684076" cy="6130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GRU</a:t>
              </a:r>
              <a:endParaRPr lang="en-GB" b="1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003582" y="3944630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543249" y="5073489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203382" y="4689690"/>
              <a:ext cx="684076" cy="3600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emb</a:t>
              </a:r>
              <a:endParaRPr lang="en-GB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544435" y="424955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675294" y="5073489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335427" y="4689690"/>
              <a:ext cx="684076" cy="3600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emb</a:t>
              </a:r>
              <a:endParaRPr lang="en-GB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5676480" y="424955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184738" y="5590981"/>
              <a:ext cx="521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42</a:t>
              </a:r>
            </a:p>
            <a:p>
              <a:r>
                <a:rPr lang="en-US" dirty="0" smtClean="0"/>
                <a:t>the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09079" y="5590981"/>
              <a:ext cx="4940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82</a:t>
              </a:r>
            </a:p>
            <a:p>
              <a:pPr algn="ctr"/>
              <a:r>
                <a:rPr lang="en-US" dirty="0" smtClean="0"/>
                <a:t>cat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35420" y="5590981"/>
              <a:ext cx="4507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16</a:t>
              </a:r>
            </a:p>
            <a:p>
              <a:pPr algn="ctr"/>
              <a:r>
                <a:rPr lang="en-US" dirty="0" smtClean="0"/>
                <a:t>is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80834" y="5590981"/>
              <a:ext cx="724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04</a:t>
              </a:r>
            </a:p>
            <a:p>
              <a:r>
                <a:rPr lang="en-US" dirty="0" smtClean="0"/>
                <a:t>black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434645" y="3630014"/>
              <a:ext cx="684076" cy="6130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GRU</a:t>
              </a:r>
              <a:endParaRPr lang="en-GB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7118721" y="3936545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6790433" y="5065404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450566" y="4681605"/>
              <a:ext cx="684076" cy="3600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emb</a:t>
              </a:r>
              <a:endParaRPr lang="en-GB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6791619" y="4241471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531743" y="3944630"/>
              <a:ext cx="4320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700608" y="3707774"/>
                  <a:ext cx="1198850" cy="96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context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 smtClean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08" y="3707774"/>
                  <a:ext cx="1198850" cy="9681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649043" y="3714871"/>
                  <a:ext cx="531850" cy="387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9043" y="3714871"/>
                  <a:ext cx="531850" cy="387271"/>
                </a:xfrm>
                <a:prstGeom prst="rect">
                  <a:avLst/>
                </a:prstGeom>
                <a:blipFill>
                  <a:blip r:embed="rId3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V="1">
              <a:off x="2287737" y="316576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947870" y="2781967"/>
              <a:ext cx="684076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pred</a:t>
              </a:r>
              <a:endParaRPr lang="en-GB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2288923" y="2341833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3419782" y="316576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079915" y="2781967"/>
              <a:ext cx="684076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pred</a:t>
              </a:r>
              <a:endParaRPr lang="en-GB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3420968" y="2341833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527328" y="316576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187461" y="2781967"/>
              <a:ext cx="684076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pred</a:t>
              </a:r>
              <a:endParaRPr lang="en-GB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4528514" y="2341833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5659373" y="3165766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319506" y="2781967"/>
              <a:ext cx="684076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pred</a:t>
              </a:r>
              <a:endParaRPr lang="en-GB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5660559" y="2341833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774512" y="3157681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6434645" y="2773882"/>
              <a:ext cx="684076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pred</a:t>
              </a:r>
              <a:endParaRPr lang="en-GB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V="1">
              <a:off x="6775698" y="2333748"/>
              <a:ext cx="0" cy="4320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048418" y="1659205"/>
              <a:ext cx="521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42</a:t>
              </a:r>
            </a:p>
            <a:p>
              <a:r>
                <a:rPr lang="en-US" dirty="0" smtClean="0"/>
                <a:t>the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172759" y="1659205"/>
              <a:ext cx="4940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82</a:t>
              </a:r>
            </a:p>
            <a:p>
              <a:pPr algn="ctr"/>
              <a:r>
                <a:rPr lang="en-US" dirty="0" smtClean="0"/>
                <a:t>cat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99100" y="1659205"/>
              <a:ext cx="4507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16</a:t>
              </a:r>
            </a:p>
            <a:p>
              <a:pPr algn="ctr"/>
              <a:r>
                <a:rPr lang="en-US" dirty="0" smtClean="0"/>
                <a:t>is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44514" y="1659205"/>
              <a:ext cx="724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04</a:t>
              </a:r>
            </a:p>
            <a:p>
              <a:r>
                <a:rPr lang="en-US" dirty="0" smtClean="0"/>
                <a:t>black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325401" y="1667275"/>
              <a:ext cx="9300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99</a:t>
              </a:r>
            </a:p>
            <a:p>
              <a:r>
                <a:rPr lang="en-US" dirty="0" smtClean="0"/>
                <a:t>&lt;EOS&gt;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976498" y="2431921"/>
                  <a:ext cx="3894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6498" y="2431921"/>
                  <a:ext cx="389466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3080247" y="2431921"/>
                  <a:ext cx="39305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247" y="2431921"/>
                  <a:ext cx="39305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205446" y="2431921"/>
                  <a:ext cx="39305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5446" y="2431921"/>
                  <a:ext cx="39305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5309859" y="2431921"/>
                  <a:ext cx="39305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859" y="2431921"/>
                  <a:ext cx="39305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411192" y="2431921"/>
                  <a:ext cx="39305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92" y="2431921"/>
                  <a:ext cx="393056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>
              <a:stCxn id="45" idx="3"/>
              <a:endCxn id="40" idx="1"/>
            </p:cNvCxnSpPr>
            <p:nvPr/>
          </p:nvCxnSpPr>
          <p:spPr>
            <a:xfrm>
              <a:off x="2631946" y="2961987"/>
              <a:ext cx="552792" cy="2952160"/>
            </a:xfrm>
            <a:prstGeom prst="curved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/>
            <p:cNvCxnSpPr/>
            <p:nvPr/>
          </p:nvCxnSpPr>
          <p:spPr>
            <a:xfrm>
              <a:off x="3733331" y="2917578"/>
              <a:ext cx="552792" cy="2952160"/>
            </a:xfrm>
            <a:prstGeom prst="curved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>
              <a:off x="4868273" y="2918919"/>
              <a:ext cx="552792" cy="2952160"/>
            </a:xfrm>
            <a:prstGeom prst="curved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/>
            <p:nvPr/>
          </p:nvCxnSpPr>
          <p:spPr>
            <a:xfrm>
              <a:off x="5991637" y="2917578"/>
              <a:ext cx="552792" cy="2952160"/>
            </a:xfrm>
            <a:prstGeom prst="curved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58786" y="1005418"/>
                <a:ext cx="3543214" cy="712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𝑣𝑜𝑐𝑎𝑏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</m:nary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786" y="1005418"/>
                <a:ext cx="3543214" cy="712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9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torch.nn.Embedding</a:t>
            </a:r>
            <a:endParaRPr lang="en-US" dirty="0" smtClean="0"/>
          </a:p>
          <a:p>
            <a:pPr lvl="1"/>
            <a:r>
              <a:rPr lang="en-US" dirty="0" smtClean="0"/>
              <a:t>Lookup table that stores embedding vectors of a fixed size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+ </a:t>
            </a:r>
            <a:r>
              <a:rPr lang="en-US" dirty="0" err="1"/>
              <a:t>seq</a:t>
            </a:r>
            <a:r>
              <a:rPr lang="en-US" dirty="0"/>
              <a:t>-to-</a:t>
            </a:r>
            <a:r>
              <a:rPr lang="en-US" dirty="0" err="1"/>
              <a:t>seq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500475"/>
            <a:ext cx="7355512" cy="2420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92" y="2167097"/>
            <a:ext cx="6696744" cy="113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torch.nn.Embedding</a:t>
            </a:r>
            <a:endParaRPr lang="en-US" dirty="0" smtClean="0"/>
          </a:p>
          <a:p>
            <a:pPr lvl="1"/>
            <a:r>
              <a:rPr lang="en-US" dirty="0" smtClean="0"/>
              <a:t>Lookup table that stores embedding vectors of a fixed size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+ </a:t>
            </a:r>
            <a:r>
              <a:rPr lang="en-US" dirty="0" err="1"/>
              <a:t>seq</a:t>
            </a:r>
            <a:r>
              <a:rPr lang="en-US" dirty="0"/>
              <a:t>-to-</a:t>
            </a:r>
            <a:r>
              <a:rPr lang="en-US" dirty="0" err="1"/>
              <a:t>seq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336" y="2132856"/>
            <a:ext cx="643932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7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65" y="1045611"/>
            <a:ext cx="3819525" cy="284797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torch.nn.GRU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+ </a:t>
            </a:r>
            <a:r>
              <a:rPr lang="en-US" dirty="0" err="1"/>
              <a:t>seq</a:t>
            </a:r>
            <a:r>
              <a:rPr lang="en-US" dirty="0"/>
              <a:t>-to-</a:t>
            </a:r>
            <a:r>
              <a:rPr lang="en-US" dirty="0" err="1"/>
              <a:t>seq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28800"/>
            <a:ext cx="5095934" cy="4408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4149080"/>
            <a:ext cx="4896544" cy="165412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8504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+ </a:t>
            </a:r>
            <a:r>
              <a:rPr lang="en-US" dirty="0" err="1"/>
              <a:t>seq</a:t>
            </a:r>
            <a:r>
              <a:rPr lang="en-US" dirty="0"/>
              <a:t>-to-</a:t>
            </a:r>
            <a:r>
              <a:rPr lang="en-US" dirty="0" err="1"/>
              <a:t>seq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963791" y="2789013"/>
            <a:ext cx="684076" cy="61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GRU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19566" y="4716943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02</a:t>
            </a:r>
          </a:p>
          <a:p>
            <a:r>
              <a:rPr lang="en-US" dirty="0" smtClean="0"/>
              <a:t>le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47867" y="3095544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79915" y="2789013"/>
            <a:ext cx="684076" cy="61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GRU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63991" y="3095544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03658" y="4224403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963791" y="3840604"/>
            <a:ext cx="684076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emb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304844" y="3400470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35703" y="4224403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95836" y="3840604"/>
            <a:ext cx="684076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emb</a:t>
            </a:r>
            <a:endParaRPr lang="en-GB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436889" y="3400470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03382" y="2789013"/>
            <a:ext cx="684076" cy="61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GRU</a:t>
            </a:r>
            <a:endParaRPr lang="en-GB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887458" y="3095544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19506" y="2789013"/>
            <a:ext cx="684076" cy="61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GRU</a:t>
            </a:r>
            <a:endParaRPr lang="en-GB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003582" y="3095544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543249" y="4224403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203382" y="3840604"/>
            <a:ext cx="684076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emb</a:t>
            </a:r>
            <a:endParaRPr lang="en-GB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544435" y="3400470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675294" y="4224403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335427" y="3840604"/>
            <a:ext cx="684076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emb</a:t>
            </a:r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676480" y="3400470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31840" y="4741895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85</a:t>
            </a:r>
          </a:p>
          <a:p>
            <a:r>
              <a:rPr lang="en-US" dirty="0" smtClean="0"/>
              <a:t>chat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52173" y="474189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03</a:t>
            </a:r>
          </a:p>
          <a:p>
            <a:r>
              <a:rPr lang="en-US" dirty="0" smtClean="0"/>
              <a:t>east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64088" y="4741895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12</a:t>
            </a:r>
          </a:p>
          <a:p>
            <a:r>
              <a:rPr lang="en-US" dirty="0" smtClean="0"/>
              <a:t>noir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78241" y="4741895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99</a:t>
            </a:r>
          </a:p>
          <a:p>
            <a:r>
              <a:rPr lang="en-US" dirty="0" smtClean="0"/>
              <a:t>&lt;EOS&gt;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434645" y="2780928"/>
            <a:ext cx="684076" cy="61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GRU</a:t>
            </a:r>
            <a:endParaRPr lang="en-GB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118721" y="3087459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790433" y="4216318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450566" y="3832519"/>
            <a:ext cx="684076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emb</a:t>
            </a:r>
            <a:endParaRPr lang="en-GB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791619" y="3392385"/>
            <a:ext cx="0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531743" y="3095544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038614" y="2858688"/>
                <a:ext cx="522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14" y="2858688"/>
                <a:ext cx="522835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367542" y="2865785"/>
                <a:ext cx="10948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dirty="0" smtClean="0"/>
                  <a:t>(context)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542" y="2865785"/>
                <a:ext cx="1094852" cy="646331"/>
              </a:xfrm>
              <a:prstGeom prst="rect">
                <a:avLst/>
              </a:prstGeom>
              <a:blipFill>
                <a:blip r:embed="rId3"/>
                <a:stretch>
                  <a:fillRect l="-5587" r="-5028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5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Taehoon Le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25723</TotalTime>
  <Words>493</Words>
  <Application>Microsoft Office PowerPoint</Application>
  <PresentationFormat>On-screen Show (4:3)</PresentationFormat>
  <Paragraphs>250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맑은 고딕</vt:lpstr>
      <vt:lpstr>함초롬돋움</vt:lpstr>
      <vt:lpstr>Arial</vt:lpstr>
      <vt:lpstr>Calibri</vt:lpstr>
      <vt:lpstr>Cambria Math</vt:lpstr>
      <vt:lpstr>Candara</vt:lpstr>
      <vt:lpstr>Corbel</vt:lpstr>
      <vt:lpstr>Office 테마</vt:lpstr>
      <vt:lpstr>Deep Learning Practice Lab 03 - RNN</vt:lpstr>
      <vt:lpstr>RNN + seq-to-seq</vt:lpstr>
      <vt:lpstr>RNN + seq-to-seq</vt:lpstr>
      <vt:lpstr>RNN + seq-to-seq</vt:lpstr>
      <vt:lpstr>RNN + seq-to-seq</vt:lpstr>
      <vt:lpstr>RNN + seq-to-seq</vt:lpstr>
      <vt:lpstr>RNN + seq-to-seq</vt:lpstr>
      <vt:lpstr>RNN + seq-to-seq</vt:lpstr>
      <vt:lpstr>RNN + seq-to-seq</vt:lpstr>
      <vt:lpstr>RNN + seq-to-seq</vt:lpstr>
      <vt:lpstr>RNN + seq-to-seq</vt:lpstr>
      <vt:lpstr>RNN + seq-to-seq</vt:lpstr>
      <vt:lpstr>RNN + seq-to-seq</vt:lpstr>
      <vt:lpstr>RNN + seq-to-seq</vt:lpstr>
      <vt:lpstr>RNN + seq-to-seq</vt:lpstr>
      <vt:lpstr>실습 #3</vt:lpstr>
      <vt:lpstr>RNN + seq-to-seq</vt:lpstr>
      <vt:lpstr>RNN + seq-to-seq</vt:lpstr>
      <vt:lpstr>실습 #3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Mgt 강화 : 對外 문서보안 관련</dc:title>
  <dc:creator>samsung</dc:creator>
  <cp:lastModifiedBy>장 혜미</cp:lastModifiedBy>
  <cp:revision>1088</cp:revision>
  <cp:lastPrinted>2019-10-17T03:57:31Z</cp:lastPrinted>
  <dcterms:created xsi:type="dcterms:W3CDTF">2013-06-12T00:16:49Z</dcterms:created>
  <dcterms:modified xsi:type="dcterms:W3CDTF">2020-02-14T01:31:19Z</dcterms:modified>
</cp:coreProperties>
</file>